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tags/tag1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FEE07_D7088634.xml" ContentType="application/vnd.ms-powerpoint.comments+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ink/ink2.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7.xml" ContentType="application/vnd.openxmlformats-officedocument.presentationml.tags+xml"/>
  <Override PartName="/ppt/notesSlides/notesSlide3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drawings/drawing1.xml" ContentType="application/vnd.openxmlformats-officedocument.drawingml.chartshapes+xml"/>
  <Override PartName="/ppt/tags/tag27.xml" ContentType="application/vnd.openxmlformats-officedocument.presentationml.tags+xml"/>
  <Override PartName="/ppt/notesSlides/notesSlide36.xml" ContentType="application/vnd.openxmlformats-officedocument.presentationml.notesSlide+xml"/>
  <Override PartName="/ppt/tags/tag28.xml" ContentType="application/vnd.openxmlformats-officedocument.presentationml.tags+xml"/>
  <Override PartName="/ppt/notesSlides/notesSlide37.xml" ContentType="application/vnd.openxmlformats-officedocument.presentationml.notesSlide+xml"/>
  <Override PartName="/ppt/tags/tag29.xml" ContentType="application/vnd.openxmlformats-officedocument.presentationml.tags+xml"/>
  <Override PartName="/ppt/notesSlides/notesSlide3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39.xml" ContentType="application/vnd.openxmlformats-officedocument.presentationml.notesSlide+xml"/>
  <Override PartName="/ppt/tags/tag3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3.xml" ContentType="application/vnd.openxmlformats-officedocument.presentationml.tag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2.xml" ContentType="application/vnd.openxmlformats-officedocument.presentationml.notesSlide+xml"/>
  <Override PartName="/ppt/comments/modernComment_7FFFEE0F_2234E368.xml" ContentType="application/vnd.ms-powerpoint.comments+xml"/>
  <Override PartName="/ppt/notesSlides/notesSlide43.xml" ContentType="application/vnd.openxmlformats-officedocument.presentationml.notesSlide+xml"/>
  <Override PartName="/ppt/tags/tag34.xml" ContentType="application/vnd.openxmlformats-officedocument.presentationml.tags+xml"/>
  <Override PartName="/ppt/notesSlides/notesSlide44.xml" ContentType="application/vnd.openxmlformats-officedocument.presentationml.notesSlide+xml"/>
  <Override PartName="/ppt/charts/chart11.xml" ContentType="application/vnd.openxmlformats-officedocument.drawingml.chart+xml"/>
  <Override PartName="/ppt/theme/themeOverride6.xml" ContentType="application/vnd.openxmlformats-officedocument.themeOverride+xml"/>
  <Override PartName="/ppt/charts/chart12.xml" ContentType="application/vnd.openxmlformats-officedocument.drawingml.chart+xml"/>
  <Override PartName="/ppt/theme/themeOverride7.xml" ContentType="application/vnd.openxmlformats-officedocument.themeOverride+xml"/>
  <Override PartName="/ppt/charts/chart13.xml" ContentType="application/vnd.openxmlformats-officedocument.drawingml.chart+xml"/>
  <Override PartName="/ppt/theme/themeOverride8.xml" ContentType="application/vnd.openxmlformats-officedocument.themeOverride+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charts/chart18.xml" ContentType="application/vnd.openxmlformats-officedocument.drawingml.chart+xml"/>
  <Override PartName="/ppt/theme/themeOverride13.xml" ContentType="application/vnd.openxmlformats-officedocument.themeOverride+xml"/>
  <Override PartName="/ppt/charts/chart19.xml" ContentType="application/vnd.openxmlformats-officedocument.drawingml.chart+xml"/>
  <Override PartName="/ppt/theme/themeOverride14.xml" ContentType="application/vnd.openxmlformats-officedocument.themeOverride+xml"/>
  <Override PartName="/ppt/charts/chart20.xml" ContentType="application/vnd.openxmlformats-officedocument.drawingml.chart+xml"/>
  <Override PartName="/ppt/theme/themeOverride15.xml" ContentType="application/vnd.openxmlformats-officedocument.themeOverride+xml"/>
  <Override PartName="/ppt/charts/chart21.xml" ContentType="application/vnd.openxmlformats-officedocument.drawingml.chart+xml"/>
  <Override PartName="/ppt/theme/themeOverride16.xml" ContentType="application/vnd.openxmlformats-officedocument.themeOverride+xml"/>
  <Override PartName="/ppt/charts/chart22.xml" ContentType="application/vnd.openxmlformats-officedocument.drawingml.chart+xml"/>
  <Override PartName="/ppt/theme/themeOverride17.xml" ContentType="application/vnd.openxmlformats-officedocument.themeOverride+xml"/>
  <Override PartName="/ppt/charts/chart23.xml" ContentType="application/vnd.openxmlformats-officedocument.drawingml.chart+xml"/>
  <Override PartName="/ppt/theme/themeOverride18.xml" ContentType="application/vnd.openxmlformats-officedocument.themeOverride+xml"/>
  <Override PartName="/ppt/comments/modernComment_7FFFEE24_4577E270.xml" ContentType="application/vnd.ms-powerpoint.comments+xml"/>
  <Override PartName="/ppt/notesSlides/notesSlide4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2147479071" r:id="rId2"/>
    <p:sldId id="256" r:id="rId3"/>
    <p:sldId id="7827" r:id="rId4"/>
    <p:sldId id="1847" r:id="rId5"/>
    <p:sldId id="2147480834" r:id="rId6"/>
    <p:sldId id="2147482787" r:id="rId7"/>
    <p:sldId id="2134805415" r:id="rId8"/>
    <p:sldId id="2147479078" r:id="rId9"/>
    <p:sldId id="308" r:id="rId10"/>
    <p:sldId id="332" r:id="rId11"/>
    <p:sldId id="2147482788" r:id="rId12"/>
    <p:sldId id="2147479047" r:id="rId13"/>
    <p:sldId id="2147482696" r:id="rId14"/>
    <p:sldId id="2147482776" r:id="rId15"/>
    <p:sldId id="1592183413" r:id="rId16"/>
    <p:sldId id="2147482753" r:id="rId17"/>
    <p:sldId id="2147479072" r:id="rId18"/>
    <p:sldId id="2147482725" r:id="rId19"/>
    <p:sldId id="2147482758" r:id="rId20"/>
    <p:sldId id="2147482759" r:id="rId21"/>
    <p:sldId id="2147482699" r:id="rId22"/>
    <p:sldId id="2147482700" r:id="rId23"/>
    <p:sldId id="2147479034" r:id="rId24"/>
    <p:sldId id="2170" r:id="rId25"/>
    <p:sldId id="2147479052" r:id="rId26"/>
    <p:sldId id="2147482701" r:id="rId27"/>
    <p:sldId id="2147479084" r:id="rId28"/>
    <p:sldId id="2147479083" r:id="rId29"/>
    <p:sldId id="2147482666" r:id="rId30"/>
    <p:sldId id="2147482743" r:id="rId31"/>
    <p:sldId id="2147482667" r:id="rId32"/>
    <p:sldId id="2147480153" r:id="rId33"/>
    <p:sldId id="2147480251" r:id="rId34"/>
    <p:sldId id="2147482713" r:id="rId35"/>
    <p:sldId id="2147482775" r:id="rId36"/>
    <p:sldId id="2147482679" r:id="rId37"/>
    <p:sldId id="2147479089" r:id="rId38"/>
    <p:sldId id="260" r:id="rId39"/>
    <p:sldId id="2147482790" r:id="rId40"/>
    <p:sldId id="2147474920" r:id="rId41"/>
    <p:sldId id="2147480840" r:id="rId42"/>
    <p:sldId id="2147480837" r:id="rId43"/>
    <p:sldId id="2147480816" r:id="rId44"/>
    <p:sldId id="2147480851" r:id="rId45"/>
    <p:sldId id="2147474921" r:id="rId46"/>
    <p:sldId id="2147482794" r:id="rId47"/>
    <p:sldId id="2147480819" r:id="rId48"/>
    <p:sldId id="433" r:id="rId49"/>
    <p:sldId id="2147482791" r:id="rId50"/>
    <p:sldId id="431" r:id="rId51"/>
    <p:sldId id="408" r:id="rId52"/>
    <p:sldId id="2147480823" r:id="rId53"/>
    <p:sldId id="2147482785" r:id="rId54"/>
    <p:sldId id="2147474877" r:id="rId55"/>
    <p:sldId id="2147478470" r:id="rId56"/>
    <p:sldId id="2147480861" r:id="rId57"/>
    <p:sldId id="2147480862" r:id="rId58"/>
    <p:sldId id="2147480860" r:id="rId59"/>
    <p:sldId id="2280" r:id="rId60"/>
    <p:sldId id="2147480814" r:id="rId61"/>
    <p:sldId id="2147482781" r:id="rId62"/>
    <p:sldId id="2147482782" r:id="rId63"/>
    <p:sldId id="2147482760" r:id="rId64"/>
    <p:sldId id="2147480846" r:id="rId65"/>
    <p:sldId id="2147482762" r:id="rId66"/>
    <p:sldId id="2147482774" r:id="rId67"/>
    <p:sldId id="2147479055" r:id="rId68"/>
    <p:sldId id="403" r:id="rId69"/>
    <p:sldId id="2147482755" r:id="rId70"/>
    <p:sldId id="383" r:id="rId71"/>
    <p:sldId id="261" r:id="rId72"/>
    <p:sldId id="384" r:id="rId73"/>
    <p:sldId id="2147480833" r:id="rId74"/>
    <p:sldId id="2147479076" r:id="rId75"/>
    <p:sldId id="2147482795" r:id="rId76"/>
    <p:sldId id="2147479045" r:id="rId77"/>
    <p:sldId id="2147482778" r:id="rId78"/>
    <p:sldId id="258" r:id="rId79"/>
    <p:sldId id="2147480865" r:id="rId80"/>
    <p:sldId id="2147480866" r:id="rId8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B1019F-C918-2981-CF16-F093AF9C09CE}" name="Carsten Hafer" initials="CH" userId="186a76b5598ff639" providerId="Windows Live"/>
  <p188:author id="{D0169EE3-0394-D9C8-0C46-B0B41AF7E235}" name="Foerster, Laura DE/MUN" initials="FLD" userId="S::Laura.Foerster@seqirus.com::dcccb361-6c20-4752-ba4d-c6b361bc6e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A10F"/>
    <a:srgbClr val="44546A"/>
    <a:srgbClr val="47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5" autoAdjust="0"/>
    <p:restoredTop sz="75919" autoAdjust="0"/>
  </p:normalViewPr>
  <p:slideViewPr>
    <p:cSldViewPr snapToGrid="0">
      <p:cViewPr varScale="1">
        <p:scale>
          <a:sx n="86" d="100"/>
          <a:sy n="86" d="100"/>
        </p:scale>
        <p:origin x="678" y="78"/>
      </p:cViewPr>
      <p:guideLst/>
    </p:cSldViewPr>
  </p:slideViewPr>
  <p:outlineViewPr>
    <p:cViewPr>
      <p:scale>
        <a:sx n="33" d="100"/>
        <a:sy n="33" d="100"/>
      </p:scale>
      <p:origin x="0" y="-30108"/>
    </p:cViewPr>
  </p:outlineViewPr>
  <p:notesTextViewPr>
    <p:cViewPr>
      <p:scale>
        <a:sx n="3" d="2"/>
        <a:sy n="3" d="2"/>
      </p:scale>
      <p:origin x="0" y="0"/>
    </p:cViewPr>
  </p:notesTextViewPr>
  <p:sorterViewPr>
    <p:cViewPr varScale="1">
      <p:scale>
        <a:sx n="1" d="1"/>
        <a:sy n="1" d="1"/>
      </p:scale>
      <p:origin x="0" y="-23040"/>
    </p:cViewPr>
  </p:sorterViewPr>
  <p:notesViewPr>
    <p:cSldViewPr snapToGrid="0">
      <p:cViewPr varScale="1">
        <p:scale>
          <a:sx n="86" d="100"/>
          <a:sy n="86" d="100"/>
        </p:scale>
        <p:origin x="3102"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2.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3.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5.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6.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7.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cslpromise.sharepoint.com/sites/SQ_RnD/CORE/Ongoing_Projects/CORE/V130_67RWE_VE_Outpatient_Test_Confirmed_2017-20/Results/Final/V130_67RWE%20Figures%2028%20Apr.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1.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Sheet1!$A$10:$A$14</c:f>
              <c:strCache>
                <c:ptCount val="5"/>
                <c:pt idx="0">
                  <c:v>0-4 years</c:v>
                </c:pt>
                <c:pt idx="1">
                  <c:v>5-17 years</c:v>
                </c:pt>
                <c:pt idx="2">
                  <c:v>18-49 years</c:v>
                </c:pt>
                <c:pt idx="3">
                  <c:v>50-64 years</c:v>
                </c:pt>
                <c:pt idx="4">
                  <c:v>65+ yesrs</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E-A736-4392-9C5F-F7D2B4BCEC0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F-A736-4392-9C5F-F7D2B4BCEC0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10-A736-4392-9C5F-F7D2B4BCEC0C}"/>
              </c:ext>
            </c:extLst>
          </c:dPt>
          <c:dPt>
            <c:idx val="4"/>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11-A736-4392-9C5F-F7D2B4BCEC0C}"/>
              </c:ext>
            </c:extLst>
          </c:dPt>
          <c:val>
            <c:numRef>
              <c:f>Sheet1!$B$10:$B$14</c:f>
              <c:numCache>
                <c:formatCode>General</c:formatCode>
                <c:ptCount val="5"/>
                <c:pt idx="0">
                  <c:v>4604.8999999999996</c:v>
                </c:pt>
                <c:pt idx="1">
                  <c:v>5133.8</c:v>
                </c:pt>
                <c:pt idx="2">
                  <c:v>2632.5</c:v>
                </c:pt>
                <c:pt idx="3">
                  <c:v>2315.6999999999998</c:v>
                </c:pt>
                <c:pt idx="4">
                  <c:v>1021.5</c:v>
                </c:pt>
              </c:numCache>
            </c:numRef>
          </c:val>
          <c:extLst>
            <c:ext xmlns:c16="http://schemas.microsoft.com/office/drawing/2014/chart" uri="{C3380CC4-5D6E-409C-BE32-E72D297353CC}">
              <c16:uniqueId val="{0000000D-A736-4392-9C5F-F7D2B4BCEC0C}"/>
            </c:ext>
          </c:extLst>
        </c:ser>
        <c:dLbls>
          <c:showLegendKey val="0"/>
          <c:showVal val="0"/>
          <c:showCatName val="0"/>
          <c:showSerName val="0"/>
          <c:showPercent val="0"/>
          <c:showBubbleSize val="0"/>
        </c:dLbls>
        <c:gapWidth val="69"/>
        <c:overlap val="100"/>
        <c:axId val="1272230864"/>
        <c:axId val="325550816"/>
      </c:barChart>
      <c:catAx>
        <c:axId val="1272230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1" dirty="0" err="1"/>
                  <a:t>Krankheit</a:t>
                </a:r>
                <a:endParaRPr lang="en-GB" sz="1200" b="1"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25550816"/>
        <c:crosses val="autoZero"/>
        <c:auto val="1"/>
        <c:lblAlgn val="ctr"/>
        <c:lblOffset val="100"/>
        <c:noMultiLvlLbl val="0"/>
      </c:catAx>
      <c:valAx>
        <c:axId val="325550816"/>
        <c:scaling>
          <c:orientation val="minMax"/>
        </c:scaling>
        <c:delete val="0"/>
        <c:axPos val="l"/>
        <c:numFmt formatCode="General" sourceLinked="1"/>
        <c:majorTickMark val="none"/>
        <c:minorTickMark val="none"/>
        <c:tickLblPos val="nextTo"/>
        <c:spPr>
          <a:noFill/>
          <a:ln>
            <a:solidFill>
              <a:schemeClr val="accent3">
                <a:lumMod val="20000"/>
                <a:lumOff val="80000"/>
              </a:schemeClr>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272230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080927384076986E-2"/>
          <c:y val="7.0778222727796811E-2"/>
          <c:w val="0.86247462817147857"/>
          <c:h val="0.85844355454440635"/>
        </c:manualLayout>
      </c:layout>
      <c:lineChart>
        <c:grouping val="standard"/>
        <c:varyColors val="0"/>
        <c:ser>
          <c:idx val="0"/>
          <c:order val="0"/>
          <c:spPr>
            <a:ln w="28575" cap="rnd">
              <a:noFill/>
              <a:round/>
            </a:ln>
            <a:effectLst/>
          </c:spPr>
          <c:marker>
            <c:symbol val="none"/>
          </c:marker>
          <c:val>
            <c:numRef>
              <c:f>Tabelle1!$C$3:$L$3</c:f>
              <c:numCache>
                <c:formatCode>General</c:formatCode>
                <c:ptCount val="10"/>
                <c:pt idx="0">
                  <c:v>2</c:v>
                </c:pt>
                <c:pt idx="1">
                  <c:v>4</c:v>
                </c:pt>
                <c:pt idx="2">
                  <c:v>8</c:v>
                </c:pt>
                <c:pt idx="3">
                  <c:v>8</c:v>
                </c:pt>
                <c:pt idx="4">
                  <c:v>21</c:v>
                </c:pt>
                <c:pt idx="5">
                  <c:v>44</c:v>
                </c:pt>
                <c:pt idx="6">
                  <c:v>60</c:v>
                </c:pt>
                <c:pt idx="7">
                  <c:v>70</c:v>
                </c:pt>
                <c:pt idx="8">
                  <c:v>80</c:v>
                </c:pt>
                <c:pt idx="9">
                  <c:v>80</c:v>
                </c:pt>
              </c:numCache>
            </c:numRef>
          </c:val>
          <c:smooth val="0"/>
          <c:extLst>
            <c:ext xmlns:c16="http://schemas.microsoft.com/office/drawing/2014/chart" uri="{C3380CC4-5D6E-409C-BE32-E72D297353CC}">
              <c16:uniqueId val="{00000001-09AE-459E-961B-B26698FCBB86}"/>
            </c:ext>
          </c:extLst>
        </c:ser>
        <c:dLbls>
          <c:showLegendKey val="0"/>
          <c:showVal val="0"/>
          <c:showCatName val="0"/>
          <c:showSerName val="0"/>
          <c:showPercent val="0"/>
          <c:showBubbleSize val="0"/>
        </c:dLbls>
        <c:smooth val="0"/>
        <c:axId val="423291200"/>
        <c:axId val="423785760"/>
      </c:lineChart>
      <c:catAx>
        <c:axId val="423291200"/>
        <c:scaling>
          <c:orientation val="minMax"/>
        </c:scaling>
        <c:delete val="0"/>
        <c:axPos val="b"/>
        <c:majorTickMark val="none"/>
        <c:minorTickMark val="none"/>
        <c:tickLblPos val="none"/>
        <c:spPr>
          <a:noFill/>
          <a:ln w="9525" cap="flat" cmpd="sng" algn="ctr">
            <a:solidFill>
              <a:schemeClr val="bg1">
                <a:lumMod val="6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23785760"/>
        <c:crosses val="autoZero"/>
        <c:auto val="1"/>
        <c:lblAlgn val="ctr"/>
        <c:lblOffset val="100"/>
        <c:noMultiLvlLbl val="0"/>
      </c:catAx>
      <c:valAx>
        <c:axId val="42378576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423291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B853-474F-AE03-4D5A08A20C69}"/>
              </c:ext>
            </c:extLst>
          </c:dPt>
          <c:cat>
            <c:numRef>
              <c:f>Tabelle1!$A$2:$A$5</c:f>
              <c:numCache>
                <c:formatCode>General</c:formatCode>
                <c:ptCount val="4"/>
              </c:numCache>
            </c:numRef>
          </c:cat>
          <c:val>
            <c:numRef>
              <c:f>Tabelle1!$B$2:$B$5</c:f>
              <c:numCache>
                <c:formatCode>0%</c:formatCode>
                <c:ptCount val="4"/>
                <c:pt idx="0">
                  <c:v>0.1</c:v>
                </c:pt>
                <c:pt idx="1">
                  <c:v>0.9</c:v>
                </c:pt>
              </c:numCache>
            </c:numRef>
          </c:val>
          <c:extLst>
            <c:ext xmlns:c16="http://schemas.microsoft.com/office/drawing/2014/chart" uri="{C3380CC4-5D6E-409C-BE32-E72D297353CC}">
              <c16:uniqueId val="{00000002-B853-474F-AE03-4D5A08A20C69}"/>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A5C4-41CA-9A0F-BD970AFCBA9A}"/>
              </c:ext>
            </c:extLst>
          </c:dPt>
          <c:cat>
            <c:numRef>
              <c:f>Tabelle1!$A$2:$A$5</c:f>
              <c:numCache>
                <c:formatCode>General</c:formatCode>
                <c:ptCount val="4"/>
              </c:numCache>
            </c:numRef>
          </c:cat>
          <c:val>
            <c:numRef>
              <c:f>Tabelle1!$B$2:$B$5</c:f>
              <c:numCache>
                <c:formatCode>0%</c:formatCode>
                <c:ptCount val="4"/>
                <c:pt idx="0">
                  <c:v>0.19</c:v>
                </c:pt>
                <c:pt idx="1">
                  <c:v>0.81</c:v>
                </c:pt>
              </c:numCache>
            </c:numRef>
          </c:val>
          <c:extLst>
            <c:ext xmlns:c16="http://schemas.microsoft.com/office/drawing/2014/chart" uri="{C3380CC4-5D6E-409C-BE32-E72D297353CC}">
              <c16:uniqueId val="{00000002-A5C4-41CA-9A0F-BD970AFCBA9A}"/>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5A45-465C-8E3E-2D63BB967621}"/>
              </c:ext>
            </c:extLst>
          </c:dPt>
          <c:cat>
            <c:numRef>
              <c:f>Tabelle1!$A$2:$A$5</c:f>
              <c:numCache>
                <c:formatCode>General</c:formatCode>
                <c:ptCount val="4"/>
              </c:numCache>
            </c:numRef>
          </c:cat>
          <c:val>
            <c:numRef>
              <c:f>Tabelle1!$B$2:$B$5</c:f>
              <c:numCache>
                <c:formatCode>0%</c:formatCode>
                <c:ptCount val="4"/>
                <c:pt idx="0">
                  <c:v>0.18</c:v>
                </c:pt>
                <c:pt idx="1">
                  <c:v>0.82</c:v>
                </c:pt>
              </c:numCache>
            </c:numRef>
          </c:val>
          <c:extLst>
            <c:ext xmlns:c16="http://schemas.microsoft.com/office/drawing/2014/chart" uri="{C3380CC4-5D6E-409C-BE32-E72D297353CC}">
              <c16:uniqueId val="{00000002-5A45-465C-8E3E-2D63BB967621}"/>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explosion val="1"/>
            <c:spPr>
              <a:solidFill>
                <a:sysClr val="window" lastClr="FFFFFF">
                  <a:lumMod val="85000"/>
                </a:sysClr>
              </a:solidFill>
            </c:spPr>
            <c:extLst>
              <c:ext xmlns:c16="http://schemas.microsoft.com/office/drawing/2014/chart" uri="{C3380CC4-5D6E-409C-BE32-E72D297353CC}">
                <c16:uniqueId val="{00000001-F2EE-4CD9-B081-53D3900EDF2A}"/>
              </c:ext>
            </c:extLst>
          </c:dPt>
          <c:cat>
            <c:numRef>
              <c:f>Tabelle1!$A$2:$A$5</c:f>
              <c:numCache>
                <c:formatCode>General</c:formatCode>
                <c:ptCount val="4"/>
              </c:numCache>
            </c:numRef>
          </c:cat>
          <c:val>
            <c:numRef>
              <c:f>Tabelle1!$B$2:$B$5</c:f>
              <c:numCache>
                <c:formatCode>0%</c:formatCode>
                <c:ptCount val="4"/>
                <c:pt idx="0">
                  <c:v>0.25</c:v>
                </c:pt>
                <c:pt idx="1">
                  <c:v>0.75</c:v>
                </c:pt>
              </c:numCache>
            </c:numRef>
          </c:val>
          <c:extLst>
            <c:ext xmlns:c16="http://schemas.microsoft.com/office/drawing/2014/chart" uri="{C3380CC4-5D6E-409C-BE32-E72D297353CC}">
              <c16:uniqueId val="{00000002-F2EE-4CD9-B081-53D3900EDF2A}"/>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3B74-488C-837C-26A2955DEB88}"/>
              </c:ext>
            </c:extLst>
          </c:dPt>
          <c:cat>
            <c:numRef>
              <c:f>Tabelle1!$A$2:$A$5</c:f>
              <c:numCache>
                <c:formatCode>General</c:formatCode>
                <c:ptCount val="4"/>
              </c:numCache>
            </c:numRef>
          </c:cat>
          <c:val>
            <c:numRef>
              <c:f>Tabelle1!$B$2:$B$5</c:f>
              <c:numCache>
                <c:formatCode>0%</c:formatCode>
                <c:ptCount val="4"/>
                <c:pt idx="0">
                  <c:v>0.25</c:v>
                </c:pt>
                <c:pt idx="1">
                  <c:v>0.75</c:v>
                </c:pt>
              </c:numCache>
            </c:numRef>
          </c:val>
          <c:extLst>
            <c:ext xmlns:c16="http://schemas.microsoft.com/office/drawing/2014/chart" uri="{C3380CC4-5D6E-409C-BE32-E72D297353CC}">
              <c16:uniqueId val="{00000002-3B74-488C-837C-26A2955DEB88}"/>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8B3B-4DA5-A12D-05D4E3898C20}"/>
              </c:ext>
            </c:extLst>
          </c:dPt>
          <c:cat>
            <c:numRef>
              <c:f>Tabelle1!$A$2:$A$5</c:f>
              <c:numCache>
                <c:formatCode>General</c:formatCode>
                <c:ptCount val="4"/>
              </c:numCache>
            </c:numRef>
          </c:cat>
          <c:val>
            <c:numRef>
              <c:f>Tabelle1!$B$2:$B$5</c:f>
              <c:numCache>
                <c:formatCode>0%</c:formatCode>
                <c:ptCount val="4"/>
                <c:pt idx="0">
                  <c:v>0.3</c:v>
                </c:pt>
                <c:pt idx="1">
                  <c:v>0.7</c:v>
                </c:pt>
              </c:numCache>
            </c:numRef>
          </c:val>
          <c:extLst>
            <c:ext xmlns:c16="http://schemas.microsoft.com/office/drawing/2014/chart" uri="{C3380CC4-5D6E-409C-BE32-E72D297353CC}">
              <c16:uniqueId val="{00000002-8B3B-4DA5-A12D-05D4E3898C20}"/>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C55F-4AE3-A70D-F94DA806ABCF}"/>
              </c:ext>
            </c:extLst>
          </c:dPt>
          <c:cat>
            <c:numRef>
              <c:f>Tabelle1!$A$2:$A$5</c:f>
              <c:numCache>
                <c:formatCode>General</c:formatCode>
                <c:ptCount val="4"/>
              </c:numCache>
            </c:numRef>
          </c:cat>
          <c:val>
            <c:numRef>
              <c:f>Tabelle1!$B$2:$B$5</c:f>
              <c:numCache>
                <c:formatCode>0%</c:formatCode>
                <c:ptCount val="4"/>
                <c:pt idx="0">
                  <c:v>0.46</c:v>
                </c:pt>
                <c:pt idx="1">
                  <c:v>0.54</c:v>
                </c:pt>
              </c:numCache>
            </c:numRef>
          </c:val>
          <c:extLst>
            <c:ext xmlns:c16="http://schemas.microsoft.com/office/drawing/2014/chart" uri="{C3380CC4-5D6E-409C-BE32-E72D297353CC}">
              <c16:uniqueId val="{00000002-C55F-4AE3-A70D-F94DA806ABCF}"/>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EC1E-43E9-8BCC-711B1F10B8AB}"/>
              </c:ext>
            </c:extLst>
          </c:dPt>
          <c:cat>
            <c:numRef>
              <c:f>Tabelle1!$A$2:$A$5</c:f>
              <c:numCache>
                <c:formatCode>General</c:formatCode>
                <c:ptCount val="4"/>
              </c:numCache>
            </c:numRef>
          </c:cat>
          <c:val>
            <c:numRef>
              <c:f>Tabelle1!$B$2:$B$5</c:f>
              <c:numCache>
                <c:formatCode>0%</c:formatCode>
                <c:ptCount val="4"/>
                <c:pt idx="0">
                  <c:v>0.47</c:v>
                </c:pt>
                <c:pt idx="1">
                  <c:v>0.53</c:v>
                </c:pt>
              </c:numCache>
            </c:numRef>
          </c:val>
          <c:extLst>
            <c:ext xmlns:c16="http://schemas.microsoft.com/office/drawing/2014/chart" uri="{C3380CC4-5D6E-409C-BE32-E72D297353CC}">
              <c16:uniqueId val="{00000002-EC1E-43E9-8BCC-711B1F10B8AB}"/>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CF50-4384-B346-E5DD0410B0BC}"/>
              </c:ext>
            </c:extLst>
          </c:dPt>
          <c:cat>
            <c:numRef>
              <c:f>Tabelle1!$A$2:$A$5</c:f>
              <c:numCache>
                <c:formatCode>General</c:formatCode>
                <c:ptCount val="4"/>
              </c:numCache>
            </c:numRef>
          </c:cat>
          <c:val>
            <c:numRef>
              <c:f>Tabelle1!$B$2:$B$5</c:f>
              <c:numCache>
                <c:formatCode>0%</c:formatCode>
                <c:ptCount val="4"/>
                <c:pt idx="0">
                  <c:v>0.56999999999999995</c:v>
                </c:pt>
                <c:pt idx="1">
                  <c:v>0.43</c:v>
                </c:pt>
              </c:numCache>
            </c:numRef>
          </c:val>
          <c:extLst>
            <c:ext xmlns:c16="http://schemas.microsoft.com/office/drawing/2014/chart" uri="{C3380CC4-5D6E-409C-BE32-E72D297353CC}">
              <c16:uniqueId val="{00000002-CF50-4384-B346-E5DD0410B0BC}"/>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Sheet1!$A$10:$A$14</c:f>
              <c:strCache>
                <c:ptCount val="5"/>
                <c:pt idx="0">
                  <c:v>0-4 years</c:v>
                </c:pt>
                <c:pt idx="1">
                  <c:v>5-17 years</c:v>
                </c:pt>
                <c:pt idx="2">
                  <c:v>18-49 years</c:v>
                </c:pt>
                <c:pt idx="3">
                  <c:v>50-64 years</c:v>
                </c:pt>
                <c:pt idx="4">
                  <c:v>65+ yesrs</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E-A736-4392-9C5F-F7D2B4BCEC0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F-A736-4392-9C5F-F7D2B4BCEC0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10-A736-4392-9C5F-F7D2B4BCEC0C}"/>
              </c:ext>
            </c:extLst>
          </c:dPt>
          <c:dPt>
            <c:idx val="4"/>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11-A736-4392-9C5F-F7D2B4BCEC0C}"/>
              </c:ext>
            </c:extLst>
          </c:dPt>
          <c:val>
            <c:numRef>
              <c:f>Sheet1!$C$10:$C$14</c:f>
              <c:numCache>
                <c:formatCode>General</c:formatCode>
                <c:ptCount val="5"/>
                <c:pt idx="0">
                  <c:v>3085.3</c:v>
                </c:pt>
                <c:pt idx="1">
                  <c:v>2669.6</c:v>
                </c:pt>
                <c:pt idx="2">
                  <c:v>974.1</c:v>
                </c:pt>
                <c:pt idx="3">
                  <c:v>995.7</c:v>
                </c:pt>
                <c:pt idx="4">
                  <c:v>572</c:v>
                </c:pt>
              </c:numCache>
            </c:numRef>
          </c:val>
          <c:extLst>
            <c:ext xmlns:c16="http://schemas.microsoft.com/office/drawing/2014/chart" uri="{C3380CC4-5D6E-409C-BE32-E72D297353CC}">
              <c16:uniqueId val="{0000000D-A736-4392-9C5F-F7D2B4BCEC0C}"/>
            </c:ext>
          </c:extLst>
        </c:ser>
        <c:dLbls>
          <c:showLegendKey val="0"/>
          <c:showVal val="0"/>
          <c:showCatName val="0"/>
          <c:showSerName val="0"/>
          <c:showPercent val="0"/>
          <c:showBubbleSize val="0"/>
        </c:dLbls>
        <c:gapWidth val="69"/>
        <c:overlap val="100"/>
        <c:axId val="1272230864"/>
        <c:axId val="325550816"/>
      </c:barChart>
      <c:catAx>
        <c:axId val="1272230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1" dirty="0" err="1"/>
                  <a:t>Arztbesuche</a:t>
                </a:r>
                <a:endParaRPr lang="en-GB" sz="1200" b="1"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one"/>
        <c:spPr>
          <a:noFill/>
          <a:ln w="9525" cap="flat" cmpd="sng" algn="ctr">
            <a:solidFill>
              <a:schemeClr val="accent3">
                <a:lumMod val="20000"/>
                <a:lumOff val="8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25550816"/>
        <c:crosses val="autoZero"/>
        <c:auto val="1"/>
        <c:lblAlgn val="ctr"/>
        <c:lblOffset val="100"/>
        <c:noMultiLvlLbl val="0"/>
      </c:catAx>
      <c:valAx>
        <c:axId val="325550816"/>
        <c:scaling>
          <c:orientation val="minMax"/>
        </c:scaling>
        <c:delete val="0"/>
        <c:axPos val="l"/>
        <c:numFmt formatCode="General" sourceLinked="1"/>
        <c:majorTickMark val="none"/>
        <c:minorTickMark val="none"/>
        <c:tickLblPos val="nextTo"/>
        <c:spPr>
          <a:noFill/>
          <a:ln>
            <a:solidFill>
              <a:schemeClr val="accent3">
                <a:lumMod val="20000"/>
                <a:lumOff val="80000"/>
              </a:schemeClr>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272230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spPr>
            <a:solidFill>
              <a:srgbClr val="008A00"/>
            </a:solidFill>
          </c:spPr>
          <c:dPt>
            <c:idx val="0"/>
            <c:bubble3D val="0"/>
            <c:spPr>
              <a:solidFill>
                <a:sysClr val="window" lastClr="FFFFFF">
                  <a:lumMod val="85000"/>
                </a:sysClr>
              </a:solidFill>
            </c:spPr>
            <c:extLst>
              <c:ext xmlns:c16="http://schemas.microsoft.com/office/drawing/2014/chart" uri="{C3380CC4-5D6E-409C-BE32-E72D297353CC}">
                <c16:uniqueId val="{00000001-EF83-4AC2-9ABA-0E3895CE85F2}"/>
              </c:ext>
            </c:extLst>
          </c:dPt>
          <c:dPt>
            <c:idx val="1"/>
            <c:bubble3D val="0"/>
            <c:extLst>
              <c:ext xmlns:c16="http://schemas.microsoft.com/office/drawing/2014/chart" uri="{C3380CC4-5D6E-409C-BE32-E72D297353CC}">
                <c16:uniqueId val="{00000003-EF83-4AC2-9ABA-0E3895CE85F2}"/>
              </c:ext>
            </c:extLst>
          </c:dPt>
          <c:cat>
            <c:numRef>
              <c:f>Tabelle1!$A$2:$A$5</c:f>
              <c:numCache>
                <c:formatCode>General</c:formatCode>
                <c:ptCount val="4"/>
              </c:numCache>
            </c:numRef>
          </c:cat>
          <c:val>
            <c:numRef>
              <c:f>Tabelle1!$B$2:$B$5</c:f>
              <c:numCache>
                <c:formatCode>0%</c:formatCode>
                <c:ptCount val="4"/>
                <c:pt idx="0">
                  <c:v>0.92</c:v>
                </c:pt>
                <c:pt idx="1">
                  <c:v>0.08</c:v>
                </c:pt>
              </c:numCache>
            </c:numRef>
          </c:val>
          <c:extLst>
            <c:ext xmlns:c16="http://schemas.microsoft.com/office/drawing/2014/chart" uri="{C3380CC4-5D6E-409C-BE32-E72D297353CC}">
              <c16:uniqueId val="{00000004-EF83-4AC2-9ABA-0E3895CE85F2}"/>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Spalte1</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8F7E-453B-A8A2-65A7F3B2CDFA}"/>
              </c:ext>
            </c:extLst>
          </c:dPt>
          <c:cat>
            <c:numRef>
              <c:f>Tabelle1!$A$2:$A$5</c:f>
              <c:numCache>
                <c:formatCode>General</c:formatCode>
                <c:ptCount val="4"/>
              </c:numCache>
            </c:numRef>
          </c:cat>
          <c:val>
            <c:numRef>
              <c:f>Tabelle1!$B$2:$B$5</c:f>
              <c:numCache>
                <c:formatCode>0%</c:formatCode>
                <c:ptCount val="4"/>
                <c:pt idx="0">
                  <c:v>0.5</c:v>
                </c:pt>
                <c:pt idx="1">
                  <c:v>0.5</c:v>
                </c:pt>
              </c:numCache>
            </c:numRef>
          </c:val>
          <c:extLst>
            <c:ext xmlns:c16="http://schemas.microsoft.com/office/drawing/2014/chart" uri="{C3380CC4-5D6E-409C-BE32-E72D297353CC}">
              <c16:uniqueId val="{00000002-8F7E-453B-A8A2-65A7F3B2CDFA}"/>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ECC0-4C9C-8401-3E82259C4AC2}"/>
              </c:ext>
            </c:extLst>
          </c:dPt>
          <c:cat>
            <c:numRef>
              <c:f>Tabelle1!$A$2:$A$5</c:f>
              <c:numCache>
                <c:formatCode>General</c:formatCode>
                <c:ptCount val="4"/>
              </c:numCache>
            </c:numRef>
          </c:cat>
          <c:val>
            <c:numRef>
              <c:f>Tabelle1!$B$2:$B$5</c:f>
              <c:numCache>
                <c:formatCode>0%</c:formatCode>
                <c:ptCount val="4"/>
                <c:pt idx="0">
                  <c:v>0.77</c:v>
                </c:pt>
                <c:pt idx="1">
                  <c:v>0.23</c:v>
                </c:pt>
              </c:numCache>
            </c:numRef>
          </c:val>
          <c:extLst>
            <c:ext xmlns:c16="http://schemas.microsoft.com/office/drawing/2014/chart" uri="{C3380CC4-5D6E-409C-BE32-E72D297353CC}">
              <c16:uniqueId val="{00000002-ECC0-4C9C-8401-3E82259C4AC2}"/>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Tabelle1!$B$1</c:f>
              <c:strCache>
                <c:ptCount val="1"/>
                <c:pt idx="0">
                  <c:v>DTPaHBV-IPV-Hib</c:v>
                </c:pt>
              </c:strCache>
            </c:strRef>
          </c:tx>
          <c:spPr>
            <a:solidFill>
              <a:schemeClr val="accent1">
                <a:lumMod val="75000"/>
              </a:schemeClr>
            </a:solidFill>
          </c:spPr>
          <c:dPt>
            <c:idx val="0"/>
            <c:bubble3D val="0"/>
            <c:spPr>
              <a:solidFill>
                <a:sysClr val="window" lastClr="FFFFFF">
                  <a:lumMod val="85000"/>
                </a:sysClr>
              </a:solidFill>
            </c:spPr>
            <c:extLst>
              <c:ext xmlns:c16="http://schemas.microsoft.com/office/drawing/2014/chart" uri="{C3380CC4-5D6E-409C-BE32-E72D297353CC}">
                <c16:uniqueId val="{00000001-3D0E-4F5A-AAB3-86560564D004}"/>
              </c:ext>
            </c:extLst>
          </c:dPt>
          <c:cat>
            <c:numRef>
              <c:f>Tabelle1!$A$2:$A$5</c:f>
              <c:numCache>
                <c:formatCode>General</c:formatCode>
                <c:ptCount val="4"/>
              </c:numCache>
            </c:numRef>
          </c:cat>
          <c:val>
            <c:numRef>
              <c:f>Tabelle1!$B$2:$B$5</c:f>
              <c:numCache>
                <c:formatCode>0%</c:formatCode>
                <c:ptCount val="4"/>
                <c:pt idx="0">
                  <c:v>0.49</c:v>
                </c:pt>
                <c:pt idx="1">
                  <c:v>0.51</c:v>
                </c:pt>
              </c:numCache>
            </c:numRef>
          </c:val>
          <c:extLst>
            <c:ext xmlns:c16="http://schemas.microsoft.com/office/drawing/2014/chart" uri="{C3380CC4-5D6E-409C-BE32-E72D297353CC}">
              <c16:uniqueId val="{00000002-3D0E-4F5A-AAB3-86560564D004}"/>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de-D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Sheet1!$A$10:$A$14</c:f>
              <c:strCache>
                <c:ptCount val="5"/>
                <c:pt idx="0">
                  <c:v>0-4 years</c:v>
                </c:pt>
                <c:pt idx="1">
                  <c:v>5-17 years</c:v>
                </c:pt>
                <c:pt idx="2">
                  <c:v>18-49 years</c:v>
                </c:pt>
                <c:pt idx="3">
                  <c:v>50-64 years</c:v>
                </c:pt>
                <c:pt idx="4">
                  <c:v>65+ yesrs</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E-A736-4392-9C5F-F7D2B4BCEC0C}"/>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F-A736-4392-9C5F-F7D2B4BCEC0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10-A736-4392-9C5F-F7D2B4BCEC0C}"/>
              </c:ext>
            </c:extLst>
          </c:dPt>
          <c:dPt>
            <c:idx val="4"/>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11-A736-4392-9C5F-F7D2B4BCEC0C}"/>
              </c:ext>
            </c:extLst>
          </c:dPt>
          <c:val>
            <c:numRef>
              <c:f>Sheet1!$D$10:$D$14</c:f>
              <c:numCache>
                <c:formatCode>General</c:formatCode>
                <c:ptCount val="5"/>
                <c:pt idx="0">
                  <c:v>32.1</c:v>
                </c:pt>
                <c:pt idx="1">
                  <c:v>14.1</c:v>
                </c:pt>
                <c:pt idx="2">
                  <c:v>14.8</c:v>
                </c:pt>
                <c:pt idx="3">
                  <c:v>24.6</c:v>
                </c:pt>
                <c:pt idx="4">
                  <c:v>92.9</c:v>
                </c:pt>
              </c:numCache>
            </c:numRef>
          </c:val>
          <c:extLst>
            <c:ext xmlns:c16="http://schemas.microsoft.com/office/drawing/2014/chart" uri="{C3380CC4-5D6E-409C-BE32-E72D297353CC}">
              <c16:uniqueId val="{0000000D-A736-4392-9C5F-F7D2B4BCEC0C}"/>
            </c:ext>
          </c:extLst>
        </c:ser>
        <c:dLbls>
          <c:showLegendKey val="0"/>
          <c:showVal val="0"/>
          <c:showCatName val="0"/>
          <c:showSerName val="0"/>
          <c:showPercent val="0"/>
          <c:showBubbleSize val="0"/>
        </c:dLbls>
        <c:gapWidth val="69"/>
        <c:overlap val="100"/>
        <c:axId val="1272230864"/>
        <c:axId val="325550816"/>
      </c:barChart>
      <c:catAx>
        <c:axId val="1272230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1" dirty="0" err="1"/>
                  <a:t>Hospitalisierungen</a:t>
                </a:r>
                <a:endParaRPr lang="en-GB" sz="1200" b="1"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one"/>
        <c:spPr>
          <a:noFill/>
          <a:ln w="9525" cap="flat" cmpd="sng" algn="ctr">
            <a:solidFill>
              <a:schemeClr val="accent3">
                <a:lumMod val="20000"/>
                <a:lumOff val="8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25550816"/>
        <c:crosses val="autoZero"/>
        <c:auto val="1"/>
        <c:lblAlgn val="ctr"/>
        <c:lblOffset val="100"/>
        <c:noMultiLvlLbl val="0"/>
      </c:catAx>
      <c:valAx>
        <c:axId val="325550816"/>
        <c:scaling>
          <c:orientation val="minMax"/>
        </c:scaling>
        <c:delete val="0"/>
        <c:axPos val="l"/>
        <c:numFmt formatCode="General" sourceLinked="1"/>
        <c:majorTickMark val="none"/>
        <c:minorTickMark val="none"/>
        <c:tickLblPos val="nextTo"/>
        <c:spPr>
          <a:noFill/>
          <a:ln>
            <a:solidFill>
              <a:schemeClr val="accent3">
                <a:lumMod val="20000"/>
                <a:lumOff val="80000"/>
              </a:schemeClr>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272230864"/>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Sheet1!$A$10:$A$14</c:f>
              <c:strCache>
                <c:ptCount val="5"/>
                <c:pt idx="0">
                  <c:v>0-4 years</c:v>
                </c:pt>
                <c:pt idx="1">
                  <c:v>5-17 years</c:v>
                </c:pt>
                <c:pt idx="2">
                  <c:v>18-49 years</c:v>
                </c:pt>
                <c:pt idx="3">
                  <c:v>50-64 years</c:v>
                </c:pt>
                <c:pt idx="4">
                  <c:v>65+ yesrs</c:v>
                </c:pt>
              </c:strCache>
            </c:strRef>
          </c:tx>
          <c:spPr>
            <a:solidFill>
              <a:schemeClr val="accent2"/>
            </a:solidFill>
            <a:ln>
              <a:noFill/>
            </a:ln>
            <a:effectLst/>
          </c:spPr>
          <c:invertIfNegative val="0"/>
          <c:dPt>
            <c:idx val="3"/>
            <c:invertIfNegative val="0"/>
            <c:bubble3D val="0"/>
            <c:spPr>
              <a:solidFill>
                <a:srgbClr val="0070C0"/>
              </a:solidFill>
              <a:ln>
                <a:noFill/>
              </a:ln>
              <a:effectLst/>
            </c:spPr>
            <c:extLst>
              <c:ext xmlns:c16="http://schemas.microsoft.com/office/drawing/2014/chart" uri="{C3380CC4-5D6E-409C-BE32-E72D297353CC}">
                <c16:uniqueId val="{00000008-98F1-4D58-AC49-7190F2AF672D}"/>
              </c:ext>
            </c:extLst>
          </c:dPt>
          <c:dPt>
            <c:idx val="4"/>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11-A736-4392-9C5F-F7D2B4BCEC0C}"/>
              </c:ext>
            </c:extLst>
          </c:dPt>
          <c:val>
            <c:numRef>
              <c:f>Sheet1!$E$10:$E$14</c:f>
              <c:numCache>
                <c:formatCode>General</c:formatCode>
                <c:ptCount val="5"/>
                <c:pt idx="0">
                  <c:v>0</c:v>
                </c:pt>
                <c:pt idx="1">
                  <c:v>0</c:v>
                </c:pt>
                <c:pt idx="2">
                  <c:v>0.1</c:v>
                </c:pt>
                <c:pt idx="3">
                  <c:v>1.1000000000000001</c:v>
                </c:pt>
                <c:pt idx="4">
                  <c:v>6.9</c:v>
                </c:pt>
              </c:numCache>
            </c:numRef>
          </c:val>
          <c:extLst>
            <c:ext xmlns:c16="http://schemas.microsoft.com/office/drawing/2014/chart" uri="{C3380CC4-5D6E-409C-BE32-E72D297353CC}">
              <c16:uniqueId val="{0000000D-A736-4392-9C5F-F7D2B4BCEC0C}"/>
            </c:ext>
          </c:extLst>
        </c:ser>
        <c:dLbls>
          <c:showLegendKey val="0"/>
          <c:showVal val="0"/>
          <c:showCatName val="0"/>
          <c:showSerName val="0"/>
          <c:showPercent val="0"/>
          <c:showBubbleSize val="0"/>
        </c:dLbls>
        <c:gapWidth val="69"/>
        <c:overlap val="100"/>
        <c:axId val="1272230864"/>
        <c:axId val="325550816"/>
      </c:barChart>
      <c:catAx>
        <c:axId val="1272230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1" dirty="0" err="1"/>
                  <a:t>Todesfälle</a:t>
                </a:r>
                <a:endParaRPr lang="en-GB" sz="1200" b="1"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25550816"/>
        <c:crosses val="autoZero"/>
        <c:auto val="1"/>
        <c:lblAlgn val="ctr"/>
        <c:lblOffset val="100"/>
        <c:noMultiLvlLbl val="0"/>
      </c:catAx>
      <c:valAx>
        <c:axId val="325550816"/>
        <c:scaling>
          <c:orientation val="minMax"/>
        </c:scaling>
        <c:delete val="0"/>
        <c:axPos val="l"/>
        <c:numFmt formatCode="General" sourceLinked="1"/>
        <c:majorTickMark val="none"/>
        <c:minorTickMark val="none"/>
        <c:tickLblPos val="nextTo"/>
        <c:spPr>
          <a:noFill/>
          <a:ln>
            <a:solidFill>
              <a:schemeClr val="accent3">
                <a:lumMod val="20000"/>
                <a:lumOff val="80000"/>
              </a:schemeClr>
            </a:solid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272230864"/>
        <c:crosses val="autoZero"/>
        <c:crossBetween val="between"/>
        <c:majorUnit val="2"/>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dLbls>
          <c:showLegendKey val="0"/>
          <c:showVal val="0"/>
          <c:showCatName val="0"/>
          <c:showSerName val="0"/>
          <c:showPercent val="0"/>
          <c:showBubbleSize val="0"/>
        </c:dLbls>
        <c:gapWidth val="182"/>
        <c:axId val="371521136"/>
        <c:axId val="371524048"/>
      </c:barChart>
      <c:catAx>
        <c:axId val="371521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71524048"/>
        <c:crosses val="autoZero"/>
        <c:auto val="1"/>
        <c:lblAlgn val="ctr"/>
        <c:lblOffset val="100"/>
        <c:noMultiLvlLbl val="0"/>
      </c:catAx>
      <c:valAx>
        <c:axId val="3715240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71521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4611012242498185"/>
          <c:y val="4.2895442359249331E-2"/>
          <c:w val="0.6289039281571136"/>
          <c:h val="0.87775429737418431"/>
        </c:manualLayout>
      </c:layout>
      <c:barChart>
        <c:barDir val="bar"/>
        <c:grouping val="clustered"/>
        <c:varyColors val="0"/>
        <c:ser>
          <c:idx val="0"/>
          <c:order val="0"/>
          <c:tx>
            <c:strRef>
              <c:f>'[Chart in Microsoft PowerPoint]Sheet1'!$A$2:$A$10</c:f>
              <c:strCache>
                <c:ptCount val="9"/>
                <c:pt idx="0">
                  <c:v>... Influenza-bedingte  Hospitalisierungen/ER-Besuche6</c:v>
                </c:pt>
                <c:pt idx="1">
                  <c:v>...Influenza-bedingte  medizinische Konsultationen5</c:v>
                </c:pt>
                <c:pt idx="2">
                  <c:v>Saison 2019/2020: Prävention von...</c:v>
                </c:pt>
                <c:pt idx="3">
                  <c:v>... Influenza-bedingte  Hospitalisierungen/ER-Besuche4</c:v>
                </c:pt>
                <c:pt idx="4">
                  <c:v>...Influenza-bedingte  medizinische Konsultationen3</c:v>
                </c:pt>
                <c:pt idx="5">
                  <c:v>Saison 2018/2019: Prävention von...</c:v>
                </c:pt>
                <c:pt idx="6">
                  <c:v>... Influenza-bedingte Hospitalisierungen/ER-Besuche2</c:v>
                </c:pt>
                <c:pt idx="7">
                  <c:v>...Influenza-ähnlicher Erkrankung1</c:v>
                </c:pt>
                <c:pt idx="8">
                  <c:v>Saison 2017/2018: Prävention von...</c:v>
                </c:pt>
              </c:strCache>
            </c:strRef>
          </c:tx>
          <c:spPr>
            <a:noFill/>
            <a:ln>
              <a:noFill/>
            </a:ln>
            <a:effectLst/>
          </c:spPr>
          <c:invertIfNegative val="0"/>
          <c:cat>
            <c:strRef>
              <c:f>'[Chart in Microsoft PowerPoint]Sheet1'!$A$2:$A$10</c:f>
              <c:strCache>
                <c:ptCount val="9"/>
                <c:pt idx="0">
                  <c:v>... Influenza-bedingte  Hospitalisierungen/ER-Besuche6</c:v>
                </c:pt>
                <c:pt idx="1">
                  <c:v>...Influenza-bedingte  medizinische Konsultationen5</c:v>
                </c:pt>
                <c:pt idx="2">
                  <c:v>Saison 2019/2020: Prävention von...</c:v>
                </c:pt>
                <c:pt idx="3">
                  <c:v>... Influenza-bedingte  Hospitalisierungen/ER-Besuche4</c:v>
                </c:pt>
                <c:pt idx="4">
                  <c:v>...Influenza-bedingte  medizinische Konsultationen3</c:v>
                </c:pt>
                <c:pt idx="5">
                  <c:v>Saison 2018/2019: Prävention von...</c:v>
                </c:pt>
                <c:pt idx="6">
                  <c:v>... Influenza-bedingte Hospitalisierungen/ER-Besuche2</c:v>
                </c:pt>
                <c:pt idx="7">
                  <c:v>...Influenza-ähnlicher Erkrankung1</c:v>
                </c:pt>
                <c:pt idx="8">
                  <c:v>Saison 2017/2018: Prävention von...</c:v>
                </c:pt>
              </c:strCache>
            </c:strRef>
          </c:cat>
          <c:val>
            <c:numRef>
              <c:f>'[Chart in Microsoft PowerPoint]Sheet1'!$B$2:$B$10</c:f>
              <c:numCache>
                <c:formatCode>General</c:formatCode>
                <c:ptCount val="9"/>
                <c:pt idx="0">
                  <c:v>5.3</c:v>
                </c:pt>
                <c:pt idx="1">
                  <c:v>9.5</c:v>
                </c:pt>
                <c:pt idx="3">
                  <c:v>6.5</c:v>
                </c:pt>
                <c:pt idx="4">
                  <c:v>7.6</c:v>
                </c:pt>
                <c:pt idx="6">
                  <c:v>14.1</c:v>
                </c:pt>
                <c:pt idx="7">
                  <c:v>36.200000000000003</c:v>
                </c:pt>
              </c:numCache>
            </c:numRef>
          </c:val>
          <c:extLst>
            <c:ext xmlns:c16="http://schemas.microsoft.com/office/drawing/2014/chart" uri="{C3380CC4-5D6E-409C-BE32-E72D297353CC}">
              <c16:uniqueId val="{00000000-AFAB-4F82-A70D-4EAA8A9473AD}"/>
            </c:ext>
          </c:extLst>
        </c:ser>
        <c:dLbls>
          <c:showLegendKey val="0"/>
          <c:showVal val="0"/>
          <c:showCatName val="0"/>
          <c:showSerName val="0"/>
          <c:showPercent val="0"/>
          <c:showBubbleSize val="0"/>
        </c:dLbls>
        <c:gapWidth val="182"/>
        <c:axId val="1552556095"/>
        <c:axId val="1552554431"/>
      </c:barChart>
      <c:scatterChart>
        <c:scatterStyle val="lineMarker"/>
        <c:varyColors val="0"/>
        <c:ser>
          <c:idx val="1"/>
          <c:order val="1"/>
          <c:spPr>
            <a:ln w="25400" cap="rnd">
              <a:noFill/>
              <a:round/>
            </a:ln>
            <a:effectLst/>
          </c:spPr>
          <c:marker>
            <c:symbol val="square"/>
            <c:size val="5"/>
            <c:spPr>
              <a:solidFill>
                <a:srgbClr val="C00000"/>
              </a:solidFill>
              <a:ln w="19050">
                <a:solidFill>
                  <a:srgbClr val="C00000">
                    <a:alpha val="99000"/>
                  </a:srgbClr>
                </a:solidFill>
              </a:ln>
              <a:effectLst/>
            </c:spPr>
          </c:marker>
          <c:errBars>
            <c:errDir val="x"/>
            <c:errBarType val="both"/>
            <c:errValType val="cust"/>
            <c:noEndCap val="0"/>
            <c:plus>
              <c:numRef>
                <c:f>'[Chart in Microsoft PowerPoint]Sheet1'!$G$2:$G$10</c:f>
                <c:numCache>
                  <c:formatCode>General</c:formatCode>
                  <c:ptCount val="9"/>
                  <c:pt idx="0">
                    <c:v>4.6000000000000005</c:v>
                  </c:pt>
                  <c:pt idx="1">
                    <c:v>1.5999999999999996</c:v>
                  </c:pt>
                  <c:pt idx="3">
                    <c:v>6</c:v>
                  </c:pt>
                  <c:pt idx="4">
                    <c:v>1</c:v>
                  </c:pt>
                  <c:pt idx="6">
                    <c:v>5.5000000000000018</c:v>
                  </c:pt>
                  <c:pt idx="7">
                    <c:v>8.6999999999999957</c:v>
                  </c:pt>
                </c:numCache>
              </c:numRef>
            </c:plus>
            <c:minus>
              <c:numRef>
                <c:f>'[Chart in Microsoft PowerPoint]Sheet1'!$F$2:$F$10</c:f>
                <c:numCache>
                  <c:formatCode>General</c:formatCode>
                  <c:ptCount val="9"/>
                  <c:pt idx="0">
                    <c:v>4.8</c:v>
                  </c:pt>
                  <c:pt idx="1">
                    <c:v>1.5999999999999996</c:v>
                  </c:pt>
                  <c:pt idx="3">
                    <c:v>6.4</c:v>
                  </c:pt>
                  <c:pt idx="4">
                    <c:v>1.0999999999999996</c:v>
                  </c:pt>
                  <c:pt idx="6">
                    <c:v>5.2999999999999989</c:v>
                  </c:pt>
                  <c:pt idx="7">
                    <c:v>10.100000000000001</c:v>
                  </c:pt>
                </c:numCache>
              </c:numRef>
            </c:minus>
            <c:spPr>
              <a:noFill/>
              <a:ln w="19050" cap="flat" cmpd="sng" algn="ctr">
                <a:solidFill>
                  <a:schemeClr val="tx1">
                    <a:lumMod val="65000"/>
                    <a:lumOff val="35000"/>
                  </a:schemeClr>
                </a:solidFill>
                <a:round/>
              </a:ln>
              <a:effectLst/>
            </c:spPr>
          </c:errBars>
          <c:xVal>
            <c:numRef>
              <c:f>'[Chart in Microsoft PowerPoint]Sheet1'!$B$2:$B$10</c:f>
              <c:numCache>
                <c:formatCode>General</c:formatCode>
                <c:ptCount val="9"/>
                <c:pt idx="0">
                  <c:v>5.3</c:v>
                </c:pt>
                <c:pt idx="1">
                  <c:v>9.5</c:v>
                </c:pt>
                <c:pt idx="3">
                  <c:v>6.5</c:v>
                </c:pt>
                <c:pt idx="4">
                  <c:v>7.6</c:v>
                </c:pt>
                <c:pt idx="6">
                  <c:v>14.1</c:v>
                </c:pt>
                <c:pt idx="7">
                  <c:v>36.200000000000003</c:v>
                </c:pt>
              </c:numCache>
            </c:numRef>
          </c:xVal>
          <c:yVal>
            <c:numRef>
              <c:f>'[Chart in Microsoft PowerPoint]Sheet1'!$E$2:$E$10</c:f>
              <c:numCache>
                <c:formatCode>General</c:formatCode>
                <c:ptCount val="9"/>
                <c:pt idx="0">
                  <c:v>0.5</c:v>
                </c:pt>
                <c:pt idx="1">
                  <c:v>1</c:v>
                </c:pt>
                <c:pt idx="2">
                  <c:v>1.5</c:v>
                </c:pt>
                <c:pt idx="3">
                  <c:v>2</c:v>
                </c:pt>
                <c:pt idx="4">
                  <c:v>2.5</c:v>
                </c:pt>
                <c:pt idx="5">
                  <c:v>3</c:v>
                </c:pt>
                <c:pt idx="6">
                  <c:v>3.5</c:v>
                </c:pt>
                <c:pt idx="7">
                  <c:v>4</c:v>
                </c:pt>
                <c:pt idx="8">
                  <c:v>4.5</c:v>
                </c:pt>
              </c:numCache>
            </c:numRef>
          </c:yVal>
          <c:smooth val="0"/>
          <c:extLst>
            <c:ext xmlns:c16="http://schemas.microsoft.com/office/drawing/2014/chart" uri="{C3380CC4-5D6E-409C-BE32-E72D297353CC}">
              <c16:uniqueId val="{00000001-AFAB-4F82-A70D-4EAA8A9473AD}"/>
            </c:ext>
          </c:extLst>
        </c:ser>
        <c:dLbls>
          <c:showLegendKey val="0"/>
          <c:showVal val="0"/>
          <c:showCatName val="0"/>
          <c:showSerName val="0"/>
          <c:showPercent val="0"/>
          <c:showBubbleSize val="0"/>
        </c:dLbls>
        <c:axId val="1561156863"/>
        <c:axId val="1561156447"/>
      </c:scatterChart>
      <c:catAx>
        <c:axId val="1552556095"/>
        <c:scaling>
          <c:orientation val="minMax"/>
        </c:scaling>
        <c:delete val="1"/>
        <c:axPos val="l"/>
        <c:numFmt formatCode="General" sourceLinked="1"/>
        <c:majorTickMark val="none"/>
        <c:minorTickMark val="none"/>
        <c:tickLblPos val="low"/>
        <c:crossAx val="1552554431"/>
        <c:crosses val="autoZero"/>
        <c:auto val="1"/>
        <c:lblAlgn val="ctr"/>
        <c:lblOffset val="100"/>
        <c:noMultiLvlLbl val="0"/>
      </c:catAx>
      <c:valAx>
        <c:axId val="1552554431"/>
        <c:scaling>
          <c:orientation val="minMax"/>
          <c:min val="-10"/>
        </c:scaling>
        <c:delete val="0"/>
        <c:axPos val="b"/>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de-DE"/>
          </a:p>
        </c:txPr>
        <c:crossAx val="1552556095"/>
        <c:crosses val="autoZero"/>
        <c:crossBetween val="between"/>
        <c:majorUnit val="10"/>
        <c:minorUnit val="10"/>
      </c:valAx>
      <c:valAx>
        <c:axId val="1561156447"/>
        <c:scaling>
          <c:orientation val="minMax"/>
        </c:scaling>
        <c:delete val="1"/>
        <c:axPos val="r"/>
        <c:numFmt formatCode="General" sourceLinked="1"/>
        <c:majorTickMark val="out"/>
        <c:minorTickMark val="none"/>
        <c:tickLblPos val="nextTo"/>
        <c:crossAx val="1561156863"/>
        <c:crosses val="max"/>
        <c:crossBetween val="midCat"/>
      </c:valAx>
      <c:valAx>
        <c:axId val="1561156863"/>
        <c:scaling>
          <c:orientation val="minMax"/>
        </c:scaling>
        <c:delete val="1"/>
        <c:axPos val="b"/>
        <c:numFmt formatCode="General" sourceLinked="1"/>
        <c:majorTickMark val="out"/>
        <c:minorTickMark val="none"/>
        <c:tickLblPos val="nextTo"/>
        <c:crossAx val="156115644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979221347331588E-2"/>
          <c:y val="4.3385160535963564E-2"/>
          <c:w val="0.85218044619422573"/>
          <c:h val="0.64850783929788702"/>
        </c:manualLayout>
      </c:layout>
      <c:scatterChart>
        <c:scatterStyle val="lineMarker"/>
        <c:varyColors val="0"/>
        <c:ser>
          <c:idx val="0"/>
          <c:order val="0"/>
          <c:tx>
            <c:strRef>
              <c:f>'Forest Plot'!$G$22</c:f>
              <c:strCache>
                <c:ptCount val="1"/>
                <c:pt idx="0">
                  <c:v>Position</c:v>
                </c:pt>
              </c:strCache>
            </c:strRef>
          </c:tx>
          <c:spPr>
            <a:ln w="19050" cap="rnd">
              <a:noFill/>
              <a:round/>
            </a:ln>
            <a:effectLst/>
          </c:spPr>
          <c:marker>
            <c:symbol val="circle"/>
            <c:size val="12"/>
            <c:spPr>
              <a:solidFill>
                <a:schemeClr val="accent1"/>
              </a:solidFill>
              <a:ln w="9525">
                <a:solidFill>
                  <a:schemeClr val="accent1"/>
                </a:solidFill>
              </a:ln>
              <a:effectLst/>
            </c:spPr>
          </c:marker>
          <c:errBars>
            <c:errDir val="x"/>
            <c:errBarType val="both"/>
            <c:errValType val="cust"/>
            <c:noEndCap val="0"/>
            <c:plus>
              <c:numRef>
                <c:f>'Forest Plot'!$K$23:$K$25</c:f>
                <c:numCache>
                  <c:formatCode>General</c:formatCode>
                  <c:ptCount val="3"/>
                  <c:pt idx="0">
                    <c:v>7.2000000000000008E-2</c:v>
                  </c:pt>
                  <c:pt idx="1">
                    <c:v>7.1000000000000008E-2</c:v>
                  </c:pt>
                  <c:pt idx="2">
                    <c:v>6.7000000000000004E-2</c:v>
                  </c:pt>
                </c:numCache>
              </c:numRef>
            </c:plus>
            <c:minus>
              <c:numRef>
                <c:f>'Forest Plot'!$J$23:$J$25</c:f>
                <c:numCache>
                  <c:formatCode>General</c:formatCode>
                  <c:ptCount val="3"/>
                  <c:pt idx="0">
                    <c:v>7.7999999999999986E-2</c:v>
                  </c:pt>
                  <c:pt idx="1">
                    <c:v>7.8E-2</c:v>
                  </c:pt>
                  <c:pt idx="2">
                    <c:v>7.3000000000000009E-2</c:v>
                  </c:pt>
                </c:numCache>
              </c:numRef>
            </c:minus>
            <c:spPr>
              <a:noFill/>
              <a:ln w="28575" cap="flat" cmpd="sng" algn="ctr">
                <a:solidFill>
                  <a:schemeClr val="accent3"/>
                </a:solidFill>
                <a:round/>
              </a:ln>
              <a:effectLst/>
            </c:spPr>
          </c:errBars>
          <c:xVal>
            <c:numRef>
              <c:f>'Forest Plot'!$F$23:$F$25</c:f>
              <c:numCache>
                <c:formatCode>0.0%</c:formatCode>
                <c:ptCount val="3"/>
                <c:pt idx="0">
                  <c:v>0.14799999999999999</c:v>
                </c:pt>
                <c:pt idx="1">
                  <c:v>0.125</c:v>
                </c:pt>
                <c:pt idx="2">
                  <c:v>0.1</c:v>
                </c:pt>
              </c:numCache>
            </c:numRef>
          </c:xVal>
          <c:yVal>
            <c:numRef>
              <c:f>'Forest Plot'!$G$23:$G$25</c:f>
              <c:numCache>
                <c:formatCode>_-* #,##0.0_-;\-* #,##0.0_-;_-* "-"??_-;_-@_-</c:formatCode>
                <c:ptCount val="3"/>
                <c:pt idx="0" formatCode="_-* #,##0_-;\-* #,##0_-;_-* &quot;-&quot;??_-;_-@_-">
                  <c:v>3</c:v>
                </c:pt>
                <c:pt idx="1">
                  <c:v>2</c:v>
                </c:pt>
                <c:pt idx="2">
                  <c:v>1</c:v>
                </c:pt>
              </c:numCache>
            </c:numRef>
          </c:yVal>
          <c:smooth val="0"/>
          <c:extLst>
            <c:ext xmlns:c16="http://schemas.microsoft.com/office/drawing/2014/chart" uri="{C3380CC4-5D6E-409C-BE32-E72D297353CC}">
              <c16:uniqueId val="{00000000-B930-4D7B-932B-C76DAD0064EA}"/>
            </c:ext>
          </c:extLst>
        </c:ser>
        <c:dLbls>
          <c:showLegendKey val="0"/>
          <c:showVal val="0"/>
          <c:showCatName val="0"/>
          <c:showSerName val="0"/>
          <c:showPercent val="0"/>
          <c:showBubbleSize val="0"/>
        </c:dLbls>
        <c:axId val="454379584"/>
        <c:axId val="454372096"/>
      </c:scatterChart>
      <c:valAx>
        <c:axId val="454379584"/>
        <c:scaling>
          <c:orientation val="minMax"/>
          <c:max val="0.30000000000000004"/>
          <c:min val="-5.000000000000001E-2"/>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j-lt"/>
                    <a:ea typeface="+mn-ea"/>
                    <a:cs typeface="Calibri" panose="020F0502020204030204" pitchFamily="34" charset="0"/>
                  </a:defRPr>
                </a:pPr>
                <a:r>
                  <a:rPr lang="en-AU" b="1" dirty="0">
                    <a:solidFill>
                      <a:schemeClr val="tx1"/>
                    </a:solidFill>
                    <a:latin typeface="+mj-lt"/>
                  </a:rPr>
                  <a:t>Relative</a:t>
                </a:r>
                <a:r>
                  <a:rPr lang="en-AU" b="1" baseline="0" dirty="0">
                    <a:solidFill>
                      <a:schemeClr val="tx1"/>
                    </a:solidFill>
                    <a:latin typeface="+mj-lt"/>
                  </a:rPr>
                  <a:t> </a:t>
                </a:r>
                <a:r>
                  <a:rPr lang="en-AU" b="1" baseline="0" dirty="0" err="1">
                    <a:solidFill>
                      <a:schemeClr val="tx1"/>
                    </a:solidFill>
                    <a:latin typeface="+mj-lt"/>
                  </a:rPr>
                  <a:t>Impfeffektivität</a:t>
                </a:r>
                <a:r>
                  <a:rPr lang="en-AU" b="1" baseline="0" dirty="0">
                    <a:solidFill>
                      <a:schemeClr val="tx1"/>
                    </a:solidFill>
                    <a:latin typeface="+mj-lt"/>
                  </a:rPr>
                  <a:t>, </a:t>
                </a:r>
                <a:r>
                  <a:rPr lang="en-AU" b="1" baseline="0" dirty="0" err="1">
                    <a:solidFill>
                      <a:schemeClr val="tx1"/>
                    </a:solidFill>
                    <a:latin typeface="+mj-lt"/>
                  </a:rPr>
                  <a:t>rVE</a:t>
                </a:r>
                <a:r>
                  <a:rPr lang="en-AU" b="1" dirty="0">
                    <a:solidFill>
                      <a:schemeClr val="tx1"/>
                    </a:solidFill>
                    <a:latin typeface="+mj-lt"/>
                  </a:rPr>
                  <a:t> (95% KI)</a:t>
                </a:r>
              </a:p>
              <a:p>
                <a:pPr>
                  <a:defRPr>
                    <a:solidFill>
                      <a:schemeClr val="tx1"/>
                    </a:solidFill>
                    <a:latin typeface="+mj-lt"/>
                  </a:defRPr>
                </a:pPr>
                <a:endParaRPr lang="en-AU" dirty="0">
                  <a:solidFill>
                    <a:schemeClr val="tx1"/>
                  </a:solidFill>
                  <a:latin typeface="+mj-lt"/>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Calibri" panose="020F0502020204030204" pitchFamily="34" charset="0"/>
                </a:defRPr>
              </a:pPr>
              <a:endParaRPr lang="de-DE"/>
            </a:p>
          </c:txPr>
        </c:title>
        <c:numFmt formatCode="0.0%"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Calibri" panose="020F0502020204030204" pitchFamily="34" charset="0"/>
              </a:defRPr>
            </a:pPr>
            <a:endParaRPr lang="de-DE"/>
          </a:p>
        </c:txPr>
        <c:crossAx val="454372096"/>
        <c:crosses val="autoZero"/>
        <c:crossBetween val="midCat"/>
        <c:majorUnit val="0.1"/>
      </c:valAx>
      <c:valAx>
        <c:axId val="454372096"/>
        <c:scaling>
          <c:orientation val="minMax"/>
        </c:scaling>
        <c:delete val="0"/>
        <c:axPos val="l"/>
        <c:numFmt formatCode="_-* #,##0_-;\-* #,##0_-;_-* &quot;-&quot;??_-;_-@_-"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de-DE"/>
          </a:p>
        </c:txPr>
        <c:crossAx val="4543795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Calibri" panose="020F0502020204030204" pitchFamily="34" charset="0"/>
          <a:cs typeface="Calibri" panose="020F0502020204030204" pitchFamily="34" charset="0"/>
        </a:defRPr>
      </a:pPr>
      <a:endParaRPr lang="de-D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092811594437503E-2"/>
          <c:y val="0.10590901442148928"/>
          <c:w val="0.89704777718911111"/>
          <c:h val="0.73638469786431471"/>
        </c:manualLayout>
      </c:layout>
      <c:scatterChart>
        <c:scatterStyle val="lineMarker"/>
        <c:varyColors val="0"/>
        <c:ser>
          <c:idx val="0"/>
          <c:order val="0"/>
          <c:tx>
            <c:strRef>
              <c:f>Sheet1!$C$1</c:f>
              <c:strCache>
                <c:ptCount val="1"/>
                <c:pt idx="0">
                  <c:v>Y-Values</c:v>
                </c:pt>
              </c:strCache>
            </c:strRef>
          </c:tx>
          <c:spPr>
            <a:ln w="19050" cap="rnd">
              <a:noFill/>
              <a:round/>
            </a:ln>
            <a:effectLst/>
          </c:spPr>
          <c:marker>
            <c:symbol val="diamond"/>
            <c:size val="10"/>
            <c:spPr>
              <a:solidFill>
                <a:srgbClr val="231F20"/>
              </a:solidFill>
              <a:ln w="9525">
                <a:noFill/>
              </a:ln>
              <a:effectLst/>
            </c:spPr>
          </c:marker>
          <c:dPt>
            <c:idx val="0"/>
            <c:marker>
              <c:symbol val="diamond"/>
              <c:size val="10"/>
              <c:spPr>
                <a:solidFill>
                  <a:srgbClr val="231F20"/>
                </a:solidFill>
                <a:ln w="9525">
                  <a:noFill/>
                </a:ln>
                <a:effectLst/>
              </c:spPr>
            </c:marker>
            <c:bubble3D val="0"/>
            <c:extLst>
              <c:ext xmlns:c16="http://schemas.microsoft.com/office/drawing/2014/chart" uri="{C3380CC4-5D6E-409C-BE32-E72D297353CC}">
                <c16:uniqueId val="{00000000-B0E8-4652-803C-03F8F04D0944}"/>
              </c:ext>
            </c:extLst>
          </c:dPt>
          <c:dPt>
            <c:idx val="2"/>
            <c:marker>
              <c:symbol val="diamond"/>
              <c:size val="10"/>
              <c:spPr>
                <a:solidFill>
                  <a:srgbClr val="231F20"/>
                </a:solidFill>
                <a:ln w="9525">
                  <a:noFill/>
                </a:ln>
                <a:effectLst/>
              </c:spPr>
            </c:marker>
            <c:bubble3D val="0"/>
            <c:extLst>
              <c:ext xmlns:c16="http://schemas.microsoft.com/office/drawing/2014/chart" uri="{C3380CC4-5D6E-409C-BE32-E72D297353CC}">
                <c16:uniqueId val="{00000001-B0E8-4652-803C-03F8F04D0944}"/>
              </c:ext>
            </c:extLst>
          </c:dPt>
          <c:dPt>
            <c:idx val="3"/>
            <c:marker>
              <c:symbol val="diamond"/>
              <c:size val="10"/>
              <c:spPr>
                <a:solidFill>
                  <a:srgbClr val="231F20"/>
                </a:solidFill>
                <a:ln w="9525">
                  <a:noFill/>
                </a:ln>
                <a:effectLst/>
              </c:spPr>
            </c:marker>
            <c:bubble3D val="0"/>
            <c:extLst>
              <c:ext xmlns:c16="http://schemas.microsoft.com/office/drawing/2014/chart" uri="{C3380CC4-5D6E-409C-BE32-E72D297353CC}">
                <c16:uniqueId val="{00000002-B0E8-4652-803C-03F8F04D0944}"/>
              </c:ext>
            </c:extLst>
          </c:dPt>
          <c:dPt>
            <c:idx val="4"/>
            <c:marker>
              <c:symbol val="diamond"/>
              <c:size val="10"/>
              <c:spPr>
                <a:solidFill>
                  <a:srgbClr val="231F20"/>
                </a:solidFill>
                <a:ln w="9525">
                  <a:noFill/>
                </a:ln>
                <a:effectLst/>
              </c:spPr>
            </c:marker>
            <c:bubble3D val="0"/>
            <c:extLst>
              <c:ext xmlns:c16="http://schemas.microsoft.com/office/drawing/2014/chart" uri="{C3380CC4-5D6E-409C-BE32-E72D297353CC}">
                <c16:uniqueId val="{00000003-B0E8-4652-803C-03F8F04D0944}"/>
              </c:ext>
            </c:extLst>
          </c:dPt>
          <c:dPt>
            <c:idx val="5"/>
            <c:marker>
              <c:symbol val="diamond"/>
              <c:size val="10"/>
              <c:spPr>
                <a:solidFill>
                  <a:srgbClr val="231F20"/>
                </a:solidFill>
                <a:ln w="9525">
                  <a:noFill/>
                </a:ln>
                <a:effectLst/>
              </c:spPr>
            </c:marker>
            <c:bubble3D val="0"/>
            <c:extLst>
              <c:ext xmlns:c16="http://schemas.microsoft.com/office/drawing/2014/chart" uri="{C3380CC4-5D6E-409C-BE32-E72D297353CC}">
                <c16:uniqueId val="{00000004-B0E8-4652-803C-03F8F04D0944}"/>
              </c:ext>
            </c:extLst>
          </c:dPt>
          <c:dPt>
            <c:idx val="6"/>
            <c:marker>
              <c:symbol val="diamond"/>
              <c:size val="10"/>
              <c:spPr>
                <a:solidFill>
                  <a:srgbClr val="231F20"/>
                </a:solidFill>
                <a:ln w="9525">
                  <a:noFill/>
                </a:ln>
                <a:effectLst/>
              </c:spPr>
            </c:marker>
            <c:bubble3D val="0"/>
            <c:extLst>
              <c:ext xmlns:c16="http://schemas.microsoft.com/office/drawing/2014/chart" uri="{C3380CC4-5D6E-409C-BE32-E72D297353CC}">
                <c16:uniqueId val="{00000005-B0E8-4652-803C-03F8F04D0944}"/>
              </c:ext>
            </c:extLst>
          </c:dPt>
          <c:dPt>
            <c:idx val="7"/>
            <c:marker>
              <c:symbol val="diamond"/>
              <c:size val="10"/>
              <c:spPr>
                <a:solidFill>
                  <a:srgbClr val="231F20"/>
                </a:solidFill>
                <a:ln w="9525">
                  <a:noFill/>
                </a:ln>
                <a:effectLst/>
              </c:spPr>
            </c:marker>
            <c:bubble3D val="0"/>
            <c:extLst>
              <c:ext xmlns:c16="http://schemas.microsoft.com/office/drawing/2014/chart" uri="{C3380CC4-5D6E-409C-BE32-E72D297353CC}">
                <c16:uniqueId val="{00000006-B0E8-4652-803C-03F8F04D0944}"/>
              </c:ext>
            </c:extLst>
          </c:dPt>
          <c:dPt>
            <c:idx val="8"/>
            <c:marker>
              <c:symbol val="diamond"/>
              <c:size val="10"/>
              <c:spPr>
                <a:solidFill>
                  <a:srgbClr val="231F20"/>
                </a:solidFill>
                <a:ln w="9525">
                  <a:noFill/>
                </a:ln>
                <a:effectLst/>
              </c:spPr>
            </c:marker>
            <c:bubble3D val="0"/>
            <c:extLst>
              <c:ext xmlns:c16="http://schemas.microsoft.com/office/drawing/2014/chart" uri="{C3380CC4-5D6E-409C-BE32-E72D297353CC}">
                <c16:uniqueId val="{00000007-B0E8-4652-803C-03F8F04D0944}"/>
              </c:ext>
            </c:extLst>
          </c:dPt>
          <c:dPt>
            <c:idx val="9"/>
            <c:marker>
              <c:symbol val="diamond"/>
              <c:size val="10"/>
              <c:spPr>
                <a:solidFill>
                  <a:srgbClr val="231F20"/>
                </a:solidFill>
                <a:ln w="9525">
                  <a:noFill/>
                </a:ln>
                <a:effectLst/>
              </c:spPr>
            </c:marker>
            <c:bubble3D val="0"/>
            <c:extLst>
              <c:ext xmlns:c16="http://schemas.microsoft.com/office/drawing/2014/chart" uri="{C3380CC4-5D6E-409C-BE32-E72D297353CC}">
                <c16:uniqueId val="{00000008-B0E8-4652-803C-03F8F04D0944}"/>
              </c:ext>
            </c:extLst>
          </c:dPt>
          <c:dPt>
            <c:idx val="10"/>
            <c:marker>
              <c:symbol val="diamond"/>
              <c:size val="10"/>
              <c:spPr>
                <a:solidFill>
                  <a:srgbClr val="231F20"/>
                </a:solidFill>
                <a:ln w="9525">
                  <a:noFill/>
                </a:ln>
                <a:effectLst/>
              </c:spPr>
            </c:marker>
            <c:bubble3D val="0"/>
            <c:extLst>
              <c:ext xmlns:c16="http://schemas.microsoft.com/office/drawing/2014/chart" uri="{C3380CC4-5D6E-409C-BE32-E72D297353CC}">
                <c16:uniqueId val="{00000009-B0E8-4652-803C-03F8F04D0944}"/>
              </c:ext>
            </c:extLst>
          </c:dPt>
          <c:dPt>
            <c:idx val="11"/>
            <c:marker>
              <c:symbol val="diamond"/>
              <c:size val="10"/>
              <c:spPr>
                <a:solidFill>
                  <a:srgbClr val="231F20"/>
                </a:solidFill>
                <a:ln w="9525">
                  <a:noFill/>
                </a:ln>
                <a:effectLst/>
              </c:spPr>
            </c:marker>
            <c:bubble3D val="0"/>
            <c:extLst>
              <c:ext xmlns:c16="http://schemas.microsoft.com/office/drawing/2014/chart" uri="{C3380CC4-5D6E-409C-BE32-E72D297353CC}">
                <c16:uniqueId val="{0000000A-B0E8-4652-803C-03F8F04D0944}"/>
              </c:ext>
            </c:extLst>
          </c:dPt>
          <c:dPt>
            <c:idx val="14"/>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0C-B0E8-4652-803C-03F8F04D0944}"/>
              </c:ext>
            </c:extLst>
          </c:dPt>
          <c:dPt>
            <c:idx val="15"/>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0E-B0E8-4652-803C-03F8F04D0944}"/>
              </c:ext>
            </c:extLst>
          </c:dPt>
          <c:dPt>
            <c:idx val="18"/>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10-B0E8-4652-803C-03F8F04D0944}"/>
              </c:ext>
            </c:extLst>
          </c:dPt>
          <c:dPt>
            <c:idx val="19"/>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12-B0E8-4652-803C-03F8F04D0944}"/>
              </c:ext>
            </c:extLst>
          </c:dPt>
          <c:dPt>
            <c:idx val="21"/>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14-B0E8-4652-803C-03F8F04D0944}"/>
              </c:ext>
            </c:extLst>
          </c:dPt>
          <c:dPt>
            <c:idx val="22"/>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16-B0E8-4652-803C-03F8F04D0944}"/>
              </c:ext>
            </c:extLst>
          </c:dPt>
          <c:dPt>
            <c:idx val="25"/>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18-B0E8-4652-803C-03F8F04D0944}"/>
              </c:ext>
            </c:extLst>
          </c:dPt>
          <c:dPt>
            <c:idx val="26"/>
            <c:marker>
              <c:symbol val="diamond"/>
              <c:size val="10"/>
              <c:spPr>
                <a:solidFill>
                  <a:srgbClr val="231F20"/>
                </a:solidFill>
                <a:ln w="9525">
                  <a:noFill/>
                </a:ln>
                <a:effectLst/>
              </c:spPr>
            </c:marker>
            <c:bubble3D val="0"/>
            <c:spPr>
              <a:ln w="19050" cap="rnd">
                <a:noFill/>
                <a:round/>
              </a:ln>
              <a:effectLst/>
            </c:spPr>
            <c:extLst>
              <c:ext xmlns:c16="http://schemas.microsoft.com/office/drawing/2014/chart" uri="{C3380CC4-5D6E-409C-BE32-E72D297353CC}">
                <c16:uniqueId val="{0000001A-B0E8-4652-803C-03F8F04D0944}"/>
              </c:ext>
            </c:extLst>
          </c:dPt>
          <c:errBars>
            <c:errDir val="x"/>
            <c:errBarType val="both"/>
            <c:errValType val="cust"/>
            <c:noEndCap val="0"/>
            <c:plus>
              <c:numRef>
                <c:f>Sheet1!$F$2:$F$13</c:f>
                <c:numCache>
                  <c:formatCode>General</c:formatCode>
                  <c:ptCount val="12"/>
                  <c:pt idx="0">
                    <c:v>14.7</c:v>
                  </c:pt>
                  <c:pt idx="1">
                    <c:v>17.3</c:v>
                  </c:pt>
                </c:numCache>
              </c:numRef>
            </c:plus>
            <c:minus>
              <c:numRef>
                <c:f>Sheet1!$E$2:$E$13</c:f>
                <c:numCache>
                  <c:formatCode>General</c:formatCode>
                  <c:ptCount val="12"/>
                  <c:pt idx="0">
                    <c:v>17.100000000000001</c:v>
                  </c:pt>
                  <c:pt idx="1">
                    <c:v>20.9</c:v>
                  </c:pt>
                </c:numCache>
              </c:numRef>
            </c:minus>
            <c:spPr>
              <a:noFill/>
              <a:ln w="15875" cap="flat" cmpd="sng" algn="ctr">
                <a:solidFill>
                  <a:schemeClr val="tx1"/>
                </a:solidFill>
                <a:round/>
              </a:ln>
              <a:effectLst/>
            </c:spPr>
          </c:errBars>
          <c:xVal>
            <c:numRef>
              <c:f>Sheet1!$B$2:$B$3</c:f>
              <c:numCache>
                <c:formatCode>General</c:formatCode>
                <c:ptCount val="2"/>
                <c:pt idx="0">
                  <c:v>-2.5</c:v>
                </c:pt>
                <c:pt idx="1">
                  <c:v>-1.6</c:v>
                </c:pt>
              </c:numCache>
            </c:numRef>
          </c:xVal>
          <c:yVal>
            <c:numRef>
              <c:f>Sheet1!$C$2:$C$3</c:f>
              <c:numCache>
                <c:formatCode>General</c:formatCode>
                <c:ptCount val="2"/>
                <c:pt idx="0">
                  <c:v>2.1</c:v>
                </c:pt>
                <c:pt idx="1">
                  <c:v>0.75</c:v>
                </c:pt>
              </c:numCache>
            </c:numRef>
          </c:yVal>
          <c:smooth val="0"/>
          <c:extLst>
            <c:ext xmlns:c16="http://schemas.microsoft.com/office/drawing/2014/chart" uri="{C3380CC4-5D6E-409C-BE32-E72D297353CC}">
              <c16:uniqueId val="{0000001B-B0E8-4652-803C-03F8F04D0944}"/>
            </c:ext>
          </c:extLst>
        </c:ser>
        <c:dLbls>
          <c:showLegendKey val="0"/>
          <c:showVal val="0"/>
          <c:showCatName val="0"/>
          <c:showSerName val="0"/>
          <c:showPercent val="0"/>
          <c:showBubbleSize val="0"/>
        </c:dLbls>
        <c:axId val="309269455"/>
        <c:axId val="309271087"/>
      </c:scatterChart>
      <c:valAx>
        <c:axId val="309269455"/>
        <c:scaling>
          <c:orientation val="minMax"/>
          <c:max val="50"/>
          <c:min val="-50"/>
        </c:scaling>
        <c:delete val="0"/>
        <c:axPos val="b"/>
        <c:numFmt formatCode="0" sourceLinked="0"/>
        <c:majorTickMark val="out"/>
        <c:minorTickMark val="none"/>
        <c:tickLblPos val="nextTo"/>
        <c:spPr>
          <a:noFill/>
          <a:ln w="12700" cap="flat" cmpd="sng" algn="ctr">
            <a:solidFill>
              <a:schemeClr val="tx2"/>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309271087"/>
        <c:crosses val="autoZero"/>
        <c:crossBetween val="midCat"/>
      </c:valAx>
      <c:valAx>
        <c:axId val="309271087"/>
        <c:scaling>
          <c:orientation val="minMax"/>
        </c:scaling>
        <c:delete val="0"/>
        <c:axPos val="l"/>
        <c:numFmt formatCode="General" sourceLinked="1"/>
        <c:majorTickMark val="none"/>
        <c:minorTickMark val="none"/>
        <c:tickLblPos val="none"/>
        <c:spPr>
          <a:noFill/>
          <a:ln w="12700" cap="flat" cmpd="sng" algn="ctr">
            <a:solidFill>
              <a:schemeClr val="tx1">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de-DE"/>
          </a:p>
        </c:txPr>
        <c:crossAx val="309269455"/>
        <c:crossesAt val="0"/>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Arial" panose="020B0604020202020204" pitchFamily="34" charset="0"/>
          <a:cs typeface="Arial" panose="020B0604020202020204" pitchFamily="34" charset="0"/>
        </a:defRPr>
      </a:pPr>
      <a:endParaRPr lang="de-DE"/>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44436970520958E-2"/>
          <c:y val="7.7231022671045924E-2"/>
          <c:w val="0.90338802466477486"/>
          <c:h val="0.74452009900708938"/>
        </c:manualLayout>
      </c:layout>
      <c:barChart>
        <c:barDir val="col"/>
        <c:grouping val="clustered"/>
        <c:varyColors val="0"/>
        <c:ser>
          <c:idx val="0"/>
          <c:order val="0"/>
          <c:tx>
            <c:strRef>
              <c:f>Sheet1!$B$1</c:f>
              <c:strCache>
                <c:ptCount val="1"/>
                <c:pt idx="0">
                  <c:v>Series 1</c:v>
                </c:pt>
              </c:strCache>
            </c:strRef>
          </c:tx>
          <c:spPr>
            <a:solidFill>
              <a:sysClr val="window" lastClr="FFFFFF">
                <a:lumMod val="75000"/>
              </a:sysClr>
            </a:solidFill>
            <a:ln w="19050">
              <a:solidFill>
                <a:sysClr val="window" lastClr="FFFFFF"/>
              </a:solidFill>
            </a:ln>
            <a:effectLst/>
          </c:spPr>
          <c:invertIfNegative val="0"/>
          <c:cat>
            <c:strRef>
              <c:f>Sheet1!$A$2:$A$13</c:f>
              <c:strCache>
                <c:ptCount val="12"/>
                <c:pt idx="0">
                  <c:v>Sep</c:v>
                </c:pt>
                <c:pt idx="1">
                  <c:v>O</c:v>
                </c:pt>
                <c:pt idx="2">
                  <c:v>Nov</c:v>
                </c:pt>
                <c:pt idx="3">
                  <c:v>D</c:v>
                </c:pt>
                <c:pt idx="4">
                  <c:v>Jan</c:v>
                </c:pt>
                <c:pt idx="5">
                  <c:v>F</c:v>
                </c:pt>
                <c:pt idx="6">
                  <c:v>Mar</c:v>
                </c:pt>
                <c:pt idx="7">
                  <c:v>A</c:v>
                </c:pt>
                <c:pt idx="8">
                  <c:v>May</c:v>
                </c:pt>
                <c:pt idx="9">
                  <c:v>J</c:v>
                </c:pt>
                <c:pt idx="10">
                  <c:v>Jul</c:v>
                </c:pt>
                <c:pt idx="11">
                  <c:v>A</c:v>
                </c:pt>
              </c:strCache>
            </c:strRef>
          </c:cat>
          <c:val>
            <c:numRef>
              <c:f>Sheet1!$B$2:$B$13</c:f>
              <c:numCache>
                <c:formatCode>General</c:formatCode>
                <c:ptCount val="12"/>
                <c:pt idx="0">
                  <c:v>0</c:v>
                </c:pt>
                <c:pt idx="1">
                  <c:v>5.6000000000000001E-2</c:v>
                </c:pt>
                <c:pt idx="2">
                  <c:v>7.6999999999999999E-2</c:v>
                </c:pt>
                <c:pt idx="3">
                  <c:v>0.22500000000000001</c:v>
                </c:pt>
                <c:pt idx="4">
                  <c:v>0.32100000000000001</c:v>
                </c:pt>
                <c:pt idx="5">
                  <c:v>0.22500000000000001</c:v>
                </c:pt>
                <c:pt idx="6">
                  <c:v>3.7999999999999999E-2</c:v>
                </c:pt>
                <c:pt idx="7">
                  <c:v>0</c:v>
                </c:pt>
                <c:pt idx="8">
                  <c:v>1.7999999999999999E-2</c:v>
                </c:pt>
                <c:pt idx="9">
                  <c:v>1.7999999999999999E-2</c:v>
                </c:pt>
                <c:pt idx="10">
                  <c:v>1.7999999999999999E-2</c:v>
                </c:pt>
                <c:pt idx="11">
                  <c:v>8.0000000000000002E-3</c:v>
                </c:pt>
              </c:numCache>
            </c:numRef>
          </c:val>
          <c:extLst>
            <c:ext xmlns:c16="http://schemas.microsoft.com/office/drawing/2014/chart" uri="{C3380CC4-5D6E-409C-BE32-E72D297353CC}">
              <c16:uniqueId val="{00000000-4C06-AB40-B350-E0D9AEEB949D}"/>
            </c:ext>
          </c:extLst>
        </c:ser>
        <c:dLbls>
          <c:showLegendKey val="0"/>
          <c:showVal val="0"/>
          <c:showCatName val="0"/>
          <c:showSerName val="0"/>
          <c:showPercent val="0"/>
          <c:showBubbleSize val="0"/>
        </c:dLbls>
        <c:gapWidth val="0"/>
        <c:overlap val="-27"/>
        <c:axId val="254249871"/>
        <c:axId val="303161791"/>
      </c:barChart>
      <c:catAx>
        <c:axId val="254249871"/>
        <c:scaling>
          <c:orientation val="minMax"/>
        </c:scaling>
        <c:delete val="0"/>
        <c:axPos val="b"/>
        <c:numFmt formatCode="General" sourceLinked="1"/>
        <c:majorTickMark val="out"/>
        <c:minorTickMark val="none"/>
        <c:tickLblPos val="nextTo"/>
        <c:spPr>
          <a:noFill/>
          <a:ln w="9525" cap="flat" cmpd="sng" algn="ctr">
            <a:solidFill>
              <a:srgbClr val="E7E6E6">
                <a:lumMod val="75000"/>
              </a:srgbClr>
            </a:solidFill>
            <a:round/>
          </a:ln>
          <a:effectLst/>
        </c:spPr>
        <c:txPr>
          <a:bodyPr rot="-60000000" spcFirstLastPara="1" vertOverflow="ellipsis" vert="horz" wrap="square" anchor="ctr" anchorCtr="1"/>
          <a:lstStyle/>
          <a:p>
            <a:pPr>
              <a:defRPr sz="1100" b="0" i="0" u="none" strike="noStrike" kern="1200" baseline="0">
                <a:solidFill>
                  <a:srgbClr val="595959"/>
                </a:solidFill>
                <a:latin typeface="+mn-lt"/>
                <a:ea typeface="+mn-ea"/>
                <a:cs typeface="+mn-cs"/>
              </a:defRPr>
            </a:pPr>
            <a:endParaRPr lang="de-DE"/>
          </a:p>
        </c:txPr>
        <c:crossAx val="303161791"/>
        <c:crosses val="autoZero"/>
        <c:auto val="1"/>
        <c:lblAlgn val="ctr"/>
        <c:lblOffset val="100"/>
        <c:tickLblSkip val="2"/>
        <c:tickMarkSkip val="1"/>
        <c:noMultiLvlLbl val="0"/>
      </c:catAx>
      <c:valAx>
        <c:axId val="303161791"/>
        <c:scaling>
          <c:orientation val="minMax"/>
          <c:max val="0.35000000000000003"/>
          <c:min val="0"/>
        </c:scaling>
        <c:delete val="0"/>
        <c:axPos val="l"/>
        <c:numFmt formatCode="General" sourceLinked="1"/>
        <c:majorTickMark val="out"/>
        <c:minorTickMark val="none"/>
        <c:tickLblPos val="nextTo"/>
        <c:spPr>
          <a:noFill/>
          <a:ln w="9525">
            <a:solidFill>
              <a:srgbClr val="E7E6E6">
                <a:lumMod val="75000"/>
              </a:srgbClr>
            </a:solidFill>
          </a:ln>
          <a:effectLst/>
        </c:spPr>
        <c:txPr>
          <a:bodyPr rot="-60000000" spcFirstLastPara="1" vertOverflow="ellipsis" vert="horz" wrap="square" anchor="ctr" anchorCtr="1"/>
          <a:lstStyle/>
          <a:p>
            <a:pPr>
              <a:defRPr sz="1100" b="0" i="0" u="none" strike="noStrike" kern="1200" baseline="0">
                <a:solidFill>
                  <a:srgbClr val="595959"/>
                </a:solidFill>
                <a:latin typeface="+mn-lt"/>
                <a:ea typeface="+mn-ea"/>
                <a:cs typeface="+mn-cs"/>
              </a:defRPr>
            </a:pPr>
            <a:endParaRPr lang="de-DE"/>
          </a:p>
        </c:txPr>
        <c:crossAx val="254249871"/>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FFEE07_D7088634.xml><?xml version="1.0" encoding="utf-8"?>
<p188:cmLst xmlns:a="http://schemas.openxmlformats.org/drawingml/2006/main" xmlns:r="http://schemas.openxmlformats.org/officeDocument/2006/relationships" xmlns:p188="http://schemas.microsoft.com/office/powerpoint/2018/8/main">
  <p188:cm id="{4AC51359-3743-4C78-9CB4-95069F5CE0FE}" authorId="{D0169EE3-0394-D9C8-0C46-B0B41AF7E235}" created="2023-11-15T21:07:51.480">
    <ac:deMkLst xmlns:ac="http://schemas.microsoft.com/office/drawing/2013/main/command">
      <pc:docMk xmlns:pc="http://schemas.microsoft.com/office/powerpoint/2013/main/command"/>
      <pc:sldMk xmlns:pc="http://schemas.microsoft.com/office/powerpoint/2013/main/command" cId="3607660084" sldId="2147479047"/>
      <ac:spMk id="2" creationId="{3DDAD975-3376-4E5C-1D37-B65D7A10E7F4}"/>
    </ac:deMkLst>
    <p188:replyLst>
      <p188:reply id="{3DD27457-C5D7-4FB9-BCD3-3BB3C419D0BA}" authorId="{4FB1019F-C918-2981-CF16-F093AF9C09CE}" created="2023-11-22T22:00:30.658">
        <p188:txBody>
          <a:bodyPr/>
          <a:lstStyle/>
          <a:p>
            <a:r>
              <a:rPr lang="de-DE"/>
              <a:t>Danke. Ggf. Folie ins Back-Up </a:t>
            </a:r>
          </a:p>
        </p188:txBody>
      </p188:reply>
    </p188:replyLst>
    <p188:txBody>
      <a:bodyPr/>
      <a:lstStyle/>
      <a:p>
        <a:r>
          <a:rPr lang="en-US"/>
          <a:t>(Titel hinzugefügt, Inhalte angepasst)</a:t>
        </a:r>
      </a:p>
    </p188:txBody>
  </p188:cm>
</p188:cmLst>
</file>

<file path=ppt/comments/modernComment_7FFFEE0F_2234E368.xml><?xml version="1.0" encoding="utf-8"?>
<p188:cmLst xmlns:a="http://schemas.openxmlformats.org/drawingml/2006/main" xmlns:r="http://schemas.openxmlformats.org/officeDocument/2006/relationships" xmlns:p188="http://schemas.microsoft.com/office/powerpoint/2018/8/main">
  <p188:cm id="{F471C83A-EB98-42D4-970C-1C6AA6C754CF}" authorId="{D0169EE3-0394-D9C8-0C46-B0B41AF7E235}" created="2023-11-20T11:55:15.059">
    <ac:txMkLst xmlns:ac="http://schemas.microsoft.com/office/drawing/2013/main/command">
      <pc:docMk xmlns:pc="http://schemas.microsoft.com/office/powerpoint/2013/main/command"/>
      <pc:sldMk xmlns:pc="http://schemas.microsoft.com/office/powerpoint/2013/main/command" cId="573891432" sldId="2147479055"/>
      <ac:spMk id="9" creationId="{6FE73367-4A0B-E8FB-AACB-C76A0DC8C82F}"/>
      <ac:txMk cp="0" len="52">
        <ac:context len="53" hash="3684825859"/>
      </ac:txMk>
    </ac:txMkLst>
    <p188:pos x="9645503" y="673868"/>
    <p188:txBody>
      <a:bodyPr/>
      <a:lstStyle/>
      <a:p>
        <a:r>
          <a:rPr lang="en-US"/>
          <a:t>Folie angepasst</a:t>
        </a:r>
      </a:p>
    </p188:txBody>
  </p188:cm>
</p188:cmLst>
</file>

<file path=ppt/comments/modernComment_7FFFEE24_4577E270.xml><?xml version="1.0" encoding="utf-8"?>
<p188:cmLst xmlns:a="http://schemas.openxmlformats.org/drawingml/2006/main" xmlns:r="http://schemas.openxmlformats.org/officeDocument/2006/relationships" xmlns:p188="http://schemas.microsoft.com/office/powerpoint/2018/8/main">
  <p188:cm id="{626E7132-6E83-40A7-9FD0-6B94AD310FC1}" authorId="{D0169EE3-0394-D9C8-0C46-B0B41AF7E235}" created="2023-11-17T12:11:50.970">
    <ac:deMkLst xmlns:ac="http://schemas.microsoft.com/office/drawing/2013/main/command">
      <pc:docMk xmlns:pc="http://schemas.microsoft.com/office/powerpoint/2013/main/command"/>
      <pc:sldMk xmlns:pc="http://schemas.microsoft.com/office/powerpoint/2013/main/command" cId="1165484656" sldId="2147479076"/>
      <ac:picMk id="5" creationId="{F41986EA-15C6-5D13-AAF7-B7E427A6C43A}"/>
    </ac:deMkLst>
    <p188:txBody>
      <a:bodyPr/>
      <a:lstStyle/>
      <a:p>
        <a:r>
          <a:rPr lang="en-US"/>
          <a:t>Quelle ergänzt</a:t>
        </a:r>
      </a:p>
    </p188:txBody>
  </p188:cm>
</p188:cmLst>
</file>

<file path=ppt/drawings/drawing1.xml><?xml version="1.0" encoding="utf-8"?>
<c:userShapes xmlns:c="http://schemas.openxmlformats.org/drawingml/2006/chart">
  <cdr:relSizeAnchor xmlns:cdr="http://schemas.openxmlformats.org/drawingml/2006/chartDrawing">
    <cdr:from>
      <cdr:x>0.08826</cdr:x>
      <cdr:y>0.28814</cdr:y>
    </cdr:from>
    <cdr:to>
      <cdr:x>0.99002</cdr:x>
      <cdr:y>0.83555</cdr:y>
    </cdr:to>
    <cdr:sp macro="" textlink="">
      <cdr:nvSpPr>
        <cdr:cNvPr id="2" name="Freeform: Shape 1">
          <a:extLst xmlns:a="http://schemas.openxmlformats.org/drawingml/2006/main">
            <a:ext uri="{FF2B5EF4-FFF2-40B4-BE49-F238E27FC236}">
              <a16:creationId xmlns:a16="http://schemas.microsoft.com/office/drawing/2014/main" id="{23C8F9D0-868B-44FB-B477-13EC45EF3CBE}"/>
            </a:ext>
          </a:extLst>
        </cdr:cNvPr>
        <cdr:cNvSpPr/>
      </cdr:nvSpPr>
      <cdr:spPr bwMode="auto">
        <a:xfrm xmlns:a="http://schemas.openxmlformats.org/drawingml/2006/main">
          <a:off x="426723" y="735177"/>
          <a:ext cx="4359616" cy="1396694"/>
        </a:xfrm>
        <a:custGeom xmlns:a="http://schemas.openxmlformats.org/drawingml/2006/main">
          <a:avLst/>
          <a:gdLst>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47725 w 1304925"/>
            <a:gd name="connsiteY5" fmla="*/ 793828 h 858121"/>
            <a:gd name="connsiteX6" fmla="*/ 947738 w 1304925"/>
            <a:gd name="connsiteY6" fmla="*/ 827165 h 858121"/>
            <a:gd name="connsiteX7" fmla="*/ 1135857 w 1304925"/>
            <a:gd name="connsiteY7" fmla="*/ 817640 h 858121"/>
            <a:gd name="connsiteX8" fmla="*/ 1304925 w 1304925"/>
            <a:gd name="connsiteY8"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47725 w 1304925"/>
            <a:gd name="connsiteY5" fmla="*/ 793828 h 858121"/>
            <a:gd name="connsiteX6" fmla="*/ 947738 w 1304925"/>
            <a:gd name="connsiteY6" fmla="*/ 827165 h 858121"/>
            <a:gd name="connsiteX7" fmla="*/ 1135857 w 1304925"/>
            <a:gd name="connsiteY7" fmla="*/ 817640 h 858121"/>
            <a:gd name="connsiteX8" fmla="*/ 1304925 w 1304925"/>
            <a:gd name="connsiteY8"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47725 w 1304925"/>
            <a:gd name="connsiteY5" fmla="*/ 793828 h 858121"/>
            <a:gd name="connsiteX6" fmla="*/ 947738 w 1304925"/>
            <a:gd name="connsiteY6" fmla="*/ 827165 h 858121"/>
            <a:gd name="connsiteX7" fmla="*/ 1135857 w 1304925"/>
            <a:gd name="connsiteY7" fmla="*/ 817640 h 858121"/>
            <a:gd name="connsiteX8" fmla="*/ 1304925 w 1304925"/>
            <a:gd name="connsiteY8"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47725 w 1304925"/>
            <a:gd name="connsiteY5" fmla="*/ 793828 h 858121"/>
            <a:gd name="connsiteX6" fmla="*/ 947738 w 1304925"/>
            <a:gd name="connsiteY6" fmla="*/ 827165 h 858121"/>
            <a:gd name="connsiteX7" fmla="*/ 1135857 w 1304925"/>
            <a:gd name="connsiteY7" fmla="*/ 817640 h 858121"/>
            <a:gd name="connsiteX8" fmla="*/ 1304925 w 1304925"/>
            <a:gd name="connsiteY8"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947738 w 1304925"/>
            <a:gd name="connsiteY5" fmla="*/ 827165 h 858121"/>
            <a:gd name="connsiteX6" fmla="*/ 1135857 w 1304925"/>
            <a:gd name="connsiteY6" fmla="*/ 817640 h 858121"/>
            <a:gd name="connsiteX7" fmla="*/ 1304925 w 1304925"/>
            <a:gd name="connsiteY7"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947738 w 1304925"/>
            <a:gd name="connsiteY5" fmla="*/ 827165 h 858121"/>
            <a:gd name="connsiteX6" fmla="*/ 1135857 w 1304925"/>
            <a:gd name="connsiteY6" fmla="*/ 817640 h 858121"/>
            <a:gd name="connsiteX7" fmla="*/ 1304925 w 1304925"/>
            <a:gd name="connsiteY7"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947738 w 1304925"/>
            <a:gd name="connsiteY5" fmla="*/ 827165 h 858121"/>
            <a:gd name="connsiteX6" fmla="*/ 1135857 w 1304925"/>
            <a:gd name="connsiteY6" fmla="*/ 817640 h 858121"/>
            <a:gd name="connsiteX7" fmla="*/ 1304925 w 1304925"/>
            <a:gd name="connsiteY7"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78681 w 1304925"/>
            <a:gd name="connsiteY5" fmla="*/ 817640 h 858121"/>
            <a:gd name="connsiteX6" fmla="*/ 1135857 w 1304925"/>
            <a:gd name="connsiteY6" fmla="*/ 817640 h 858121"/>
            <a:gd name="connsiteX7" fmla="*/ 1304925 w 1304925"/>
            <a:gd name="connsiteY7"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78681 w 1304925"/>
            <a:gd name="connsiteY5" fmla="*/ 817640 h 858121"/>
            <a:gd name="connsiteX6" fmla="*/ 1135857 w 1304925"/>
            <a:gd name="connsiteY6" fmla="*/ 817640 h 858121"/>
            <a:gd name="connsiteX7" fmla="*/ 1304925 w 1304925"/>
            <a:gd name="connsiteY7"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83443 w 1304925"/>
            <a:gd name="connsiteY5" fmla="*/ 817640 h 858121"/>
            <a:gd name="connsiteX6" fmla="*/ 1135857 w 1304925"/>
            <a:gd name="connsiteY6" fmla="*/ 817640 h 858121"/>
            <a:gd name="connsiteX7" fmla="*/ 1304925 w 1304925"/>
            <a:gd name="connsiteY7"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83443 w 1304925"/>
            <a:gd name="connsiteY5" fmla="*/ 817640 h 858121"/>
            <a:gd name="connsiteX6" fmla="*/ 1135857 w 1304925"/>
            <a:gd name="connsiteY6" fmla="*/ 817640 h 858121"/>
            <a:gd name="connsiteX7" fmla="*/ 1304925 w 1304925"/>
            <a:gd name="connsiteY7" fmla="*/ 855740 h 858121"/>
            <a:gd name="connsiteX0" fmla="*/ 0 w 1304925"/>
            <a:gd name="connsiteY0" fmla="*/ 858121 h 858121"/>
            <a:gd name="connsiteX1" fmla="*/ 242888 w 1304925"/>
            <a:gd name="connsiteY1" fmla="*/ 672384 h 858121"/>
            <a:gd name="connsiteX2" fmla="*/ 404813 w 1304925"/>
            <a:gd name="connsiteY2" fmla="*/ 217565 h 858121"/>
            <a:gd name="connsiteX3" fmla="*/ 521494 w 1304925"/>
            <a:gd name="connsiteY3" fmla="*/ 3253 h 858121"/>
            <a:gd name="connsiteX4" fmla="*/ 681038 w 1304925"/>
            <a:gd name="connsiteY4" fmla="*/ 369965 h 858121"/>
            <a:gd name="connsiteX5" fmla="*/ 883443 w 1304925"/>
            <a:gd name="connsiteY5" fmla="*/ 817640 h 858121"/>
            <a:gd name="connsiteX6" fmla="*/ 1135857 w 1304925"/>
            <a:gd name="connsiteY6" fmla="*/ 817640 h 858121"/>
            <a:gd name="connsiteX7" fmla="*/ 1304925 w 1304925"/>
            <a:gd name="connsiteY7" fmla="*/ 855740 h 85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925" h="858121">
              <a:moveTo>
                <a:pt x="0" y="858121"/>
              </a:moveTo>
              <a:cubicBezTo>
                <a:pt x="87709" y="818632"/>
                <a:pt x="175419" y="779143"/>
                <a:pt x="242888" y="672384"/>
              </a:cubicBezTo>
              <a:cubicBezTo>
                <a:pt x="310357" y="565625"/>
                <a:pt x="358379" y="329087"/>
                <a:pt x="404813" y="217565"/>
              </a:cubicBezTo>
              <a:cubicBezTo>
                <a:pt x="451247" y="106043"/>
                <a:pt x="475457" y="-22147"/>
                <a:pt x="521494" y="3253"/>
              </a:cubicBezTo>
              <a:cubicBezTo>
                <a:pt x="567531" y="28653"/>
                <a:pt x="632619" y="169941"/>
                <a:pt x="681038" y="369965"/>
              </a:cubicBezTo>
              <a:cubicBezTo>
                <a:pt x="729457" y="569989"/>
                <a:pt x="794940" y="785096"/>
                <a:pt x="883443" y="817640"/>
              </a:cubicBezTo>
              <a:cubicBezTo>
                <a:pt x="971946" y="850184"/>
                <a:pt x="1065610" y="811290"/>
                <a:pt x="1135857" y="817640"/>
              </a:cubicBezTo>
              <a:cubicBezTo>
                <a:pt x="1206104" y="823990"/>
                <a:pt x="1250156" y="839071"/>
                <a:pt x="1304925" y="855740"/>
              </a:cubicBezTo>
            </a:path>
          </a:pathLst>
        </a:custGeom>
        <a:noFill xmlns:a="http://schemas.openxmlformats.org/drawingml/2006/main"/>
        <a:ln xmlns:a="http://schemas.openxmlformats.org/drawingml/2006/main" w="28575">
          <a:solidFill>
            <a:srgbClr val="ED7D31"/>
          </a:solidFill>
          <a:headEnd/>
          <a:tailEnd/>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Overflow="clip" vert="horz" wrap="square" lIns="72000" tIns="72000" rIns="72000" bIns="72000" numCol="1" spcCol="0" rtlCol="0" fromWordArt="0" anchor="t" anchorCtr="0" forceAA="0" compatLnSpc="1">
          <a:prstTxWarp prst="textNoShape">
            <a:avLst/>
          </a:prstTxWarp>
          <a:noAutofit/>
        </a:bodyPr>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DD9BC62-B091-0789-6488-3155CFCBBC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2790111-52D5-1472-E9F1-0C50FBE624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926027-6310-4C2A-824A-D29B1CDD1DFD}" type="datetimeFigureOut">
              <a:rPr lang="de-DE" smtClean="0"/>
              <a:t>08.11.2024</a:t>
            </a:fld>
            <a:endParaRPr lang="de-DE"/>
          </a:p>
        </p:txBody>
      </p:sp>
      <p:sp>
        <p:nvSpPr>
          <p:cNvPr id="4" name="Fußzeilenplatzhalter 3">
            <a:extLst>
              <a:ext uri="{FF2B5EF4-FFF2-40B4-BE49-F238E27FC236}">
                <a16:creationId xmlns:a16="http://schemas.microsoft.com/office/drawing/2014/main" id="{E5E8559B-7259-1386-0EF6-02ECBDD690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2FF8079-70B4-F88D-C69C-958E86141C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A8B0BF-E097-4CC8-ABCA-AA2304CD04E5}" type="slidenum">
              <a:rPr lang="de-DE" smtClean="0"/>
              <a:t>‹Nr.›</a:t>
            </a:fld>
            <a:endParaRPr lang="de-DE"/>
          </a:p>
        </p:txBody>
      </p:sp>
    </p:spTree>
    <p:extLst>
      <p:ext uri="{BB962C8B-B14F-4D97-AF65-F5344CB8AC3E}">
        <p14:creationId xmlns:p14="http://schemas.microsoft.com/office/powerpoint/2010/main" val="414282187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08:23:28.821"/>
    </inkml:context>
    <inkml:brush xml:id="br0">
      <inkml:brushProperty name="width" value="0.05" units="cm"/>
      <inkml:brushProperty name="height" value="0.05" units="cm"/>
      <inkml:brushProperty name="color" value="#FF0066"/>
    </inkml:brush>
  </inkml:definitions>
  <inkml:trace contextRef="#ctx0" brushRef="#br0">1 30 24575,'0'-5'0,"0"-6"0,0-2-8191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2T08:23:28.822"/>
    </inkml:context>
    <inkml:brush xml:id="br0">
      <inkml:brushProperty name="width" value="0.05" units="cm"/>
      <inkml:brushProperty name="height" value="0.05" units="cm"/>
      <inkml:brushProperty name="color" value="#FF0066"/>
    </inkml:brush>
  </inkml:definitions>
  <inkml:trace contextRef="#ctx0" brushRef="#br0">1 1 24575,'5'0'0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E91E52-5568-4313-9FE6-CD58E2509F5D}" type="datetimeFigureOut">
              <a:rPr lang="de-DE" smtClean="0"/>
              <a:t>08.11.2024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B1E002-DD7E-471A-A18E-7A718FB1AB8A}" type="slidenum">
              <a:rPr lang="de-DE" smtClean="0"/>
              <a:t>‹Nr.›</a:t>
            </a:fld>
            <a:endParaRPr lang="de-DE"/>
          </a:p>
        </p:txBody>
      </p:sp>
    </p:spTree>
    <p:extLst>
      <p:ext uri="{BB962C8B-B14F-4D97-AF65-F5344CB8AC3E}">
        <p14:creationId xmlns:p14="http://schemas.microsoft.com/office/powerpoint/2010/main" val="1274695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fid.org/wp-content/uploads/2022/04/NFID-RSV-Call-to-Action.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a:t>
            </a:fld>
            <a:endParaRPr lang="de-DE"/>
          </a:p>
        </p:txBody>
      </p:sp>
    </p:spTree>
    <p:extLst>
      <p:ext uri="{BB962C8B-B14F-4D97-AF65-F5344CB8AC3E}">
        <p14:creationId xmlns:p14="http://schemas.microsoft.com/office/powerpoint/2010/main" val="2789035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12</a:t>
            </a:fld>
            <a:endParaRPr lang="de-DE"/>
          </a:p>
        </p:txBody>
      </p:sp>
    </p:spTree>
    <p:extLst>
      <p:ext uri="{BB962C8B-B14F-4D97-AF65-F5344CB8AC3E}">
        <p14:creationId xmlns:p14="http://schemas.microsoft.com/office/powerpoint/2010/main" val="2163573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578" indent="-17657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CDF52EB-2D16-4CF3-99D8-87A02CBA448A}" type="slidenum">
              <a:rPr lang="en-GB" smtClean="0"/>
              <a:pPr/>
              <a:t>13</a:t>
            </a:fld>
            <a:endParaRPr lang="en-GB"/>
          </a:p>
        </p:txBody>
      </p:sp>
    </p:spTree>
    <p:extLst>
      <p:ext uri="{BB962C8B-B14F-4D97-AF65-F5344CB8AC3E}">
        <p14:creationId xmlns:p14="http://schemas.microsoft.com/office/powerpoint/2010/main" val="2252973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14</a:t>
            </a:fld>
            <a:endParaRPr lang="de-DE"/>
          </a:p>
        </p:txBody>
      </p:sp>
    </p:spTree>
    <p:extLst>
      <p:ext uri="{BB962C8B-B14F-4D97-AF65-F5344CB8AC3E}">
        <p14:creationId xmlns:p14="http://schemas.microsoft.com/office/powerpoint/2010/main" val="1907149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16</a:t>
            </a:fld>
            <a:endParaRPr lang="de-DE"/>
          </a:p>
        </p:txBody>
      </p:sp>
    </p:spTree>
    <p:extLst>
      <p:ext uri="{BB962C8B-B14F-4D97-AF65-F5344CB8AC3E}">
        <p14:creationId xmlns:p14="http://schemas.microsoft.com/office/powerpoint/2010/main" val="3348851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dirty="0"/>
              <a:t>Jia Z et al. Comparison of Clinical Characteristics Among COVID-19 and Non-COVID-19 Pediatric Pneumonias: A Multicenter Cross-Sectional Study. Front Cell Infect Microbiol. 2021 Jul 1;11:663884. doi: 10.3389/fcimb.2021.663884</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Figure 2 </a:t>
            </a:r>
            <a:r>
              <a:rPr lang="en-US" dirty="0"/>
              <a:t>Chest computed tomography (CT) scans for COVID-19 pneumonia patient and Non-COVID-19 viral pneumonia patients. </a:t>
            </a:r>
            <a:r>
              <a:rPr lang="en-US" b="1" dirty="0"/>
              <a:t>(A, B)</a:t>
            </a:r>
            <a:r>
              <a:rPr lang="en-US" dirty="0"/>
              <a:t> showed ground-glass opacities were located in the right lower lobe of the lung and upper lobe of the left lung and located under the pleura in a patient with COVID-19 pneumonia. </a:t>
            </a:r>
            <a:r>
              <a:rPr lang="en-US" b="1" dirty="0"/>
              <a:t>(C, D)</a:t>
            </a:r>
            <a:r>
              <a:rPr lang="en-US" dirty="0"/>
              <a:t> showed multiple patchy shadows and consolidation in two lungs in a patient with respiratory syncytial virus (RSV) pneumonia. </a:t>
            </a:r>
            <a:r>
              <a:rPr lang="en-US" b="1" dirty="0"/>
              <a:t>(E, F)</a:t>
            </a:r>
            <a:r>
              <a:rPr lang="en-US" dirty="0"/>
              <a:t> </a:t>
            </a:r>
            <a:r>
              <a:rPr lang="en-US" b="1" dirty="0"/>
              <a:t>showed thickened tracheobronchial wall in right lung and ground-glass opacities were located in the left lower lobe of the lung in a patient with influenza A (IFA) pneumonia.</a:t>
            </a:r>
          </a:p>
          <a:p>
            <a:r>
              <a:rPr lang="de-DE" dirty="0"/>
              <a:t>https://www.frontiersin.org/articles/10.3389/fcimb.2021.663884/full</a:t>
            </a:r>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17</a:t>
            </a:fld>
            <a:endParaRPr lang="de-DE"/>
          </a:p>
        </p:txBody>
      </p:sp>
    </p:spTree>
    <p:extLst>
      <p:ext uri="{BB962C8B-B14F-4D97-AF65-F5344CB8AC3E}">
        <p14:creationId xmlns:p14="http://schemas.microsoft.com/office/powerpoint/2010/main" val="384394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Montserrat Light"/>
              </a:rPr>
              <a:t>*Die Vorgeschichte eines AMIs, einer CAD und Diabetes mellitus wurde als Krankenhausaufnahme mit einem entsprechenden ICD-Code Internationalen Klassifikation der Krankheiten (ICD; 9. &amp; 10. Revision) vor dem Beobachtzungszeitraum definiert.</a:t>
            </a:r>
            <a:endParaRPr kumimoji="0" lang="da-DK" altLang="de-DE" sz="800" b="0" i="0" u="none" strike="noStrike" kern="1200" cap="none" spc="0" normalizeH="0" baseline="0" noProof="0" dirty="0">
              <a:ln>
                <a:noFill/>
              </a:ln>
              <a:solidFill>
                <a:srgbClr val="231F20"/>
              </a:solidFill>
              <a:effectLst/>
              <a:uLnTx/>
              <a:uFillTx/>
              <a:latin typeface="Montserrat Light"/>
              <a:ea typeface="+mn-ea"/>
              <a:cs typeface="+mn-cs"/>
            </a:endParaRPr>
          </a:p>
          <a:p>
            <a:endParaRPr lang="en-US" b="1" cap="all" dirty="0">
              <a:solidFill>
                <a:srgbClr val="1A1A1A"/>
              </a:solidFill>
              <a:effectLst/>
              <a:latin typeface="OTNEJMScalaSansLF"/>
            </a:endParaRPr>
          </a:p>
          <a:p>
            <a:r>
              <a:rPr lang="en-US" b="1" cap="all" dirty="0">
                <a:solidFill>
                  <a:srgbClr val="1A1A1A"/>
                </a:solidFill>
                <a:effectLst/>
                <a:latin typeface="OTNEJMScalaSansLF"/>
              </a:rPr>
              <a:t>Background</a:t>
            </a:r>
          </a:p>
          <a:p>
            <a:r>
              <a:rPr lang="en-US" dirty="0">
                <a:effectLst/>
              </a:rPr>
              <a:t>Acute respiratory infections can trigger acute myocardial infarction. We aimed to quantify the association between laboratory-confirmed influenza infection and acute myocardial infarction, particularly in patients with and without known coronary artery disease.</a:t>
            </a:r>
          </a:p>
          <a:p>
            <a:r>
              <a:rPr lang="en-US" b="1" cap="all" dirty="0">
                <a:solidFill>
                  <a:srgbClr val="1A1A1A"/>
                </a:solidFill>
                <a:effectLst/>
                <a:latin typeface="OTNEJMScalaSansLF"/>
              </a:rPr>
              <a:t>Methods</a:t>
            </a:r>
          </a:p>
          <a:p>
            <a:pPr algn="l"/>
            <a:r>
              <a:rPr lang="en-US" dirty="0">
                <a:effectLst/>
              </a:rPr>
              <a:t>This observational, registry-based, self-controlled case series study evaluated the association between laboratory-confirmed influenza infection and occurrence of acute myocardial infarction. Laboratory records on respiratory virus polymerase chain reaction (PCR) testing from 16 laboratories across the Netherlands were linked to national mortality, hospitalization, medication, and administrative registries. Influenza infection was defined as a positive PCR test result. Acute myocardial infarction was defined as a registered diagnostic code for either acute myocardial infarction hospitalization or death. Using a self-controlled case series method, we then compared the incidence of acute myocardial infarction during the risk period (</a:t>
            </a:r>
            <a:r>
              <a:rPr lang="en-US" u="sng" dirty="0">
                <a:effectLst/>
              </a:rPr>
              <a:t>days 1 to 7 after influenza infection</a:t>
            </a:r>
            <a:r>
              <a:rPr lang="en-US" dirty="0">
                <a:effectLst/>
              </a:rPr>
              <a:t>) versus the control period (</a:t>
            </a:r>
            <a:r>
              <a:rPr lang="en-US" u="sng" dirty="0">
                <a:effectLst/>
              </a:rPr>
              <a:t>1 year before and 51 weeks after the risk period</a:t>
            </a:r>
            <a:r>
              <a:rPr lang="en-US" dirty="0">
                <a:effectLst/>
              </a:rPr>
              <a:t>).</a:t>
            </a:r>
            <a:r>
              <a:rPr lang="en-US" sz="1800" b="0" i="0" u="none" strike="noStrike" baseline="0" dirty="0">
                <a:latin typeface="AdvTT28db423f"/>
              </a:rPr>
              <a:t> </a:t>
            </a:r>
            <a:r>
              <a:rPr lang="en-US" dirty="0">
                <a:effectLst/>
              </a:rPr>
              <a:t>Between 2008 and 2019, we identified 158,777 PCR tests for influenza in the study population; 26,221 were positive for influenza, constituting 23,405 unique influenza illness episodes. A total of 406 episodes were identified with acute myocardial infarction occurring within 1 year before and 1 year after confirmed influenza infection and were included in analysis. Twenty-five cases of acute myocardial infarction occurred during the risk period versus 394 during the control period. The adjusted relative incidence of acute myocardial infarction during the risk period compared with the control period was 6.16 (95% confidence interval [CI], 4.11 to 9.24). The relative incidence of acute myocardial infarction in individuals without prior hospitalization for coronary artery disease was 16.60 (95% CI, 10.45 to 26.37) compared with 1.43 (95% CI, 0.53 to 3.84) for those with prior admission for coronary artery disease.</a:t>
            </a:r>
          </a:p>
          <a:p>
            <a:pPr algn="l"/>
            <a:r>
              <a:rPr lang="en-US" b="1" i="0" cap="all" dirty="0">
                <a:solidFill>
                  <a:srgbClr val="1A1A1A"/>
                </a:solidFill>
                <a:effectLst/>
                <a:latin typeface="OTNEJMScalaSansLF"/>
              </a:rPr>
              <a:t>Results</a:t>
            </a:r>
          </a:p>
          <a:p>
            <a:pPr algn="l"/>
            <a:r>
              <a:rPr lang="en-US" b="0" i="0" dirty="0">
                <a:solidFill>
                  <a:srgbClr val="4D4D4D"/>
                </a:solidFill>
                <a:effectLst/>
                <a:latin typeface="Lyon Text Web"/>
              </a:rPr>
              <a:t>Between 2008 and 2019, we identified 158,777 PCR tests for influenza in the study population; 26,221 were positive for influenza, constituting 23,405 unique influenza illness episodes. A total of 406 episodes were identified with acute myocardial infarction occurring within 1 year before and 1 year after confirmed influenza infection and were included in analysis. Twenty-five cases of acute myocardial infarction occurred during the risk period versus 394 during the control period. The adjusted relative incidence of acute myocardial infarction during the risk period compared with the control period was 6.16 (95% confidence interval [CI], 4.11 to 9.24). The relative incidence of acute myocardial infarction in individuals without prior hospitalization for coronary artery disease was 16.60 (95% CI, 10.45 to 26.37) compared with 1.43 (95% CI, 0.53 to 3.84) for those with prior admission for coronary artery disease.</a:t>
            </a:r>
          </a:p>
          <a:p>
            <a:r>
              <a:rPr lang="en-US" b="1" cap="all" dirty="0">
                <a:solidFill>
                  <a:srgbClr val="1A1A1A"/>
                </a:solidFill>
                <a:effectLst/>
                <a:latin typeface="OTNEJMScalaSansLF"/>
              </a:rPr>
              <a:t>Conclusions</a:t>
            </a:r>
          </a:p>
          <a:p>
            <a:r>
              <a:rPr lang="en-US" dirty="0">
                <a:effectLst/>
              </a:rPr>
              <a:t>Influenza infection was associated with an increased risk of acute myocardial infarction, especially in individuals without a prior hospitalization for coronary artery disease. (Funded by the Dutch Research Council [NWO].)</a:t>
            </a:r>
          </a:p>
          <a:p>
            <a:endParaRPr lang="en-US" dirty="0"/>
          </a:p>
        </p:txBody>
      </p:sp>
      <p:sp>
        <p:nvSpPr>
          <p:cNvPr id="4" name="Slide Number Placeholder 3"/>
          <p:cNvSpPr>
            <a:spLocks noGrp="1"/>
          </p:cNvSpPr>
          <p:nvPr>
            <p:ph type="sldNum" sz="quarter" idx="5"/>
          </p:nvPr>
        </p:nvSpPr>
        <p:spPr/>
        <p:txBody>
          <a:bodyPr/>
          <a:lstStyle/>
          <a:p>
            <a:fld id="{9DF2D3C8-9520-4A20-9095-A62731B49584}" type="slidenum">
              <a:rPr lang="en-AU" smtClean="0"/>
              <a:pPr/>
              <a:t>18</a:t>
            </a:fld>
            <a:endParaRPr lang="en-AU" dirty="0"/>
          </a:p>
        </p:txBody>
      </p:sp>
    </p:spTree>
    <p:extLst>
      <p:ext uri="{BB962C8B-B14F-4D97-AF65-F5344CB8AC3E}">
        <p14:creationId xmlns:p14="http://schemas.microsoft.com/office/powerpoint/2010/main" val="106015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20</a:t>
            </a:fld>
            <a:endParaRPr lang="de-DE"/>
          </a:p>
        </p:txBody>
      </p:sp>
    </p:spTree>
    <p:extLst>
      <p:ext uri="{BB962C8B-B14F-4D97-AF65-F5344CB8AC3E}">
        <p14:creationId xmlns:p14="http://schemas.microsoft.com/office/powerpoint/2010/main" val="3563433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99A68A-FF5E-476B-B987-3F420856D497}" type="slidenum">
              <a:rPr lang="en-US" smtClean="0"/>
              <a:t>21</a:t>
            </a:fld>
            <a:endParaRPr lang="en-US"/>
          </a:p>
        </p:txBody>
      </p:sp>
    </p:spTree>
    <p:extLst>
      <p:ext uri="{BB962C8B-B14F-4D97-AF65-F5344CB8AC3E}">
        <p14:creationId xmlns:p14="http://schemas.microsoft.com/office/powerpoint/2010/main" val="1266677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2D3C8-9520-4A20-9095-A62731B49584}" type="slidenum">
              <a:rPr kumimoji="0" lang="en-AU" sz="12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581589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23</a:t>
            </a:fld>
            <a:endParaRPr lang="de-DE"/>
          </a:p>
        </p:txBody>
      </p:sp>
    </p:spTree>
    <p:extLst>
      <p:ext uri="{BB962C8B-B14F-4D97-AF65-F5344CB8AC3E}">
        <p14:creationId xmlns:p14="http://schemas.microsoft.com/office/powerpoint/2010/main" val="2514873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defTabSz="914400" latinLnBrk="0">
              <a:lnSpc>
                <a:spcPct val="100000"/>
              </a:lnSpc>
              <a:buClrTx/>
              <a:buSzTx/>
              <a:buFont typeface="Arial" panose="020B0604020202020204" pitchFamily="34" charset="0"/>
              <a:buChar char="•"/>
              <a:tabLst/>
              <a:defRPr/>
            </a:pPr>
            <a:r>
              <a:rPr lang="en-GB" sz="800" dirty="0">
                <a:solidFill>
                  <a:srgbClr val="544F40"/>
                </a:solidFill>
              </a:rPr>
              <a:t>Providing economic benefits to society.</a:t>
            </a:r>
            <a:r>
              <a:rPr lang="en-GB" sz="800" baseline="30000" dirty="0">
                <a:solidFill>
                  <a:srgbClr val="544F40"/>
                </a:solidFill>
              </a:rPr>
              <a:t>1</a:t>
            </a:r>
          </a:p>
          <a:p>
            <a:pPr marL="171450" marR="0" lvl="0" indent="-171450" defTabSz="914400" latinLnBrk="0">
              <a:lnSpc>
                <a:spcPct val="100000"/>
              </a:lnSpc>
              <a:buClrTx/>
              <a:buSzTx/>
              <a:buFont typeface="Arial" panose="020B0604020202020204" pitchFamily="34" charset="0"/>
              <a:buChar char="•"/>
              <a:tabLst/>
              <a:defRPr/>
            </a:pPr>
            <a:r>
              <a:rPr lang="en-GB" sz="800" dirty="0">
                <a:solidFill>
                  <a:srgbClr val="544F40"/>
                </a:solidFill>
              </a:rPr>
              <a:t>Economic views on the relationship between health and income are changing.</a:t>
            </a:r>
            <a:r>
              <a:rPr lang="en-GB" sz="800" baseline="30000" dirty="0">
                <a:solidFill>
                  <a:srgbClr val="544F40"/>
                </a:solidFill>
              </a:rPr>
              <a:t>2</a:t>
            </a:r>
            <a:r>
              <a:rPr lang="en-GB" sz="800" dirty="0">
                <a:solidFill>
                  <a:srgbClr val="544F40"/>
                </a:solidFill>
              </a:rPr>
              <a:t> </a:t>
            </a:r>
          </a:p>
          <a:p>
            <a:pPr marL="171450" marR="0" lvl="0" indent="-171450" defTabSz="914400" latinLnBrk="0">
              <a:lnSpc>
                <a:spcPct val="100000"/>
              </a:lnSpc>
              <a:buClrTx/>
              <a:buSzTx/>
              <a:buFont typeface="Arial" panose="020B0604020202020204" pitchFamily="34" charset="0"/>
              <a:buChar char="•"/>
              <a:tabLst/>
              <a:defRPr/>
            </a:pPr>
            <a:r>
              <a:rPr lang="en-GB" sz="800" dirty="0">
                <a:solidFill>
                  <a:srgbClr val="544F40"/>
                </a:solidFill>
              </a:rPr>
              <a:t>Traditional view: wealth is needed to achieve health. New perspective: population health is an economic driver. Life-course immunisation provides economic benefits resulting from a healthier, more productive, ageing population.</a:t>
            </a:r>
            <a:r>
              <a:rPr lang="en-GB" sz="800" baseline="30000" dirty="0">
                <a:solidFill>
                  <a:srgbClr val="544F40"/>
                </a:solidFill>
              </a:rPr>
              <a:t>2</a:t>
            </a:r>
          </a:p>
          <a:p>
            <a:pPr marL="171450" indent="-171450">
              <a:buFont typeface="Arial" panose="020B0604020202020204" pitchFamily="34" charset="0"/>
              <a:buChar char="•"/>
            </a:pPr>
            <a:r>
              <a:rPr lang="en-GB" sz="800" dirty="0">
                <a:solidFill>
                  <a:srgbClr val="544F40"/>
                </a:solidFill>
                <a:latin typeface="Arial" pitchFamily="34" charset="0"/>
                <a:cs typeface="Arial" pitchFamily="34" charset="0"/>
              </a:rPr>
              <a:t>Approaches to implementing life-course immunisation:</a:t>
            </a:r>
          </a:p>
          <a:p>
            <a:pPr marL="630000" lvl="1" indent="-172800">
              <a:buFont typeface="Calibri" panose="020F0502020204030204" pitchFamily="34" charset="0"/>
              <a:buChar char="–"/>
              <a:defRPr/>
            </a:pPr>
            <a:r>
              <a:rPr lang="en-GB" sz="800" kern="0" dirty="0">
                <a:solidFill>
                  <a:srgbClr val="544F40"/>
                </a:solidFill>
              </a:rPr>
              <a:t>Increase </a:t>
            </a:r>
            <a:r>
              <a:rPr lang="en-GB" sz="800" b="1" kern="0" dirty="0">
                <a:solidFill>
                  <a:srgbClr val="544F40"/>
                </a:solidFill>
              </a:rPr>
              <a:t>awareness of health benefits </a:t>
            </a:r>
            <a:r>
              <a:rPr lang="en-GB" sz="800" kern="0" dirty="0">
                <a:solidFill>
                  <a:srgbClr val="544F40"/>
                </a:solidFill>
              </a:rPr>
              <a:t>of life-course immunisation</a:t>
            </a:r>
          </a:p>
          <a:p>
            <a:pPr marL="630000" lvl="1" indent="-172800">
              <a:buFont typeface="Calibri" panose="020F0502020204030204" pitchFamily="34" charset="0"/>
              <a:buChar char="–"/>
              <a:defRPr/>
            </a:pPr>
            <a:r>
              <a:rPr lang="en-GB" sz="800" kern="0" dirty="0">
                <a:solidFill>
                  <a:srgbClr val="544F40"/>
                </a:solidFill>
              </a:rPr>
              <a:t>Improve </a:t>
            </a:r>
            <a:r>
              <a:rPr lang="en-GB" sz="800" b="1" kern="0" dirty="0">
                <a:solidFill>
                  <a:srgbClr val="544F40"/>
                </a:solidFill>
              </a:rPr>
              <a:t>surveillance of burden </a:t>
            </a:r>
            <a:r>
              <a:rPr lang="en-GB" sz="800" kern="0" dirty="0">
                <a:solidFill>
                  <a:srgbClr val="544F40"/>
                </a:solidFill>
              </a:rPr>
              <a:t>of vaccine preventable disease in adults</a:t>
            </a:r>
          </a:p>
          <a:p>
            <a:pPr marL="630000" lvl="1" indent="-172800">
              <a:buFont typeface="Calibri" panose="020F0502020204030204" pitchFamily="34" charset="0"/>
              <a:buChar char="–"/>
              <a:defRPr/>
            </a:pPr>
            <a:r>
              <a:rPr lang="en-GB" sz="800" kern="0" dirty="0">
                <a:solidFill>
                  <a:srgbClr val="544F40"/>
                </a:solidFill>
              </a:rPr>
              <a:t>Achieve </a:t>
            </a:r>
            <a:r>
              <a:rPr lang="en-GB" sz="800" b="1" kern="0" dirty="0">
                <a:solidFill>
                  <a:srgbClr val="544F40"/>
                </a:solidFill>
              </a:rPr>
              <a:t>alignment</a:t>
            </a:r>
            <a:r>
              <a:rPr lang="en-GB" sz="800" kern="0" dirty="0">
                <a:solidFill>
                  <a:srgbClr val="544F40"/>
                </a:solidFill>
              </a:rPr>
              <a:t> on adult </a:t>
            </a:r>
            <a:r>
              <a:rPr lang="en-GB" sz="800" b="1" kern="0" dirty="0">
                <a:solidFill>
                  <a:srgbClr val="544F40"/>
                </a:solidFill>
              </a:rPr>
              <a:t>vaccination schedules</a:t>
            </a:r>
          </a:p>
          <a:p>
            <a:pPr marL="630000" lvl="1" indent="-172800">
              <a:buFont typeface="Calibri" panose="020F0502020204030204" pitchFamily="34" charset="0"/>
              <a:buChar char="–"/>
              <a:defRPr/>
            </a:pPr>
            <a:r>
              <a:rPr lang="en-GB" sz="800" kern="0" dirty="0">
                <a:solidFill>
                  <a:srgbClr val="544F40"/>
                </a:solidFill>
              </a:rPr>
              <a:t>Create </a:t>
            </a:r>
            <a:r>
              <a:rPr lang="en-GB" sz="800" b="1" kern="0" dirty="0">
                <a:solidFill>
                  <a:srgbClr val="544F40"/>
                </a:solidFill>
              </a:rPr>
              <a:t>adult immunisation registries</a:t>
            </a:r>
          </a:p>
          <a:p>
            <a:pPr marL="630000" lvl="1" indent="-172800">
              <a:buFont typeface="Calibri" panose="020F0502020204030204" pitchFamily="34" charset="0"/>
              <a:buChar char="–"/>
              <a:defRPr/>
            </a:pPr>
            <a:r>
              <a:rPr lang="en-GB" sz="800" kern="0" dirty="0">
                <a:solidFill>
                  <a:srgbClr val="544F40"/>
                </a:solidFill>
              </a:rPr>
              <a:t>Integrate adult vaccination into public and private </a:t>
            </a:r>
            <a:r>
              <a:rPr lang="en-GB" sz="800" b="1" kern="0" dirty="0">
                <a:solidFill>
                  <a:srgbClr val="544F40"/>
                </a:solidFill>
              </a:rPr>
              <a:t>payer access programmes</a:t>
            </a:r>
          </a:p>
          <a:p>
            <a:pPr marL="630000" lvl="1" indent="-172800">
              <a:buFont typeface="Calibri" panose="020F0502020204030204" pitchFamily="34" charset="0"/>
              <a:buChar char="–"/>
              <a:defRPr/>
            </a:pPr>
            <a:r>
              <a:rPr lang="en-GB" sz="800" kern="0" dirty="0">
                <a:solidFill>
                  <a:srgbClr val="544F40"/>
                </a:solidFill>
              </a:rPr>
              <a:t>Embed adult vaccination in </a:t>
            </a:r>
            <a:r>
              <a:rPr lang="en-GB" sz="800" b="1" kern="0" dirty="0">
                <a:solidFill>
                  <a:srgbClr val="544F40"/>
                </a:solidFill>
              </a:rPr>
              <a:t>core preventive services </a:t>
            </a:r>
            <a:r>
              <a:rPr lang="en-GB" sz="800" kern="0" dirty="0">
                <a:solidFill>
                  <a:srgbClr val="544F40"/>
                </a:solidFill>
              </a:rPr>
              <a:t>for adults</a:t>
            </a:r>
          </a:p>
          <a:p>
            <a:pPr marL="630000" lvl="1" indent="-172800">
              <a:buFont typeface="Calibri" panose="020F0502020204030204" pitchFamily="34" charset="0"/>
              <a:buChar char="–"/>
              <a:defRPr/>
            </a:pPr>
            <a:r>
              <a:rPr lang="en-GB" sz="800" dirty="0">
                <a:solidFill>
                  <a:srgbClr val="544F40"/>
                </a:solidFill>
              </a:rPr>
              <a:t>Approaches adapted from policy goals as outlined in Global Coalition on Aging, 2013.</a:t>
            </a:r>
            <a:r>
              <a:rPr lang="en-GB" sz="800" baseline="30000" dirty="0">
                <a:solidFill>
                  <a:srgbClr val="544F40"/>
                </a:solidFill>
              </a:rPr>
              <a:t>1</a:t>
            </a:r>
            <a:endParaRPr lang="en-GB" sz="800" dirty="0">
              <a:solidFill>
                <a:srgbClr val="544F40"/>
              </a:solidFill>
            </a:endParaRPr>
          </a:p>
          <a:p>
            <a:pPr>
              <a:defRPr/>
            </a:pPr>
            <a:endParaRPr lang="en-GB" sz="800" dirty="0">
              <a:solidFill>
                <a:srgbClr val="544F40"/>
              </a:solidFill>
            </a:endParaRPr>
          </a:p>
          <a:p>
            <a:pPr>
              <a:defRPr/>
            </a:pPr>
            <a:r>
              <a:rPr lang="en-GB" sz="800" b="1" dirty="0">
                <a:solidFill>
                  <a:srgbClr val="544F40"/>
                </a:solidFill>
              </a:rPr>
              <a:t>References</a:t>
            </a:r>
          </a:p>
          <a:p>
            <a:pPr marL="228600" indent="-228600">
              <a:buAutoNum type="arabicPeriod"/>
              <a:defRPr/>
            </a:pPr>
            <a:r>
              <a:rPr lang="en-GB" sz="800" dirty="0">
                <a:solidFill>
                  <a:srgbClr val="544F40"/>
                </a:solidFill>
              </a:rPr>
              <a:t>Global Coalition on Aging, 2013. Life-course immunization: a driver of healthy aging (accessed November 2022); </a:t>
            </a:r>
          </a:p>
          <a:p>
            <a:pPr marL="228600" indent="-228600">
              <a:buAutoNum type="arabicPeriod"/>
              <a:defRPr/>
            </a:pPr>
            <a:r>
              <a:rPr lang="en-GB" sz="800" dirty="0" err="1">
                <a:solidFill>
                  <a:srgbClr val="544F40"/>
                </a:solidFill>
              </a:rPr>
              <a:t>Alsan</a:t>
            </a:r>
            <a:r>
              <a:rPr lang="en-GB" sz="800" dirty="0">
                <a:solidFill>
                  <a:srgbClr val="544F40"/>
                </a:solidFill>
              </a:rPr>
              <a:t> M, </a:t>
            </a:r>
            <a:r>
              <a:rPr lang="en-GB" sz="800" i="0" dirty="0">
                <a:solidFill>
                  <a:srgbClr val="544F40"/>
                </a:solidFill>
              </a:rPr>
              <a:t>et al. </a:t>
            </a:r>
            <a:r>
              <a:rPr lang="en-GB" sz="800" dirty="0">
                <a:solidFill>
                  <a:srgbClr val="544F40"/>
                </a:solidFill>
              </a:rPr>
              <a:t>2006. The consequences of population health for economic performance. core.ac.uk/download/pdf/6579706.pdf (</a:t>
            </a:r>
            <a:r>
              <a:rPr lang="en-GB" sz="800" b="0" dirty="0">
                <a:solidFill>
                  <a:srgbClr val="544F40"/>
                </a:solidFill>
              </a:rPr>
              <a:t>accessed September 2020).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800" dirty="0">
              <a:solidFill>
                <a:srgbClr val="544F40"/>
              </a:solidFill>
            </a:endParaRPr>
          </a:p>
          <a:p>
            <a:endParaRPr lang="en-GB" sz="800" dirty="0">
              <a:solidFill>
                <a:srgbClr val="544F40"/>
              </a:solidFill>
            </a:endParaRPr>
          </a:p>
          <a:p>
            <a:endParaRPr lang="en-IN" dirty="0"/>
          </a:p>
        </p:txBody>
      </p:sp>
      <p:sp>
        <p:nvSpPr>
          <p:cNvPr id="4" name="Slide Number Placeholder 3"/>
          <p:cNvSpPr>
            <a:spLocks noGrp="1"/>
          </p:cNvSpPr>
          <p:nvPr>
            <p:ph type="sldNum" sz="quarter" idx="10"/>
          </p:nvPr>
        </p:nvSpPr>
        <p:spPr/>
        <p:txBody>
          <a:bodyPr/>
          <a:lstStyle/>
          <a:p>
            <a:fld id="{5B12FFFD-3AF1-446F-AD36-211D494C6CE9}" type="slidenum">
              <a:rPr lang="en-GB" smtClean="0"/>
              <a:t>3</a:t>
            </a:fld>
            <a:endParaRPr lang="en-GB"/>
          </a:p>
        </p:txBody>
      </p:sp>
    </p:spTree>
    <p:extLst>
      <p:ext uri="{BB962C8B-B14F-4D97-AF65-F5344CB8AC3E}">
        <p14:creationId xmlns:p14="http://schemas.microsoft.com/office/powerpoint/2010/main" val="3957171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sz="1200" dirty="0" err="1"/>
              <a:t>Saisonale</a:t>
            </a:r>
            <a:r>
              <a:rPr lang="en-US" sz="1200" dirty="0"/>
              <a:t> </a:t>
            </a:r>
            <a:r>
              <a:rPr lang="en-US" sz="1200" dirty="0" err="1"/>
              <a:t>Grippeviren</a:t>
            </a:r>
            <a:r>
              <a:rPr lang="en-US" sz="1200" dirty="0"/>
              <a:t> </a:t>
            </a:r>
            <a:r>
              <a:rPr lang="en-US" sz="1200" dirty="0" err="1"/>
              <a:t>verändern</a:t>
            </a:r>
            <a:r>
              <a:rPr lang="en-US" sz="1200" dirty="0"/>
              <a:t> </a:t>
            </a:r>
            <a:r>
              <a:rPr lang="en-US" sz="1200" dirty="0" err="1"/>
              <a:t>sich</a:t>
            </a:r>
            <a:r>
              <a:rPr lang="en-US" sz="1200" dirty="0"/>
              <a:t> </a:t>
            </a:r>
            <a:r>
              <a:rPr lang="en-US" sz="1200" dirty="0" err="1"/>
              <a:t>ständig</a:t>
            </a:r>
            <a:r>
              <a:rPr lang="en-US" sz="1200" dirty="0"/>
              <a:t>, </a:t>
            </a:r>
            <a:r>
              <a:rPr lang="en-US" sz="1200" dirty="0" err="1"/>
              <a:t>weshalb</a:t>
            </a:r>
            <a:r>
              <a:rPr lang="en-US" sz="1200" dirty="0"/>
              <a:t> </a:t>
            </a:r>
            <a:r>
              <a:rPr lang="en-US" sz="1200" dirty="0" err="1"/>
              <a:t>jedes</a:t>
            </a:r>
            <a:r>
              <a:rPr lang="en-US" sz="1200" dirty="0"/>
              <a:t> </a:t>
            </a:r>
            <a:r>
              <a:rPr lang="en-US" sz="1200" dirty="0" err="1"/>
              <a:t>Jahr</a:t>
            </a:r>
            <a:r>
              <a:rPr lang="en-US" sz="1200" dirty="0"/>
              <a:t> die </a:t>
            </a:r>
            <a:r>
              <a:rPr lang="en-US" sz="1200" dirty="0" err="1"/>
              <a:t>Grippeimpfstoffe</a:t>
            </a:r>
            <a:r>
              <a:rPr lang="en-US" sz="1200" dirty="0"/>
              <a:t> an die </a:t>
            </a:r>
            <a:r>
              <a:rPr lang="en-US" sz="1200" dirty="0" err="1"/>
              <a:t>jeweils</a:t>
            </a:r>
            <a:r>
              <a:rPr lang="en-US" sz="1200" dirty="0"/>
              <a:t> </a:t>
            </a:r>
            <a:r>
              <a:rPr lang="en-US" sz="1200" dirty="0" err="1"/>
              <a:t>zirkulierenden</a:t>
            </a:r>
            <a:r>
              <a:rPr lang="en-US" sz="1200" dirty="0"/>
              <a:t> </a:t>
            </a:r>
            <a:r>
              <a:rPr lang="en-US" sz="1200" dirty="0" err="1"/>
              <a:t>Grippeviren</a:t>
            </a:r>
            <a:r>
              <a:rPr lang="en-US" sz="1200" dirty="0"/>
              <a:t> </a:t>
            </a:r>
            <a:r>
              <a:rPr lang="en-US" sz="1200" dirty="0" err="1"/>
              <a:t>angepasst</a:t>
            </a:r>
            <a:r>
              <a:rPr lang="en-US" sz="1200" dirty="0"/>
              <a:t> </a:t>
            </a:r>
            <a:r>
              <a:rPr lang="en-US" sz="1200" dirty="0" err="1"/>
              <a:t>werden</a:t>
            </a:r>
            <a:r>
              <a:rPr lang="en-US" sz="1200" dirty="0"/>
              <a:t> muss</a:t>
            </a:r>
          </a:p>
          <a:p>
            <a:pPr marL="171450" indent="-171450">
              <a:buFont typeface="Arial" panose="020B0604020202020204" pitchFamily="34" charset="0"/>
              <a:buChar char="•"/>
            </a:pPr>
            <a:r>
              <a:rPr lang="en-US" sz="1200" dirty="0" err="1"/>
              <a:t>Im</a:t>
            </a:r>
            <a:r>
              <a:rPr lang="en-US" sz="1200" dirty="0"/>
              <a:t> </a:t>
            </a:r>
            <a:r>
              <a:rPr lang="en-US" sz="1200" dirty="0" err="1"/>
              <a:t>Gegensatz</a:t>
            </a:r>
            <a:r>
              <a:rPr lang="en-US" sz="1200" dirty="0"/>
              <a:t> </a:t>
            </a:r>
            <a:r>
              <a:rPr lang="en-US" sz="1200" dirty="0" err="1"/>
              <a:t>zu</a:t>
            </a:r>
            <a:r>
              <a:rPr lang="en-US" sz="1200" dirty="0"/>
              <a:t> </a:t>
            </a:r>
            <a:r>
              <a:rPr lang="en-US" sz="1200" dirty="0" err="1"/>
              <a:t>anderen</a:t>
            </a:r>
            <a:r>
              <a:rPr lang="en-US" sz="1200" dirty="0"/>
              <a:t> </a:t>
            </a:r>
            <a:r>
              <a:rPr lang="en-US" sz="1200" dirty="0" err="1"/>
              <a:t>Erregern</a:t>
            </a:r>
            <a:r>
              <a:rPr lang="en-US" sz="1200" dirty="0"/>
              <a:t> muss </a:t>
            </a:r>
            <a:r>
              <a:rPr lang="en-US" sz="1200" dirty="0" err="1"/>
              <a:t>daher</a:t>
            </a:r>
            <a:r>
              <a:rPr lang="en-US" sz="1200" dirty="0"/>
              <a:t> die </a:t>
            </a:r>
            <a:r>
              <a:rPr lang="en-US" sz="1200" dirty="0" err="1"/>
              <a:t>Grippeimpfung</a:t>
            </a:r>
            <a:r>
              <a:rPr lang="en-US" sz="1200" dirty="0"/>
              <a:t> </a:t>
            </a:r>
            <a:r>
              <a:rPr lang="en-US" sz="1200" dirty="0" err="1"/>
              <a:t>jedes</a:t>
            </a:r>
            <a:r>
              <a:rPr lang="en-US" sz="1200" dirty="0"/>
              <a:t> </a:t>
            </a:r>
            <a:r>
              <a:rPr lang="en-US" sz="1200" dirty="0" err="1"/>
              <a:t>Jahr</a:t>
            </a:r>
            <a:r>
              <a:rPr lang="en-US" sz="1200" dirty="0"/>
              <a:t> </a:t>
            </a:r>
            <a:r>
              <a:rPr lang="en-US" sz="1200" dirty="0" err="1"/>
              <a:t>wiederholt</a:t>
            </a:r>
            <a:r>
              <a:rPr lang="en-US" sz="1200" dirty="0"/>
              <a:t> </a:t>
            </a:r>
            <a:r>
              <a:rPr lang="en-US" sz="1200" dirty="0" err="1"/>
              <a:t>werden</a:t>
            </a:r>
            <a:endParaRPr lang="en-US" sz="1200" dirty="0"/>
          </a:p>
          <a:p>
            <a:endParaRPr lang="en-US" dirty="0"/>
          </a:p>
        </p:txBody>
      </p:sp>
      <p:sp>
        <p:nvSpPr>
          <p:cNvPr id="4" name="Foliennummernplatzhalter 3"/>
          <p:cNvSpPr>
            <a:spLocks noGrp="1"/>
          </p:cNvSpPr>
          <p:nvPr>
            <p:ph type="sldNum" sz="quarter" idx="5"/>
          </p:nvPr>
        </p:nvSpPr>
        <p:spPr/>
        <p:txBody>
          <a:bodyPr/>
          <a:lstStyle/>
          <a:p>
            <a:fld id="{9DF2D3C8-9520-4A20-9095-A62731B49584}" type="slidenum">
              <a:rPr lang="en-AU" smtClean="0"/>
              <a:pPr/>
              <a:t>24</a:t>
            </a:fld>
            <a:endParaRPr lang="en-AU" dirty="0"/>
          </a:p>
        </p:txBody>
      </p:sp>
    </p:spTree>
    <p:extLst>
      <p:ext uri="{BB962C8B-B14F-4D97-AF65-F5344CB8AC3E}">
        <p14:creationId xmlns:p14="http://schemas.microsoft.com/office/powerpoint/2010/main" val="2219584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25</a:t>
            </a:fld>
            <a:endParaRPr lang="de-DE"/>
          </a:p>
        </p:txBody>
      </p:sp>
    </p:spTree>
    <p:extLst>
      <p:ext uri="{BB962C8B-B14F-4D97-AF65-F5344CB8AC3E}">
        <p14:creationId xmlns:p14="http://schemas.microsoft.com/office/powerpoint/2010/main" val="456409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57"/>
              </a:spcBef>
            </a:pPr>
            <a:r>
              <a:rPr lang="en-US" b="1" i="0" dirty="0">
                <a:solidFill>
                  <a:srgbClr val="333333"/>
                </a:solidFill>
                <a:effectLst/>
                <a:latin typeface="Cambria" panose="02040503050406030204" pitchFamily="18" charset="0"/>
              </a:rPr>
              <a:t>Factors influencing vaccine effectiveness. </a:t>
            </a:r>
            <a:r>
              <a:rPr lang="en-US" b="0" i="0" dirty="0">
                <a:solidFill>
                  <a:srgbClr val="333333"/>
                </a:solidFill>
                <a:effectLst/>
                <a:latin typeface="Cambria" panose="02040503050406030204" pitchFamily="18" charset="0"/>
              </a:rPr>
              <a:t>Multiple factors can increase or decrease vaccine effectiveness (VE) at both the individual level and the population level.</a:t>
            </a:r>
          </a:p>
          <a:p>
            <a:pPr>
              <a:spcBef>
                <a:spcPts val="1057"/>
              </a:spcBef>
            </a:pPr>
            <a:endParaRPr lang="en-US" b="0" i="0" dirty="0">
              <a:solidFill>
                <a:srgbClr val="333333"/>
              </a:solidFill>
              <a:effectLst/>
              <a:latin typeface="Cambria" panose="02040503050406030204" pitchFamily="18" charset="0"/>
            </a:endParaRPr>
          </a:p>
          <a:p>
            <a:pPr>
              <a:spcBef>
                <a:spcPts val="1057"/>
              </a:spcBef>
            </a:pPr>
            <a:endParaRPr lang="en-US" b="0" i="0" dirty="0">
              <a:solidFill>
                <a:srgbClr val="333333"/>
              </a:solidFill>
              <a:effectLst/>
              <a:latin typeface="Cambria" panose="02040503050406030204" pitchFamily="18" charset="0"/>
            </a:endParaRPr>
          </a:p>
        </p:txBody>
      </p:sp>
      <p:sp>
        <p:nvSpPr>
          <p:cNvPr id="4" name="Slide Number Placeholder 3"/>
          <p:cNvSpPr>
            <a:spLocks noGrp="1"/>
          </p:cNvSpPr>
          <p:nvPr>
            <p:ph type="sldNum" sz="quarter" idx="5"/>
          </p:nvPr>
        </p:nvSpPr>
        <p:spPr/>
        <p:txBody>
          <a:bodyPr/>
          <a:lstStyle/>
          <a:p>
            <a:fld id="{9DF2D3C8-9520-4A20-9095-A62731B49584}" type="slidenum">
              <a:rPr lang="en-AU" smtClean="0"/>
              <a:pPr/>
              <a:t>26</a:t>
            </a:fld>
            <a:endParaRPr lang="en-AU"/>
          </a:p>
        </p:txBody>
      </p:sp>
    </p:spTree>
    <p:extLst>
      <p:ext uri="{BB962C8B-B14F-4D97-AF65-F5344CB8AC3E}">
        <p14:creationId xmlns:p14="http://schemas.microsoft.com/office/powerpoint/2010/main" val="1564610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1" dirty="0"/>
              <a:t>Das adjuvantierte Vakzin enthält das Adjuvanz MF59</a:t>
            </a:r>
            <a:r>
              <a:rPr lang="de-DE" dirty="0"/>
              <a:t> (Öl-in-Wasser Emulsion; Öl-Bestandteil Squalen </a:t>
            </a:r>
            <a:r>
              <a:rPr lang="de-DE" dirty="0">
                <a:sym typeface="Wingdings" panose="05000000000000000000" pitchFamily="2" charset="2"/>
              </a:rPr>
              <a:t> </a:t>
            </a:r>
            <a:r>
              <a:rPr lang="de-DE" dirty="0"/>
              <a:t>Squalen, ein natürlicher Bestandteil von Zellmembranen, kommt in Pflanzen, Tieren und Menschen vor. Im menschlichen Körper kommt es im Talg (einem Oberflächenfett der Haut) vor und ist eine natürlich vorkommende Vorstufe von Cholesterin.)</a:t>
            </a:r>
          </a:p>
          <a:p>
            <a:pPr marL="171450" indent="-171450">
              <a:buFont typeface="Arial" panose="020B0604020202020204" pitchFamily="34" charset="0"/>
              <a:buChar char="•"/>
            </a:pPr>
            <a:r>
              <a:rPr lang="de-DE" b="1" dirty="0"/>
              <a:t>Das hochdosierte Vakzin enthält die 4-fache Menge an Antigen </a:t>
            </a:r>
            <a:r>
              <a:rPr lang="de-DE" dirty="0"/>
              <a:t>(=HA-Protein) </a:t>
            </a:r>
          </a:p>
          <a:p>
            <a:pPr marL="0" indent="0">
              <a:buFont typeface="Arial" panose="020B0604020202020204" pitchFamily="34" charset="0"/>
              <a:buNone/>
            </a:pPr>
            <a:endParaRPr lang="de-DE" b="1" dirty="0"/>
          </a:p>
          <a:p>
            <a:pPr marL="0" indent="0">
              <a:buFont typeface="Arial" panose="020B0604020202020204" pitchFamily="34" charset="0"/>
              <a:buNone/>
            </a:pPr>
            <a:r>
              <a:rPr lang="de-DE" b="1" dirty="0">
                <a:sym typeface="Wingdings" panose="05000000000000000000" pitchFamily="2" charset="2"/>
              </a:rPr>
              <a:t> </a:t>
            </a:r>
            <a:r>
              <a:rPr lang="de-DE" b="1" dirty="0"/>
              <a:t>Beide Impfstoffe zeigen einen Effektivitäts-Vorteil gegenüber nicht adjuvantierten, standarddosierten Impfstoffen.</a:t>
            </a:r>
            <a:endParaRPr lang="en-US" b="1" dirty="0"/>
          </a:p>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27</a:t>
            </a:fld>
            <a:endParaRPr lang="de-DE"/>
          </a:p>
        </p:txBody>
      </p:sp>
    </p:spTree>
    <p:extLst>
      <p:ext uri="{BB962C8B-B14F-4D97-AF65-F5344CB8AC3E}">
        <p14:creationId xmlns:p14="http://schemas.microsoft.com/office/powerpoint/2010/main" val="2123325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28</a:t>
            </a:fld>
            <a:endParaRPr lang="de-DE"/>
          </a:p>
        </p:txBody>
      </p:sp>
    </p:spTree>
    <p:extLst>
      <p:ext uri="{BB962C8B-B14F-4D97-AF65-F5344CB8AC3E}">
        <p14:creationId xmlns:p14="http://schemas.microsoft.com/office/powerpoint/2010/main" val="3919072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1981" indent="-301981">
              <a:buFont typeface="Arial" panose="020B0604020202020204" pitchFamily="34" charset="0"/>
              <a:buChar char="•"/>
            </a:pPr>
            <a:r>
              <a:rPr lang="de-DE" sz="1900" dirty="0">
                <a:latin typeface="Calibri" panose="020F0502020204030204" pitchFamily="34" charset="0"/>
                <a:ea typeface="Calibri" panose="020F0502020204030204" pitchFamily="34" charset="0"/>
                <a:cs typeface="Times New Roman" panose="02020603050405020304" pitchFamily="18" charset="0"/>
              </a:rPr>
              <a:t>Die konventionelle Herstellung von Grippeimpfstoffen in Hühnereiern kann zur sg. </a:t>
            </a:r>
            <a:r>
              <a:rPr lang="de-DE" sz="1900" b="0" u="sng" dirty="0">
                <a:latin typeface="Calibri" panose="020F0502020204030204" pitchFamily="34" charset="0"/>
                <a:ea typeface="Calibri" panose="020F0502020204030204" pitchFamily="34" charset="0"/>
                <a:cs typeface="Times New Roman" panose="02020603050405020304" pitchFamily="18" charset="0"/>
              </a:rPr>
              <a:t>Ei-Adaptation</a:t>
            </a:r>
            <a:r>
              <a:rPr lang="de-DE" sz="1900" dirty="0">
                <a:latin typeface="Calibri" panose="020F0502020204030204" pitchFamily="34" charset="0"/>
                <a:ea typeface="Calibri" panose="020F0502020204030204" pitchFamily="34" charset="0"/>
                <a:cs typeface="Times New Roman" panose="02020603050405020304" pitchFamily="18" charset="0"/>
              </a:rPr>
              <a:t> führen: bei Vermehrung humaner Influenzaviren in einem aviären Wirt (Hühnerei) können an das aviäre Wirtssystem adaptierte Virusvarianten selektiert werden (ermöglicht verbessertes Wachstum). </a:t>
            </a:r>
          </a:p>
          <a:p>
            <a:pPr marL="759181" lvl="1" indent="-301981">
              <a:buFont typeface="Arial" panose="020B0604020202020204" pitchFamily="34" charset="0"/>
              <a:buChar char="•"/>
            </a:pPr>
            <a:r>
              <a:rPr lang="de-DE" sz="1900" dirty="0">
                <a:latin typeface="Calibri" panose="020F0502020204030204" pitchFamily="34" charset="0"/>
                <a:ea typeface="Calibri" panose="020F0502020204030204" pitchFamily="34" charset="0"/>
                <a:cs typeface="Times New Roman" panose="02020603050405020304" pitchFamily="18" charset="0"/>
              </a:rPr>
              <a:t>Diese Virusvarianten können sich in ihrer Antigenität von den von der WHO vorgegebenen Impfstämmen unterscheiden </a:t>
            </a:r>
            <a:r>
              <a:rPr lang="de-DE" sz="19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d</a:t>
            </a:r>
            <a:r>
              <a:rPr lang="de-DE" sz="1900" dirty="0">
                <a:latin typeface="Calibri" panose="020F0502020204030204" pitchFamily="34" charset="0"/>
                <a:ea typeface="Calibri" panose="020F0502020204030204" pitchFamily="34" charset="0"/>
                <a:cs typeface="Times New Roman" panose="02020603050405020304" pitchFamily="18" charset="0"/>
              </a:rPr>
              <a:t>ie nach Immunisierung gebildeten Antikörper können zirkulierende Influenza-Viren potentiell schlechter abdecken</a:t>
            </a:r>
          </a:p>
          <a:p>
            <a:pPr marL="301981" indent="-301981">
              <a:buFont typeface="Arial" panose="020B0604020202020204" pitchFamily="34" charset="0"/>
              <a:buChar char="•"/>
            </a:pPr>
            <a:r>
              <a:rPr lang="de-DE" sz="1900" dirty="0">
                <a:latin typeface="Calibri" panose="020F0502020204030204" pitchFamily="34" charset="0"/>
                <a:ea typeface="Calibri" panose="020F0502020204030204" pitchFamily="34" charset="0"/>
                <a:cs typeface="Times New Roman" panose="02020603050405020304" pitchFamily="18" charset="0"/>
              </a:rPr>
              <a:t>Die Herstellung von Grippeimpfstoffen in Säugetierzellkultur umgeht die Ei-Adaptation und führt zu Impfviren, die eine hohe antigene Übereinstimmung mit den WHO-Impfstämmen haben </a:t>
            </a:r>
          </a:p>
          <a:p>
            <a:pPr marL="301981" indent="-301981">
              <a:buFont typeface="Arial" panose="020B0604020202020204" pitchFamily="34" charset="0"/>
              <a:buChar char="•"/>
            </a:pPr>
            <a:r>
              <a:rPr lang="de-DE" sz="1900" b="1" dirty="0">
                <a:latin typeface="Calibri" panose="020F0502020204030204" pitchFamily="34" charset="0"/>
                <a:ea typeface="Calibri" panose="020F0502020204030204" pitchFamily="34" charset="0"/>
                <a:cs typeface="Times New Roman" panose="02020603050405020304" pitchFamily="18" charset="0"/>
              </a:rPr>
              <a:t>Eine hohe antigene Übereinstimmung der Impfviren mit den WHO-Impfstämmen* erhöht die Impfeffektivität </a:t>
            </a:r>
            <a:r>
              <a:rPr lang="de-DE" sz="1900" dirty="0">
                <a:latin typeface="Calibri" panose="020F0502020204030204" pitchFamily="34" charset="0"/>
                <a:ea typeface="Calibri" panose="020F0502020204030204" pitchFamily="34" charset="0"/>
                <a:cs typeface="Times New Roman" panose="02020603050405020304" pitchFamily="18" charset="0"/>
              </a:rPr>
              <a:t>(~Bildung breit neutralisierender Antikörper gegen zirkulierende Influenzaviren)</a:t>
            </a:r>
          </a:p>
          <a:p>
            <a:pPr marL="301981" indent="-301981">
              <a:buFont typeface="Arial" panose="020B0604020202020204" pitchFamily="34" charset="0"/>
              <a:buChar char="•"/>
            </a:pPr>
            <a:endParaRPr lang="de-DE" sz="1900" i="1"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de-DE" sz="1900" i="1" dirty="0">
                <a:latin typeface="Calibri" panose="020F0502020204030204" pitchFamily="34" charset="0"/>
                <a:ea typeface="Calibri" panose="020F0502020204030204" pitchFamily="34" charset="0"/>
                <a:cs typeface="Times New Roman" panose="02020603050405020304" pitchFamily="18" charset="0"/>
              </a:rPr>
              <a:t>*Unter der Vorraussetzung, dass die Empfehlungen der WHO empfohlenen Impfstämme die tatsächlich zirkulierenden Viren gut repräsentieren</a:t>
            </a:r>
          </a:p>
          <a:p>
            <a:pPr marL="0" indent="0">
              <a:buFont typeface="Arial" panose="020B0604020202020204" pitchFamily="34" charset="0"/>
              <a:buNone/>
            </a:pPr>
            <a:endParaRPr lang="de-DE" sz="1900" b="0" i="1" dirty="0">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9DF2D3C8-9520-4A20-9095-A62731B49584}" type="slidenum">
              <a:rPr kumimoji="0" lang="en-AU" sz="13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29</a:t>
            </a:fld>
            <a:endParaRPr kumimoji="0" lang="en-AU" sz="13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3994409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dirty="0"/>
              <a:t>Die Ergebnisse der Hauptanalysen zeigten in den drei US-Saisons der Studie eine konsistent überlegene Effektivität des zellkulturbasiertem Grippeimpfstoffs vs. eibasierte Impfstoffe </a:t>
            </a:r>
            <a:r>
              <a:rPr lang="de" sz="1200" b="1" dirty="0">
                <a:ea typeface="+mn-lt"/>
                <a:cs typeface="+mn-lt"/>
              </a:rPr>
              <a:t>hinsichtlich der Verhinderung Influenza-ähnlicher Erkrankungen (ILI) oder Hospitalisierungen/Notaufnahmebesuche.</a:t>
            </a:r>
          </a:p>
          <a:p>
            <a:pPr marL="0" marR="0" lvl="0" indent="0" algn="l" defTabSz="914400" rtl="0" eaLnBrk="1" fontAlgn="auto" latinLnBrk="0" hangingPunct="1">
              <a:lnSpc>
                <a:spcPct val="100000"/>
              </a:lnSpc>
              <a:spcBef>
                <a:spcPts val="0"/>
              </a:spcBef>
              <a:spcAft>
                <a:spcPts val="0"/>
              </a:spcAft>
              <a:buClrTx/>
              <a:buSzTx/>
              <a:buFontTx/>
              <a:buNone/>
              <a:tabLst/>
              <a:defRPr/>
            </a:pPr>
            <a:r>
              <a:rPr lang="de" sz="1200" b="0" dirty="0">
                <a:ea typeface="+mn-lt"/>
                <a:cs typeface="+mn-lt"/>
              </a:rPr>
              <a:t>Dargestellt sind </a:t>
            </a:r>
            <a:r>
              <a:rPr lang="de" sz="1200" dirty="0">
                <a:ea typeface="+mn-lt"/>
                <a:cs typeface="+mn-lt"/>
              </a:rPr>
              <a:t>die bereinigten (adjustierten) Mittelwerte (MW) der relative Impfeffektivität zellkulturbasierter vs. eibasierter Impfstoff sowie die minimalen und maximalen Werte innerhalb des 95% Konfidenzintervalls (KI).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 sz="1200" dirty="0">
                <a:ea typeface="+mn-lt"/>
                <a:cs typeface="+mn-lt"/>
              </a:rPr>
              <a:t>Wenn die K</a:t>
            </a:r>
            <a:r>
              <a:rPr lang="en-US" sz="1200" dirty="0">
                <a:ea typeface="+mn-lt"/>
                <a:cs typeface="+mn-lt"/>
              </a:rPr>
              <a:t>I</a:t>
            </a:r>
            <a:r>
              <a:rPr lang="de" sz="1200" dirty="0">
                <a:ea typeface="+mn-lt"/>
                <a:cs typeface="+mn-lt"/>
              </a:rPr>
              <a:t>s die 0-Linie nicht schneiden, ist das Ergebnis signifikant.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 sz="1200" dirty="0">
                <a:ea typeface="+mn-lt"/>
                <a:cs typeface="+mn-lt"/>
              </a:rPr>
              <a:t>Wenn die K</a:t>
            </a:r>
            <a:r>
              <a:rPr lang="en-US" sz="1200" dirty="0">
                <a:ea typeface="+mn-lt"/>
                <a:cs typeface="+mn-lt"/>
              </a:rPr>
              <a:t>I</a:t>
            </a:r>
            <a:r>
              <a:rPr lang="de" sz="1200" dirty="0">
                <a:ea typeface="+mn-lt"/>
                <a:cs typeface="+mn-lt"/>
              </a:rPr>
              <a:t>s die 0-Linie schneiden, aber der MW auf der Seite eines der vergleichenden Impfstoffe liegt, spricht man von einer numerischen Überlegenheit. Es handelt sich um Daten (=ICD-Diagnosecodes) aus der gängigen klinischen Praxis (Real-World Daten).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 sz="1200" b="0" dirty="0">
              <a:ea typeface="+mn-lt"/>
              <a:cs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 sz="1200" b="0" dirty="0">
              <a:ea typeface="+mn-lt"/>
              <a:cs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 sz="1200" b="0" dirty="0">
                <a:ea typeface="+mn-lt"/>
                <a:cs typeface="+mn-lt"/>
              </a:rPr>
              <a:t>Aussagen zu labordiagnostischen Tests spiegelten sich in den Diagnosecodes nicht direkt wieder, aber: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 sz="1200" b="0" dirty="0">
                <a:ea typeface="+mn-lt"/>
                <a:cs typeface="+mn-lt"/>
                <a:sym typeface="Wingdings" panose="05000000000000000000" pitchFamily="2" charset="2"/>
              </a:rPr>
              <a:t>	 </a:t>
            </a:r>
            <a:r>
              <a:rPr lang="en-US" sz="1200" b="0" dirty="0">
                <a:ea typeface="+mn-lt"/>
                <a:cs typeface="+mn-lt"/>
                <a:sym typeface="Wingdings" panose="05000000000000000000" pitchFamily="2" charset="2"/>
              </a:rPr>
              <a:t>E</a:t>
            </a:r>
            <a:r>
              <a:rPr lang="de" sz="1200" b="0" dirty="0">
                <a:ea typeface="+mn-lt"/>
                <a:cs typeface="+mn-lt"/>
                <a:sym typeface="Wingdings" panose="05000000000000000000" pitchFamily="2" charset="2"/>
              </a:rPr>
              <a:t>s wurden Influenza-spezifische Diagnosecodes verwendet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 sz="1200" b="0" dirty="0">
                <a:ea typeface="+mn-lt"/>
                <a:cs typeface="+mn-lt"/>
                <a:sym typeface="Wingdings" panose="05000000000000000000" pitchFamily="2" charset="2"/>
              </a:rPr>
              <a:t>	 </a:t>
            </a:r>
            <a:r>
              <a:rPr lang="de-DE" sz="1200" b="0" dirty="0">
                <a:ea typeface="+mn-lt"/>
                <a:cs typeface="+mn-lt"/>
              </a:rPr>
              <a:t>Gemäß den von der Infectious Diseases Society of America (IDSA) veröffentlichten Richtlinien für die 	klinische Praxis sollten alle Patienten mit grippeähnlichen 	Symptomen im Krankenhaus auf Influenza getestet werden, was für eine hohe Zuverlässigkeit der Diagnosecodes spricht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0" dirty="0">
                <a:ea typeface="+mn-lt"/>
                <a:cs typeface="+mn-lt"/>
                <a:sym typeface="Wingdings" panose="05000000000000000000" pitchFamily="2" charset="2"/>
              </a:rPr>
              <a:t>	 </a:t>
            </a:r>
            <a:r>
              <a:rPr lang="de" sz="1200" b="0" dirty="0">
                <a:ea typeface="+mn-lt"/>
                <a:cs typeface="+mn-lt"/>
              </a:rPr>
              <a:t>Die Ergebnisse spiegelten sich zudem auch in Monaten mit der höchsten Influenza-Aktivität wieder (~Dec – April)</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2D3C8-9520-4A20-9095-A62731B49584}" type="slidenum">
              <a:rPr kumimoji="0" lang="en-AU" sz="12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639062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a:effectLst/>
                <a:latin typeface="Source Sans Pro" panose="020B0503030403020204" pitchFamily="34" charset="0"/>
                <a:ea typeface="Calibri" panose="020F0502020204030204" pitchFamily="34" charset="0"/>
                <a:cs typeface="Arial" panose="020B0604020202020204" pitchFamily="34" charset="0"/>
              </a:rPr>
              <a:t>In den 3 US-2017/18, 2018/19 und 2019/20 wurden 14,8 % (7,0–22,0), 12,5 % (4,7–19,6) und 10,0 % (2,7–16,7) weniger testbestätigte Influenzafälle bei den mit zellkulturbasiertem Grippeimpfstoff geimpften Personen beobachtet</a:t>
            </a:r>
            <a:r>
              <a:rPr lang="de-DE" sz="1200" b="1" dirty="0">
                <a:effectLst/>
                <a:latin typeface="Calibri" panose="020F0502020204030204" pitchFamily="34" charset="0"/>
                <a:ea typeface="Calibri" panose="020F0502020204030204" pitchFamily="34" charset="0"/>
                <a:cs typeface="Arial" panose="020B0604020202020204" pitchFamily="34" charset="0"/>
              </a:rPr>
              <a:t> </a:t>
            </a:r>
            <a:r>
              <a:rPr lang="de-DE" sz="1200" b="1" dirty="0">
                <a:effectLst/>
                <a:latin typeface="Source Sans Pro" panose="020B0503030403020204" pitchFamily="34" charset="0"/>
                <a:ea typeface="Calibri" panose="020F0502020204030204" pitchFamily="34" charset="0"/>
                <a:cs typeface="Arial" panose="020B0604020202020204" pitchFamily="34" charset="0"/>
              </a:rPr>
              <a:t> </a:t>
            </a:r>
            <a:r>
              <a:rPr lang="de-DE" sz="1200" b="1" dirty="0">
                <a:effectLst/>
                <a:latin typeface="Calibri" panose="020F0502020204030204" pitchFamily="34" charset="0"/>
                <a:ea typeface="Calibri" panose="020F0502020204030204" pitchFamily="34" charset="0"/>
                <a:cs typeface="Arial" panose="020B0604020202020204" pitchFamily="34" charset="0"/>
              </a:rPr>
              <a:t> </a:t>
            </a:r>
            <a:endParaRPr lang="de-DE" sz="1200" b="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 sz="1200" dirty="0">
              <a:ea typeface="+mn-lt"/>
              <a:cs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 sz="1200" dirty="0">
                <a:ea typeface="+mn-lt"/>
                <a:cs typeface="+mn-lt"/>
              </a:rPr>
              <a:t>Es handelt sich um Daten aus der gängigen klinischen Praxis (Real-World Daten = </a:t>
            </a:r>
            <a:r>
              <a:rPr lang="de-DE" sz="800" dirty="0">
                <a:solidFill>
                  <a:srgbClr val="231F20"/>
                </a:solidFill>
                <a:latin typeface="Montserrat Light"/>
              </a:rPr>
              <a:t>routinemäßig erhobene Daten aus Krankenversicherungsansprüchen und elektronischen Gesundheitsakten (EHR)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Studienpopulation umfasste Patienten, bei denen innerhalb von 7 Tagen nach einer dokumentierten akuten Atemwegs- oder Fiebererkrankung (ARFI) ein Influenza-Test durchgeführt wurde. </a:t>
            </a:r>
          </a:p>
          <a:p>
            <a:pPr marL="171450" lvl="0" indent="-171450" algn="l" defTabSz="914400" rtl="0" eaLnBrk="1" latinLnBrk="0" hangingPunct="1">
              <a:spcAft>
                <a:spcPts val="600"/>
              </a:spcAft>
              <a:buClr>
                <a:schemeClr val="accent1"/>
              </a:buClr>
              <a:buFont typeface="Arial" panose="020B0604020202020204" pitchFamily="34" charset="0"/>
              <a:buChar char="•"/>
            </a:pPr>
            <a:r>
              <a:rPr lang="de-DE" dirty="0"/>
              <a:t>Patienten wurden anhand der Ergebnisse des Influenzatests in Fälle und Kontrollen eingeteilt und dann anhand des erhaltenen Impfstoffs weiter klassifiziert.</a:t>
            </a:r>
            <a:endParaRPr lang="de" sz="1200" b="0" dirty="0">
              <a:ea typeface="+mn-lt"/>
              <a:cs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 sz="1200" b="0" dirty="0">
                <a:ea typeface="+mn-lt"/>
                <a:cs typeface="+mn-lt"/>
              </a:rPr>
              <a:t>Dargestellt sind </a:t>
            </a:r>
            <a:r>
              <a:rPr lang="de" sz="1200" dirty="0">
                <a:ea typeface="+mn-lt"/>
                <a:cs typeface="+mn-lt"/>
              </a:rPr>
              <a:t>die bereinigten (adjustierten) Mittelwerte (MW) der relative Impfeffektivität (rVE) zellkulturbasierter vs. eibasierter Impfstoff sowie die minimalen und maximalen Werte innerhalb des 95% Konfidenzintervalls (KI).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 sz="1200" dirty="0">
                <a:ea typeface="+mn-lt"/>
                <a:cs typeface="+mn-lt"/>
              </a:rPr>
              <a:t>Wenn die K</a:t>
            </a:r>
            <a:r>
              <a:rPr lang="en-US" sz="1200" dirty="0">
                <a:ea typeface="+mn-lt"/>
                <a:cs typeface="+mn-lt"/>
              </a:rPr>
              <a:t>I</a:t>
            </a:r>
            <a:r>
              <a:rPr lang="de" sz="1200" dirty="0">
                <a:ea typeface="+mn-lt"/>
                <a:cs typeface="+mn-lt"/>
              </a:rPr>
              <a:t>s die 0-Linie </a:t>
            </a:r>
            <a:r>
              <a:rPr lang="de" sz="1200" u="sng" dirty="0">
                <a:ea typeface="+mn-lt"/>
                <a:cs typeface="+mn-lt"/>
              </a:rPr>
              <a:t>nicht</a:t>
            </a:r>
            <a:r>
              <a:rPr lang="de" sz="1200" dirty="0">
                <a:ea typeface="+mn-lt"/>
                <a:cs typeface="+mn-lt"/>
              </a:rPr>
              <a:t> schneiden, ist das Ergebnis signifikant. </a:t>
            </a:r>
          </a:p>
          <a:p>
            <a:endParaRPr lang="en-US" dirty="0"/>
          </a:p>
          <a:p>
            <a:endParaRPr lang="de-DE" dirty="0"/>
          </a:p>
          <a:p>
            <a:endParaRPr lang="en-US"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ECAA62-AE69-4190-B207-B2FC5B4D847C}" type="slidenum">
              <a:rPr kumimoji="0" lang="en-US" sz="13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1846552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Hochdosis, viel hilft viel, Adjuvantier: Hilfstoff/Adjuvanz wird eingesetzt, Stärken der Immunantwort</a:t>
            </a:r>
            <a:endParaRPr lang="en-US" dirty="0"/>
          </a:p>
        </p:txBody>
      </p:sp>
      <p:sp>
        <p:nvSpPr>
          <p:cNvPr id="4" name="Slide Number Placeholder 3"/>
          <p:cNvSpPr>
            <a:spLocks noGrp="1"/>
          </p:cNvSpPr>
          <p:nvPr>
            <p:ph type="sldNum" sz="quarter" idx="5"/>
          </p:nvPr>
        </p:nvSpPr>
        <p:spPr/>
        <p:txBody>
          <a:bodyPr/>
          <a:lstStyle/>
          <a:p>
            <a:pPr defTabSz="966338">
              <a:defRPr/>
            </a:pPr>
            <a:fld id="{9DF2D3C8-9520-4A20-9095-A62731B49584}" type="slidenum">
              <a:rPr lang="en-AU">
                <a:solidFill>
                  <a:prstClr val="black"/>
                </a:solidFill>
              </a:rPr>
              <a:pPr defTabSz="966338">
                <a:defRPr/>
              </a:pPr>
              <a:t>32</a:t>
            </a:fld>
            <a:endParaRPr lang="en-AU">
              <a:solidFill>
                <a:prstClr val="black"/>
              </a:solidFill>
            </a:endParaRPr>
          </a:p>
        </p:txBody>
      </p:sp>
    </p:spTree>
    <p:extLst>
      <p:ext uri="{BB962C8B-B14F-4D97-AF65-F5344CB8AC3E}">
        <p14:creationId xmlns:p14="http://schemas.microsoft.com/office/powerpoint/2010/main" val="2569680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7626672-EF28-46B6-9087-69B4A63AFFDB}" type="slidenum">
              <a:rPr lang="nl-NL" smtClean="0"/>
              <a:t>34</a:t>
            </a:fld>
            <a:endParaRPr lang="nl-NL"/>
          </a:p>
        </p:txBody>
      </p:sp>
      <p:sp>
        <p:nvSpPr>
          <p:cNvPr id="6" name="Notes Placeholder 5">
            <a:extLst>
              <a:ext uri="{FF2B5EF4-FFF2-40B4-BE49-F238E27FC236}">
                <a16:creationId xmlns:a16="http://schemas.microsoft.com/office/drawing/2014/main" id="{AA8A23B5-56B5-5E45-7D79-5E8BC2FCC66F}"/>
              </a:ext>
            </a:extLst>
          </p:cNvPr>
          <p:cNvSpPr>
            <a:spLocks noGrp="1"/>
          </p:cNvSpPr>
          <p:nvPr>
            <p:ph type="body" sz="quarter" idx="3"/>
          </p:nvPr>
        </p:nvSpPr>
        <p:spPr/>
        <p:txBody>
          <a:bodyPr/>
          <a:lstStyle/>
          <a:p>
            <a:pPr algn="just"/>
            <a:r>
              <a:rPr lang="de-DE" sz="1800" b="1" dirty="0">
                <a:latin typeface="Montserrat" panose="00000500000000000000" pitchFamily="2" charset="0"/>
                <a:ea typeface="Calibri" panose="020F0502020204030204" pitchFamily="34" charset="0"/>
              </a:rPr>
              <a:t>Schlussfolgerung</a:t>
            </a:r>
            <a:endParaRPr lang="en-US" sz="1800" dirty="0">
              <a:latin typeface="Calibri" panose="020F0502020204030204" pitchFamily="34" charset="0"/>
              <a:ea typeface="Calibri" panose="020F0502020204030204" pitchFamily="34" charset="0"/>
            </a:endParaRPr>
          </a:p>
          <a:p>
            <a:r>
              <a:rPr lang="de-DE" sz="1800" dirty="0">
                <a:latin typeface="Montserrat" panose="00000500000000000000" pitchFamily="2" charset="0"/>
                <a:ea typeface="Calibri" panose="020F0502020204030204" pitchFamily="34" charset="0"/>
                <a:cs typeface="Calibri" panose="020F0502020204030204" pitchFamily="34" charset="0"/>
              </a:rPr>
              <a:t>Die Evidenz aus den </a:t>
            </a:r>
            <a:r>
              <a:rPr lang="de-DE" sz="1800" dirty="0">
                <a:highlight>
                  <a:srgbClr val="FFFF00"/>
                </a:highlight>
                <a:latin typeface="Montserrat" panose="00000500000000000000" pitchFamily="2" charset="0"/>
                <a:ea typeface="Calibri" panose="020F0502020204030204" pitchFamily="34" charset="0"/>
                <a:cs typeface="Calibri" panose="020F0502020204030204" pitchFamily="34" charset="0"/>
              </a:rPr>
              <a:t>US-Influenzasaisons 2017–2020</a:t>
            </a:r>
            <a:r>
              <a:rPr lang="de-DE" sz="1800" dirty="0">
                <a:latin typeface="Montserrat" panose="00000500000000000000" pitchFamily="2" charset="0"/>
                <a:ea typeface="Calibri" panose="020F0502020204030204" pitchFamily="34" charset="0"/>
                <a:cs typeface="Calibri" panose="020F0502020204030204" pitchFamily="34" charset="0"/>
              </a:rPr>
              <a:t> legt nahe, dass </a:t>
            </a:r>
            <a:r>
              <a:rPr lang="de-DE" sz="1800" dirty="0">
                <a:highlight>
                  <a:srgbClr val="FFFF00"/>
                </a:highlight>
                <a:latin typeface="Montserrat" panose="00000500000000000000" pitchFamily="2" charset="0"/>
                <a:ea typeface="Calibri" panose="020F0502020204030204" pitchFamily="34" charset="0"/>
                <a:cs typeface="Calibri" panose="020F0502020204030204" pitchFamily="34" charset="0"/>
              </a:rPr>
              <a:t>aTIV und HD-TIV</a:t>
            </a:r>
            <a:r>
              <a:rPr lang="de-DE" sz="1800" dirty="0">
                <a:latin typeface="Montserrat" panose="00000500000000000000" pitchFamily="2" charset="0"/>
                <a:ea typeface="Calibri" panose="020F0502020204030204" pitchFamily="34" charset="0"/>
                <a:cs typeface="Calibri" panose="020F0502020204030204" pitchFamily="34" charset="0"/>
              </a:rPr>
              <a:t> bei der Verhinderung von </a:t>
            </a:r>
            <a:r>
              <a:rPr lang="de-DE" sz="1800" dirty="0">
                <a:highlight>
                  <a:srgbClr val="FFFF00"/>
                </a:highlight>
                <a:latin typeface="Montserrat" panose="00000500000000000000" pitchFamily="2" charset="0"/>
                <a:ea typeface="Calibri" panose="020F0502020204030204" pitchFamily="34" charset="0"/>
                <a:cs typeface="Calibri" panose="020F0502020204030204" pitchFamily="34" charset="0"/>
              </a:rPr>
              <a:t>Influenza-testbestätigten stationären Aufnahmen &amp; Notaufnahmebesuchen sowie nur stationären Aufnahmen </a:t>
            </a:r>
            <a:r>
              <a:rPr lang="de-DE" sz="1800" dirty="0">
                <a:latin typeface="Montserrat" panose="00000500000000000000" pitchFamily="2" charset="0"/>
                <a:ea typeface="Calibri" panose="020F0502020204030204" pitchFamily="34" charset="0"/>
                <a:cs typeface="Calibri" panose="020F0502020204030204" pitchFamily="34" charset="0"/>
              </a:rPr>
              <a:t>bei US-amerikanischen </a:t>
            </a:r>
            <a:r>
              <a:rPr lang="de-DE" sz="1800" dirty="0">
                <a:highlight>
                  <a:srgbClr val="FFFF00"/>
                </a:highlight>
                <a:latin typeface="Montserrat" panose="00000500000000000000" pitchFamily="2" charset="0"/>
                <a:ea typeface="Calibri" panose="020F0502020204030204" pitchFamily="34" charset="0"/>
                <a:cs typeface="Calibri" panose="020F0502020204030204" pitchFamily="34" charset="0"/>
              </a:rPr>
              <a:t>Erwachsenen im Alter von ≥65 Jahren vergleichbar effektiv sind</a:t>
            </a:r>
            <a:endParaRPr lang="en-US" dirty="0"/>
          </a:p>
        </p:txBody>
      </p:sp>
    </p:spTree>
    <p:extLst>
      <p:ext uri="{BB962C8B-B14F-4D97-AF65-F5344CB8AC3E}">
        <p14:creationId xmlns:p14="http://schemas.microsoft.com/office/powerpoint/2010/main" val="570228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A55AA2F-4E93-4509-85C8-CCA704B7FAFC}" type="slidenum">
              <a:rPr lang="de-DE" altLang="de-DE" smtClean="0"/>
              <a:pPr/>
              <a:t>4</a:t>
            </a:fld>
            <a:endParaRPr lang="de-DE" altLang="de-DE"/>
          </a:p>
        </p:txBody>
      </p:sp>
    </p:spTree>
    <p:extLst>
      <p:ext uri="{BB962C8B-B14F-4D97-AF65-F5344CB8AC3E}">
        <p14:creationId xmlns:p14="http://schemas.microsoft.com/office/powerpoint/2010/main" val="49632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35</a:t>
            </a:fld>
            <a:endParaRPr lang="de-DE"/>
          </a:p>
        </p:txBody>
      </p:sp>
    </p:spTree>
    <p:extLst>
      <p:ext uri="{BB962C8B-B14F-4D97-AF65-F5344CB8AC3E}">
        <p14:creationId xmlns:p14="http://schemas.microsoft.com/office/powerpoint/2010/main" val="2738754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dirty="0"/>
              <a:t>Bei produktneutraler Bestellung des tetravalenten (nicht hochdosierten) Grippeimpfstoffes liefert die Apotheke dann einen der drei preisgünstigsten tetravalenten Grippeimpfstoffe. Dabei sollten bis zu 100 Prozent des Bedarfs der Vorsaison bestellt werden. </a:t>
            </a:r>
          </a:p>
          <a:p>
            <a:pPr marL="171450" indent="-171450">
              <a:buFont typeface="Arial" panose="020B0604020202020204" pitchFamily="34" charset="0"/>
              <a:buChar char="•"/>
            </a:pPr>
            <a:r>
              <a:rPr lang="de-DE" dirty="0"/>
              <a:t>Eine „angemessene Überschreitung“ der bestellten Impfstoffmenge im Vergleich zu den letztlich verimpften Dosen gilt nach den Regelungen des SGB V als wirtschaftlich. </a:t>
            </a:r>
          </a:p>
          <a:p>
            <a:pPr marL="171450" indent="-171450">
              <a:buFont typeface="Arial" panose="020B0604020202020204" pitchFamily="34" charset="0"/>
              <a:buChar char="•"/>
            </a:pPr>
            <a:r>
              <a:rPr lang="de-DE" u="sng" dirty="0"/>
              <a:t>Bei der Auswahl des Impfstoffes ist die Wirtschaftlichkeit zu berücksichtigen</a:t>
            </a:r>
            <a:r>
              <a:rPr lang="de-DE" dirty="0"/>
              <a:t>. </a:t>
            </a:r>
          </a:p>
          <a:p>
            <a:pPr marL="171450" indent="-171450">
              <a:buFont typeface="Arial" panose="020B0604020202020204" pitchFamily="34" charset="0"/>
              <a:buChar char="•"/>
            </a:pPr>
            <a:r>
              <a:rPr lang="de-DE" dirty="0"/>
              <a:t>Eine Bestellung unter dem Handelsnamen ist für alle Grippeimpfstoffe ebenfalls möglich, wenn ein bestimmter Impfstoff verwendet werden soll. Wenn der Impfstoff für Kinder ab 6 Monaten verwendet werden soll, sollte die Altersangabe auf dem Rezept vermerkt werden, damit die Apotheke den Impfstoff entsprechend seiner Zulassung auswählen kann. </a:t>
            </a:r>
          </a:p>
          <a:p>
            <a:pPr marL="171450" indent="-171450">
              <a:buFont typeface="Arial" panose="020B0604020202020204" pitchFamily="34" charset="0"/>
              <a:buChar char="•"/>
            </a:pPr>
            <a:r>
              <a:rPr lang="de-DE" dirty="0"/>
              <a:t>Die Verordnung des nasalen Grippeimpfstoffes (Fluenz Tetra®) für Kinder über den Sprechstundenbedarf ist mit Mehrkosten verbunden und nach der Schutzimpfungs-Richtlinie nur im medizinisch begründeten Einzelfall (Spritzenphobie, Blutgerinnungsstörungen) möglich.</a:t>
            </a:r>
            <a:endParaRPr lang="en-US" dirty="0"/>
          </a:p>
        </p:txBody>
      </p:sp>
      <p:sp>
        <p:nvSpPr>
          <p:cNvPr id="4" name="Slide Number Placeholder 3"/>
          <p:cNvSpPr>
            <a:spLocks noGrp="1"/>
          </p:cNvSpPr>
          <p:nvPr>
            <p:ph type="sldNum" sz="quarter" idx="5"/>
          </p:nvPr>
        </p:nvSpPr>
        <p:spPr/>
        <p:txBody>
          <a:bodyPr/>
          <a:lstStyle/>
          <a:p>
            <a:fld id="{9DF2D3C8-9520-4A20-9095-A62731B49584}" type="slidenum">
              <a:rPr lang="en-AU" smtClean="0"/>
              <a:pPr/>
              <a:t>36</a:t>
            </a:fld>
            <a:endParaRPr lang="en-AU" dirty="0"/>
          </a:p>
        </p:txBody>
      </p:sp>
    </p:spTree>
    <p:extLst>
      <p:ext uri="{BB962C8B-B14F-4D97-AF65-F5344CB8AC3E}">
        <p14:creationId xmlns:p14="http://schemas.microsoft.com/office/powerpoint/2010/main" val="1986517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323232"/>
                </a:solidFill>
                <a:effectLst/>
                <a:latin typeface="arial" panose="020B0604020202020204" pitchFamily="34" charset="0"/>
              </a:rPr>
              <a:t>Abbildung (5): Vergleich der aus </a:t>
            </a:r>
            <a:r>
              <a:rPr lang="de-DE" b="0" i="0" dirty="0" err="1">
                <a:solidFill>
                  <a:srgbClr val="323232"/>
                </a:solidFill>
                <a:effectLst/>
                <a:latin typeface="arial" panose="020B0604020202020204" pitchFamily="34" charset="0"/>
              </a:rPr>
              <a:t>GrippeWeb</a:t>
            </a:r>
            <a:r>
              <a:rPr lang="de-DE" b="0" i="0" dirty="0">
                <a:solidFill>
                  <a:srgbClr val="323232"/>
                </a:solidFill>
                <a:effectLst/>
                <a:latin typeface="arial" panose="020B0604020202020204" pitchFamily="34" charset="0"/>
              </a:rPr>
              <a:t> berechneten COVID-19-Inzidenz (</a:t>
            </a:r>
            <a:r>
              <a:rPr lang="de-DE" b="0" i="0" dirty="0" err="1">
                <a:solidFill>
                  <a:srgbClr val="323232"/>
                </a:solidFill>
                <a:effectLst/>
                <a:latin typeface="arial" panose="020B0604020202020204" pitchFamily="34" charset="0"/>
              </a:rPr>
              <a:t>GrippeWeb</a:t>
            </a:r>
            <a:r>
              <a:rPr lang="de-DE" b="0" i="0" dirty="0">
                <a:solidFill>
                  <a:srgbClr val="323232"/>
                </a:solidFill>
                <a:effectLst/>
                <a:latin typeface="arial" panose="020B0604020202020204" pitchFamily="34" charset="0"/>
              </a:rPr>
              <a:t>-Teilnehmende mit einer neu aufgetretenen Atemwegserkrankung, die als Erregernachweis „SARS-CoV-2“ (laborbestätigt oder per Schnell-/Selbsttest) angegeben haben, linke y-Achse) mit der aggregierten SARS-CoV-2-Viruslast im Abwasser (rechte y-Achse; Datenstand: 5.11.2024, 10 Uhr) von der 27. KW 2022 bis zur 44. KW 2024. Die schwarzen, senkrechten Striche markieren den jeweiligen Jahreswechsel. Hinweise zum Abwassermonitoring: Die neuesten Daten, die in die Berechnung einfließen, sind von der Probenahme des vorherigen Mittwochs (30.10.2024, 44. KW). Gezeigt werden 7-Tage-Mittelwerte, die sich auf den Zeitraum Donnerstag bis Mittwoch beziehen. Daten weiterer Standorte werden nachgeliefert. Quelle: RKI</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39</a:t>
            </a:fld>
            <a:endParaRPr lang="de-DE"/>
          </a:p>
        </p:txBody>
      </p:sp>
    </p:spTree>
    <p:extLst>
      <p:ext uri="{BB962C8B-B14F-4D97-AF65-F5344CB8AC3E}">
        <p14:creationId xmlns:p14="http://schemas.microsoft.com/office/powerpoint/2010/main" val="4009382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Objectives: Pneumococcal immunization is recommended in dialysis patients. We aimed to estimate pneumococcal vaccination coverage among patients who initiate dialysis in France, and its association with mortality. Methods: Data were extracted from two prospective national databases, merged using a deterministic linkage method: renal epidemiology and information network (REIN) registry, which includes all patients on dialysis and kidney transplants recipients in France, and the national health insurance information system (SNIIRAM) which collects individual data on health expenditure reimbursement, including vaccines. We enrolled all patients who initiated chronic dialysis in 2015. Data on health status at dialysis initiation, dialysis modalities, and pneumococcal vaccine prescribed from 2 years before to 1 year after dialysis start were collected. Univariate and multivariate Cox proportional hazard models were used to assess one-year all-cause mortality. Results: Among the 8,294 incident patients included, 1,849 (22.3 %) received at least one pneumococcal vaccine before (n = 542, 6.5 %), or after (n = 1,307, 15.8 %) dialysis start, as follows: 13-valent pneumococcal conjugated vaccine (PCV13) followed by 23-valent pneumococcal polysaccharide vaccine (PPSV23), n = 938 (50.7 %); only PPSV23, n = 650 (35.1 %); or only PCV13, n = 261 (14.1 %). Vaccinated patients were younger (mean, 66.5 ± 14.8 years vs. 69.0 ± 14.9 years, P  0.001), more likely to suffer from glomerulonephritis (17.0 % vs. 11.0 %, P  0.001), and less likely to start dialysis in emergency (27.2 % vs. 31.1 %, P = 0.001). On multivariate analysis, patients who received PCV13 and PPSV23, or only PCV13 were less likely to die (respectively, HR = 0.37; 95 %CI 0.28–0.51, and HR = 0.35; 95 %CI 0.19–0.65). Conclusions: Pneumococcal immunization with PCV13 followed by PPSV23, or with PCV13 alone, but not with PPSV23 alone, is independently associated with decreased one year-mortality in patients who start dialysis</a:t>
            </a:r>
            <a:endParaRPr lang="de-DE" dirty="0"/>
          </a:p>
        </p:txBody>
      </p:sp>
      <p:sp>
        <p:nvSpPr>
          <p:cNvPr id="4" name="Foliennummernplatzhalter 3"/>
          <p:cNvSpPr>
            <a:spLocks noGrp="1"/>
          </p:cNvSpPr>
          <p:nvPr>
            <p:ph type="sldNum" sz="quarter" idx="5"/>
          </p:nvPr>
        </p:nvSpPr>
        <p:spPr/>
        <p:txBody>
          <a:bodyPr/>
          <a:lstStyle/>
          <a:p>
            <a:fld id="{10C24AED-19D7-4D0F-B77E-4A182182A7E1}" type="slidenum">
              <a:rPr lang="de-DE" smtClean="0"/>
              <a:t>50</a:t>
            </a:fld>
            <a:endParaRPr lang="de-DE"/>
          </a:p>
        </p:txBody>
      </p:sp>
    </p:spTree>
    <p:extLst>
      <p:ext uri="{BB962C8B-B14F-4D97-AF65-F5344CB8AC3E}">
        <p14:creationId xmlns:p14="http://schemas.microsoft.com/office/powerpoint/2010/main" val="2090300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2DBC6A6-AD52-49D1-9220-46F58B784E55}" type="slidenum">
              <a:rPr lang="de-DE" smtClean="0"/>
              <a:t>52</a:t>
            </a:fld>
            <a:endParaRPr lang="de-DE"/>
          </a:p>
        </p:txBody>
      </p:sp>
    </p:spTree>
    <p:extLst>
      <p:ext uri="{BB962C8B-B14F-4D97-AF65-F5344CB8AC3E}">
        <p14:creationId xmlns:p14="http://schemas.microsoft.com/office/powerpoint/2010/main" val="1546721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Verbreitung innerhalb von Haushalten möglich:  </a:t>
            </a:r>
          </a:p>
          <a:p>
            <a:r>
              <a:rPr kumimoji="0" lang="de-DE" sz="1200" b="0" i="0" u="none" strike="noStrike" kern="1200" cap="none" spc="0" normalizeH="0" baseline="0" noProof="0">
                <a:ln>
                  <a:noFill/>
                </a:ln>
                <a:solidFill>
                  <a:srgbClr val="000000"/>
                </a:solidFill>
                <a:effectLst/>
                <a:uLnTx/>
                <a:uFillTx/>
                <a:latin typeface="Arial"/>
                <a:ea typeface="+mn-ea"/>
                <a:cs typeface="Noto Sans"/>
              </a:rPr>
              <a:t>Dabei handelt es sich um eine Modellierung der Transmission aus den </a:t>
            </a:r>
            <a:r>
              <a:rPr kumimoji="0" lang="de-DE" sz="1200" b="0" i="0" u="none" strike="noStrike" kern="1200" cap="none" spc="0" normalizeH="0" baseline="0" noProof="0" err="1">
                <a:ln>
                  <a:noFill/>
                </a:ln>
                <a:solidFill>
                  <a:srgbClr val="000000"/>
                </a:solidFill>
                <a:effectLst/>
                <a:uLnTx/>
                <a:uFillTx/>
                <a:latin typeface="Arial"/>
                <a:ea typeface="+mn-ea"/>
                <a:cs typeface="Noto Sans"/>
              </a:rPr>
              <a:t>Philipinen</a:t>
            </a:r>
            <a:r>
              <a:rPr kumimoji="0" lang="de-DE" sz="1200" b="0" i="0" u="none" strike="noStrike" kern="1200" cap="none" spc="0" normalizeH="0" baseline="0" noProof="0">
                <a:ln>
                  <a:noFill/>
                </a:ln>
                <a:solidFill>
                  <a:srgbClr val="000000"/>
                </a:solidFill>
                <a:effectLst/>
                <a:uLnTx/>
                <a:uFillTx/>
                <a:latin typeface="Arial"/>
                <a:ea typeface="+mn-ea"/>
                <a:cs typeface="Noto San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t>Diese Information findet sich in folgender Publikation: </a:t>
            </a:r>
            <a:r>
              <a:rPr kumimoji="0" lang="de-DE" sz="1200" b="0" i="0" u="none" strike="noStrike" kern="1200" cap="none" spc="0" normalizeH="0" baseline="0" noProof="0">
                <a:ln>
                  <a:noFill/>
                </a:ln>
                <a:solidFill>
                  <a:srgbClr val="000000"/>
                </a:solidFill>
                <a:effectLst/>
                <a:uLnTx/>
                <a:uFillTx/>
                <a:latin typeface="Arial"/>
                <a:ea typeface="+mn-ea"/>
                <a:cs typeface="Noto Sans"/>
              </a:rPr>
              <a:t>2. </a:t>
            </a:r>
            <a:r>
              <a:rPr kumimoji="0" lang="de-DE" sz="1200" b="0" i="0" u="none" strike="noStrike" kern="1200" cap="none" spc="0" normalizeH="0" baseline="0" noProof="0" err="1">
                <a:ln>
                  <a:noFill/>
                </a:ln>
                <a:solidFill>
                  <a:srgbClr val="000000"/>
                </a:solidFill>
                <a:effectLst/>
                <a:uLnTx/>
                <a:uFillTx/>
                <a:latin typeface="Arial"/>
                <a:ea typeface="+mn-ea"/>
                <a:cs typeface="Noto Sans"/>
              </a:rPr>
              <a:t>Otomaru</a:t>
            </a:r>
            <a:r>
              <a:rPr kumimoji="0" lang="de-DE" sz="1200" b="0" i="0" u="none" strike="noStrike" kern="1200" cap="none" spc="0" normalizeH="0" baseline="0" noProof="0">
                <a:ln>
                  <a:noFill/>
                </a:ln>
                <a:solidFill>
                  <a:srgbClr val="000000"/>
                </a:solidFill>
                <a:effectLst/>
                <a:uLnTx/>
                <a:uFillTx/>
                <a:latin typeface="Arial"/>
                <a:ea typeface="+mn-ea"/>
                <a:cs typeface="Noto Sans"/>
              </a:rPr>
              <a:t> H et al. Am J </a:t>
            </a:r>
            <a:r>
              <a:rPr kumimoji="0" lang="de-DE" sz="1200" b="0" i="0" u="none" strike="noStrike" kern="1200" cap="none" spc="0" normalizeH="0" baseline="0" noProof="0" err="1">
                <a:ln>
                  <a:noFill/>
                </a:ln>
                <a:solidFill>
                  <a:srgbClr val="000000"/>
                </a:solidFill>
                <a:effectLst/>
                <a:uLnTx/>
                <a:uFillTx/>
                <a:latin typeface="Arial"/>
                <a:ea typeface="+mn-ea"/>
                <a:cs typeface="Noto Sans"/>
              </a:rPr>
              <a:t>Epidemiol</a:t>
            </a:r>
            <a:r>
              <a:rPr kumimoji="0" lang="de-DE" sz="1200" b="0" i="0" u="none" strike="noStrike" kern="1200" cap="none" spc="0" normalizeH="0" baseline="0" noProof="0">
                <a:ln>
                  <a:noFill/>
                </a:ln>
                <a:solidFill>
                  <a:srgbClr val="000000"/>
                </a:solidFill>
                <a:effectLst/>
                <a:uLnTx/>
                <a:uFillTx/>
                <a:latin typeface="Arial"/>
                <a:ea typeface="+mn-ea"/>
                <a:cs typeface="Noto Sans"/>
              </a:rPr>
              <a:t> 2021;190:2536–2543</a:t>
            </a:r>
          </a:p>
          <a:p>
            <a:endParaRPr lang="de-DE"/>
          </a:p>
        </p:txBody>
      </p:sp>
      <p:sp>
        <p:nvSpPr>
          <p:cNvPr id="4" name="Foliennummernplatzhalter 3"/>
          <p:cNvSpPr>
            <a:spLocks noGrp="1"/>
          </p:cNvSpPr>
          <p:nvPr>
            <p:ph type="sldNum" sz="quarter" idx="5"/>
          </p:nvPr>
        </p:nvSpPr>
        <p:spPr/>
        <p:txBody>
          <a:bodyPr/>
          <a:lstStyle/>
          <a:p>
            <a:fld id="{EA3C054F-5115-4CB0-B535-A1F8021BA5B2}" type="slidenum">
              <a:rPr lang="de-DE" smtClean="0"/>
              <a:t>54</a:t>
            </a:fld>
            <a:endParaRPr lang="de-DE"/>
          </a:p>
        </p:txBody>
      </p:sp>
    </p:spTree>
    <p:extLst>
      <p:ext uri="{BB962C8B-B14F-4D97-AF65-F5344CB8AC3E}">
        <p14:creationId xmlns:p14="http://schemas.microsoft.com/office/powerpoint/2010/main" val="2434965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a:t>Die RSV-Infektion wird oft als pädiatrische Erkrankung angesehen, ist aber auch bei älteren Erwachsenen mit einer erheblichen Belastung verbunden</a:t>
            </a:r>
            <a:endParaRPr lang="en-US" sz="1600" b="1"/>
          </a:p>
          <a:p>
            <a:endParaRPr lang="de-DE" sz="1600" u="sng">
              <a:effectLst/>
              <a:latin typeface="Arial" panose="020B0604020202020204" pitchFamily="34" charset="0"/>
              <a:ea typeface="Calibri" panose="020F0502020204030204" pitchFamily="34" charset="0"/>
            </a:endParaRPr>
          </a:p>
          <a:p>
            <a:r>
              <a:rPr lang="de-DE" sz="1600" u="sng">
                <a:effectLst/>
                <a:latin typeface="Arial" panose="020B0604020202020204" pitchFamily="34" charset="0"/>
                <a:ea typeface="Calibri" panose="020F0502020204030204" pitchFamily="34" charset="0"/>
              </a:rPr>
              <a:t>In Ontario, Kanada (Hamilton et al 2022)</a:t>
            </a:r>
          </a:p>
          <a:p>
            <a:r>
              <a:rPr lang="de-DE" sz="1600">
                <a:effectLst/>
                <a:latin typeface="Arial" panose="020B0604020202020204" pitchFamily="34" charset="0"/>
                <a:ea typeface="Calibri" panose="020F0502020204030204" pitchFamily="34" charset="0"/>
              </a:rPr>
              <a:t>Von 24.345 Hospitalisierungen mit RSV ( davon 70,5 % im Alter von 0-4 Jahren vs. 25,5 % im Alter von ≥50 Jahren) führten 697 innerhalb von 30 Tagen nach der Aufnahme zum Tod ( davon 2,9 % im Alter von 0-4 Jahren vs. 93,5 % im Alter von ≥50 Jahren).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b="0" i="0" u="sng">
              <a:solidFill>
                <a:srgbClr val="0070C0"/>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b="0" i="0" u="none">
                <a:solidFill>
                  <a:srgbClr val="0070C0"/>
                </a:solidFill>
                <a:effectLst/>
                <a:latin typeface="BlinkMacSystemFont"/>
              </a:rPr>
              <a:t>Referenzen: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b="0" i="0" u="none">
                <a:solidFill>
                  <a:srgbClr val="0070C0"/>
                </a:solidFill>
                <a:effectLst/>
                <a:latin typeface="BlinkMacSystemFont"/>
              </a:rPr>
              <a:t>1. </a:t>
            </a:r>
            <a:r>
              <a:rPr lang="en-US" sz="1200"/>
              <a:t>National Foundation for Infectious Diseases (NFID), 2022. Call to action: reducing the burden of RSV across the lifespan</a:t>
            </a:r>
            <a:r>
              <a:rPr lang="en-US" sz="1200">
                <a:solidFill>
                  <a:schemeClr val="tx2"/>
                </a:solidFill>
              </a:rPr>
              <a:t>. </a:t>
            </a:r>
            <a:r>
              <a:rPr lang="en-US" sz="1200">
                <a:solidFill>
                  <a:schemeClr val="tx2"/>
                </a:solidFill>
                <a:hlinkClick r:id="rId3">
                  <a:extLst>
                    <a:ext uri="{A12FA001-AC4F-418D-AE19-62706E023703}">
                      <ahyp:hlinkClr xmlns:ahyp="http://schemas.microsoft.com/office/drawing/2018/hyperlinkcolor" val="tx"/>
                    </a:ext>
                  </a:extLst>
                </a:hlinkClick>
              </a:rPr>
              <a:t>https://www.nfid.org/wp-content/uploads/2022/04/NFID-RSV-Call-to-Action.pdf</a:t>
            </a:r>
            <a:endParaRPr lang="de-DE" sz="2400" b="0" i="0" u="none">
              <a:solidFill>
                <a:srgbClr val="0070C0"/>
              </a:solidFill>
              <a:effectLst/>
              <a:latin typeface="BlinkMacSystemFo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400" b="0" i="0" u="none">
                <a:solidFill>
                  <a:srgbClr val="0070C0"/>
                </a:solidFill>
                <a:effectLst/>
                <a:latin typeface="BlinkMacSystemFont"/>
              </a:rPr>
              <a:t>2. Hamilton MA et al. </a:t>
            </a:r>
            <a:r>
              <a:rPr lang="de-DE" sz="2400" b="0" i="0" u="none" err="1">
                <a:solidFill>
                  <a:srgbClr val="0070C0"/>
                </a:solidFill>
                <a:effectLst/>
                <a:latin typeface="BlinkMacSystemFont"/>
              </a:rPr>
              <a:t>Predictors</a:t>
            </a:r>
            <a:r>
              <a:rPr lang="de-DE" sz="2400" b="0" i="0" u="none">
                <a:solidFill>
                  <a:srgbClr val="0070C0"/>
                </a:solidFill>
                <a:effectLst/>
                <a:latin typeface="BlinkMacSystemFont"/>
              </a:rPr>
              <a:t> </a:t>
            </a:r>
            <a:r>
              <a:rPr lang="de-DE" sz="2400" b="0" i="0" u="none" err="1">
                <a:solidFill>
                  <a:srgbClr val="0070C0"/>
                </a:solidFill>
                <a:effectLst/>
                <a:latin typeface="BlinkMacSystemFont"/>
              </a:rPr>
              <a:t>of</a:t>
            </a:r>
            <a:r>
              <a:rPr lang="de-DE" sz="2400" b="0" i="0" u="none">
                <a:solidFill>
                  <a:srgbClr val="0070C0"/>
                </a:solidFill>
                <a:effectLst/>
                <a:latin typeface="BlinkMacSystemFont"/>
              </a:rPr>
              <a:t> all-</a:t>
            </a:r>
            <a:r>
              <a:rPr lang="de-DE" sz="2400" b="0" i="0" u="none" err="1">
                <a:solidFill>
                  <a:srgbClr val="0070C0"/>
                </a:solidFill>
                <a:effectLst/>
                <a:latin typeface="BlinkMacSystemFont"/>
              </a:rPr>
              <a:t>cause</a:t>
            </a:r>
            <a:r>
              <a:rPr lang="de-DE" sz="2400" b="0" i="0" u="none">
                <a:solidFill>
                  <a:srgbClr val="0070C0"/>
                </a:solidFill>
                <a:effectLst/>
                <a:latin typeface="BlinkMacSystemFont"/>
              </a:rPr>
              <a:t> </a:t>
            </a:r>
            <a:r>
              <a:rPr lang="de-DE" sz="2400" b="0" i="0" u="none" err="1">
                <a:solidFill>
                  <a:srgbClr val="0070C0"/>
                </a:solidFill>
                <a:effectLst/>
                <a:latin typeface="BlinkMacSystemFont"/>
              </a:rPr>
              <a:t>mortality</a:t>
            </a:r>
            <a:r>
              <a:rPr lang="de-DE" sz="2400" b="0" i="0" u="none">
                <a:solidFill>
                  <a:srgbClr val="0070C0"/>
                </a:solidFill>
                <a:effectLst/>
                <a:latin typeface="BlinkMacSystemFont"/>
              </a:rPr>
              <a:t> </a:t>
            </a:r>
            <a:r>
              <a:rPr lang="de-DE" sz="2400" b="0" i="0" u="none" err="1">
                <a:solidFill>
                  <a:srgbClr val="0070C0"/>
                </a:solidFill>
                <a:effectLst/>
                <a:latin typeface="BlinkMacSystemFont"/>
              </a:rPr>
              <a:t>among</a:t>
            </a:r>
            <a:r>
              <a:rPr lang="de-DE" sz="2400" b="0" i="0" u="none">
                <a:solidFill>
                  <a:srgbClr val="0070C0"/>
                </a:solidFill>
                <a:effectLst/>
                <a:latin typeface="BlinkMacSystemFont"/>
              </a:rPr>
              <a:t> </a:t>
            </a:r>
            <a:r>
              <a:rPr lang="de-DE" sz="2400" b="0" i="0" u="none" err="1">
                <a:solidFill>
                  <a:srgbClr val="0070C0"/>
                </a:solidFill>
                <a:effectLst/>
                <a:latin typeface="BlinkMacSystemFont"/>
              </a:rPr>
              <a:t>patients</a:t>
            </a:r>
            <a:r>
              <a:rPr lang="de-DE" sz="2400" b="0" i="0" u="none">
                <a:solidFill>
                  <a:srgbClr val="0070C0"/>
                </a:solidFill>
                <a:effectLst/>
                <a:latin typeface="BlinkMacSystemFont"/>
              </a:rPr>
              <a:t> </a:t>
            </a:r>
            <a:r>
              <a:rPr lang="de-DE" sz="2400" b="0" i="0" u="none" err="1">
                <a:solidFill>
                  <a:srgbClr val="0070C0"/>
                </a:solidFill>
                <a:effectLst/>
                <a:latin typeface="BlinkMacSystemFont"/>
              </a:rPr>
              <a:t>hospitalized</a:t>
            </a:r>
            <a:r>
              <a:rPr lang="de-DE" sz="2400" b="0" i="0" u="none">
                <a:solidFill>
                  <a:srgbClr val="0070C0"/>
                </a:solidFill>
                <a:effectLst/>
                <a:latin typeface="BlinkMacSystemFont"/>
              </a:rPr>
              <a:t> </a:t>
            </a:r>
            <a:r>
              <a:rPr lang="de-DE" sz="2400" b="0" i="0" u="none" err="1">
                <a:solidFill>
                  <a:srgbClr val="0070C0"/>
                </a:solidFill>
                <a:effectLst/>
                <a:latin typeface="BlinkMacSystemFont"/>
              </a:rPr>
              <a:t>with</a:t>
            </a:r>
            <a:r>
              <a:rPr lang="de-DE" sz="2400" b="0" i="0" u="none">
                <a:solidFill>
                  <a:srgbClr val="0070C0"/>
                </a:solidFill>
                <a:effectLst/>
                <a:latin typeface="BlinkMacSystemFont"/>
              </a:rPr>
              <a:t> </a:t>
            </a:r>
            <a:r>
              <a:rPr lang="de-DE" sz="2400" b="0" i="0" u="none" err="1">
                <a:solidFill>
                  <a:srgbClr val="0070C0"/>
                </a:solidFill>
                <a:effectLst/>
                <a:latin typeface="BlinkMacSystemFont"/>
              </a:rPr>
              <a:t>influenza</a:t>
            </a:r>
            <a:r>
              <a:rPr lang="de-DE" sz="2400" b="0" i="0" u="none">
                <a:solidFill>
                  <a:srgbClr val="0070C0"/>
                </a:solidFill>
                <a:effectLst/>
                <a:latin typeface="BlinkMacSystemFont"/>
              </a:rPr>
              <a:t>, </a:t>
            </a:r>
            <a:r>
              <a:rPr lang="de-DE" sz="2400" b="0" i="0" u="none" err="1">
                <a:solidFill>
                  <a:srgbClr val="0070C0"/>
                </a:solidFill>
                <a:effectLst/>
                <a:latin typeface="BlinkMacSystemFont"/>
              </a:rPr>
              <a:t>respiratory</a:t>
            </a:r>
            <a:r>
              <a:rPr lang="de-DE" sz="2400" b="0" i="0" u="none">
                <a:solidFill>
                  <a:srgbClr val="0070C0"/>
                </a:solidFill>
                <a:effectLst/>
                <a:latin typeface="BlinkMacSystemFont"/>
              </a:rPr>
              <a:t> </a:t>
            </a:r>
            <a:r>
              <a:rPr lang="de-DE" sz="2400" b="0" i="0" u="none" err="1">
                <a:solidFill>
                  <a:srgbClr val="0070C0"/>
                </a:solidFill>
                <a:effectLst/>
                <a:latin typeface="BlinkMacSystemFont"/>
              </a:rPr>
              <a:t>syncytial</a:t>
            </a:r>
            <a:r>
              <a:rPr lang="de-DE" sz="2400" b="0" i="0" u="none">
                <a:solidFill>
                  <a:srgbClr val="0070C0"/>
                </a:solidFill>
                <a:effectLst/>
                <a:latin typeface="BlinkMacSystemFont"/>
              </a:rPr>
              <a:t> </a:t>
            </a:r>
            <a:r>
              <a:rPr lang="de-DE" sz="2400" b="0" i="0" u="none" err="1">
                <a:solidFill>
                  <a:srgbClr val="0070C0"/>
                </a:solidFill>
                <a:effectLst/>
                <a:latin typeface="BlinkMacSystemFont"/>
              </a:rPr>
              <a:t>virus</a:t>
            </a:r>
            <a:r>
              <a:rPr lang="de-DE" sz="2400" b="0" i="0" u="none">
                <a:solidFill>
                  <a:srgbClr val="0070C0"/>
                </a:solidFill>
                <a:effectLst/>
                <a:latin typeface="BlinkMacSystemFont"/>
              </a:rPr>
              <a:t>, </a:t>
            </a:r>
            <a:r>
              <a:rPr lang="de-DE" sz="2400" b="0" i="0" u="none" err="1">
                <a:solidFill>
                  <a:srgbClr val="0070C0"/>
                </a:solidFill>
                <a:effectLst/>
                <a:latin typeface="BlinkMacSystemFont"/>
              </a:rPr>
              <a:t>or</a:t>
            </a:r>
            <a:r>
              <a:rPr lang="de-DE" sz="2400" b="0" i="0" u="none">
                <a:solidFill>
                  <a:srgbClr val="0070C0"/>
                </a:solidFill>
                <a:effectLst/>
                <a:latin typeface="BlinkMacSystemFont"/>
              </a:rPr>
              <a:t> SARS-CoV-2. Influenza Other </a:t>
            </a:r>
            <a:r>
              <a:rPr lang="de-DE" sz="2400" b="0" i="0" u="none" err="1">
                <a:solidFill>
                  <a:srgbClr val="0070C0"/>
                </a:solidFill>
                <a:effectLst/>
                <a:latin typeface="BlinkMacSystemFont"/>
              </a:rPr>
              <a:t>Respir</a:t>
            </a:r>
            <a:r>
              <a:rPr lang="de-DE" sz="2400" b="0" i="0" u="none">
                <a:solidFill>
                  <a:srgbClr val="0070C0"/>
                </a:solidFill>
                <a:effectLst/>
                <a:latin typeface="BlinkMacSystemFont"/>
              </a:rPr>
              <a:t> </a:t>
            </a:r>
            <a:r>
              <a:rPr lang="de-DE" sz="2400" b="0" i="0" u="none" err="1">
                <a:solidFill>
                  <a:srgbClr val="0070C0"/>
                </a:solidFill>
                <a:effectLst/>
                <a:latin typeface="BlinkMacSystemFont"/>
              </a:rPr>
              <a:t>Viruses</a:t>
            </a:r>
            <a:r>
              <a:rPr lang="de-DE" sz="2400" b="0" i="0" u="none">
                <a:solidFill>
                  <a:srgbClr val="0070C0"/>
                </a:solidFill>
                <a:effectLst/>
                <a:latin typeface="BlinkMacSystemFont"/>
              </a:rPr>
              <a:t>. 2022 May 24. </a:t>
            </a:r>
            <a:r>
              <a:rPr lang="de-DE" sz="2400" b="0" i="0" u="none" err="1">
                <a:solidFill>
                  <a:srgbClr val="0070C0"/>
                </a:solidFill>
                <a:effectLst/>
                <a:latin typeface="BlinkMacSystemFont"/>
              </a:rPr>
              <a:t>doi</a:t>
            </a:r>
            <a:r>
              <a:rPr lang="de-DE" sz="2400" b="0" i="0" u="none">
                <a:solidFill>
                  <a:srgbClr val="0070C0"/>
                </a:solidFill>
                <a:effectLst/>
                <a:latin typeface="BlinkMacSystemFont"/>
              </a:rPr>
              <a:t>: 10.1111/irv.13004. </a:t>
            </a:r>
            <a:r>
              <a:rPr lang="de-DE" sz="2400" b="0" i="0" u="none" err="1">
                <a:solidFill>
                  <a:srgbClr val="0070C0"/>
                </a:solidFill>
                <a:effectLst/>
                <a:latin typeface="BlinkMacSystemFont"/>
              </a:rPr>
              <a:t>Epub</a:t>
            </a:r>
            <a:r>
              <a:rPr lang="de-DE" sz="2400" b="0" i="0" u="none">
                <a:solidFill>
                  <a:srgbClr val="0070C0"/>
                </a:solidFill>
                <a:effectLst/>
                <a:latin typeface="BlinkMacSystemFont"/>
              </a:rPr>
              <a:t> </a:t>
            </a:r>
            <a:r>
              <a:rPr lang="de-DE" sz="2400" b="0" i="0" u="none" err="1">
                <a:solidFill>
                  <a:srgbClr val="0070C0"/>
                </a:solidFill>
                <a:effectLst/>
                <a:latin typeface="BlinkMacSystemFont"/>
              </a:rPr>
              <a:t>ahead</a:t>
            </a:r>
            <a:r>
              <a:rPr lang="de-DE" sz="2400" b="0" i="0" u="none">
                <a:solidFill>
                  <a:srgbClr val="0070C0"/>
                </a:solidFill>
                <a:effectLst/>
                <a:latin typeface="BlinkMacSystemFont"/>
              </a:rPr>
              <a:t> </a:t>
            </a:r>
            <a:r>
              <a:rPr lang="de-DE" sz="2400" b="0" i="0" u="none" err="1">
                <a:solidFill>
                  <a:srgbClr val="0070C0"/>
                </a:solidFill>
                <a:effectLst/>
                <a:latin typeface="BlinkMacSystemFont"/>
              </a:rPr>
              <a:t>of</a:t>
            </a:r>
            <a:r>
              <a:rPr lang="de-DE" sz="2400" b="0" i="0" u="none">
                <a:solidFill>
                  <a:srgbClr val="0070C0"/>
                </a:solidFill>
                <a:effectLst/>
                <a:latin typeface="BlinkMacSystemFont"/>
              </a:rPr>
              <a:t> </a:t>
            </a:r>
            <a:r>
              <a:rPr lang="de-DE" sz="2400" b="0" i="0" u="none" err="1">
                <a:solidFill>
                  <a:srgbClr val="0070C0"/>
                </a:solidFill>
                <a:effectLst/>
                <a:latin typeface="BlinkMacSystemFont"/>
              </a:rPr>
              <a:t>print</a:t>
            </a:r>
            <a:r>
              <a:rPr lang="de-DE" sz="2400" b="0" i="0" u="none">
                <a:solidFill>
                  <a:srgbClr val="0070C0"/>
                </a:solidFill>
                <a:effectLst/>
                <a:latin typeface="BlinkMacSystemFont"/>
              </a:rPr>
              <a:t>. PMID: 35611399.</a:t>
            </a:r>
            <a:endParaRPr lang="en-US" u="none">
              <a:solidFill>
                <a:srgbClr val="0070C0"/>
              </a:solidFill>
            </a:endParaRPr>
          </a:p>
          <a:p>
            <a:endParaRPr lang="de-DE"/>
          </a:p>
        </p:txBody>
      </p:sp>
      <p:sp>
        <p:nvSpPr>
          <p:cNvPr id="4" name="Foliennummernplatzhalt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26B53C8-14E4-49A7-A1A5-3BF810B81EBE}"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Noto Sans"/>
              </a:rPr>
              <a:pPr marL="0" marR="0" lvl="0" indent="0" algn="r" defTabSz="121917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Noto Sans"/>
            </a:endParaRPr>
          </a:p>
        </p:txBody>
      </p:sp>
    </p:spTree>
    <p:extLst>
      <p:ext uri="{BB962C8B-B14F-4D97-AF65-F5344CB8AC3E}">
        <p14:creationId xmlns:p14="http://schemas.microsoft.com/office/powerpoint/2010/main" val="3398439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Inzidenz HZ nach Alter und Geschlecht sowie Anteil von PZN bei HZ-Fällen in Deutschland</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a:solidFill>
                  <a:srgbClr val="746C70"/>
                </a:solidFill>
                <a:effectLst/>
                <a:latin typeface="Open Sans" panose="020B0606030504020204" pitchFamily="34" charset="0"/>
              </a:rPr>
              <a:t>Personenjahre: Die Summe der individuellen Jahre, die während einer Studie die teilnehmenden Personen insgesamt unter Beobachtung standen. Beispiel: 20 Personen wurden jeweils für 5 Jahre beobachtet: das entspricht 100 Personenjahre.</a:t>
            </a:r>
            <a:endParaRPr lang="de-DE" sz="1000" b="0" i="0" u="none" strike="noStrike" baseline="0">
              <a:solidFill>
                <a:srgbClr val="000000"/>
              </a:solidFill>
              <a:latin typeface="Times New Roman" panose="02020603050405020304" pitchFamily="18" charset="0"/>
            </a:endParaRPr>
          </a:p>
          <a:p>
            <a:endParaRPr lang="de-DE"/>
          </a:p>
        </p:txBody>
      </p:sp>
      <p:sp>
        <p:nvSpPr>
          <p:cNvPr id="4" name="Foliennummernplatzhalter 3"/>
          <p:cNvSpPr>
            <a:spLocks noGrp="1"/>
          </p:cNvSpPr>
          <p:nvPr>
            <p:ph type="sldNum" sz="quarter" idx="5"/>
          </p:nvPr>
        </p:nvSpPr>
        <p:spPr/>
        <p:txBody>
          <a:bodyPr/>
          <a:lstStyle/>
          <a:p>
            <a:fld id="{62DBC6A6-AD52-49D1-9220-46F58B784E55}" type="slidenum">
              <a:rPr lang="de-DE" smtClean="0"/>
              <a:t>56</a:t>
            </a:fld>
            <a:endParaRPr lang="de-DE"/>
          </a:p>
        </p:txBody>
      </p:sp>
    </p:spTree>
    <p:extLst>
      <p:ext uri="{BB962C8B-B14F-4D97-AF65-F5344CB8AC3E}">
        <p14:creationId xmlns:p14="http://schemas.microsoft.com/office/powerpoint/2010/main" val="1048384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Inzidenz HZ nach Alter und Geschlecht sowie Anteil von PZN bei HZ-Fällen in Deutschland</a:t>
            </a:r>
          </a:p>
          <a:p>
            <a:endParaRPr lang="de-DE"/>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a:solidFill>
                  <a:srgbClr val="746C70"/>
                </a:solidFill>
                <a:effectLst/>
                <a:latin typeface="Open Sans" panose="020B0606030504020204" pitchFamily="34" charset="0"/>
              </a:rPr>
              <a:t>Personenjahre: Die Summe der individuellen Jahre, die während einer Studie die teilnehmenden Personen insgesamt unter Beobachtung standen. Beispiel: 20 Personen wurden jeweils für 5 Jahre beobachtet: das entspricht 100 Personenjahre.</a:t>
            </a:r>
            <a:endParaRPr lang="de-DE" sz="1000" b="0" i="0" u="none" strike="noStrike" baseline="0">
              <a:solidFill>
                <a:srgbClr val="000000"/>
              </a:solidFill>
              <a:latin typeface="Times New Roman" panose="02020603050405020304" pitchFamily="18" charset="0"/>
            </a:endParaRPr>
          </a:p>
          <a:p>
            <a:endParaRPr lang="de-DE"/>
          </a:p>
        </p:txBody>
      </p:sp>
      <p:sp>
        <p:nvSpPr>
          <p:cNvPr id="4" name="Foliennummernplatzhalter 3"/>
          <p:cNvSpPr>
            <a:spLocks noGrp="1"/>
          </p:cNvSpPr>
          <p:nvPr>
            <p:ph type="sldNum" sz="quarter" idx="5"/>
          </p:nvPr>
        </p:nvSpPr>
        <p:spPr/>
        <p:txBody>
          <a:bodyPr/>
          <a:lstStyle/>
          <a:p>
            <a:fld id="{62DBC6A6-AD52-49D1-9220-46F58B784E55}" type="slidenum">
              <a:rPr lang="de-DE" smtClean="0"/>
              <a:t>57</a:t>
            </a:fld>
            <a:endParaRPr lang="de-DE"/>
          </a:p>
        </p:txBody>
      </p:sp>
    </p:spTree>
    <p:extLst>
      <p:ext uri="{BB962C8B-B14F-4D97-AF65-F5344CB8AC3E}">
        <p14:creationId xmlns:p14="http://schemas.microsoft.com/office/powerpoint/2010/main" val="22768174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0"/>
          <p:cNvSpPr>
            <a:spLocks noGrp="1" noChangeArrowheads="1"/>
          </p:cNvSpPr>
          <p:nvPr>
            <p:ph type="sldNum" sz="quarter"/>
          </p:nvPr>
        </p:nvSpPr>
        <p:spPr>
          <a:noFill/>
        </p:spPr>
        <p:txBody>
          <a:bodyPr/>
          <a:lstStyle/>
          <a:p>
            <a:pPr>
              <a:buFont typeface="Arial" pitchFamily="34" charset="0"/>
              <a:buNone/>
            </a:pPr>
            <a:fld id="{E56713AB-2C1E-4CCC-9D5A-C1873DDDFF56}" type="slidenum">
              <a:rPr lang="en-GB" smtClean="0"/>
              <a:pPr>
                <a:buFont typeface="Arial" pitchFamily="34" charset="0"/>
                <a:buNone/>
              </a:pPr>
              <a:t>59</a:t>
            </a:fld>
            <a:endParaRPr lang="en-GB"/>
          </a:p>
        </p:txBody>
      </p:sp>
      <p:sp>
        <p:nvSpPr>
          <p:cNvPr id="143363" name="Rectangle 2"/>
          <p:cNvSpPr>
            <a:spLocks noGrp="1" noRot="1" noChangeAspect="1" noChangeArrowheads="1" noTextEdit="1"/>
          </p:cNvSpPr>
          <p:nvPr>
            <p:ph type="sldImg"/>
          </p:nvPr>
        </p:nvSpPr>
        <p:spPr>
          <a:xfrm>
            <a:off x="685800" y="1143000"/>
            <a:ext cx="5486400" cy="3086100"/>
          </a:xfrm>
          <a:ln/>
        </p:spPr>
      </p:sp>
      <p:sp>
        <p:nvSpPr>
          <p:cNvPr id="143364" name="Rectangle 3"/>
          <p:cNvSpPr>
            <a:spLocks noGrp="1" noChangeArrowheads="1"/>
          </p:cNvSpPr>
          <p:nvPr>
            <p:ph type="body" idx="1"/>
          </p:nvPr>
        </p:nvSpPr>
        <p:spPr>
          <a:xfrm>
            <a:off x="686296" y="4343148"/>
            <a:ext cx="5478883" cy="4571268"/>
          </a:xfrm>
          <a:solidFill>
            <a:srgbClr val="FFFFFF"/>
          </a:solidFill>
          <a:ln/>
        </p:spPr>
        <p:txBody>
          <a:bodyPr/>
          <a:lstStyle/>
          <a:p>
            <a:r>
              <a:rPr lang="de-DE" sz="1200" kern="1200" baseline="0">
                <a:solidFill>
                  <a:schemeClr val="tx1"/>
                </a:solidFill>
                <a:latin typeface="+mn-lt"/>
                <a:ea typeface="+mn-ea"/>
                <a:cs typeface="+mn-cs"/>
              </a:rPr>
              <a:t>Inkubationszeit: 7 bis 14 Tage, selten bis 21 Tage.</a:t>
            </a:r>
          </a:p>
          <a:p>
            <a:endParaRPr lang="de-DE" sz="1200" kern="1200" baseline="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baseline="0">
                <a:solidFill>
                  <a:schemeClr val="tx1"/>
                </a:solidFill>
                <a:latin typeface="+mn-lt"/>
                <a:ea typeface="+mn-ea"/>
                <a:cs typeface="+mn-cs"/>
              </a:rPr>
              <a:t>Krankheitsverlauf: In drei verschiedenen Stadien über Wochen und Monate andauernde, schwere Hustenanfälle</a:t>
            </a:r>
            <a:r>
              <a:rPr lang="de-DE">
                <a:solidFill>
                  <a:srgbClr val="000000"/>
                </a:solidFill>
              </a:rPr>
              <a:t> („100 Tage Husten“, bei Säuglingen durch Apnoen Erstickungsgefahr),</a:t>
            </a:r>
            <a:r>
              <a:rPr lang="de-DE" sz="1200" kern="1200" baseline="0">
                <a:solidFill>
                  <a:schemeClr val="tx1"/>
                </a:solidFill>
                <a:latin typeface="+mn-lt"/>
                <a:ea typeface="+mn-ea"/>
                <a:cs typeface="+mn-cs"/>
              </a:rPr>
              <a:t> diese evtl. krampfartig mit Atemnot und Fieber. Folgeerkrankungen wie Mittelohrentzündung, Lungenentzündung und Erkrankungen des Gehirns (</a:t>
            </a:r>
            <a:r>
              <a:rPr lang="de-DE" sz="1200" kern="1200" baseline="0" err="1">
                <a:solidFill>
                  <a:schemeClr val="tx1"/>
                </a:solidFill>
                <a:latin typeface="+mn-lt"/>
                <a:ea typeface="+mn-ea"/>
                <a:cs typeface="+mn-cs"/>
              </a:rPr>
              <a:t>Pertussisenzephalpopathie</a:t>
            </a:r>
            <a:r>
              <a:rPr lang="de-DE" sz="1200" kern="1200" baseline="0">
                <a:solidFill>
                  <a:schemeClr val="tx1"/>
                </a:solidFill>
                <a:latin typeface="+mn-lt"/>
                <a:ea typeface="+mn-ea"/>
                <a:cs typeface="+mn-cs"/>
              </a:rPr>
              <a:t>) können auftreten. Bei Jugendlichen und Erwachsenen kann Keuchhusten untypisch verlaufen und wird vielfach spät oder gar nicht erkannt. In 25 % aller Hustenfälle, die länger als 2 Wochen dauern, wird das Keuchhusten Bakterium nachgewiesen. Kein Nestschutz.</a:t>
            </a:r>
          </a:p>
          <a:p>
            <a:pPr>
              <a:spcBef>
                <a:spcPct val="0"/>
              </a:spcBef>
            </a:pPr>
            <a:endParaRPr lang="de-DE" b="0">
              <a:latin typeface="Arial" pitchFamily="34" charset="0"/>
            </a:endParaRPr>
          </a:p>
          <a:p>
            <a:pPr>
              <a:spcBef>
                <a:spcPct val="0"/>
              </a:spcBef>
            </a:pPr>
            <a:r>
              <a:rPr lang="de-DE" b="0">
                <a:latin typeface="Arial" pitchFamily="34" charset="0"/>
              </a:rPr>
              <a:t>Komplikationen: </a:t>
            </a:r>
            <a:r>
              <a:rPr lang="de-DE">
                <a:latin typeface="Arial" pitchFamily="34" charset="0"/>
              </a:rPr>
              <a:t>Problematisch können Folgeerkrankungen nach Keuchhusteninfektionen werden, zu denen Mittelohr- und Lungenentzündung sowie Erkrankungen des Gehirns gehören. Eine Lungenentzündung tritt z. B. im 1. Lebensjahr bei jedem 5. Kind, im 2. - 4. Lebensjahr bei jedem 10. Kind auf. Es gibt keine Therapie, mit der sich Keuchhusten lindern oder bekämpfen lässt. Besonders gefährlich ist er für Säuglinge, da oft kein Husten auftritt, sondern es zu Erstickungsanfällen ohne vorhergehende Krankheitszeichen kommen kann.</a:t>
            </a:r>
          </a:p>
          <a:p>
            <a:endParaRPr lang="de-DE" sz="1200" kern="1200" baseline="0">
              <a:solidFill>
                <a:schemeClr val="tx1"/>
              </a:solidFill>
              <a:latin typeface="+mn-lt"/>
              <a:ea typeface="+mn-ea"/>
              <a:cs typeface="+mn-cs"/>
            </a:endParaRPr>
          </a:p>
          <a:p>
            <a:r>
              <a:rPr lang="de-DE" sz="1200" kern="1200" baseline="0">
                <a:solidFill>
                  <a:schemeClr val="tx1"/>
                </a:solidFill>
                <a:latin typeface="+mn-lt"/>
                <a:ea typeface="+mn-ea"/>
                <a:cs typeface="+mn-cs"/>
              </a:rPr>
              <a:t>Impfung empfohlen für: </a:t>
            </a:r>
            <a:r>
              <a:rPr lang="de-DE" sz="1200" b="0" kern="1200" baseline="0">
                <a:solidFill>
                  <a:schemeClr val="tx1"/>
                </a:solidFill>
                <a:latin typeface="+mn-lt"/>
                <a:ea typeface="+mn-ea"/>
                <a:cs typeface="+mn-cs"/>
              </a:rPr>
              <a:t>• Alle Erwachsenen bei der nächstfälligen TetanusDiphtherieimpfung; • Jugendliche von 9–17 Jahren; • Frauen im gebärfähigen Alter; • Enge Haushaltskontaktpersonen (Eltern, Geschwister) und Betreuer (Großeltern), Impfung möglichst 4 Wochen vor der Geburt des Kindes; </a:t>
            </a:r>
          </a:p>
          <a:p>
            <a:r>
              <a:rPr lang="de-DE" sz="1200" b="0" kern="1200" baseline="0">
                <a:solidFill>
                  <a:schemeClr val="tx1"/>
                </a:solidFill>
                <a:latin typeface="+mn-lt"/>
                <a:ea typeface="+mn-ea"/>
                <a:cs typeface="+mn-cs"/>
              </a:rPr>
              <a:t>• Personal im Gesundheitsdienst und Gemeinschaftseinrichtungen. • Erfolgt die Impfung nicht vor der Geburt, soll die Mutter in den ersten Tagen nach der Geburt geimpft werden.</a:t>
            </a:r>
          </a:p>
          <a:p>
            <a:pPr marL="358775" indent="-358775" eaLnBrk="1" hangingPunct="1">
              <a:buClr>
                <a:schemeClr val="bg2">
                  <a:lumMod val="60000"/>
                  <a:lumOff val="40000"/>
                </a:schemeClr>
              </a:buClr>
              <a:buFont typeface="Wingdings" pitchFamily="2" charset="2"/>
              <a:buChar char="§"/>
            </a:pPr>
            <a:endParaRPr lang="de-DE">
              <a:solidFill>
                <a:srgbClr val="000000"/>
              </a:solidFill>
            </a:endParaRPr>
          </a:p>
          <a:p>
            <a:pPr>
              <a:spcBef>
                <a:spcPct val="0"/>
              </a:spcBef>
            </a:pPr>
            <a:r>
              <a:rPr lang="de-DE">
                <a:latin typeface="Arial" pitchFamily="34" charset="0"/>
              </a:rPr>
              <a:t>Speziell vor der Geburt eines Kindes sollte überprüft werden, ob bei den Haushaltskontaktpersonen ein adäquater Immunschutz vor Pertussis besteht (STIKO 2006).</a:t>
            </a:r>
          </a:p>
          <a:p>
            <a:pPr>
              <a:spcBef>
                <a:spcPct val="0"/>
              </a:spcBef>
            </a:pPr>
            <a:endParaRPr lang="de-DE" b="1">
              <a:latin typeface="Arial" pitchFamily="34" charset="0"/>
            </a:endParaRPr>
          </a:p>
          <a:p>
            <a:pPr>
              <a:spcBef>
                <a:spcPct val="0"/>
              </a:spcBef>
            </a:pPr>
            <a:r>
              <a:rPr lang="de-DE" b="0">
                <a:latin typeface="Arial" pitchFamily="34" charset="0"/>
              </a:rPr>
              <a:t>Impfstoff: </a:t>
            </a:r>
            <a:r>
              <a:rPr lang="de-DE">
                <a:latin typeface="Arial" pitchFamily="34" charset="0"/>
              </a:rPr>
              <a:t>Zur Schutzimpfung gegen Pertussis stehen heute verschiedene Kombinationsimpfstoffe mit Diphtherie und Tetanus; mit Diphtherie, Tetanus und IPV; mit Diphtherie, Tetanus, IPV und </a:t>
            </a:r>
            <a:r>
              <a:rPr lang="de-DE" err="1">
                <a:latin typeface="Arial" pitchFamily="34" charset="0"/>
              </a:rPr>
              <a:t>Hib</a:t>
            </a:r>
            <a:r>
              <a:rPr lang="de-DE">
                <a:latin typeface="Arial" pitchFamily="34" charset="0"/>
              </a:rPr>
              <a:t>; und mit Diphtherie, Tetanus, IPV, </a:t>
            </a:r>
            <a:r>
              <a:rPr lang="de-DE" err="1">
                <a:latin typeface="Arial" pitchFamily="34" charset="0"/>
              </a:rPr>
              <a:t>Hib</a:t>
            </a:r>
            <a:r>
              <a:rPr lang="de-DE">
                <a:latin typeface="Arial" pitchFamily="34" charset="0"/>
              </a:rPr>
              <a:t> und Hepatitis-B zur Verfügung.</a:t>
            </a:r>
          </a:p>
        </p:txBody>
      </p:sp>
    </p:spTree>
    <p:extLst>
      <p:ext uri="{BB962C8B-B14F-4D97-AF65-F5344CB8AC3E}">
        <p14:creationId xmlns:p14="http://schemas.microsoft.com/office/powerpoint/2010/main" val="3465939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DBC6A6-AD52-49D1-9220-46F58B784E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451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2DBC6A6-AD52-49D1-9220-46F58B784E55}" type="slidenum">
              <a:rPr lang="de-DE" smtClean="0"/>
              <a:t>60</a:t>
            </a:fld>
            <a:endParaRPr lang="de-DE"/>
          </a:p>
        </p:txBody>
      </p:sp>
    </p:spTree>
    <p:extLst>
      <p:ext uri="{BB962C8B-B14F-4D97-AF65-F5344CB8AC3E}">
        <p14:creationId xmlns:p14="http://schemas.microsoft.com/office/powerpoint/2010/main" val="27754909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63</a:t>
            </a:fld>
            <a:endParaRPr lang="de-DE"/>
          </a:p>
        </p:txBody>
      </p:sp>
    </p:spTree>
    <p:extLst>
      <p:ext uri="{BB962C8B-B14F-4D97-AF65-F5344CB8AC3E}">
        <p14:creationId xmlns:p14="http://schemas.microsoft.com/office/powerpoint/2010/main" val="3773677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66</a:t>
            </a:fld>
            <a:endParaRPr lang="de-DE"/>
          </a:p>
        </p:txBody>
      </p:sp>
    </p:spTree>
    <p:extLst>
      <p:ext uri="{BB962C8B-B14F-4D97-AF65-F5344CB8AC3E}">
        <p14:creationId xmlns:p14="http://schemas.microsoft.com/office/powerpoint/2010/main" val="342013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69</a:t>
            </a:fld>
            <a:endParaRPr lang="de-DE"/>
          </a:p>
        </p:txBody>
      </p:sp>
    </p:spTree>
    <p:extLst>
      <p:ext uri="{BB962C8B-B14F-4D97-AF65-F5344CB8AC3E}">
        <p14:creationId xmlns:p14="http://schemas.microsoft.com/office/powerpoint/2010/main" val="42519901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B53C8-14E4-49A7-A1A5-3BF810B81EBE}" type="slidenum">
              <a:rPr lang="en-GB" smtClean="0"/>
              <a:pPr/>
              <a:t>73</a:t>
            </a:fld>
            <a:endParaRPr lang="en-GB"/>
          </a:p>
        </p:txBody>
      </p:sp>
    </p:spTree>
    <p:extLst>
      <p:ext uri="{BB962C8B-B14F-4D97-AF65-F5344CB8AC3E}">
        <p14:creationId xmlns:p14="http://schemas.microsoft.com/office/powerpoint/2010/main" val="13307605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76</a:t>
            </a:fld>
            <a:endParaRPr lang="de-DE"/>
          </a:p>
        </p:txBody>
      </p:sp>
    </p:spTree>
    <p:extLst>
      <p:ext uri="{BB962C8B-B14F-4D97-AF65-F5344CB8AC3E}">
        <p14:creationId xmlns:p14="http://schemas.microsoft.com/office/powerpoint/2010/main" val="3371479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baseline="30000" dirty="0">
                <a:solidFill>
                  <a:srgbClr val="323232"/>
                </a:solidFill>
                <a:effectLst/>
                <a:latin typeface="arial" panose="020B0604020202020204" pitchFamily="34" charset="0"/>
              </a:rPr>
              <a:t>Abbildung (1): Links: </a:t>
            </a:r>
            <a:r>
              <a:rPr lang="de-DE" b="0" i="0" baseline="30000" dirty="0" err="1">
                <a:solidFill>
                  <a:srgbClr val="323232"/>
                </a:solidFill>
                <a:effectLst/>
                <a:latin typeface="arial" panose="020B0604020202020204" pitchFamily="34" charset="0"/>
              </a:rPr>
              <a:t>FFür</a:t>
            </a:r>
            <a:r>
              <a:rPr lang="de-DE" b="0" i="0" baseline="30000" dirty="0">
                <a:solidFill>
                  <a:srgbClr val="323232"/>
                </a:solidFill>
                <a:effectLst/>
                <a:latin typeface="arial" panose="020B0604020202020204" pitchFamily="34" charset="0"/>
              </a:rPr>
              <a:t> die Bevölkerung in Deutschland geschätzten ARE-Inzidenzen (gesamt, pro 100.000 </a:t>
            </a:r>
            <a:r>
              <a:rPr lang="de-DE" b="0" i="0" baseline="30000" dirty="0" err="1">
                <a:solidFill>
                  <a:srgbClr val="323232"/>
                </a:solidFill>
                <a:effectLst/>
                <a:latin typeface="arial" panose="020B0604020202020204" pitchFamily="34" charset="0"/>
              </a:rPr>
              <a:t>Einw</a:t>
            </a:r>
            <a:r>
              <a:rPr lang="de-DE" b="0" i="0" baseline="30000" dirty="0">
                <a:solidFill>
                  <a:srgbClr val="323232"/>
                </a:solidFill>
                <a:effectLst/>
                <a:latin typeface="arial" panose="020B0604020202020204" pitchFamily="34" charset="0"/>
              </a:rPr>
              <a:t>.; Linien) in den Saisons 2018/19 bis 2024/25. Im Vergleich dazu ist die aus </a:t>
            </a:r>
            <a:r>
              <a:rPr lang="de-DE" b="0" i="0" baseline="30000" dirty="0" err="1">
                <a:solidFill>
                  <a:srgbClr val="323232"/>
                </a:solidFill>
                <a:effectLst/>
                <a:latin typeface="arial" panose="020B0604020202020204" pitchFamily="34" charset="0"/>
              </a:rPr>
              <a:t>GrippeWeb</a:t>
            </a:r>
            <a:r>
              <a:rPr lang="de-DE" b="0" i="0" baseline="30000" dirty="0">
                <a:solidFill>
                  <a:srgbClr val="323232"/>
                </a:solidFill>
                <a:effectLst/>
                <a:latin typeface="arial" panose="020B0604020202020204" pitchFamily="34" charset="0"/>
              </a:rPr>
              <a:t> berechnete COVID-19-Inzidenz (</a:t>
            </a:r>
            <a:r>
              <a:rPr lang="de-DE" b="0" i="0" baseline="30000" dirty="0" err="1">
                <a:solidFill>
                  <a:srgbClr val="323232"/>
                </a:solidFill>
                <a:effectLst/>
                <a:latin typeface="arial" panose="020B0604020202020204" pitchFamily="34" charset="0"/>
              </a:rPr>
              <a:t>GrippeWeb</a:t>
            </a:r>
            <a:r>
              <a:rPr lang="de-DE" b="0" i="0" baseline="30000" dirty="0">
                <a:solidFill>
                  <a:srgbClr val="323232"/>
                </a:solidFill>
                <a:effectLst/>
                <a:latin typeface="arial" panose="020B0604020202020204" pitchFamily="34" charset="0"/>
              </a:rPr>
              <a:t>-Teilnehmende mit einer neu aufgetretenen Atemwegserkrankung, die als Erregernachweis „SARS-CoV-2“ (laborbestätigt oder per Schnell-/Selbsttest) angegeben haben; braune Fläche) ab der 40. KW 2024 dargestellt. In Jahren mit ausschließlich 52 KW wird der Wert für die 53. KW als Mittelwert der 52. KW und der 1. KW dargestellt. Der schwarze, senkrechte Strich markiert den Jahreswechsel. Rechts: Die geschätzte ARE-Inzidenz seit der 20. KW 2024 im zeitlichen Verlauf. Die gestrichelte Linie markiert den Saisonwechsel. Quelle: RKI</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6</a:t>
            </a:fld>
            <a:endParaRPr lang="de-DE"/>
          </a:p>
        </p:txBody>
      </p:sp>
    </p:spTree>
    <p:extLst>
      <p:ext uri="{BB962C8B-B14F-4D97-AF65-F5344CB8AC3E}">
        <p14:creationId xmlns:p14="http://schemas.microsoft.com/office/powerpoint/2010/main" val="1137379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noProof="0" dirty="0"/>
              <a:t>Alters-assoziierte</a:t>
            </a:r>
            <a:r>
              <a:rPr lang="de-DE" baseline="0" noProof="0" dirty="0"/>
              <a:t> Abnahme der Immunfunktion, welche teilweise für die erhöhte Prävalenz und Schwere von Infektionen, sowie die niedrige Wirksamkeit von Impfungen bei älteren Menschen verantwortlich ist. </a:t>
            </a:r>
            <a:r>
              <a:rPr lang="de-DE" baseline="0" noProof="0" dirty="0" err="1"/>
              <a:t>Immunoseneszenz</a:t>
            </a:r>
            <a:r>
              <a:rPr lang="de-DE" baseline="0" noProof="0" dirty="0"/>
              <a:t> ist ein multifaktorieller Prozess, welcher das angeborene (</a:t>
            </a:r>
            <a:r>
              <a:rPr lang="de-DE" baseline="0" noProof="0" dirty="0" err="1"/>
              <a:t>innate</a:t>
            </a:r>
            <a:r>
              <a:rPr lang="de-DE" baseline="0" noProof="0" dirty="0"/>
              <a:t>) und erworbene (adaptive) Immunsystem miteinschließt. Die Anzahl der naiven B-Zellen, sowie die Diversität des B-Zell Pools nimmt mit dem Alter ab. Durch die verminderte Funktion der T und B Lymphozyten und der reduzierten angeborenen (</a:t>
            </a:r>
            <a:r>
              <a:rPr lang="de-DE" baseline="0" noProof="0" dirty="0" err="1"/>
              <a:t>innaten</a:t>
            </a:r>
            <a:r>
              <a:rPr lang="de-DE" baseline="0" noProof="0" dirty="0"/>
              <a:t>) Immunfunktion, wird die körpereigene Fähigkeit einer robusten Immunantwort geschwächt.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chemeClr val="tx1"/>
                </a:solidFill>
                <a:effectLst/>
                <a:uLnTx/>
                <a:uFillTx/>
                <a:latin typeface="+mn-lt"/>
                <a:ea typeface="+mn-ea"/>
                <a:cs typeface="+mn-cs"/>
                <a:sym typeface="Wingdings" panose="05000000000000000000" pitchFamily="2" charset="2"/>
              </a:rPr>
              <a:t> </a:t>
            </a:r>
            <a:r>
              <a:rPr kumimoji="0" lang="de-DE" sz="1200" b="0" i="0" u="none" strike="noStrike" kern="1200" cap="none" spc="0" normalizeH="0" baseline="0" noProof="0" dirty="0">
                <a:ln>
                  <a:noFill/>
                </a:ln>
                <a:solidFill>
                  <a:srgbClr val="C9C1B8">
                    <a:lumMod val="10000"/>
                  </a:srgbClr>
                </a:solidFill>
                <a:effectLst/>
                <a:uLnTx/>
                <a:uFillTx/>
                <a:latin typeface="Arial"/>
                <a:ea typeface="+mn-ea"/>
                <a:cs typeface="+mn-cs"/>
              </a:rPr>
              <a:t>Notwendigkeit für Impfprogramme, </a:t>
            </a:r>
            <a:r>
              <a:rPr lang="de-DE" dirty="0">
                <a:solidFill>
                  <a:srgbClr val="C9C1B8">
                    <a:lumMod val="10000"/>
                  </a:srgbClr>
                </a:solidFill>
                <a:latin typeface="Arial"/>
              </a:rPr>
              <a:t>d</a:t>
            </a:r>
            <a:r>
              <a:rPr kumimoji="0" lang="de-DE" sz="1200" b="0" i="0" u="none" strike="noStrike" kern="1200" cap="none" spc="0" normalizeH="0" baseline="0" noProof="0" dirty="0" err="1">
                <a:ln>
                  <a:noFill/>
                </a:ln>
                <a:solidFill>
                  <a:srgbClr val="C9C1B8">
                    <a:lumMod val="10000"/>
                  </a:srgbClr>
                </a:solidFill>
                <a:effectLst/>
                <a:uLnTx/>
                <a:uFillTx/>
                <a:latin typeface="Arial"/>
                <a:ea typeface="+mn-ea"/>
                <a:cs typeface="+mn-cs"/>
              </a:rPr>
              <a:t>ie</a:t>
            </a:r>
            <a:r>
              <a:rPr kumimoji="0" lang="de-DE" sz="1200" b="0" i="0" u="none" strike="noStrike" kern="1200" cap="none" spc="0" normalizeH="0" baseline="0" noProof="0" dirty="0">
                <a:ln>
                  <a:noFill/>
                </a:ln>
                <a:solidFill>
                  <a:srgbClr val="C9C1B8">
                    <a:lumMod val="10000"/>
                  </a:srgbClr>
                </a:solidFill>
                <a:effectLst/>
                <a:uLnTx/>
                <a:uFillTx/>
                <a:latin typeface="Arial"/>
                <a:ea typeface="+mn-ea"/>
                <a:cs typeface="+mn-cs"/>
              </a:rPr>
              <a:t> Menschen in allen Altersdekaden schützen</a:t>
            </a:r>
            <a:endParaRPr lang="de-DE" baseline="0" noProof="0" dirty="0"/>
          </a:p>
          <a:p>
            <a:endParaRPr lang="de-DE" dirty="0"/>
          </a:p>
        </p:txBody>
      </p:sp>
      <p:sp>
        <p:nvSpPr>
          <p:cNvPr id="4" name="Foliennummernplatzhalter 3"/>
          <p:cNvSpPr>
            <a:spLocks noGrp="1"/>
          </p:cNvSpPr>
          <p:nvPr>
            <p:ph type="sldNum" sz="quarter" idx="5"/>
          </p:nvPr>
        </p:nvSpPr>
        <p:spPr/>
        <p:txBody>
          <a:bodyPr/>
          <a:lstStyle/>
          <a:p>
            <a:fld id="{62DBC6A6-AD52-49D1-9220-46F58B784E55}" type="slidenum">
              <a:rPr lang="de-DE" smtClean="0"/>
              <a:t>7</a:t>
            </a:fld>
            <a:endParaRPr lang="de-DE"/>
          </a:p>
        </p:txBody>
      </p:sp>
    </p:spTree>
    <p:extLst>
      <p:ext uri="{BB962C8B-B14F-4D97-AF65-F5344CB8AC3E}">
        <p14:creationId xmlns:p14="http://schemas.microsoft.com/office/powerpoint/2010/main" val="2191065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baseline="30000" dirty="0">
                <a:solidFill>
                  <a:srgbClr val="323232"/>
                </a:solidFill>
                <a:effectLst/>
                <a:latin typeface="arial" panose="020B0604020202020204" pitchFamily="34" charset="0"/>
              </a:rPr>
              <a:t>Abbildung (2): Links: Für die Bevölkerung in Deutschland geschätzten ILI-Inzidenzen (gesamt, pro 100.000 </a:t>
            </a:r>
            <a:r>
              <a:rPr lang="de-DE" b="0" i="0" baseline="30000" dirty="0" err="1">
                <a:solidFill>
                  <a:srgbClr val="323232"/>
                </a:solidFill>
                <a:effectLst/>
                <a:latin typeface="arial" panose="020B0604020202020204" pitchFamily="34" charset="0"/>
              </a:rPr>
              <a:t>Einw</a:t>
            </a:r>
            <a:r>
              <a:rPr lang="de-DE" b="0" i="0" baseline="30000" dirty="0">
                <a:solidFill>
                  <a:srgbClr val="323232"/>
                </a:solidFill>
                <a:effectLst/>
                <a:latin typeface="arial" panose="020B0604020202020204" pitchFamily="34" charset="0"/>
              </a:rPr>
              <a:t>.; Linien) in den Saisons 2018/19 bis 2024/25. Im Vergleich dazu ist die aus </a:t>
            </a:r>
            <a:r>
              <a:rPr lang="de-DE" b="0" i="0" baseline="30000" dirty="0" err="1">
                <a:solidFill>
                  <a:srgbClr val="323232"/>
                </a:solidFill>
                <a:effectLst/>
                <a:latin typeface="arial" panose="020B0604020202020204" pitchFamily="34" charset="0"/>
              </a:rPr>
              <a:t>GrippeWeb</a:t>
            </a:r>
            <a:r>
              <a:rPr lang="de-DE" b="0" i="0" baseline="30000" dirty="0">
                <a:solidFill>
                  <a:srgbClr val="323232"/>
                </a:solidFill>
                <a:effectLst/>
                <a:latin typeface="arial" panose="020B0604020202020204" pitchFamily="34" charset="0"/>
              </a:rPr>
              <a:t> berechnete COVID-19-Inzidenz (</a:t>
            </a:r>
            <a:r>
              <a:rPr lang="de-DE" b="0" i="0" baseline="30000" dirty="0" err="1">
                <a:solidFill>
                  <a:srgbClr val="323232"/>
                </a:solidFill>
                <a:effectLst/>
                <a:latin typeface="arial" panose="020B0604020202020204" pitchFamily="34" charset="0"/>
              </a:rPr>
              <a:t>GrippeWeb</a:t>
            </a:r>
            <a:r>
              <a:rPr lang="de-DE" b="0" i="0" baseline="30000" dirty="0">
                <a:solidFill>
                  <a:srgbClr val="323232"/>
                </a:solidFill>
                <a:effectLst/>
                <a:latin typeface="arial" panose="020B0604020202020204" pitchFamily="34" charset="0"/>
              </a:rPr>
              <a:t>-Teilnehmende mit einer neu aufgetretenen Atemwegserkrankung, die als Erregernachweis „SARS-CoV-2“ (laborbestätigt oder per Schnell-/Selbsttest) angegeben haben; braune Fläche) ab der 40. KW 2024 dargestellt. In Jahren mit ausschließlich 52 KW wird der Wert für die 53. KW als Mittelwert der 52. KW und der 1. KW dargestellt. Der schwarze, senkrechte Strich markiert den Jahreswechsel. Rechts: Die geschätzte ILI-Inzidenz seit der 20. KW 2024 im zeitlichen Verlauf. Die gestrichelte Linie markiert den Saisonwechsel. Quelle: RKI</a:t>
            </a: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8</a:t>
            </a:fld>
            <a:endParaRPr lang="de-DE"/>
          </a:p>
        </p:txBody>
      </p:sp>
    </p:spTree>
    <p:extLst>
      <p:ext uri="{BB962C8B-B14F-4D97-AF65-F5344CB8AC3E}">
        <p14:creationId xmlns:p14="http://schemas.microsoft.com/office/powerpoint/2010/main" val="4125350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1. WHO. Influenza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Seasonal</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http://www.who.int/mediacentre/factsheets/fs211/en/</a:t>
            </a:r>
            <a:r>
              <a:rPr lang="de-DE" altLang="en-US" sz="1200" dirty="0">
                <a:solidFill>
                  <a:srgbClr val="231F20"/>
                </a:solidFill>
                <a:latin typeface="Montserrat Light"/>
                <a:cs typeface="Arial" pitchFamily="34" charset="0"/>
              </a:rPr>
              <a:t>. A</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bgerufen</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im August 2022. 2. CDC.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Flu</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Symptoms &amp;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Complications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https://www.cdc.gov/flu/consumer/symptoms.htm</a:t>
            </a:r>
            <a:r>
              <a:rPr lang="de-DE" altLang="en-US" sz="1200" dirty="0">
                <a:solidFill>
                  <a:srgbClr val="231F20"/>
                </a:solidFill>
                <a:latin typeface="Montserrat Light"/>
                <a:cs typeface="Arial" pitchFamily="34" charset="0"/>
              </a:rPr>
              <a:t>. Abgerufen im </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August 2022. 3. CDC. Clinical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signs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and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symptoms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of</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influenza</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https://www.cdc.gov/flu/professionals/acip/clinical.htm</a:t>
            </a:r>
            <a:r>
              <a:rPr lang="de-DE" altLang="en-US" sz="1200" dirty="0">
                <a:solidFill>
                  <a:srgbClr val="231F20"/>
                </a:solidFill>
                <a:latin typeface="Montserrat Light"/>
                <a:cs typeface="Arial" pitchFamily="34" charset="0"/>
              </a:rPr>
              <a:t>. A</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bgerufen</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im April 2021. 4. CDC. Cold versus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flu</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https://www.cdc.gov/flu/symptoms/coldflu.htm. Abgerufen im April 2021. 5. NIH. Understanding a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common</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cold</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a:t>
            </a:r>
            <a:r>
              <a:rPr kumimoji="0" lang="de-DE" altLang="en-US" sz="1200" b="0" i="0" u="none" strike="noStrike" kern="1200" cap="none" spc="0" normalizeH="0" baseline="0" noProof="0" dirty="0" err="1">
                <a:ln>
                  <a:noFill/>
                </a:ln>
                <a:solidFill>
                  <a:srgbClr val="231F20"/>
                </a:solidFill>
                <a:effectLst/>
                <a:uLnTx/>
                <a:uFillTx/>
                <a:latin typeface="Montserrat Light"/>
                <a:ea typeface="+mn-ea"/>
                <a:cs typeface="Arial" pitchFamily="34" charset="0"/>
              </a:rPr>
              <a:t>virus</a:t>
            </a:r>
            <a:r>
              <a:rPr kumimoji="0" lang="de-DE" altLang="en-US" sz="1200" b="0" i="0" u="none" strike="noStrike" kern="1200" cap="none" spc="0" normalizeH="0" baseline="0" noProof="0" dirty="0">
                <a:ln>
                  <a:noFill/>
                </a:ln>
                <a:solidFill>
                  <a:srgbClr val="231F20"/>
                </a:solidFill>
                <a:effectLst/>
                <a:uLnTx/>
                <a:uFillTx/>
                <a:latin typeface="Montserrat Light"/>
                <a:ea typeface="+mn-ea"/>
                <a:cs typeface="Arial" pitchFamily="34" charset="0"/>
              </a:rPr>
              <a:t>. https://www.nih.gov/news-events/nih-research-matters/understanding-common-cold-virus . Abgerufen im April 2021. </a:t>
            </a:r>
          </a:p>
          <a:p>
            <a:r>
              <a:rPr lang="en-GB" dirty="0"/>
              <a:t>6. Mayo Clinic. COVID-19, cold, allergies and the flu: What are the differences? https://www.mayoclinic.org/diseases-conditions/coronavirus/in-depth/covid-19-cold-flu-and-allergies-differences/art-20503981. </a:t>
            </a:r>
            <a:r>
              <a:rPr lang="en-GB" dirty="0" err="1"/>
              <a:t>Abgerufen</a:t>
            </a:r>
            <a:r>
              <a:rPr lang="en-GB" dirty="0"/>
              <a:t> am 05.01.2023.</a:t>
            </a:r>
          </a:p>
          <a:p>
            <a:r>
              <a:rPr lang="en-GB" dirty="0"/>
              <a:t>7. </a:t>
            </a:r>
            <a:r>
              <a:rPr lang="en-GB" dirty="0" err="1"/>
              <a:t>Ries</a:t>
            </a:r>
            <a:r>
              <a:rPr lang="en-GB" dirty="0"/>
              <a:t> J. COVID-19 Will Likely Become a Seasonal Disease, CDC Director Says. https://www.healthline.com/health-news/covid-19-will-likely-become-a-seasonal-disease-cdc-director-says. </a:t>
            </a:r>
            <a:r>
              <a:rPr lang="en-GB" dirty="0" err="1"/>
              <a:t>Abgerufen</a:t>
            </a:r>
            <a:r>
              <a:rPr lang="en-GB" dirty="0"/>
              <a:t> am 05.01.2023.</a:t>
            </a:r>
          </a:p>
          <a:p>
            <a:r>
              <a:rPr lang="en-GB" dirty="0"/>
              <a:t>8. De </a:t>
            </a:r>
            <a:r>
              <a:rPr lang="en-GB" dirty="0" err="1"/>
              <a:t>Bruyn</a:t>
            </a:r>
            <a:r>
              <a:rPr lang="en-GB" dirty="0"/>
              <a:t> et al. 2022. BMC Infect Dis, 22(1):207.</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2D3C8-9520-4A20-9095-A62731B49584}" type="slidenum">
              <a:rPr kumimoji="0" lang="en-AU" sz="13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3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2667852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baseline="30000" dirty="0">
                <a:solidFill>
                  <a:srgbClr val="323232"/>
                </a:solidFill>
                <a:effectLst/>
                <a:latin typeface="arial" panose="020B0604020202020204" pitchFamily="34" charset="0"/>
              </a:rPr>
              <a:t>Abbildung (3): Links: Vergleich der für die Bevölkerung in Deutschland geschätzten ARE-Inzidenzen pro 100.000 </a:t>
            </a:r>
            <a:r>
              <a:rPr lang="de-DE" b="0" i="0" baseline="30000" dirty="0" err="1">
                <a:solidFill>
                  <a:srgbClr val="323232"/>
                </a:solidFill>
                <a:effectLst/>
                <a:latin typeface="arial" panose="020B0604020202020204" pitchFamily="34" charset="0"/>
              </a:rPr>
              <a:t>Einw</a:t>
            </a:r>
            <a:r>
              <a:rPr lang="de-DE" b="0" i="0" baseline="30000" dirty="0">
                <a:solidFill>
                  <a:srgbClr val="323232"/>
                </a:solidFill>
                <a:effectLst/>
                <a:latin typeface="arial" panose="020B0604020202020204" pitchFamily="34" charset="0"/>
              </a:rPr>
              <a:t>. für Kinder (0 bis 14 Jahre) und Erwachsene (ab 15 Jahre) in den Saisons 2022/23 bis 2024/25. In Jahren mit ausschließlich 52 KW wird der Wert für die 53. KW als Mittelwert der 52. KW und der 1. KW dargestellt. Rechts: Vergleich der für die Bevölkerung in Deutschland geschätzten ARE-Inzidenzen pro 100.000 </a:t>
            </a:r>
            <a:r>
              <a:rPr lang="de-DE" b="0" i="0" baseline="30000" dirty="0" err="1">
                <a:solidFill>
                  <a:srgbClr val="323232"/>
                </a:solidFill>
                <a:effectLst/>
                <a:latin typeface="arial" panose="020B0604020202020204" pitchFamily="34" charset="0"/>
              </a:rPr>
              <a:t>Einw</a:t>
            </a:r>
            <a:r>
              <a:rPr lang="de-DE" b="0" i="0" baseline="30000" dirty="0">
                <a:solidFill>
                  <a:srgbClr val="323232"/>
                </a:solidFill>
                <a:effectLst/>
                <a:latin typeface="arial" panose="020B0604020202020204" pitchFamily="34" charset="0"/>
              </a:rPr>
              <a:t>. in fünf Altersgruppen von der 40. KW 2023 bis zur 44. KW 2024. Die beiden jüngsten Altersgruppen gehören zur Gruppe der Kinder (0 bis 14 Jahre), die anderen drei Altersgruppen zur Gruppe der Erwachsenen (ab 15 Jahre). Links und rechts: Der schwarze, senkrechte Strich markiert den jeweiligen Jahreswechsel. Quelle: RKI</a:t>
            </a:r>
            <a:endParaRPr lang="de-DE" b="0" i="0" dirty="0">
              <a:solidFill>
                <a:srgbClr val="323232"/>
              </a:solidFill>
              <a:effectLst/>
              <a:latin typeface="arial" panose="020B0604020202020204" pitchFamily="34" charset="0"/>
            </a:endParaRPr>
          </a:p>
          <a:p>
            <a:br>
              <a:rPr lang="de-DE" dirty="0"/>
            </a:br>
            <a:endParaRPr lang="de-DE" dirty="0"/>
          </a:p>
        </p:txBody>
      </p:sp>
      <p:sp>
        <p:nvSpPr>
          <p:cNvPr id="4" name="Foliennummernplatzhalter 3"/>
          <p:cNvSpPr>
            <a:spLocks noGrp="1"/>
          </p:cNvSpPr>
          <p:nvPr>
            <p:ph type="sldNum" sz="quarter" idx="5"/>
          </p:nvPr>
        </p:nvSpPr>
        <p:spPr/>
        <p:txBody>
          <a:bodyPr/>
          <a:lstStyle/>
          <a:p>
            <a:fld id="{70B1E002-DD7E-471A-A18E-7A718FB1AB8A}" type="slidenum">
              <a:rPr lang="de-DE" smtClean="0"/>
              <a:t>11</a:t>
            </a:fld>
            <a:endParaRPr lang="de-DE"/>
          </a:p>
        </p:txBody>
      </p:sp>
    </p:spTree>
    <p:extLst>
      <p:ext uri="{BB962C8B-B14F-4D97-AF65-F5344CB8AC3E}">
        <p14:creationId xmlns:p14="http://schemas.microsoft.com/office/powerpoint/2010/main" val="1586500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3.png"/><Relationship Id="rId5" Type="http://schemas.openxmlformats.org/officeDocument/2006/relationships/tags" Target="../tags/tag6.xml"/><Relationship Id="rId10" Type="http://schemas.openxmlformats.org/officeDocument/2006/relationships/slideMaster" Target="../slideMasters/slideMaster1.xml"/><Relationship Id="rId4" Type="http://schemas.openxmlformats.org/officeDocument/2006/relationships/tags" Target="../tags/tag5.xml"/><Relationship Id="rId9" Type="http://schemas.openxmlformats.org/officeDocument/2006/relationships/tags" Target="../tags/tag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7C37D3-B511-FBB8-D5C5-E3473DDF08A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4608A79-D7CC-8425-ECA8-795371D00F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4313F41-BD7E-84F7-CBE9-F6C923A28F31}"/>
              </a:ext>
            </a:extLst>
          </p:cNvPr>
          <p:cNvSpPr>
            <a:spLocks noGrp="1"/>
          </p:cNvSpPr>
          <p:nvPr>
            <p:ph type="dt" sz="half" idx="10"/>
          </p:nvPr>
        </p:nvSpPr>
        <p:spPr/>
        <p:txBody>
          <a:bodyPr/>
          <a:lstStyle>
            <a:lvl1pPr>
              <a:defRPr>
                <a:solidFill>
                  <a:srgbClr val="00B050"/>
                </a:solidFill>
              </a:defRPr>
            </a:lvl1pPr>
          </a:lstStyle>
          <a:p>
            <a:fld id="{A14AD3F3-B0C8-4A46-BFB1-FA15383EB881}" type="datetimeFigureOut">
              <a:rPr lang="de-DE" smtClean="0"/>
              <a:pPr/>
              <a:t>08.11.2024</a:t>
            </a:fld>
            <a:endParaRPr lang="de-DE" dirty="0"/>
          </a:p>
        </p:txBody>
      </p:sp>
      <p:sp>
        <p:nvSpPr>
          <p:cNvPr id="5" name="Fußzeilenplatzhalter 4">
            <a:extLst>
              <a:ext uri="{FF2B5EF4-FFF2-40B4-BE49-F238E27FC236}">
                <a16:creationId xmlns:a16="http://schemas.microsoft.com/office/drawing/2014/main" id="{12872774-DA6C-DE17-5F86-5289523D7340}"/>
              </a:ext>
            </a:extLst>
          </p:cNvPr>
          <p:cNvSpPr>
            <a:spLocks noGrp="1"/>
          </p:cNvSpPr>
          <p:nvPr>
            <p:ph type="ftr" sz="quarter" idx="11"/>
          </p:nvPr>
        </p:nvSpPr>
        <p:spPr/>
        <p:txBody>
          <a:bodyPr/>
          <a:lstStyle>
            <a:lvl1pPr algn="r">
              <a:defRPr sz="1100" b="1">
                <a:solidFill>
                  <a:srgbClr val="47CBCB"/>
                </a:solidFill>
              </a:defRPr>
            </a:lvl1pPr>
          </a:lstStyle>
          <a:p>
            <a:endParaRPr lang="de-DE" dirty="0"/>
          </a:p>
        </p:txBody>
      </p:sp>
      <p:sp>
        <p:nvSpPr>
          <p:cNvPr id="6" name="Foliennummernplatzhalter 5">
            <a:extLst>
              <a:ext uri="{FF2B5EF4-FFF2-40B4-BE49-F238E27FC236}">
                <a16:creationId xmlns:a16="http://schemas.microsoft.com/office/drawing/2014/main" id="{74F2338C-9115-89C8-7D03-0CB5D1CDE203}"/>
              </a:ext>
            </a:extLst>
          </p:cNvPr>
          <p:cNvSpPr>
            <a:spLocks noGrp="1"/>
          </p:cNvSpPr>
          <p:nvPr>
            <p:ph type="sldNum" sz="quarter" idx="12"/>
          </p:nvPr>
        </p:nvSpPr>
        <p:spPr/>
        <p:txBody>
          <a:bodyPr/>
          <a:lstStyle>
            <a:lvl1pPr>
              <a:defRPr>
                <a:solidFill>
                  <a:srgbClr val="002060"/>
                </a:solidFill>
              </a:defRPr>
            </a:lvl1pPr>
          </a:lstStyle>
          <a:p>
            <a:fld id="{36149422-E06C-4CB1-AF0A-C3674511F377}" type="slidenum">
              <a:rPr lang="de-DE" smtClean="0"/>
              <a:pPr/>
              <a:t>‹Nr.›</a:t>
            </a:fld>
            <a:endParaRPr lang="de-DE" dirty="0"/>
          </a:p>
        </p:txBody>
      </p:sp>
    </p:spTree>
    <p:extLst>
      <p:ext uri="{BB962C8B-B14F-4D97-AF65-F5344CB8AC3E}">
        <p14:creationId xmlns:p14="http://schemas.microsoft.com/office/powerpoint/2010/main" val="202861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_NEW">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C482D04-654A-4F30-E1FD-908C4B52FEE8}"/>
              </a:ext>
            </a:extLst>
          </p:cNvPr>
          <p:cNvGraphicFramePr>
            <a:graphicFrameLocks noChangeAspect="1"/>
          </p:cNvGraphicFramePr>
          <p:nvPr userDrawn="1">
            <p:custDataLst>
              <p:tags r:id="rId1"/>
            </p:custDataLst>
            <p:extLst>
              <p:ext uri="{D42A27DB-BD31-4B8C-83A1-F6EECF244321}">
                <p14:modId xmlns:p14="http://schemas.microsoft.com/office/powerpoint/2010/main" val="1861855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6" name="think-cell data - do not delete" hidden="1">
                        <a:extLst>
                          <a:ext uri="{FF2B5EF4-FFF2-40B4-BE49-F238E27FC236}">
                            <a16:creationId xmlns:a16="http://schemas.microsoft.com/office/drawing/2014/main" id="{FC482D04-654A-4F30-E1FD-908C4B52FE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62E57A6D-CCB0-DF2D-0D9A-6184CE396941}"/>
              </a:ext>
            </a:extLst>
          </p:cNvPr>
          <p:cNvSpPr>
            <a:spLocks noGrp="1"/>
          </p:cNvSpPr>
          <p:nvPr>
            <p:ph type="ftr" sz="quarter" idx="10"/>
          </p:nvPr>
        </p:nvSpPr>
        <p:spPr/>
        <p:txBody>
          <a:bodyPr/>
          <a:lstStyle/>
          <a:p>
            <a:endParaRPr lang="en-GB"/>
          </a:p>
        </p:txBody>
      </p:sp>
      <p:sp>
        <p:nvSpPr>
          <p:cNvPr id="7" name="Text Placeholder 6">
            <a:extLst>
              <a:ext uri="{FF2B5EF4-FFF2-40B4-BE49-F238E27FC236}">
                <a16:creationId xmlns:a16="http://schemas.microsoft.com/office/drawing/2014/main" id="{4B3924AB-56D4-343D-306B-195A924E9EF9}"/>
              </a:ext>
            </a:extLst>
          </p:cNvPr>
          <p:cNvSpPr>
            <a:spLocks noGrp="1"/>
          </p:cNvSpPr>
          <p:nvPr>
            <p:ph type="body" sz="quarter" idx="13" hasCustomPrompt="1"/>
          </p:nvPr>
        </p:nvSpPr>
        <p:spPr>
          <a:xfrm>
            <a:off x="365125" y="6446685"/>
            <a:ext cx="10336213" cy="138499"/>
          </a:xfrm>
        </p:spPr>
        <p:txBody>
          <a:bodyPr wrap="square" lIns="0" tIns="0" rIns="0" bIns="0" anchor="b">
            <a:spAutoFit/>
          </a:bodyPr>
          <a:lstStyle>
            <a:lvl1pPr marL="0" indent="0">
              <a:spcBef>
                <a:spcPts val="0"/>
              </a:spcBef>
              <a:buNone/>
              <a:defRPr sz="1000"/>
            </a:lvl1pPr>
            <a:lvl2pPr marL="357542" indent="0">
              <a:buNone/>
              <a:defRPr sz="1000"/>
            </a:lvl2pPr>
            <a:lvl3pPr marL="719982" indent="0">
              <a:buNone/>
              <a:defRPr sz="1000"/>
            </a:lvl3pPr>
            <a:lvl4pPr marL="1081424" indent="0">
              <a:buNone/>
              <a:defRPr sz="1000"/>
            </a:lvl4pPr>
            <a:lvl5pPr marL="1439964" indent="0">
              <a:buNone/>
              <a:defRPr sz="1000"/>
            </a:lvl5pPr>
          </a:lstStyle>
          <a:p>
            <a:pPr lvl="0"/>
            <a:r>
              <a:rPr lang="en-US"/>
              <a:t>Insert Source text</a:t>
            </a:r>
          </a:p>
        </p:txBody>
      </p:sp>
      <p:sp>
        <p:nvSpPr>
          <p:cNvPr id="5" name="Slide Number Placeholder 10">
            <a:extLst>
              <a:ext uri="{FF2B5EF4-FFF2-40B4-BE49-F238E27FC236}">
                <a16:creationId xmlns:a16="http://schemas.microsoft.com/office/drawing/2014/main" id="{ED9A7411-E5B1-117E-FC27-456A35175B94}"/>
              </a:ext>
            </a:extLst>
          </p:cNvPr>
          <p:cNvSpPr>
            <a:spLocks noGrp="1"/>
          </p:cNvSpPr>
          <p:nvPr>
            <p:ph type="sldNum" sz="quarter" idx="21"/>
          </p:nvPr>
        </p:nvSpPr>
        <p:spPr>
          <a:xfrm>
            <a:off x="9988277" y="6289914"/>
            <a:ext cx="1952626" cy="430886"/>
          </a:xfrm>
        </p:spPr>
        <p:txBody>
          <a:bodyPr/>
          <a:lstStyle>
            <a:lvl1pPr>
              <a:defRPr>
                <a:solidFill>
                  <a:schemeClr val="tx1">
                    <a:lumMod val="65000"/>
                    <a:lumOff val="35000"/>
                  </a:schemeClr>
                </a:solidFill>
              </a:defRPr>
            </a:lvl1pPr>
          </a:lstStyle>
          <a:p>
            <a:fld id="{9F9F533D-B52E-4A2F-BF72-0ADD2D94BD75}" type="slidenum">
              <a:rPr lang="en-GB" smtClean="0"/>
              <a:pPr/>
              <a:t>‹Nr.›</a:t>
            </a:fld>
            <a:endParaRPr lang="en-GB"/>
          </a:p>
        </p:txBody>
      </p:sp>
      <p:sp>
        <p:nvSpPr>
          <p:cNvPr id="4" name="Textfeld 3">
            <a:extLst>
              <a:ext uri="{FF2B5EF4-FFF2-40B4-BE49-F238E27FC236}">
                <a16:creationId xmlns:a16="http://schemas.microsoft.com/office/drawing/2014/main" id="{7E5639BC-2229-D14F-5362-EE5EC3776CA6}"/>
              </a:ext>
            </a:extLst>
          </p:cNvPr>
          <p:cNvSpPr txBox="1"/>
          <p:nvPr userDrawn="1"/>
        </p:nvSpPr>
        <p:spPr>
          <a:xfrm rot="16200000">
            <a:off x="11085584" y="2194839"/>
            <a:ext cx="1997389" cy="215444"/>
          </a:xfrm>
          <a:prstGeom prst="rect">
            <a:avLst/>
          </a:prstGeom>
          <a:noFill/>
        </p:spPr>
        <p:txBody>
          <a:bodyPr wrap="square">
            <a:spAutoFit/>
          </a:bodyPr>
          <a:lstStyle/>
          <a:p>
            <a:r>
              <a:rPr lang="de-DE" sz="800" b="0" i="0" dirty="0">
                <a:solidFill>
                  <a:srgbClr val="303030"/>
                </a:solidFill>
                <a:effectLst/>
                <a:latin typeface="Arial" panose="020B0604020202020204" pitchFamily="34" charset="0"/>
              </a:rPr>
              <a:t>NP-DE-GVU-PPT-240002, Sep 2024</a:t>
            </a:r>
            <a:endParaRPr lang="de-DE" sz="800" dirty="0"/>
          </a:p>
        </p:txBody>
      </p:sp>
    </p:spTree>
    <p:extLst>
      <p:ext uri="{BB962C8B-B14F-4D97-AF65-F5344CB8AC3E}">
        <p14:creationId xmlns:p14="http://schemas.microsoft.com/office/powerpoint/2010/main" val="60568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One column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99EB916B-55F2-4A6B-BCF8-09E073F77D34}" type="slidenum">
              <a:rPr lang="en-AU" smtClean="0"/>
              <a:pPr/>
              <a:t>‹Nr.›</a:t>
            </a:fld>
            <a:endParaRPr lang="en-AU" dirty="0"/>
          </a:p>
        </p:txBody>
      </p:sp>
      <p:sp>
        <p:nvSpPr>
          <p:cNvPr id="6" name="Text Placeholder 5">
            <a:extLst>
              <a:ext uri="{FF2B5EF4-FFF2-40B4-BE49-F238E27FC236}">
                <a16:creationId xmlns:a16="http://schemas.microsoft.com/office/drawing/2014/main" id="{0DBDF0F1-6DEC-47C7-B805-2A764DA9301E}"/>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dirty="0"/>
              <a:t>Slide title</a:t>
            </a:r>
          </a:p>
          <a:p>
            <a:pPr lvl="1"/>
            <a:r>
              <a:rPr lang="en-US" dirty="0"/>
              <a:t>Slide subtitle</a:t>
            </a:r>
          </a:p>
        </p:txBody>
      </p:sp>
      <p:sp>
        <p:nvSpPr>
          <p:cNvPr id="9" name="Text Placeholder 2">
            <a:extLst>
              <a:ext uri="{FF2B5EF4-FFF2-40B4-BE49-F238E27FC236}">
                <a16:creationId xmlns:a16="http://schemas.microsoft.com/office/drawing/2014/main" id="{94E5B6FF-BB04-4B95-8767-BD9BFCDCD48D}"/>
              </a:ext>
            </a:extLst>
          </p:cNvPr>
          <p:cNvSpPr>
            <a:spLocks noGrp="1"/>
          </p:cNvSpPr>
          <p:nvPr>
            <p:ph idx="1"/>
          </p:nvPr>
        </p:nvSpPr>
        <p:spPr>
          <a:xfrm>
            <a:off x="723525" y="1723482"/>
            <a:ext cx="10729912" cy="4310743"/>
          </a:xfrm>
          <a:prstGeom prst="rect">
            <a:avLst/>
          </a:prstGeom>
        </p:spPr>
        <p:txBody>
          <a:bodyPr vert="horz" lIns="0" tIns="0" rIns="0" bIns="0" rtlCol="0">
            <a:noAutofit/>
          </a:bodyPr>
          <a:lstStyle>
            <a:lvl1pPr>
              <a:defRPr b="0">
                <a:solidFill>
                  <a:schemeClr val="tx1"/>
                </a:solidFill>
              </a:defRPr>
            </a:lvl1pPr>
            <a:lvl2pPr>
              <a:defRPr/>
            </a:lvl2pPr>
            <a:lvl3pPr>
              <a:defRPr/>
            </a:lvl3pPr>
            <a:lvl4pPr>
              <a:defRPr/>
            </a:lvl4pPr>
            <a:lvl5pPr>
              <a:defRPr/>
            </a:lvl5pPr>
            <a:lvl6pPr>
              <a:buClr>
                <a:srgbClr val="FF0000"/>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161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BAB517-9EB5-254D-81B7-B08B6F78C1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57C059-E6B1-F048-BF1E-68D84BC48C10}"/>
              </a:ext>
            </a:extLst>
          </p:cNvPr>
          <p:cNvSpPr>
            <a:spLocks noGrp="1"/>
          </p:cNvSpPr>
          <p:nvPr>
            <p:ph type="dt" sz="half" idx="10"/>
          </p:nvPr>
        </p:nvSpPr>
        <p:spPr/>
        <p:txBody>
          <a:bodyPr/>
          <a:lstStyle/>
          <a:p>
            <a:fld id="{7FB854B6-7963-7C41-9C72-E29ED0B0AFF5}" type="datetimeFigureOut">
              <a:rPr lang="en-US" smtClean="0"/>
              <a:pPr/>
              <a:t>11/8/2024</a:t>
            </a:fld>
            <a:endParaRPr lang="en-US"/>
          </a:p>
        </p:txBody>
      </p:sp>
      <p:sp>
        <p:nvSpPr>
          <p:cNvPr id="8" name="Footer Placeholder 7">
            <a:extLst>
              <a:ext uri="{FF2B5EF4-FFF2-40B4-BE49-F238E27FC236}">
                <a16:creationId xmlns:a16="http://schemas.microsoft.com/office/drawing/2014/main" id="{75E9F30D-AEA0-AB4C-87CE-E7A7AC7C0796}"/>
              </a:ext>
            </a:extLst>
          </p:cNvPr>
          <p:cNvSpPr>
            <a:spLocks noGrp="1"/>
          </p:cNvSpPr>
          <p:nvPr>
            <p:ph type="ftr" sz="quarter" idx="11"/>
          </p:nvPr>
        </p:nvSpPr>
        <p:spPr>
          <a:xfrm>
            <a:off x="3049200" y="6368400"/>
            <a:ext cx="6590100" cy="276282"/>
          </a:xfrm>
        </p:spPr>
        <p:txBody>
          <a:bodyPr/>
          <a:lstStyle/>
          <a:p>
            <a:endParaRPr lang="en-US"/>
          </a:p>
        </p:txBody>
      </p:sp>
      <p:sp>
        <p:nvSpPr>
          <p:cNvPr id="9" name="Slide Number Placeholder 8">
            <a:extLst>
              <a:ext uri="{FF2B5EF4-FFF2-40B4-BE49-F238E27FC236}">
                <a16:creationId xmlns:a16="http://schemas.microsoft.com/office/drawing/2014/main" id="{AA875FCD-15B9-D84B-9812-355A23310480}"/>
              </a:ext>
            </a:extLst>
          </p:cNvPr>
          <p:cNvSpPr>
            <a:spLocks noGrp="1"/>
          </p:cNvSpPr>
          <p:nvPr>
            <p:ph type="sldNum" sz="quarter" idx="12"/>
          </p:nvPr>
        </p:nvSpPr>
        <p:spPr/>
        <p:txBody>
          <a:bodyPr/>
          <a:lstStyle/>
          <a:p>
            <a:fld id="{47E06B46-E8AC-A541-8CB9-26D1014CC93B}" type="slidenum">
              <a:rPr lang="en-US" smtClean="0"/>
              <a:pPr/>
              <a:t>‹Nr.›</a:t>
            </a:fld>
            <a:endParaRPr lang="en-US"/>
          </a:p>
        </p:txBody>
      </p:sp>
      <p:sp>
        <p:nvSpPr>
          <p:cNvPr id="4" name="Title 3">
            <a:extLst>
              <a:ext uri="{FF2B5EF4-FFF2-40B4-BE49-F238E27FC236}">
                <a16:creationId xmlns:a16="http://schemas.microsoft.com/office/drawing/2014/main" id="{704E2076-21B5-4702-B025-F0F82CFBD3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74080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lorful smart art or char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a:xfrm>
            <a:off x="730250" y="6335242"/>
            <a:ext cx="297710" cy="201266"/>
          </a:xfrm>
          <a:prstGeom prst="rect">
            <a:avLst/>
          </a:prstGeom>
        </p:spPr>
        <p:txBody>
          <a:bodyPr/>
          <a:lstStyle/>
          <a:p>
            <a:fld id="{99EB916B-55F2-4A6B-BCF8-09E073F77D34}" type="slidenum">
              <a:rPr lang="en-AU" smtClean="0"/>
              <a:pPr/>
              <a:t>‹Nr.›</a:t>
            </a:fld>
            <a:endParaRPr lang="en-AU"/>
          </a:p>
        </p:txBody>
      </p:sp>
      <p:sp>
        <p:nvSpPr>
          <p:cNvPr id="10" name="Content Placeholder 9">
            <a:extLst>
              <a:ext uri="{FF2B5EF4-FFF2-40B4-BE49-F238E27FC236}">
                <a16:creationId xmlns:a16="http://schemas.microsoft.com/office/drawing/2014/main" id="{7994C696-0125-41F5-ADA3-AE9DFFE1011F}"/>
              </a:ext>
            </a:extLst>
          </p:cNvPr>
          <p:cNvSpPr>
            <a:spLocks noGrp="1"/>
          </p:cNvSpPr>
          <p:nvPr>
            <p:ph sz="quarter" idx="19"/>
          </p:nvPr>
        </p:nvSpPr>
        <p:spPr>
          <a:xfrm>
            <a:off x="724695" y="1721917"/>
            <a:ext cx="10729912" cy="4336868"/>
          </a:xfrm>
        </p:spPr>
        <p:txBody>
          <a:bodyPr/>
          <a:lstStyle>
            <a:lvl1pPr>
              <a:defRPr sz="1600">
                <a:solidFill>
                  <a:schemeClr val="tx1"/>
                </a:solidFill>
              </a:defRPr>
            </a:lvl1pPr>
            <a:lvl2pPr>
              <a:defRPr sz="1600"/>
            </a:lvl2pPr>
            <a:lvl3pPr>
              <a:defRPr sz="14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Rounded Corners 6">
            <a:extLst>
              <a:ext uri="{FF2B5EF4-FFF2-40B4-BE49-F238E27FC236}">
                <a16:creationId xmlns:a16="http://schemas.microsoft.com/office/drawing/2014/main" id="{2F191985-4D6E-49B5-A92C-C076806B515A}"/>
              </a:ext>
            </a:extLst>
          </p:cNvPr>
          <p:cNvSpPr/>
          <p:nvPr userDrawn="1">
            <p:custDataLst>
              <p:tags r:id="rId1"/>
            </p:custDataLst>
          </p:nvPr>
        </p:nvSpPr>
        <p:spPr>
          <a:xfrm rot="5400000">
            <a:off x="-347224" y="-61343"/>
            <a:ext cx="177000" cy="299686"/>
          </a:xfrm>
          <a:prstGeom prst="roundRect">
            <a:avLst/>
          </a:prstGeom>
          <a:solidFill>
            <a:srgbClr val="DB2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p>
        </p:txBody>
      </p:sp>
      <p:sp>
        <p:nvSpPr>
          <p:cNvPr id="8" name="Rectangle: Rounded Corners 7">
            <a:extLst>
              <a:ext uri="{FF2B5EF4-FFF2-40B4-BE49-F238E27FC236}">
                <a16:creationId xmlns:a16="http://schemas.microsoft.com/office/drawing/2014/main" id="{39BEA697-DF93-439C-9ADE-69B4D51F0997}"/>
              </a:ext>
            </a:extLst>
          </p:cNvPr>
          <p:cNvSpPr/>
          <p:nvPr userDrawn="1">
            <p:custDataLst>
              <p:tags r:id="rId2"/>
            </p:custDataLst>
          </p:nvPr>
        </p:nvSpPr>
        <p:spPr>
          <a:xfrm rot="5400000">
            <a:off x="-347224" y="168168"/>
            <a:ext cx="177000" cy="299686"/>
          </a:xfrm>
          <a:prstGeom prst="roundRect">
            <a:avLst/>
          </a:prstGeom>
          <a:solidFill>
            <a:srgbClr val="F06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solidFill>
                <a:schemeClr val="bg1"/>
              </a:solidFill>
            </a:endParaRPr>
          </a:p>
        </p:txBody>
      </p:sp>
      <p:sp>
        <p:nvSpPr>
          <p:cNvPr id="9" name="Rectangle: Rounded Corners 8">
            <a:extLst>
              <a:ext uri="{FF2B5EF4-FFF2-40B4-BE49-F238E27FC236}">
                <a16:creationId xmlns:a16="http://schemas.microsoft.com/office/drawing/2014/main" id="{5A857AC4-ADA6-4801-9D7A-3104A957380A}"/>
              </a:ext>
            </a:extLst>
          </p:cNvPr>
          <p:cNvSpPr/>
          <p:nvPr userDrawn="1">
            <p:custDataLst>
              <p:tags r:id="rId3"/>
            </p:custDataLst>
          </p:nvPr>
        </p:nvSpPr>
        <p:spPr>
          <a:xfrm rot="5400000">
            <a:off x="-347224" y="397679"/>
            <a:ext cx="177000" cy="299686"/>
          </a:xfrm>
          <a:prstGeom prst="roundRect">
            <a:avLst/>
          </a:prstGeom>
          <a:solidFill>
            <a:srgbClr val="F5C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solidFill>
                <a:schemeClr val="tx1"/>
              </a:solidFill>
            </a:endParaRPr>
          </a:p>
        </p:txBody>
      </p:sp>
      <p:sp>
        <p:nvSpPr>
          <p:cNvPr id="11" name="Rectangle: Rounded Corners 10">
            <a:extLst>
              <a:ext uri="{FF2B5EF4-FFF2-40B4-BE49-F238E27FC236}">
                <a16:creationId xmlns:a16="http://schemas.microsoft.com/office/drawing/2014/main" id="{E05980FD-462D-4DED-9595-0BBA62946790}"/>
              </a:ext>
            </a:extLst>
          </p:cNvPr>
          <p:cNvSpPr/>
          <p:nvPr userDrawn="1">
            <p:custDataLst>
              <p:tags r:id="rId4"/>
            </p:custDataLst>
          </p:nvPr>
        </p:nvSpPr>
        <p:spPr>
          <a:xfrm rot="5400000">
            <a:off x="-347223" y="627190"/>
            <a:ext cx="177000" cy="299685"/>
          </a:xfrm>
          <a:prstGeom prst="roundRect">
            <a:avLst/>
          </a:prstGeom>
          <a:solidFill>
            <a:srgbClr val="C6D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solidFill>
                <a:schemeClr val="tx1"/>
              </a:solidFill>
            </a:endParaRPr>
          </a:p>
        </p:txBody>
      </p:sp>
      <p:sp>
        <p:nvSpPr>
          <p:cNvPr id="12" name="Rectangle: Rounded Corners 11">
            <a:extLst>
              <a:ext uri="{FF2B5EF4-FFF2-40B4-BE49-F238E27FC236}">
                <a16:creationId xmlns:a16="http://schemas.microsoft.com/office/drawing/2014/main" id="{E88A1432-8794-4F6E-BFB1-791D02339161}"/>
              </a:ext>
            </a:extLst>
          </p:cNvPr>
          <p:cNvSpPr/>
          <p:nvPr userDrawn="1">
            <p:custDataLst>
              <p:tags r:id="rId5"/>
            </p:custDataLst>
          </p:nvPr>
        </p:nvSpPr>
        <p:spPr>
          <a:xfrm rot="5400000">
            <a:off x="-347224" y="856701"/>
            <a:ext cx="177000" cy="299686"/>
          </a:xfrm>
          <a:prstGeom prst="roundRect">
            <a:avLst/>
          </a:prstGeom>
          <a:solidFill>
            <a:srgbClr val="00A2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p>
        </p:txBody>
      </p:sp>
      <p:sp>
        <p:nvSpPr>
          <p:cNvPr id="13" name="Rectangle: Rounded Corners 12">
            <a:extLst>
              <a:ext uri="{FF2B5EF4-FFF2-40B4-BE49-F238E27FC236}">
                <a16:creationId xmlns:a16="http://schemas.microsoft.com/office/drawing/2014/main" id="{BDDEA03B-879A-4F13-B956-185BE8CE2D4C}"/>
              </a:ext>
            </a:extLst>
          </p:cNvPr>
          <p:cNvSpPr/>
          <p:nvPr userDrawn="1">
            <p:custDataLst>
              <p:tags r:id="rId6"/>
            </p:custDataLst>
          </p:nvPr>
        </p:nvSpPr>
        <p:spPr>
          <a:xfrm rot="5400000">
            <a:off x="-347224" y="1086212"/>
            <a:ext cx="177000" cy="299686"/>
          </a:xfrm>
          <a:prstGeom prst="roundRect">
            <a:avLst/>
          </a:prstGeom>
          <a:solidFill>
            <a:srgbClr val="03B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p>
        </p:txBody>
      </p:sp>
      <p:sp>
        <p:nvSpPr>
          <p:cNvPr id="14" name="Rectangle: Rounded Corners 13">
            <a:extLst>
              <a:ext uri="{FF2B5EF4-FFF2-40B4-BE49-F238E27FC236}">
                <a16:creationId xmlns:a16="http://schemas.microsoft.com/office/drawing/2014/main" id="{6F1764D6-633C-439D-911F-AD0BE5248FFD}"/>
              </a:ext>
            </a:extLst>
          </p:cNvPr>
          <p:cNvSpPr/>
          <p:nvPr userDrawn="1">
            <p:custDataLst>
              <p:tags r:id="rId7"/>
            </p:custDataLst>
          </p:nvPr>
        </p:nvSpPr>
        <p:spPr>
          <a:xfrm rot="5400000">
            <a:off x="-347224" y="1326837"/>
            <a:ext cx="177000" cy="299686"/>
          </a:xfrm>
          <a:prstGeom prst="roundRect">
            <a:avLst/>
          </a:prstGeom>
          <a:solidFill>
            <a:srgbClr val="0E56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p>
        </p:txBody>
      </p:sp>
      <p:sp>
        <p:nvSpPr>
          <p:cNvPr id="15" name="Rectangle: Rounded Corners 14">
            <a:extLst>
              <a:ext uri="{FF2B5EF4-FFF2-40B4-BE49-F238E27FC236}">
                <a16:creationId xmlns:a16="http://schemas.microsoft.com/office/drawing/2014/main" id="{6EDEADC4-A6C9-4EEB-A52C-C214E966268B}"/>
              </a:ext>
            </a:extLst>
          </p:cNvPr>
          <p:cNvSpPr/>
          <p:nvPr userDrawn="1">
            <p:custDataLst>
              <p:tags r:id="rId8"/>
            </p:custDataLst>
          </p:nvPr>
        </p:nvSpPr>
        <p:spPr>
          <a:xfrm rot="5400000">
            <a:off x="-347224" y="1556348"/>
            <a:ext cx="177000" cy="299686"/>
          </a:xfrm>
          <a:prstGeom prst="roundRect">
            <a:avLst/>
          </a:prstGeom>
          <a:solidFill>
            <a:srgbClr val="97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solidFill>
                <a:schemeClr val="bg1"/>
              </a:solidFill>
            </a:endParaRPr>
          </a:p>
        </p:txBody>
      </p:sp>
      <p:sp>
        <p:nvSpPr>
          <p:cNvPr id="16" name="Rectangle: Rounded Corners 15">
            <a:extLst>
              <a:ext uri="{FF2B5EF4-FFF2-40B4-BE49-F238E27FC236}">
                <a16:creationId xmlns:a16="http://schemas.microsoft.com/office/drawing/2014/main" id="{FA45CD52-A05A-4443-A6AF-C9E62D15A9B4}"/>
              </a:ext>
            </a:extLst>
          </p:cNvPr>
          <p:cNvSpPr/>
          <p:nvPr userDrawn="1">
            <p:custDataLst>
              <p:tags r:id="rId9"/>
            </p:custDataLst>
          </p:nvPr>
        </p:nvSpPr>
        <p:spPr>
          <a:xfrm rot="5400000">
            <a:off x="-347224" y="1785859"/>
            <a:ext cx="177000" cy="299686"/>
          </a:xfrm>
          <a:prstGeom prst="roundRect">
            <a:avLst/>
          </a:prstGeom>
          <a:solidFill>
            <a:srgbClr val="572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900">
              <a:solidFill>
                <a:schemeClr val="bg1"/>
              </a:solidFill>
            </a:endParaRPr>
          </a:p>
        </p:txBody>
      </p:sp>
      <p:pic>
        <p:nvPicPr>
          <p:cNvPr id="17" name="Picture 16">
            <a:extLst>
              <a:ext uri="{FF2B5EF4-FFF2-40B4-BE49-F238E27FC236}">
                <a16:creationId xmlns:a16="http://schemas.microsoft.com/office/drawing/2014/main" id="{9295779C-51CF-46A6-A614-700E8591E80C}"/>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a:stretch/>
        </p:blipFill>
        <p:spPr>
          <a:xfrm>
            <a:off x="-2335519" y="415847"/>
            <a:ext cx="263342" cy="255362"/>
          </a:xfrm>
          <a:prstGeom prst="rect">
            <a:avLst/>
          </a:prstGeom>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BF7F3A99-B28D-42C9-B95F-5ADC47A5F15F}"/>
              </a:ext>
            </a:extLst>
          </p:cNvPr>
          <p:cNvSpPr txBox="1"/>
          <p:nvPr userDrawn="1"/>
        </p:nvSpPr>
        <p:spPr>
          <a:xfrm>
            <a:off x="-2331470" y="0"/>
            <a:ext cx="1832169" cy="1231106"/>
          </a:xfrm>
          <a:prstGeom prst="rect">
            <a:avLst/>
          </a:prstGeom>
          <a:noFill/>
        </p:spPr>
        <p:txBody>
          <a:bodyPr wrap="square" lIns="0" tIns="0" rIns="0" bIns="0" rtlCol="0">
            <a:spAutoFit/>
          </a:bodyPr>
          <a:lstStyle/>
          <a:p>
            <a:pPr>
              <a:spcBef>
                <a:spcPts val="600"/>
              </a:spcBef>
            </a:pPr>
            <a:r>
              <a:rPr lang="en-AU" sz="1000"/>
              <a:t>Use the </a:t>
            </a:r>
            <a:r>
              <a:rPr lang="en-AU" sz="1000" err="1"/>
              <a:t>colors</a:t>
            </a:r>
            <a:r>
              <a:rPr lang="en-AU" sz="1000"/>
              <a:t> to right for colorful charts or smart art.</a:t>
            </a:r>
          </a:p>
          <a:p>
            <a:pPr marL="360363" indent="0">
              <a:spcBef>
                <a:spcPts val="600"/>
              </a:spcBef>
            </a:pPr>
            <a:r>
              <a:rPr lang="en-AU" sz="1000"/>
              <a:t>Use the eyedropper </a:t>
            </a:r>
            <a:br>
              <a:rPr lang="en-AU" sz="1000"/>
            </a:br>
            <a:r>
              <a:rPr lang="en-AU" sz="1000"/>
              <a:t>tool to select the </a:t>
            </a:r>
            <a:r>
              <a:rPr lang="en-AU" sz="1000" err="1"/>
              <a:t>color</a:t>
            </a:r>
            <a:r>
              <a:rPr lang="en-AU" sz="1000"/>
              <a:t>.</a:t>
            </a:r>
          </a:p>
          <a:p>
            <a:pPr>
              <a:spcBef>
                <a:spcPts val="600"/>
              </a:spcBef>
            </a:pPr>
            <a:r>
              <a:rPr lang="en-AU" sz="1000"/>
              <a:t>The eyedropper tool is located under ‘shape fill’, ‘shape outline or ‘font </a:t>
            </a:r>
            <a:r>
              <a:rPr lang="en-AU" sz="1000" err="1"/>
              <a:t>color</a:t>
            </a:r>
            <a:r>
              <a:rPr lang="en-AU" sz="1000"/>
              <a:t>’  </a:t>
            </a:r>
          </a:p>
        </p:txBody>
      </p:sp>
      <p:sp>
        <p:nvSpPr>
          <p:cNvPr id="19" name="Text Placeholder 5">
            <a:extLst>
              <a:ext uri="{FF2B5EF4-FFF2-40B4-BE49-F238E27FC236}">
                <a16:creationId xmlns:a16="http://schemas.microsoft.com/office/drawing/2014/main" id="{F2ABC988-19AB-4F62-A898-D316C497CAD9}"/>
              </a:ext>
            </a:extLst>
          </p:cNvPr>
          <p:cNvSpPr>
            <a:spLocks noGrp="1"/>
          </p:cNvSpPr>
          <p:nvPr>
            <p:ph type="body" sz="quarter" idx="18" hasCustomPrompt="1"/>
          </p:nvPr>
        </p:nvSpPr>
        <p:spPr>
          <a:xfrm>
            <a:off x="723525" y="736798"/>
            <a:ext cx="10729912" cy="703269"/>
          </a:xfrm>
        </p:spPr>
        <p:txBody>
          <a:bodyPr wrap="square">
            <a:spAutoFit/>
          </a:bodyPr>
          <a:lstStyle>
            <a:lvl1pPr>
              <a:lnSpc>
                <a:spcPct val="90000"/>
              </a:lnSpc>
              <a:spcAft>
                <a:spcPts val="0"/>
              </a:spcAft>
              <a:defRPr sz="2800" b="1">
                <a:solidFill>
                  <a:schemeClr val="accent1"/>
                </a:solidFill>
                <a:latin typeface="+mj-lt"/>
              </a:defRPr>
            </a:lvl1pPr>
            <a:lvl2pPr marL="0" indent="0">
              <a:lnSpc>
                <a:spcPct val="90000"/>
              </a:lnSpc>
              <a:spcBef>
                <a:spcPts val="300"/>
              </a:spcBef>
              <a:spcAft>
                <a:spcPts val="300"/>
              </a:spcAft>
              <a:buNone/>
              <a:defRPr sz="2000">
                <a:solidFill>
                  <a:schemeClr val="tx1"/>
                </a:solidFill>
              </a:defRPr>
            </a:lvl2pPr>
            <a:lvl3pPr>
              <a:spcBef>
                <a:spcPts val="1800"/>
              </a:spcBef>
              <a:defRPr sz="1000">
                <a:solidFill>
                  <a:schemeClr val="accent1"/>
                </a:solidFill>
                <a:latin typeface="+mj-lt"/>
              </a:defRPr>
            </a:lvl3pPr>
          </a:lstStyle>
          <a:p>
            <a:pPr lvl="0"/>
            <a:r>
              <a:rPr lang="en-US"/>
              <a:t>Slide title</a:t>
            </a:r>
          </a:p>
          <a:p>
            <a:pPr lvl="1"/>
            <a:r>
              <a:rPr lang="en-US"/>
              <a:t>Slide subtitle</a:t>
            </a:r>
          </a:p>
        </p:txBody>
      </p:sp>
    </p:spTree>
    <p:extLst>
      <p:ext uri="{BB962C8B-B14F-4D97-AF65-F5344CB8AC3E}">
        <p14:creationId xmlns:p14="http://schemas.microsoft.com/office/powerpoint/2010/main" val="96947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457ACE-F899-4F1F-849E-B8B8A824FF3C}"/>
              </a:ext>
            </a:extLst>
          </p:cNvPr>
          <p:cNvSpPr>
            <a:spLocks noGrp="1"/>
          </p:cNvSpPr>
          <p:nvPr>
            <p:ph type="sldNum" sz="quarter" idx="10"/>
          </p:nvPr>
        </p:nvSpPr>
        <p:spPr/>
        <p:txBody>
          <a:bodyPr/>
          <a:lstStyle/>
          <a:p>
            <a:fld id="{47E06B46-E8AC-A541-8CB9-26D1014CC93B}" type="slidenum">
              <a:rPr lang="en-US" smtClean="0"/>
              <a:pPr/>
              <a:t>‹Nr.›</a:t>
            </a:fld>
            <a:endParaRPr lang="en-US"/>
          </a:p>
        </p:txBody>
      </p:sp>
      <p:sp>
        <p:nvSpPr>
          <p:cNvPr id="5" name="Title 4">
            <a:extLst>
              <a:ext uri="{FF2B5EF4-FFF2-40B4-BE49-F238E27FC236}">
                <a16:creationId xmlns:a16="http://schemas.microsoft.com/office/drawing/2014/main" id="{07AA4C8C-5EBB-EB50-C0CA-6CB00F7A854F}"/>
              </a:ext>
            </a:extLst>
          </p:cNvPr>
          <p:cNvSpPr>
            <a:spLocks noGrp="1"/>
          </p:cNvSpPr>
          <p:nvPr>
            <p:ph type="title"/>
          </p:nvPr>
        </p:nvSpPr>
        <p:spPr>
          <a:xfrm>
            <a:off x="725906" y="458450"/>
            <a:ext cx="10729912" cy="430887"/>
          </a:xfrm>
        </p:spPr>
        <p:txBody>
          <a:bodyPr/>
          <a:lstStyle/>
          <a:p>
            <a:r>
              <a:rPr lang="en-US"/>
              <a:t>Click to edit Master title style</a:t>
            </a:r>
            <a:endParaRPr lang="en-GB"/>
          </a:p>
        </p:txBody>
      </p:sp>
      <p:sp>
        <p:nvSpPr>
          <p:cNvPr id="7" name="Text Placeholder 6">
            <a:extLst>
              <a:ext uri="{FF2B5EF4-FFF2-40B4-BE49-F238E27FC236}">
                <a16:creationId xmlns:a16="http://schemas.microsoft.com/office/drawing/2014/main" id="{7ABCBD9C-1B89-F03F-01E8-C4EE988F6FE0}"/>
              </a:ext>
            </a:extLst>
          </p:cNvPr>
          <p:cNvSpPr>
            <a:spLocks noGrp="1"/>
          </p:cNvSpPr>
          <p:nvPr>
            <p:ph type="body" sz="quarter" idx="11" hasCustomPrompt="1"/>
          </p:nvPr>
        </p:nvSpPr>
        <p:spPr>
          <a:xfrm>
            <a:off x="725906" y="6369920"/>
            <a:ext cx="9216000" cy="153888"/>
          </a:xfrm>
        </p:spPr>
        <p:txBody>
          <a:bodyPr tIns="0" bIns="0" anchor="b">
            <a:spAutoFit/>
          </a:bodyPr>
          <a:lstStyle>
            <a:lvl1pPr marL="0" indent="0">
              <a:spcBef>
                <a:spcPts val="200"/>
              </a:spcBef>
              <a:spcAft>
                <a:spcPts val="0"/>
              </a:spcAft>
              <a:buNone/>
              <a:defRPr sz="1000">
                <a:solidFill>
                  <a:schemeClr val="bg2"/>
                </a:solidFill>
              </a:defRPr>
            </a:lvl1pPr>
            <a:lvl2pPr marL="180975" indent="0">
              <a:buNone/>
              <a:defRPr/>
            </a:lvl2pPr>
            <a:lvl3pPr marL="361950" indent="0">
              <a:buNone/>
              <a:defRPr/>
            </a:lvl3pPr>
            <a:lvl4pPr marL="534988" indent="0">
              <a:buNone/>
              <a:defRPr/>
            </a:lvl4pPr>
            <a:lvl5pPr marL="715962" indent="0">
              <a:buNone/>
              <a:defRPr/>
            </a:lvl5pPr>
          </a:lstStyle>
          <a:p>
            <a:pPr lvl="0"/>
            <a:r>
              <a:rPr lang="en-US"/>
              <a:t>Click to add abbreviations &amp; references</a:t>
            </a:r>
            <a:endParaRPr lang="en-GB"/>
          </a:p>
        </p:txBody>
      </p:sp>
    </p:spTree>
    <p:extLst>
      <p:ext uri="{BB962C8B-B14F-4D97-AF65-F5344CB8AC3E}">
        <p14:creationId xmlns:p14="http://schemas.microsoft.com/office/powerpoint/2010/main" val="85249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arge Bulle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4E53DDB-FDB6-66D3-FC50-5426FF978D71}"/>
              </a:ext>
            </a:extLst>
          </p:cNvPr>
          <p:cNvSpPr>
            <a:spLocks noGrp="1"/>
          </p:cNvSpPr>
          <p:nvPr>
            <p:ph type="body" sz="quarter" idx="22" hasCustomPrompt="1"/>
          </p:nvPr>
        </p:nvSpPr>
        <p:spPr>
          <a:xfrm>
            <a:off x="365125" y="1303338"/>
            <a:ext cx="11460163" cy="4489450"/>
          </a:xfrm>
        </p:spPr>
        <p:txBody>
          <a:bodyPr lIns="0" tIns="180000" rIns="0" bIns="180000">
            <a:noAutofit/>
          </a:bodyPr>
          <a:lstStyle>
            <a:lvl1pPr>
              <a:defRPr/>
            </a:lvl1pPr>
          </a:lstStyle>
          <a:p>
            <a:pPr lvl="0"/>
            <a:r>
              <a:rPr lang="en-US" dirty="0"/>
              <a:t>Click to enter TEXT content ONLY. </a:t>
            </a:r>
            <a:br>
              <a:rPr lang="en-US" dirty="0"/>
            </a:br>
            <a:r>
              <a:rPr lang="en-US" dirty="0"/>
              <a:t>If text content appears too large please reduce the size of this font.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1">
            <a:extLst>
              <a:ext uri="{FF2B5EF4-FFF2-40B4-BE49-F238E27FC236}">
                <a16:creationId xmlns:a16="http://schemas.microsoft.com/office/drawing/2014/main" id="{3A7A86B9-637F-F18A-3604-5A44F7C4442F}"/>
              </a:ext>
            </a:extLst>
          </p:cNvPr>
          <p:cNvSpPr>
            <a:spLocks noGrp="1"/>
          </p:cNvSpPr>
          <p:nvPr>
            <p:ph type="title"/>
          </p:nvPr>
        </p:nvSpPr>
        <p:spPr>
          <a:xfrm>
            <a:off x="365125" y="242888"/>
            <a:ext cx="11460163" cy="430887"/>
          </a:xfrm>
        </p:spPr>
        <p:txBody>
          <a:bodyPr/>
          <a:lstStyle/>
          <a:p>
            <a:r>
              <a:rPr lang="de-DE"/>
              <a:t>Mastertitelformat bearbeiten</a:t>
            </a:r>
            <a:endParaRPr lang="en-US" dirty="0"/>
          </a:p>
        </p:txBody>
      </p:sp>
      <p:sp>
        <p:nvSpPr>
          <p:cNvPr id="10" name="Subtitle 2">
            <a:extLst>
              <a:ext uri="{FF2B5EF4-FFF2-40B4-BE49-F238E27FC236}">
                <a16:creationId xmlns:a16="http://schemas.microsoft.com/office/drawing/2014/main" id="{5A89E078-B97D-529E-FF83-DF5AD69D51F2}"/>
              </a:ext>
            </a:extLst>
          </p:cNvPr>
          <p:cNvSpPr>
            <a:spLocks noGrp="1"/>
          </p:cNvSpPr>
          <p:nvPr>
            <p:ph type="subTitle" idx="1" hasCustomPrompt="1"/>
          </p:nvPr>
        </p:nvSpPr>
        <p:spPr>
          <a:xfrm>
            <a:off x="365125" y="694950"/>
            <a:ext cx="11460164" cy="352800"/>
          </a:xfrm>
          <a:prstGeom prst="rect">
            <a:avLst/>
          </a:prstGeom>
        </p:spPr>
        <p:txBody>
          <a:bodyPr wrap="square" lIns="0" tIns="0" rIns="0" bIns="0" anchor="t" anchorCtr="0">
            <a:noAutofit/>
          </a:bodyPr>
          <a:lstStyle>
            <a:lvl1pPr marL="0" indent="0" algn="l">
              <a:spcBef>
                <a:spcPts val="0"/>
              </a:spcBef>
              <a:spcAft>
                <a:spcPts val="0"/>
              </a:spcAft>
              <a:buNone/>
              <a:defRPr sz="2400" i="0">
                <a:solidFill>
                  <a:schemeClr val="tx1"/>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dirty="0"/>
              <a:t>Click to enter slide subtitle</a:t>
            </a:r>
          </a:p>
        </p:txBody>
      </p:sp>
      <p:sp>
        <p:nvSpPr>
          <p:cNvPr id="5" name="Textfeld 4">
            <a:extLst>
              <a:ext uri="{FF2B5EF4-FFF2-40B4-BE49-F238E27FC236}">
                <a16:creationId xmlns:a16="http://schemas.microsoft.com/office/drawing/2014/main" id="{D0981D73-F98E-756A-EAF0-86A08E7D978C}"/>
              </a:ext>
            </a:extLst>
          </p:cNvPr>
          <p:cNvSpPr txBox="1"/>
          <p:nvPr userDrawn="1"/>
        </p:nvSpPr>
        <p:spPr>
          <a:xfrm rot="16200000">
            <a:off x="11085584" y="2194839"/>
            <a:ext cx="1997389" cy="215444"/>
          </a:xfrm>
          <a:prstGeom prst="rect">
            <a:avLst/>
          </a:prstGeom>
          <a:noFill/>
        </p:spPr>
        <p:txBody>
          <a:bodyPr wrap="square">
            <a:spAutoFit/>
          </a:bodyPr>
          <a:lstStyle/>
          <a:p>
            <a:r>
              <a:rPr lang="de-DE" sz="800" b="0" i="0" dirty="0">
                <a:solidFill>
                  <a:srgbClr val="303030"/>
                </a:solidFill>
                <a:effectLst/>
                <a:latin typeface="Arial" panose="020B0604020202020204" pitchFamily="34" charset="0"/>
              </a:rPr>
              <a:t>NP-DE-GVU-PPT-240002, Sep 2024</a:t>
            </a:r>
            <a:endParaRPr lang="de-DE" sz="800" dirty="0"/>
          </a:p>
        </p:txBody>
      </p:sp>
    </p:spTree>
    <p:custDataLst>
      <p:tags r:id="rId1"/>
    </p:custDataLst>
    <p:extLst>
      <p:ext uri="{BB962C8B-B14F-4D97-AF65-F5344CB8AC3E}">
        <p14:creationId xmlns:p14="http://schemas.microsoft.com/office/powerpoint/2010/main" val="150371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B8F45-5319-62B5-9703-4715FED564C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07B4A37-8CC9-43E1-3250-5EB7069979E6}"/>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80E41E7-7F3D-314F-9322-F6CD7E59D29B}"/>
              </a:ext>
            </a:extLst>
          </p:cNvPr>
          <p:cNvSpPr>
            <a:spLocks noGrp="1"/>
          </p:cNvSpPr>
          <p:nvPr>
            <p:ph type="dt" sz="half" idx="10"/>
          </p:nvPr>
        </p:nvSpPr>
        <p:spPr/>
        <p:txBody>
          <a:bodyPr/>
          <a:lstStyle/>
          <a:p>
            <a:fld id="{A14AD3F3-B0C8-4A46-BFB1-FA15383EB881}" type="datetimeFigureOut">
              <a:rPr lang="de-DE" smtClean="0"/>
              <a:t>08.11.2024</a:t>
            </a:fld>
            <a:endParaRPr lang="de-DE"/>
          </a:p>
        </p:txBody>
      </p:sp>
      <p:sp>
        <p:nvSpPr>
          <p:cNvPr id="5" name="Fußzeilenplatzhalter 4">
            <a:extLst>
              <a:ext uri="{FF2B5EF4-FFF2-40B4-BE49-F238E27FC236}">
                <a16:creationId xmlns:a16="http://schemas.microsoft.com/office/drawing/2014/main" id="{8EF684EB-7E12-4A28-CED8-DCC5639FD90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1424D46-39C5-A564-08B3-03A80664A229}"/>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011339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D64BC-79F5-AEF8-C13D-999A1577AAA4}"/>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2FDB3F5-7DB3-C0B3-6450-BF92E1AB61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6DC9852-E5CC-4B77-0EC1-A34B345B8C32}"/>
              </a:ext>
            </a:extLst>
          </p:cNvPr>
          <p:cNvSpPr>
            <a:spLocks noGrp="1"/>
          </p:cNvSpPr>
          <p:nvPr>
            <p:ph type="dt" sz="half" idx="10"/>
          </p:nvPr>
        </p:nvSpPr>
        <p:spPr/>
        <p:txBody>
          <a:bodyPr/>
          <a:lstStyle/>
          <a:p>
            <a:fld id="{A14AD3F3-B0C8-4A46-BFB1-FA15383EB881}" type="datetimeFigureOut">
              <a:rPr lang="de-DE" smtClean="0"/>
              <a:t>08.11.2024</a:t>
            </a:fld>
            <a:endParaRPr lang="de-DE"/>
          </a:p>
        </p:txBody>
      </p:sp>
      <p:sp>
        <p:nvSpPr>
          <p:cNvPr id="5" name="Fußzeilenplatzhalter 4">
            <a:extLst>
              <a:ext uri="{FF2B5EF4-FFF2-40B4-BE49-F238E27FC236}">
                <a16:creationId xmlns:a16="http://schemas.microsoft.com/office/drawing/2014/main" id="{4E6A32CE-0660-4E5E-9629-FDCEBF683B8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126FF2E-0E00-BB53-676C-716CF5234A2D}"/>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039161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1D6AE-4714-C862-F98C-EF30EF30F27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694DD7B-AD64-C4A7-2AA0-AC7EDEE64B9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8C534DB-7DED-E190-49DC-910D0FBCEF9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7F5C935-B564-62E6-5847-80FEEEC0456C}"/>
              </a:ext>
            </a:extLst>
          </p:cNvPr>
          <p:cNvSpPr>
            <a:spLocks noGrp="1"/>
          </p:cNvSpPr>
          <p:nvPr>
            <p:ph type="dt" sz="half" idx="10"/>
          </p:nvPr>
        </p:nvSpPr>
        <p:spPr/>
        <p:txBody>
          <a:bodyPr/>
          <a:lstStyle/>
          <a:p>
            <a:fld id="{A14AD3F3-B0C8-4A46-BFB1-FA15383EB881}" type="datetimeFigureOut">
              <a:rPr lang="de-DE" smtClean="0"/>
              <a:t>08.11.2024</a:t>
            </a:fld>
            <a:endParaRPr lang="de-DE"/>
          </a:p>
        </p:txBody>
      </p:sp>
      <p:sp>
        <p:nvSpPr>
          <p:cNvPr id="6" name="Fußzeilenplatzhalter 5">
            <a:extLst>
              <a:ext uri="{FF2B5EF4-FFF2-40B4-BE49-F238E27FC236}">
                <a16:creationId xmlns:a16="http://schemas.microsoft.com/office/drawing/2014/main" id="{1B017D38-DCE8-89BF-C862-8AE8D30042D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DEA32FA-2C24-94E3-E8A9-846534E7B05F}"/>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4153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F83B8-5675-D631-FB97-FBE557346CE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56252F3-2EE6-0D06-2D62-37C1F99F95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6714827-B608-03FF-F96C-83B25AFD589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06CD5A1-B2C0-B60B-1697-FC71A54EA8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A9DBD33-5CE2-540C-3B3E-6E4B48B8C0B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981CA80-E63C-40C5-2F5A-07D6853A9A10}"/>
              </a:ext>
            </a:extLst>
          </p:cNvPr>
          <p:cNvSpPr>
            <a:spLocks noGrp="1"/>
          </p:cNvSpPr>
          <p:nvPr>
            <p:ph type="dt" sz="half" idx="10"/>
          </p:nvPr>
        </p:nvSpPr>
        <p:spPr/>
        <p:txBody>
          <a:bodyPr/>
          <a:lstStyle/>
          <a:p>
            <a:fld id="{A14AD3F3-B0C8-4A46-BFB1-FA15383EB881}" type="datetimeFigureOut">
              <a:rPr lang="de-DE" smtClean="0"/>
              <a:t>08.11.2024</a:t>
            </a:fld>
            <a:endParaRPr lang="de-DE"/>
          </a:p>
        </p:txBody>
      </p:sp>
      <p:sp>
        <p:nvSpPr>
          <p:cNvPr id="8" name="Fußzeilenplatzhalter 7">
            <a:extLst>
              <a:ext uri="{FF2B5EF4-FFF2-40B4-BE49-F238E27FC236}">
                <a16:creationId xmlns:a16="http://schemas.microsoft.com/office/drawing/2014/main" id="{918FE897-14BB-E36D-A9C8-8549AF4E0EC1}"/>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EF9EB33E-5998-26C2-437B-9468A5597672}"/>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47330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AEBC94-D0ED-F7E2-63A6-1E62899F93A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D340DE5-1F3C-DADA-06AD-B32F3CBA96F3}"/>
              </a:ext>
            </a:extLst>
          </p:cNvPr>
          <p:cNvSpPr>
            <a:spLocks noGrp="1"/>
          </p:cNvSpPr>
          <p:nvPr>
            <p:ph type="dt" sz="half" idx="10"/>
          </p:nvPr>
        </p:nvSpPr>
        <p:spPr/>
        <p:txBody>
          <a:bodyPr/>
          <a:lstStyle/>
          <a:p>
            <a:fld id="{A14AD3F3-B0C8-4A46-BFB1-FA15383EB881}" type="datetimeFigureOut">
              <a:rPr lang="de-DE" smtClean="0"/>
              <a:t>08.11.2024</a:t>
            </a:fld>
            <a:endParaRPr lang="de-DE"/>
          </a:p>
        </p:txBody>
      </p:sp>
      <p:sp>
        <p:nvSpPr>
          <p:cNvPr id="4" name="Fußzeilenplatzhalter 3">
            <a:extLst>
              <a:ext uri="{FF2B5EF4-FFF2-40B4-BE49-F238E27FC236}">
                <a16:creationId xmlns:a16="http://schemas.microsoft.com/office/drawing/2014/main" id="{A3EEE172-671C-6F80-71F7-4FFC0CD907C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5A686A8-E4BB-4553-ECFB-B65DB47F4580}"/>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343842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4B42B0F-DE5C-DED1-8586-1B37DDF74619}"/>
              </a:ext>
            </a:extLst>
          </p:cNvPr>
          <p:cNvSpPr>
            <a:spLocks noGrp="1"/>
          </p:cNvSpPr>
          <p:nvPr>
            <p:ph type="dt" sz="half" idx="10"/>
          </p:nvPr>
        </p:nvSpPr>
        <p:spPr/>
        <p:txBody>
          <a:bodyPr/>
          <a:lstStyle/>
          <a:p>
            <a:fld id="{A14AD3F3-B0C8-4A46-BFB1-FA15383EB881}" type="datetimeFigureOut">
              <a:rPr lang="de-DE" smtClean="0"/>
              <a:t>08.11.2024</a:t>
            </a:fld>
            <a:endParaRPr lang="de-DE"/>
          </a:p>
        </p:txBody>
      </p:sp>
      <p:sp>
        <p:nvSpPr>
          <p:cNvPr id="3" name="Fußzeilenplatzhalter 2">
            <a:extLst>
              <a:ext uri="{FF2B5EF4-FFF2-40B4-BE49-F238E27FC236}">
                <a16:creationId xmlns:a16="http://schemas.microsoft.com/office/drawing/2014/main" id="{F6968E51-532A-2CA3-9BA7-9B1223151AB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0F746624-DE28-7291-8767-5914897CE857}"/>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541198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0DCFB-80A1-AF3C-D8D3-AE915CF691E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FB5184C-2A2A-B574-F785-FB9840AA4F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F92E274-B02C-DBBC-9211-A652BE8BE3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25599E2-D886-AABB-CA1A-6AAFC0EA861D}"/>
              </a:ext>
            </a:extLst>
          </p:cNvPr>
          <p:cNvSpPr>
            <a:spLocks noGrp="1"/>
          </p:cNvSpPr>
          <p:nvPr>
            <p:ph type="dt" sz="half" idx="10"/>
          </p:nvPr>
        </p:nvSpPr>
        <p:spPr/>
        <p:txBody>
          <a:bodyPr/>
          <a:lstStyle/>
          <a:p>
            <a:fld id="{A14AD3F3-B0C8-4A46-BFB1-FA15383EB881}" type="datetimeFigureOut">
              <a:rPr lang="de-DE" smtClean="0"/>
              <a:t>08.11.2024</a:t>
            </a:fld>
            <a:endParaRPr lang="de-DE"/>
          </a:p>
        </p:txBody>
      </p:sp>
      <p:sp>
        <p:nvSpPr>
          <p:cNvPr id="6" name="Fußzeilenplatzhalter 5">
            <a:extLst>
              <a:ext uri="{FF2B5EF4-FFF2-40B4-BE49-F238E27FC236}">
                <a16:creationId xmlns:a16="http://schemas.microsoft.com/office/drawing/2014/main" id="{3B3C8108-D39B-F443-632A-E3196C876C2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AF437AE-EC5F-EC10-34B7-EC43699D7DD4}"/>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3322028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A5410F-ED75-7A49-E444-77056BE9FCD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188F259-E003-E476-4ADE-277B3A676B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1B2E7208-8EB5-6B1F-E540-D450345799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8426DF1-A971-131B-9B75-C4671BBD3EA1}"/>
              </a:ext>
            </a:extLst>
          </p:cNvPr>
          <p:cNvSpPr>
            <a:spLocks noGrp="1"/>
          </p:cNvSpPr>
          <p:nvPr>
            <p:ph type="dt" sz="half" idx="10"/>
          </p:nvPr>
        </p:nvSpPr>
        <p:spPr/>
        <p:txBody>
          <a:bodyPr/>
          <a:lstStyle/>
          <a:p>
            <a:fld id="{A14AD3F3-B0C8-4A46-BFB1-FA15383EB881}" type="datetimeFigureOut">
              <a:rPr lang="de-DE" smtClean="0"/>
              <a:t>08.11.2024</a:t>
            </a:fld>
            <a:endParaRPr lang="de-DE"/>
          </a:p>
        </p:txBody>
      </p:sp>
      <p:sp>
        <p:nvSpPr>
          <p:cNvPr id="6" name="Fußzeilenplatzhalter 5">
            <a:extLst>
              <a:ext uri="{FF2B5EF4-FFF2-40B4-BE49-F238E27FC236}">
                <a16:creationId xmlns:a16="http://schemas.microsoft.com/office/drawing/2014/main" id="{B3BE7F0E-6CE4-D59C-DEDA-EDD4808E2CB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BAF0403-1F20-6BE0-8618-9F2EF1BE21DA}"/>
              </a:ext>
            </a:extLst>
          </p:cNvPr>
          <p:cNvSpPr>
            <a:spLocks noGrp="1"/>
          </p:cNvSpPr>
          <p:nvPr>
            <p:ph type="sldNum" sz="quarter" idx="12"/>
          </p:nvPr>
        </p:nvSpPr>
        <p:spPr/>
        <p:txBody>
          <a:bodyPr/>
          <a:lstStyle/>
          <a:p>
            <a:fld id="{36149422-E06C-4CB1-AF0A-C3674511F377}" type="slidenum">
              <a:rPr lang="de-DE" smtClean="0"/>
              <a:t>‹Nr.›</a:t>
            </a:fld>
            <a:endParaRPr lang="de-DE"/>
          </a:p>
        </p:txBody>
      </p:sp>
    </p:spTree>
    <p:extLst>
      <p:ext uri="{BB962C8B-B14F-4D97-AF65-F5344CB8AC3E}">
        <p14:creationId xmlns:p14="http://schemas.microsoft.com/office/powerpoint/2010/main" val="1465169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7EA3D88-1377-195E-B888-312E040C11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25F8AB6D-6B31-CA0A-89DF-946DAE2DDE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0305A775-6D95-26B0-CAA4-12AF0A316A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de-DE" sz="1200" kern="1200" smtClean="0">
                <a:solidFill>
                  <a:srgbClr val="00B050"/>
                </a:solidFill>
                <a:latin typeface="+mn-lt"/>
                <a:ea typeface="+mn-ea"/>
                <a:cs typeface="+mn-cs"/>
              </a:defRPr>
            </a:lvl1pPr>
          </a:lstStyle>
          <a:p>
            <a:fld id="{A14AD3F3-B0C8-4A46-BFB1-FA15383EB881}" type="datetimeFigureOut">
              <a:rPr lang="de-DE" smtClean="0"/>
              <a:pPr/>
              <a:t>08.11.2024</a:t>
            </a:fld>
            <a:endParaRPr lang="de-DE" dirty="0"/>
          </a:p>
        </p:txBody>
      </p:sp>
      <p:sp>
        <p:nvSpPr>
          <p:cNvPr id="5" name="Fußzeilenplatzhalter 4">
            <a:extLst>
              <a:ext uri="{FF2B5EF4-FFF2-40B4-BE49-F238E27FC236}">
                <a16:creationId xmlns:a16="http://schemas.microsoft.com/office/drawing/2014/main" id="{B7B42441-FAF1-45D9-6FA8-E983ACCE90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de-DE" sz="1100" b="1" kern="1200" dirty="0">
                <a:solidFill>
                  <a:srgbClr val="47CBCB"/>
                </a:solidFill>
                <a:latin typeface="+mn-lt"/>
                <a:ea typeface="+mn-ea"/>
                <a:cs typeface="+mn-cs"/>
              </a:defRPr>
            </a:lvl1pPr>
          </a:lstStyle>
          <a:p>
            <a:endParaRPr lang="de-DE" dirty="0"/>
          </a:p>
        </p:txBody>
      </p:sp>
      <p:sp>
        <p:nvSpPr>
          <p:cNvPr id="6" name="Foliennummernplatzhalter 5">
            <a:extLst>
              <a:ext uri="{FF2B5EF4-FFF2-40B4-BE49-F238E27FC236}">
                <a16:creationId xmlns:a16="http://schemas.microsoft.com/office/drawing/2014/main" id="{4DC53445-06B5-BA9B-07BF-DAD553813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lang="de-DE" sz="1200" kern="1200" smtClean="0">
                <a:solidFill>
                  <a:srgbClr val="002060"/>
                </a:solidFill>
                <a:latin typeface="+mn-lt"/>
                <a:ea typeface="+mn-ea"/>
                <a:cs typeface="+mn-cs"/>
              </a:defRPr>
            </a:lvl1pPr>
          </a:lstStyle>
          <a:p>
            <a:fld id="{36149422-E06C-4CB1-AF0A-C3674511F377}" type="slidenum">
              <a:rPr lang="de-DE" smtClean="0"/>
              <a:pPr/>
              <a:t>‹Nr.›</a:t>
            </a:fld>
            <a:endParaRPr lang="de-DE" dirty="0"/>
          </a:p>
        </p:txBody>
      </p:sp>
      <p:pic>
        <p:nvPicPr>
          <p:cNvPr id="7" name="Grafik 6">
            <a:extLst>
              <a:ext uri="{FF2B5EF4-FFF2-40B4-BE49-F238E27FC236}">
                <a16:creationId xmlns:a16="http://schemas.microsoft.com/office/drawing/2014/main" id="{5EFF7C56-8F66-042A-F6BD-18056A92F2F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240280" y="0"/>
            <a:ext cx="938437" cy="841089"/>
          </a:xfrm>
          <a:prstGeom prst="rect">
            <a:avLst/>
          </a:prstGeom>
        </p:spPr>
      </p:pic>
    </p:spTree>
    <p:extLst>
      <p:ext uri="{BB962C8B-B14F-4D97-AF65-F5344CB8AC3E}">
        <p14:creationId xmlns:p14="http://schemas.microsoft.com/office/powerpoint/2010/main" val="2431680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754" r:id="rId10"/>
    <p:sldLayoutId id="2147483758" r:id="rId11"/>
    <p:sldLayoutId id="2147483759" r:id="rId12"/>
    <p:sldLayoutId id="2147483760" r:id="rId13"/>
    <p:sldLayoutId id="2147483761" r:id="rId14"/>
    <p:sldLayoutId id="2147483762" r:id="rId15"/>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7FFFEE07_D7088634.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21.png"/><Relationship Id="rId7"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hyperlink" Target="https://www.cdc.gov/flu/about/burden/2021-2022.ht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nali-impfen.de/impfempfehlungen/impfungen-a-z/influenza-impfung/" TargetMode="Externa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49.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hyperlink" Target="https://www.cdc.gov/flu/highrisk/index.htm" TargetMode="External"/><Relationship Id="rId2" Type="http://schemas.openxmlformats.org/officeDocument/2006/relationships/notesSlide" Target="../notesSlides/notesSlide17.xml"/><Relationship Id="rId16" Type="http://schemas.openxmlformats.org/officeDocument/2006/relationships/hyperlink" Target="https://assets.publishing.service.gov.uk/government/uploads/system/uploads/attachment_data/file/1107978/Influenza-green-book-chapter19-16September22.pdf" TargetMode="External"/><Relationship Id="rId1" Type="http://schemas.openxmlformats.org/officeDocument/2006/relationships/slideLayout" Target="../slideLayouts/slideLayout1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0.sv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hyperlink" Target="https://www.rki.de/DE/Content/Infekt/Impfen/Materialien/Faktenblaetter/Influenza.pdf?__blob=publicationFile" TargetMode="External"/><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hyperlink" Target="https://www.rki.de/DE/Content/Infekt/EpidBull/Archiv/2024/Ausgaben/31_24.pdf?__blob=publicationFile" TargetMode="External"/><Relationship Id="rId9" Type="http://schemas.openxmlformats.org/officeDocument/2006/relationships/image" Target="../media/image55.png"/><Relationship Id="rId1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hyperlink" Target="https://twitter.com/DocScribbles/status/1251200333495312385/photo/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3.gif"/></Relationships>
</file>

<file path=ppt/slides/_rels/slide2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hyperlink" Target="https://www.rki.de/DE/Content/Infekt/EpidBull/Archiv/2021/Ausgaben/01_21.pdf?__blob=publicationFile"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hyperlink" Target="https://twitter.com/DocScribbles/status/1251200333495312385/photo/1"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75.emf"/><Relationship Id="rId7" Type="http://schemas.microsoft.com/office/2007/relationships/hdphoto" Target="../media/hdphoto2.wdp"/><Relationship Id="rId12"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77.png"/><Relationship Id="rId11" Type="http://schemas.openxmlformats.org/officeDocument/2006/relationships/customXml" Target="../ink/ink2.xml"/><Relationship Id="rId5" Type="http://schemas.microsoft.com/office/2007/relationships/hdphoto" Target="../media/hdphoto1.wdp"/><Relationship Id="rId10" Type="http://schemas.openxmlformats.org/officeDocument/2006/relationships/image" Target="../media/image100.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90.png"/><Relationship Id="rId3" Type="http://schemas.openxmlformats.org/officeDocument/2006/relationships/hyperlink" Target="https://www.cdc.gov/flu/prevent/cell-based.htm" TargetMode="External"/><Relationship Id="rId21" Type="http://schemas.openxmlformats.org/officeDocument/2006/relationships/image" Target="../media/image93.pn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89.png"/><Relationship Id="rId2" Type="http://schemas.openxmlformats.org/officeDocument/2006/relationships/notesSlide" Target="../notesSlides/notesSlide25.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11.xml"/><Relationship Id="rId6" Type="http://schemas.openxmlformats.org/officeDocument/2006/relationships/image" Target="../media/image79.png"/><Relationship Id="rId11" Type="http://schemas.openxmlformats.org/officeDocument/2006/relationships/image" Target="../media/image84.png"/><Relationship Id="rId24" Type="http://schemas.openxmlformats.org/officeDocument/2006/relationships/image" Target="../media/image96.png"/><Relationship Id="rId5" Type="http://schemas.openxmlformats.org/officeDocument/2006/relationships/image" Target="../media/image78.png"/><Relationship Id="rId15" Type="http://schemas.openxmlformats.org/officeDocument/2006/relationships/image" Target="../media/image87.png"/><Relationship Id="rId23" Type="http://schemas.openxmlformats.org/officeDocument/2006/relationships/image" Target="../media/image95.png"/><Relationship Id="rId10" Type="http://schemas.openxmlformats.org/officeDocument/2006/relationships/image" Target="../media/image83.png"/><Relationship Id="rId19" Type="http://schemas.openxmlformats.org/officeDocument/2006/relationships/image" Target="../media/image91.png"/><Relationship Id="rId4" Type="http://schemas.openxmlformats.org/officeDocument/2006/relationships/hyperlink" Target="https://www.rki.de/DE/Content/Infekt/EpidBull/Archiv/2021/Ausgaben/01_21.pdf?__blob=publicationFile" TargetMode="External"/><Relationship Id="rId9" Type="http://schemas.openxmlformats.org/officeDocument/2006/relationships/image" Target="../media/image82.png"/><Relationship Id="rId14" Type="http://schemas.openxmlformats.org/officeDocument/2006/relationships/image" Target="../media/image86.png"/><Relationship Id="rId22" Type="http://schemas.openxmlformats.org/officeDocument/2006/relationships/image" Target="../media/image94.png"/></Relationships>
</file>

<file path=ppt/slides/_rels/slide3.xml.rels><?xml version="1.0" encoding="UTF-8" standalone="yes"?>
<Relationships xmlns="http://schemas.openxmlformats.org/package/2006/relationships"><Relationship Id="rId8" Type="http://schemas.openxmlformats.org/officeDocument/2006/relationships/hyperlink" Target="https://apps.who.int/iris/handle/10665/65576" TargetMode="External"/><Relationship Id="rId3" Type="http://schemas.openxmlformats.org/officeDocument/2006/relationships/slideLayout" Target="../slideLayouts/slideLayout10.xml"/><Relationship Id="rId7" Type="http://schemas.openxmlformats.org/officeDocument/2006/relationships/hyperlink" Target="https://globalcoalitiononaging.com/wp-content/uploads/2018/07/life-course-immunization_gcoa-for-web-1.pdf" TargetMode="External"/><Relationship Id="rId2" Type="http://schemas.openxmlformats.org/officeDocument/2006/relationships/tags" Target="../tags/tag12.xml"/><Relationship Id="rId1" Type="http://schemas.openxmlformats.org/officeDocument/2006/relationships/themeOverride" Target="../theme/themeOverride1.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chart" Target="../charts/chart6.xml"/></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104.png"/><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hyperlink" Target="https://www.kvhh.net/_Resources/Persistent/1/4/8/5/14853452bc0aaf5ee227e3e492e91c618eb27b20/Preisinformation%20gem.%20%C2%A7%2073%20Abs%208.12.23.pdf"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hyperlink" Target="https://www.rki.de/SharedDocs/FAQ/COVID-Impfen/FAQ_Liste_Wirksamkeit.html#FAQId16725384" TargetMode="External"/><Relationship Id="rId3" Type="http://schemas.openxmlformats.org/officeDocument/2006/relationships/oleObject" Target="../embeddings/oleObject6.bin"/><Relationship Id="rId7" Type="http://schemas.openxmlformats.org/officeDocument/2006/relationships/hyperlink" Target="https://www.rki.de/SharedDocs/FAQ/COVID-Impfen/FAQ_Genesene_Impfdosis.html#:~:text=Die%20sogenannte%20hybride%20Immunit%C3%A4t%2C%20die,%2D2%2DInfektionen%20geimpft%20werden." TargetMode="External"/><Relationship Id="rId2" Type="http://schemas.openxmlformats.org/officeDocument/2006/relationships/slideLayout" Target="../slideLayouts/slideLayout10.xml"/><Relationship Id="rId1" Type="http://schemas.openxmlformats.org/officeDocument/2006/relationships/tags" Target="../tags/tag17.xml"/><Relationship Id="rId6" Type="http://schemas.openxmlformats.org/officeDocument/2006/relationships/hyperlink" Target="https://www.rki.de/SharedDocs/FAQ/COVID-19/FAQ-gesamt.html?nn=2386228" TargetMode="External"/><Relationship Id="rId5" Type="http://schemas.openxmlformats.org/officeDocument/2006/relationships/image" Target="../media/image107.jpeg"/><Relationship Id="rId4" Type="http://schemas.openxmlformats.org/officeDocument/2006/relationships/image" Target="../media/image2.emf"/></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12.svg"/><Relationship Id="rId2" Type="http://schemas.openxmlformats.org/officeDocument/2006/relationships/slideLayout" Target="../slideLayouts/slideLayout10.xml"/><Relationship Id="rId1" Type="http://schemas.openxmlformats.org/officeDocument/2006/relationships/tags" Target="../tags/tag18.xml"/><Relationship Id="rId6" Type="http://schemas.openxmlformats.org/officeDocument/2006/relationships/image" Target="../media/image111.png"/><Relationship Id="rId5" Type="http://schemas.openxmlformats.org/officeDocument/2006/relationships/image" Target="../media/image109.png"/><Relationship Id="rId4" Type="http://schemas.openxmlformats.org/officeDocument/2006/relationships/image" Target="../media/image2.emf"/></Relationships>
</file>

<file path=ppt/slides/_rels/slide41.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oleObject" Target="../embeddings/oleObject8.bin"/><Relationship Id="rId7" Type="http://schemas.openxmlformats.org/officeDocument/2006/relationships/image" Target="../media/image114.png"/><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hyperlink" Target="https://www.intensivregister.de/#/aktuelle-lage/altersstruktur" TargetMode="External"/><Relationship Id="rId5" Type="http://schemas.openxmlformats.org/officeDocument/2006/relationships/image" Target="../media/image113.png"/><Relationship Id="rId4" Type="http://schemas.openxmlformats.org/officeDocument/2006/relationships/image" Target="../media/image2.emf"/></Relationships>
</file>

<file path=ppt/slides/_rels/slide42.xml.rels><?xml version="1.0" encoding="UTF-8" standalone="yes"?>
<Relationships xmlns="http://schemas.openxmlformats.org/package/2006/relationships"><Relationship Id="rId8" Type="http://schemas.openxmlformats.org/officeDocument/2006/relationships/hyperlink" Target="https://www.gesetze-im-internet.de/ifsg/__7.html" TargetMode="External"/><Relationship Id="rId3" Type="http://schemas.openxmlformats.org/officeDocument/2006/relationships/oleObject" Target="../embeddings/oleObject9.bin"/><Relationship Id="rId7" Type="http://schemas.openxmlformats.org/officeDocument/2006/relationships/hyperlink" Target="https://www.impfen-info.de/impfempfehlungen/fuer-erwachsene/pneumokokken/infektion/" TargetMode="External"/><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2.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115.svg"/><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114.png"/><Relationship Id="rId5" Type="http://schemas.openxmlformats.org/officeDocument/2006/relationships/image" Target="../media/image118.png"/><Relationship Id="rId4" Type="http://schemas.openxmlformats.org/officeDocument/2006/relationships/image" Target="../media/image2.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121.jpeg"/><Relationship Id="rId2" Type="http://schemas.openxmlformats.org/officeDocument/2006/relationships/slideLayout" Target="../slideLayouts/slideLayout10.xml"/><Relationship Id="rId1" Type="http://schemas.openxmlformats.org/officeDocument/2006/relationships/tags" Target="../tags/tag2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2.emf"/></Relationships>
</file>

<file path=ppt/slides/_rels/slide45.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oleObject" Target="../embeddings/oleObject12.bin"/><Relationship Id="rId7" Type="http://schemas.openxmlformats.org/officeDocument/2006/relationships/image" Target="../media/image111.png"/><Relationship Id="rId2" Type="http://schemas.openxmlformats.org/officeDocument/2006/relationships/slideLayout" Target="../slideLayouts/slideLayout10.xml"/><Relationship Id="rId1" Type="http://schemas.openxmlformats.org/officeDocument/2006/relationships/tags" Target="../tags/tag2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2.emf"/></Relationships>
</file>

<file path=ppt/slides/_rels/slide46.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112.svg"/><Relationship Id="rId2" Type="http://schemas.openxmlformats.org/officeDocument/2006/relationships/slideLayout" Target="../slideLayouts/slideLayout10.xml"/><Relationship Id="rId1" Type="http://schemas.openxmlformats.org/officeDocument/2006/relationships/tags" Target="../tags/tag24.xml"/><Relationship Id="rId6" Type="http://schemas.openxmlformats.org/officeDocument/2006/relationships/image" Target="../media/image111.png"/><Relationship Id="rId5" Type="http://schemas.openxmlformats.org/officeDocument/2006/relationships/image" Target="../media/image125.png"/><Relationship Id="rId4" Type="http://schemas.openxmlformats.org/officeDocument/2006/relationships/image" Target="../media/image2.emf"/></Relationships>
</file>

<file path=ppt/slides/_rels/slide4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www.rki.de/DE/Content/Infekt/EpidBull/Archiv/2024/Ausgaben/04_24.pdf?__blob=publicationFile"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4.xml"/><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2.emf"/><Relationship Id="rId10" Type="http://schemas.openxmlformats.org/officeDocument/2006/relationships/image" Target="../media/image12.png"/><Relationship Id="rId4" Type="http://schemas.openxmlformats.org/officeDocument/2006/relationships/oleObject" Target="../embeddings/oleObject3.bin"/><Relationship Id="rId9"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hyperlink" Target="http://www.cdc.gov/rsv/about/symptoms.html" TargetMode="External"/><Relationship Id="rId3" Type="http://schemas.openxmlformats.org/officeDocument/2006/relationships/notesSlide" Target="../notesSlides/notesSlide34.xml"/><Relationship Id="rId7" Type="http://schemas.openxmlformats.org/officeDocument/2006/relationships/hyperlink" Target="https://www.rki.de/DE/Content/Infekt/EpidBull/Merkblaetter/Ratgeber_RSV.html" TargetMode="External"/><Relationship Id="rId2" Type="http://schemas.openxmlformats.org/officeDocument/2006/relationships/slideLayout" Target="../slideLayouts/slideLayout10.xml"/><Relationship Id="rId1" Type="http://schemas.openxmlformats.org/officeDocument/2006/relationships/tags" Target="../tags/tag25.xml"/><Relationship Id="rId6" Type="http://schemas.openxmlformats.org/officeDocument/2006/relationships/image" Target="../media/image129.jpeg"/><Relationship Id="rId5" Type="http://schemas.openxmlformats.org/officeDocument/2006/relationships/image" Target="../media/image2.emf"/><Relationship Id="rId4" Type="http://schemas.openxmlformats.org/officeDocument/2006/relationships/oleObject" Target="../embeddings/oleObject14.bin"/><Relationship Id="rId9" Type="http://schemas.openxmlformats.org/officeDocument/2006/relationships/hyperlink" Target="https://www.gesetze-im-internet.de/ifsg/__7.html"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pei.de/DE/arzneimittel/impfstoffe/rsv/respiratorisches-synzytial-virus-node.html" TargetMode="External"/><Relationship Id="rId2" Type="http://schemas.openxmlformats.org/officeDocument/2006/relationships/hyperlink" Target="https://www.rki.de/DE/Content/Infekt/EpidBull/Archiv/2024/Ausgaben/32_24.pdf?__blob=publicationFile" TargetMode="External"/><Relationship Id="rId1" Type="http://schemas.openxmlformats.org/officeDocument/2006/relationships/slideLayout" Target="../slideLayouts/slideLayout1.xml"/><Relationship Id="rId5" Type="http://schemas.openxmlformats.org/officeDocument/2006/relationships/image" Target="../media/image131.png"/><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138.png"/><Relationship Id="rId3" Type="http://schemas.openxmlformats.org/officeDocument/2006/relationships/notesSlide" Target="../notesSlides/notesSlide35.xml"/><Relationship Id="rId7" Type="http://schemas.openxmlformats.org/officeDocument/2006/relationships/image" Target="../media/image132.png"/><Relationship Id="rId12" Type="http://schemas.openxmlformats.org/officeDocument/2006/relationships/image" Target="../media/image137.svg"/><Relationship Id="rId2" Type="http://schemas.openxmlformats.org/officeDocument/2006/relationships/slideLayout" Target="../slideLayouts/slideLayout10.xml"/><Relationship Id="rId1" Type="http://schemas.openxmlformats.org/officeDocument/2006/relationships/tags" Target="../tags/tag26.xml"/><Relationship Id="rId6" Type="http://schemas.openxmlformats.org/officeDocument/2006/relationships/chart" Target="../charts/chart9.xml"/><Relationship Id="rId11" Type="http://schemas.openxmlformats.org/officeDocument/2006/relationships/image" Target="../media/image136.png"/><Relationship Id="rId5" Type="http://schemas.openxmlformats.org/officeDocument/2006/relationships/image" Target="../media/image2.emf"/><Relationship Id="rId10" Type="http://schemas.openxmlformats.org/officeDocument/2006/relationships/image" Target="../media/image135.svg"/><Relationship Id="rId4" Type="http://schemas.openxmlformats.org/officeDocument/2006/relationships/oleObject" Target="../embeddings/oleObject15.bin"/><Relationship Id="rId9" Type="http://schemas.openxmlformats.org/officeDocument/2006/relationships/image" Target="../media/image134.png"/><Relationship Id="rId14" Type="http://schemas.openxmlformats.org/officeDocument/2006/relationships/image" Target="../media/image139.svg"/></Relationships>
</file>

<file path=ppt/slides/_rels/slide55.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svg"/><Relationship Id="rId3" Type="http://schemas.openxmlformats.org/officeDocument/2006/relationships/notesSlide" Target="../notesSlides/notesSlide36.xml"/><Relationship Id="rId7" Type="http://schemas.openxmlformats.org/officeDocument/2006/relationships/image" Target="../media/image141.svg"/><Relationship Id="rId12" Type="http://schemas.openxmlformats.org/officeDocument/2006/relationships/image" Target="../media/image146.png"/><Relationship Id="rId2" Type="http://schemas.openxmlformats.org/officeDocument/2006/relationships/slideLayout" Target="../slideLayouts/slideLayout10.xml"/><Relationship Id="rId1" Type="http://schemas.openxmlformats.org/officeDocument/2006/relationships/tags" Target="../tags/tag27.xml"/><Relationship Id="rId6" Type="http://schemas.openxmlformats.org/officeDocument/2006/relationships/image" Target="../media/image140.png"/><Relationship Id="rId11" Type="http://schemas.openxmlformats.org/officeDocument/2006/relationships/image" Target="../media/image145.svg"/><Relationship Id="rId5" Type="http://schemas.openxmlformats.org/officeDocument/2006/relationships/image" Target="../media/image2.emf"/><Relationship Id="rId10" Type="http://schemas.openxmlformats.org/officeDocument/2006/relationships/image" Target="../media/image144.png"/><Relationship Id="rId4" Type="http://schemas.openxmlformats.org/officeDocument/2006/relationships/oleObject" Target="../embeddings/oleObject16.bin"/><Relationship Id="rId9" Type="http://schemas.openxmlformats.org/officeDocument/2006/relationships/image" Target="../media/image143.svg"/></Relationships>
</file>

<file path=ppt/slides/_rels/slide56.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37.xml"/><Relationship Id="rId7" Type="http://schemas.openxmlformats.org/officeDocument/2006/relationships/image" Target="../media/image115.svg"/><Relationship Id="rId2" Type="http://schemas.openxmlformats.org/officeDocument/2006/relationships/slideLayout" Target="../slideLayouts/slideLayout10.xml"/><Relationship Id="rId1" Type="http://schemas.openxmlformats.org/officeDocument/2006/relationships/tags" Target="../tags/tag28.xml"/><Relationship Id="rId6" Type="http://schemas.openxmlformats.org/officeDocument/2006/relationships/image" Target="../media/image114.png"/><Relationship Id="rId5" Type="http://schemas.openxmlformats.org/officeDocument/2006/relationships/image" Target="../media/image2.emf"/><Relationship Id="rId4" Type="http://schemas.openxmlformats.org/officeDocument/2006/relationships/oleObject" Target="../embeddings/oleObject17.bin"/></Relationships>
</file>

<file path=ppt/slides/_rels/slide57.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notesSlide" Target="../notesSlides/notesSlide38.xml"/><Relationship Id="rId7" Type="http://schemas.openxmlformats.org/officeDocument/2006/relationships/image" Target="../media/image115.svg"/><Relationship Id="rId2" Type="http://schemas.openxmlformats.org/officeDocument/2006/relationships/slideLayout" Target="../slideLayouts/slideLayout10.xml"/><Relationship Id="rId1" Type="http://schemas.openxmlformats.org/officeDocument/2006/relationships/tags" Target="../tags/tag29.xml"/><Relationship Id="rId6" Type="http://schemas.openxmlformats.org/officeDocument/2006/relationships/image" Target="../media/image114.png"/><Relationship Id="rId5" Type="http://schemas.openxmlformats.org/officeDocument/2006/relationships/image" Target="../media/image2.emf"/><Relationship Id="rId4" Type="http://schemas.openxmlformats.org/officeDocument/2006/relationships/oleObject" Target="../embeddings/oleObject17.bin"/></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0.xml"/><Relationship Id="rId1" Type="http://schemas.openxmlformats.org/officeDocument/2006/relationships/tags" Target="../tags/tag30.xml"/><Relationship Id="rId4" Type="http://schemas.openxmlformats.org/officeDocument/2006/relationships/image" Target="../media/image2.e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hyperlink" Target="https://www.rki.de/DE/Content/Infekt/EpidBull/Merkblaetter/Ratgeber_Pertussis.html" TargetMode="External"/><Relationship Id="rId2" Type="http://schemas.openxmlformats.org/officeDocument/2006/relationships/slideLayout" Target="../slideLayouts/slideLayout10.xml"/><Relationship Id="rId1" Type="http://schemas.openxmlformats.org/officeDocument/2006/relationships/tags" Target="../tags/tag31.xml"/><Relationship Id="rId6" Type="http://schemas.openxmlformats.org/officeDocument/2006/relationships/image" Target="../media/image150.jpeg"/><Relationship Id="rId5" Type="http://schemas.openxmlformats.org/officeDocument/2006/relationships/image" Target="../media/image2.emf"/><Relationship Id="rId4" Type="http://schemas.openxmlformats.org/officeDocument/2006/relationships/oleObject" Target="../embeddings/oleObject19.bin"/></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0.xml"/><Relationship Id="rId1" Type="http://schemas.openxmlformats.org/officeDocument/2006/relationships/tags" Target="../tags/tag32.xml"/><Relationship Id="rId6" Type="http://schemas.openxmlformats.org/officeDocument/2006/relationships/image" Target="../media/image151.jpeg"/><Relationship Id="rId5" Type="http://schemas.openxmlformats.org/officeDocument/2006/relationships/image" Target="../media/image2.emf"/><Relationship Id="rId4" Type="http://schemas.openxmlformats.org/officeDocument/2006/relationships/oleObject" Target="../embeddings/oleObject20.bin"/></Relationships>
</file>

<file path=ppt/slides/_rels/slide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www.rki.de/DE/Content/Infekt/EpidBull/Archiv/2024/Ausgaben/04_24.pdf?__blob=publicationFile"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s://www.rki.de/DE/Content/Infekt/EpidBull/Archiv/2024/Ausgaben/04_24.pdf?__blob=publicationFile" TargetMode="External"/><Relationship Id="rId1" Type="http://schemas.openxmlformats.org/officeDocument/2006/relationships/slideLayout" Target="../slideLayouts/slideLayout1.xml"/><Relationship Id="rId5" Type="http://schemas.openxmlformats.org/officeDocument/2006/relationships/image" Target="../media/image155.png"/><Relationship Id="rId4" Type="http://schemas.openxmlformats.org/officeDocument/2006/relationships/image" Target="../media/image154.png"/></Relationships>
</file>

<file path=ppt/slides/_rels/slide6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0.xml"/><Relationship Id="rId1" Type="http://schemas.openxmlformats.org/officeDocument/2006/relationships/tags" Target="../tags/tag33.xml"/><Relationship Id="rId5" Type="http://schemas.openxmlformats.org/officeDocument/2006/relationships/chart" Target="../charts/chart10.xml"/><Relationship Id="rId4" Type="http://schemas.openxmlformats.org/officeDocument/2006/relationships/image" Target="../media/image2.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9.png"/><Relationship Id="rId2" Type="http://schemas.microsoft.com/office/2018/10/relationships/comments" Target="../comments/modernComment_7FFFEE0F_2234E368.xml"/><Relationship Id="rId1" Type="http://schemas.openxmlformats.org/officeDocument/2006/relationships/slideLayout" Target="../slideLayouts/slideLayout2.xml"/><Relationship Id="rId4" Type="http://schemas.openxmlformats.org/officeDocument/2006/relationships/hyperlink" Target="https://doi.org/10.1093/jtm/tay046"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162.png"/><Relationship Id="rId4" Type="http://schemas.openxmlformats.org/officeDocument/2006/relationships/hyperlink" Target="https://doi.org/10.1002/art.42318"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6.emf"/><Relationship Id="rId2" Type="http://schemas.openxmlformats.org/officeDocument/2006/relationships/tags" Target="../tags/tag14.xml"/><Relationship Id="rId1" Type="http://schemas.openxmlformats.org/officeDocument/2006/relationships/themeOverride" Target="../theme/themeOverride2.xml"/><Relationship Id="rId6" Type="http://schemas.openxmlformats.org/officeDocument/2006/relationships/image" Target="../media/image2.emf"/><Relationship Id="rId5" Type="http://schemas.openxmlformats.org/officeDocument/2006/relationships/oleObject" Target="../embeddings/oleObject4.bin"/><Relationship Id="rId4"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hyperlink" Target="https://www.wirfuersimpfen.de/sites/default/files/2021-05/2683_2101_PREA_PB_Immun_Ampel_ONLINE_1.pdf" TargetMode="External"/><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7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hyperlink" Target="https://www.wirfuersimpfen.de/impfungen-bei-immunschwache" TargetMode="Externa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link.springer.com/content/pdf/10.1007/s00103-020-03123-w.pdf" TargetMode="Externa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chart" Target="../charts/chart11.xml"/><Relationship Id="rId13" Type="http://schemas.openxmlformats.org/officeDocument/2006/relationships/chart" Target="../charts/chart16.xml"/><Relationship Id="rId18" Type="http://schemas.openxmlformats.org/officeDocument/2006/relationships/chart" Target="../charts/chart21.xml"/><Relationship Id="rId26" Type="http://schemas.openxmlformats.org/officeDocument/2006/relationships/image" Target="../media/image145.svg"/><Relationship Id="rId3" Type="http://schemas.openxmlformats.org/officeDocument/2006/relationships/notesSlide" Target="../notesSlides/notesSlide44.xml"/><Relationship Id="rId21" Type="http://schemas.openxmlformats.org/officeDocument/2006/relationships/image" Target="../media/image140.png"/><Relationship Id="rId7" Type="http://schemas.openxmlformats.org/officeDocument/2006/relationships/hyperlink" Target="https://www.rki.de/DE/Content/Infekt/EpidBull/Archiv/2022/Ausgaben/49_22.pdf?__blob=publicationFile" TargetMode="External"/><Relationship Id="rId12" Type="http://schemas.openxmlformats.org/officeDocument/2006/relationships/chart" Target="../charts/chart15.xml"/><Relationship Id="rId17" Type="http://schemas.openxmlformats.org/officeDocument/2006/relationships/chart" Target="../charts/chart20.xml"/><Relationship Id="rId25" Type="http://schemas.openxmlformats.org/officeDocument/2006/relationships/image" Target="../media/image144.png"/><Relationship Id="rId2" Type="http://schemas.openxmlformats.org/officeDocument/2006/relationships/slideLayout" Target="../slideLayouts/slideLayout10.xml"/><Relationship Id="rId16" Type="http://schemas.openxmlformats.org/officeDocument/2006/relationships/chart" Target="../charts/chart19.xml"/><Relationship Id="rId20" Type="http://schemas.openxmlformats.org/officeDocument/2006/relationships/chart" Target="../charts/chart23.xml"/><Relationship Id="rId1" Type="http://schemas.openxmlformats.org/officeDocument/2006/relationships/tags" Target="../tags/tag34.xml"/><Relationship Id="rId6" Type="http://schemas.openxmlformats.org/officeDocument/2006/relationships/hyperlink" Target="https://www.rki.de/DE/Content/Infekt/EpidBull/Archiv/2022/Ausgaben/48_22.pdf?__blob=publicationFile" TargetMode="External"/><Relationship Id="rId11" Type="http://schemas.openxmlformats.org/officeDocument/2006/relationships/chart" Target="../charts/chart14.xml"/><Relationship Id="rId24" Type="http://schemas.openxmlformats.org/officeDocument/2006/relationships/image" Target="../media/image143.svg"/><Relationship Id="rId5" Type="http://schemas.openxmlformats.org/officeDocument/2006/relationships/image" Target="../media/image2.emf"/><Relationship Id="rId15" Type="http://schemas.openxmlformats.org/officeDocument/2006/relationships/chart" Target="../charts/chart18.xml"/><Relationship Id="rId23" Type="http://schemas.openxmlformats.org/officeDocument/2006/relationships/image" Target="../media/image142.png"/><Relationship Id="rId28" Type="http://schemas.openxmlformats.org/officeDocument/2006/relationships/image" Target="../media/image147.svg"/><Relationship Id="rId10" Type="http://schemas.openxmlformats.org/officeDocument/2006/relationships/chart" Target="../charts/chart13.xml"/><Relationship Id="rId19" Type="http://schemas.openxmlformats.org/officeDocument/2006/relationships/chart" Target="../charts/chart22.xml"/><Relationship Id="rId4" Type="http://schemas.openxmlformats.org/officeDocument/2006/relationships/oleObject" Target="../embeddings/oleObject22.bin"/><Relationship Id="rId9" Type="http://schemas.openxmlformats.org/officeDocument/2006/relationships/chart" Target="../charts/chart12.xml"/><Relationship Id="rId14" Type="http://schemas.openxmlformats.org/officeDocument/2006/relationships/chart" Target="../charts/chart17.xml"/><Relationship Id="rId22" Type="http://schemas.openxmlformats.org/officeDocument/2006/relationships/image" Target="../media/image141.svg"/><Relationship Id="rId27" Type="http://schemas.openxmlformats.org/officeDocument/2006/relationships/image" Target="../media/image146.png"/></Relationships>
</file>

<file path=ppt/slides/_rels/slide74.xml.rels><?xml version="1.0" encoding="UTF-8" standalone="yes"?>
<Relationships xmlns="http://schemas.openxmlformats.org/package/2006/relationships"><Relationship Id="rId3" Type="http://schemas.openxmlformats.org/officeDocument/2006/relationships/image" Target="../media/image167.png"/><Relationship Id="rId2" Type="http://schemas.microsoft.com/office/2018/10/relationships/comments" Target="../comments/modernComment_7FFFEE24_4577E270.xml"/><Relationship Id="rId1" Type="http://schemas.openxmlformats.org/officeDocument/2006/relationships/slideLayout" Target="../slideLayouts/slideLayout7.xml"/><Relationship Id="rId4" Type="http://schemas.openxmlformats.org/officeDocument/2006/relationships/hyperlink" Target="https://pharma-fakten.de/grafiken/grippe-deutschland-verfehlt-impfziel/"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69.jpeg"/></Relationships>
</file>

<file path=ppt/slides/_rels/slide77.xml.rels><?xml version="1.0" encoding="UTF-8" standalone="yes"?>
<Relationships xmlns="http://schemas.openxmlformats.org/package/2006/relationships"><Relationship Id="rId2" Type="http://schemas.openxmlformats.org/officeDocument/2006/relationships/hyperlink" Target="https://www.kbv.de/html/covid-19-impfung.php" TargetMode="External"/><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8" Type="http://schemas.openxmlformats.org/officeDocument/2006/relationships/hyperlink" Target="https://www.impfakademie.de/hubs/herpes-zoster/" TargetMode="External"/><Relationship Id="rId3" Type="http://schemas.openxmlformats.org/officeDocument/2006/relationships/oleObject" Target="../embeddings/oleObject23.bin"/><Relationship Id="rId7" Type="http://schemas.openxmlformats.org/officeDocument/2006/relationships/image" Target="../media/image171.png"/><Relationship Id="rId2" Type="http://schemas.openxmlformats.org/officeDocument/2006/relationships/slideLayout" Target="../slideLayouts/slideLayout10.xml"/><Relationship Id="rId1" Type="http://schemas.openxmlformats.org/officeDocument/2006/relationships/tags" Target="../tags/tag35.xml"/><Relationship Id="rId6" Type="http://schemas.openxmlformats.org/officeDocument/2006/relationships/hyperlink" Target="https://www.impfakademie.de/hubs/rsv/" TargetMode="External"/><Relationship Id="rId5" Type="http://schemas.openxmlformats.org/officeDocument/2006/relationships/image" Target="../media/image170.png"/><Relationship Id="rId10" Type="http://schemas.openxmlformats.org/officeDocument/2006/relationships/hyperlink" Target="https://www.impfakademie.de/hubs/impfmanagement/" TargetMode="External"/><Relationship Id="rId4" Type="http://schemas.openxmlformats.org/officeDocument/2006/relationships/image" Target="../media/image2.emf"/><Relationship Id="rId9" Type="http://schemas.openxmlformats.org/officeDocument/2006/relationships/image" Target="../media/image17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oleObject" Target="../embeddings/oleObject23.bin"/><Relationship Id="rId7" Type="http://schemas.openxmlformats.org/officeDocument/2006/relationships/hyperlink" Target="https://www.impfakademie.de/hubs/impfen-im-hoeheren-lebensalter/" TargetMode="External"/><Relationship Id="rId2" Type="http://schemas.openxmlformats.org/officeDocument/2006/relationships/slideLayout" Target="../slideLayouts/slideLayout10.xml"/><Relationship Id="rId1" Type="http://schemas.openxmlformats.org/officeDocument/2006/relationships/tags" Target="../tags/tag36.xml"/><Relationship Id="rId6" Type="http://schemas.openxmlformats.org/officeDocument/2006/relationships/image" Target="../media/image173.png"/><Relationship Id="rId5" Type="http://schemas.openxmlformats.org/officeDocument/2006/relationships/hyperlink" Target="https://www.impfakademie.de/hubs/impfen-bei-grunderkrankungen/" TargetMode="External"/><Relationship Id="rId10" Type="http://schemas.openxmlformats.org/officeDocument/2006/relationships/image" Target="../media/image175.png"/><Relationship Id="rId4" Type="http://schemas.openxmlformats.org/officeDocument/2006/relationships/image" Target="../media/image2.emf"/><Relationship Id="rId9" Type="http://schemas.openxmlformats.org/officeDocument/2006/relationships/hyperlink" Target="https://www.impfakademie.de/hubs/reiseimpfungen/"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8.jpe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hyperlink" Target="https://www.rki.de/DE/Content/Infekt/EpidBull/Merkblaetter/Ratgeber_Influenza_saisonal.html" TargetMode="External"/><Relationship Id="rId5" Type="http://schemas.openxmlformats.org/officeDocument/2006/relationships/image" Target="../media/image2.e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93DC021-A1CD-BF5C-E5EC-B6DEE8E64335}"/>
              </a:ext>
            </a:extLst>
          </p:cNvPr>
          <p:cNvPicPr>
            <a:picLocks noChangeAspect="1"/>
          </p:cNvPicPr>
          <p:nvPr/>
        </p:nvPicPr>
        <p:blipFill>
          <a:blip r:embed="rId2"/>
          <a:stretch>
            <a:fillRect/>
          </a:stretch>
        </p:blipFill>
        <p:spPr>
          <a:xfrm>
            <a:off x="383448" y="369000"/>
            <a:ext cx="11261421" cy="6120000"/>
          </a:xfrm>
          <a:prstGeom prst="rect">
            <a:avLst/>
          </a:prstGeom>
        </p:spPr>
      </p:pic>
    </p:spTree>
    <p:extLst>
      <p:ext uri="{BB962C8B-B14F-4D97-AF65-F5344CB8AC3E}">
        <p14:creationId xmlns:p14="http://schemas.microsoft.com/office/powerpoint/2010/main" val="2096421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17131A-8488-4945-8521-9DE6CB67948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AU" sz="900" b="0" i="0" u="none" strike="noStrike" kern="1200" cap="none" spc="0" normalizeH="0" baseline="0" noProof="0" dirty="0">
              <a:ln>
                <a:noFill/>
              </a:ln>
              <a:solidFill>
                <a:srgbClr val="808285"/>
              </a:solidFill>
              <a:effectLst/>
              <a:uLnTx/>
              <a:uFillTx/>
              <a:latin typeface="Montserrat" panose="00000500000000000000" pitchFamily="2" charset="0"/>
              <a:ea typeface="+mn-ea"/>
              <a:cs typeface="+mn-cs"/>
            </a:endParaRPr>
          </a:p>
        </p:txBody>
      </p:sp>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31044" y="639803"/>
            <a:ext cx="10729912" cy="1089529"/>
          </a:xfrm>
        </p:spPr>
        <p:txBody>
          <a:bodyPr/>
          <a:lstStyle/>
          <a:p>
            <a:pPr marL="0" indent="0">
              <a:spcBef>
                <a:spcPct val="0"/>
              </a:spcBef>
              <a:buNone/>
            </a:pPr>
            <a:r>
              <a:rPr lang="de-DE" sz="3600" b="0" dirty="0">
                <a:solidFill>
                  <a:schemeClr val="tx1"/>
                </a:solidFill>
                <a:latin typeface="Arial" panose="020B0604020202020204" pitchFamily="34" charset="0"/>
                <a:ea typeface="+mj-ea"/>
                <a:cs typeface="+mj-cs"/>
              </a:rPr>
              <a:t>Die saisonale Influenza-Erkrankung ist mehr als eine gewöhnliche Erkältung</a:t>
            </a:r>
            <a:endParaRPr lang="en-AU" sz="3600" b="0" dirty="0">
              <a:solidFill>
                <a:schemeClr val="tx1"/>
              </a:solidFill>
              <a:latin typeface="Arial" panose="020B0604020202020204" pitchFamily="34" charset="0"/>
              <a:ea typeface="+mj-ea"/>
              <a:cs typeface="+mj-cs"/>
            </a:endParaRPr>
          </a:p>
        </p:txBody>
      </p:sp>
      <p:graphicFrame>
        <p:nvGraphicFramePr>
          <p:cNvPr id="5" name="Tabelle 5">
            <a:extLst>
              <a:ext uri="{FF2B5EF4-FFF2-40B4-BE49-F238E27FC236}">
                <a16:creationId xmlns:a16="http://schemas.microsoft.com/office/drawing/2014/main" id="{A1E9F6EC-F1B2-891C-9304-465220BEA70A}"/>
              </a:ext>
            </a:extLst>
          </p:cNvPr>
          <p:cNvGraphicFramePr>
            <a:graphicFrameLocks noGrp="1"/>
          </p:cNvGraphicFramePr>
          <p:nvPr>
            <p:ph idx="1"/>
          </p:nvPr>
        </p:nvGraphicFramePr>
        <p:xfrm>
          <a:off x="731044" y="1818472"/>
          <a:ext cx="10729912" cy="4175760"/>
        </p:xfrm>
        <a:graphic>
          <a:graphicData uri="http://schemas.openxmlformats.org/drawingml/2006/table">
            <a:tbl>
              <a:tblPr firstRow="1" bandRow="1"/>
              <a:tblGrid>
                <a:gridCol w="2682478">
                  <a:extLst>
                    <a:ext uri="{9D8B030D-6E8A-4147-A177-3AD203B41FA5}">
                      <a16:colId xmlns:a16="http://schemas.microsoft.com/office/drawing/2014/main" val="1680702411"/>
                    </a:ext>
                  </a:extLst>
                </a:gridCol>
                <a:gridCol w="2682478">
                  <a:extLst>
                    <a:ext uri="{9D8B030D-6E8A-4147-A177-3AD203B41FA5}">
                      <a16:colId xmlns:a16="http://schemas.microsoft.com/office/drawing/2014/main" val="3479467174"/>
                    </a:ext>
                  </a:extLst>
                </a:gridCol>
                <a:gridCol w="2682478">
                  <a:extLst>
                    <a:ext uri="{9D8B030D-6E8A-4147-A177-3AD203B41FA5}">
                      <a16:colId xmlns:a16="http://schemas.microsoft.com/office/drawing/2014/main" val="3366285758"/>
                    </a:ext>
                  </a:extLst>
                </a:gridCol>
                <a:gridCol w="2682478">
                  <a:extLst>
                    <a:ext uri="{9D8B030D-6E8A-4147-A177-3AD203B41FA5}">
                      <a16:colId xmlns:a16="http://schemas.microsoft.com/office/drawing/2014/main" val="2856797154"/>
                    </a:ext>
                  </a:extLst>
                </a:gridCol>
              </a:tblGrid>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GB" sz="1600" dirty="0">
                        <a:latin typeface="+mn-lt"/>
                        <a:cs typeface="Arial" panose="020B0604020202020204" pitchFamily="34" charset="0"/>
                      </a:endParaRPr>
                    </a:p>
                  </a:txBody>
                  <a:tcP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kumimoji="0" lang="de-DE" sz="1600" b="1" u="none" strike="noStrike" kern="1200" cap="none" spc="0" normalizeH="0" baseline="0" dirty="0">
                          <a:ln>
                            <a:noFill/>
                          </a:ln>
                          <a:solidFill>
                            <a:schemeClr val="tx1"/>
                          </a:solidFill>
                          <a:effectLst/>
                          <a:uLnTx/>
                          <a:uFillTx/>
                          <a:latin typeface="+mn-lt"/>
                          <a:ea typeface="+mj-ea"/>
                          <a:cs typeface="+mj-cs"/>
                        </a:rPr>
                        <a:t>Influenza-Erkrankung</a:t>
                      </a:r>
                    </a:p>
                  </a:txBody>
                  <a:tcPr>
                    <a:solidFill>
                      <a:schemeClr val="bg2">
                        <a:lumMod val="9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kumimoji="0" lang="de-DE" sz="1600" b="1" u="none" strike="noStrike" kern="1200" cap="none" spc="0" normalizeH="0" baseline="0" dirty="0">
                          <a:ln>
                            <a:noFill/>
                          </a:ln>
                          <a:solidFill>
                            <a:schemeClr val="tx1"/>
                          </a:solidFill>
                          <a:effectLst/>
                          <a:uLnTx/>
                          <a:uFillTx/>
                          <a:latin typeface="+mn-lt"/>
                          <a:ea typeface="+mj-ea"/>
                          <a:cs typeface="+mj-cs"/>
                        </a:rPr>
                        <a:t>Erkältung</a:t>
                      </a:r>
                    </a:p>
                  </a:txBody>
                  <a:tcPr>
                    <a:solidFill>
                      <a:schemeClr val="bg2">
                        <a:lumMod val="90000"/>
                      </a:schemeClr>
                    </a:solidFill>
                  </a:tcPr>
                </a:tc>
                <a:tc>
                  <a:txBody>
                    <a:bodyPr/>
                    <a:lstStyle/>
                    <a:p>
                      <a:r>
                        <a:rPr kumimoji="0" lang="de-DE" sz="1600" b="1" u="none" strike="noStrike" kern="1200" cap="none" spc="0" normalizeH="0" baseline="0" dirty="0">
                          <a:ln>
                            <a:noFill/>
                          </a:ln>
                          <a:solidFill>
                            <a:schemeClr val="tx1"/>
                          </a:solidFill>
                          <a:effectLst/>
                          <a:uLnTx/>
                          <a:uFillTx/>
                          <a:latin typeface="+mn-lt"/>
                          <a:ea typeface="+mj-ea"/>
                          <a:cs typeface="+mj-cs"/>
                        </a:rPr>
                        <a:t>Corona</a:t>
                      </a:r>
                    </a:p>
                  </a:txBody>
                  <a:tcPr>
                    <a:solidFill>
                      <a:schemeClr val="bg2">
                        <a:lumMod val="90000"/>
                      </a:schemeClr>
                    </a:solidFill>
                  </a:tcPr>
                </a:tc>
                <a:extLst>
                  <a:ext uri="{0D108BD9-81ED-4DB2-BD59-A6C34878D82A}">
                    <a16:rowId xmlns:a16="http://schemas.microsoft.com/office/drawing/2014/main" val="2474390616"/>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Pathogen</a:t>
                      </a:r>
                      <a:endParaRPr lang="de-DE" sz="1600" b="1"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Influenza-</a:t>
                      </a:r>
                      <a:r>
                        <a:rPr lang="de-DE" sz="1600" b="0" baseline="0" dirty="0">
                          <a:solidFill>
                            <a:schemeClr val="tx1"/>
                          </a:solidFill>
                          <a:latin typeface="+mn-lt"/>
                        </a:rPr>
                        <a:t>A/B-Virus</a:t>
                      </a:r>
                      <a:r>
                        <a:rPr lang="de-DE" sz="1600" b="0" baseline="30000" dirty="0">
                          <a:solidFill>
                            <a:schemeClr val="tx1"/>
                          </a:solidFill>
                          <a:latin typeface="+mn-lt"/>
                        </a:rPr>
                        <a:t>1</a:t>
                      </a:r>
                      <a:endParaRPr lang="de-DE" sz="1600" b="0" baseline="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&gt;200</a:t>
                      </a:r>
                      <a:r>
                        <a:rPr lang="de-DE" sz="1600" baseline="0" dirty="0">
                          <a:solidFill>
                            <a:schemeClr val="tx1">
                              <a:lumMod val="50000"/>
                            </a:schemeClr>
                          </a:solidFill>
                          <a:latin typeface="+mn-lt"/>
                        </a:rPr>
                        <a:t> Pathogene</a:t>
                      </a:r>
                      <a:r>
                        <a:rPr lang="de-DE" sz="1600" baseline="30000" dirty="0">
                          <a:solidFill>
                            <a:schemeClr val="tx1">
                              <a:lumMod val="50000"/>
                            </a:schemeClr>
                          </a:solidFill>
                          <a:latin typeface="+mn-lt"/>
                        </a:rPr>
                        <a:t>5</a:t>
                      </a:r>
                      <a:endParaRPr lang="de-DE" sz="1600" baseline="30000" dirty="0">
                        <a:solidFill>
                          <a:schemeClr val="tx1">
                            <a:lumMod val="50000"/>
                          </a:schemeClr>
                        </a:solidFill>
                        <a:latin typeface="+mn-lt"/>
                        <a:cs typeface="Arial" panose="020B0604020202020204" pitchFamily="34" charset="0"/>
                      </a:endParaRPr>
                    </a:p>
                  </a:txBody>
                  <a:tcPr/>
                </a:tc>
                <a:tc>
                  <a:txBody>
                    <a:bodyPr/>
                    <a:lstStyle/>
                    <a:p>
                      <a:r>
                        <a:rPr lang="de-DE" sz="1600" kern="1200" dirty="0">
                          <a:solidFill>
                            <a:schemeClr val="tx1">
                              <a:lumMod val="50000"/>
                            </a:schemeClr>
                          </a:solidFill>
                          <a:latin typeface="+mn-lt"/>
                          <a:ea typeface="+mn-ea"/>
                          <a:cs typeface="+mn-cs"/>
                        </a:rPr>
                        <a:t>SARS-CoV-2</a:t>
                      </a:r>
                      <a:r>
                        <a:rPr lang="de-DE" sz="1600" kern="1200" baseline="30000" dirty="0">
                          <a:solidFill>
                            <a:schemeClr val="tx1">
                              <a:lumMod val="50000"/>
                            </a:schemeClr>
                          </a:solidFill>
                          <a:latin typeface="+mn-lt"/>
                          <a:ea typeface="+mn-ea"/>
                          <a:cs typeface="+mn-cs"/>
                        </a:rPr>
                        <a:t>6</a:t>
                      </a:r>
                      <a:endParaRPr lang="de-DE" sz="1600" kern="1200" dirty="0">
                        <a:solidFill>
                          <a:schemeClr val="tx1">
                            <a:lumMod val="50000"/>
                          </a:schemeClr>
                        </a:solidFill>
                        <a:latin typeface="+mn-lt"/>
                        <a:ea typeface="+mn-ea"/>
                        <a:cs typeface="+mn-cs"/>
                      </a:endParaRPr>
                    </a:p>
                  </a:txBody>
                  <a:tcPr/>
                </a:tc>
                <a:extLst>
                  <a:ext uri="{0D108BD9-81ED-4DB2-BD59-A6C34878D82A}">
                    <a16:rowId xmlns:a16="http://schemas.microsoft.com/office/drawing/2014/main" val="1509245607"/>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Saisonalität</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Saisonal</a:t>
                      </a:r>
                      <a:r>
                        <a:rPr lang="de-DE" sz="1600" b="0" kern="1200" baseline="30000" dirty="0">
                          <a:solidFill>
                            <a:schemeClr val="tx1"/>
                          </a:solidFill>
                          <a:latin typeface="+mn-lt"/>
                          <a:ea typeface="+mn-ea"/>
                          <a:cs typeface="+mn-cs"/>
                        </a:rPr>
                        <a:t>1</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Ganzjährig</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Ganzjährig, könnte saisonal werden</a:t>
                      </a:r>
                      <a:r>
                        <a:rPr lang="de-DE" sz="1600" baseline="30000" dirty="0">
                          <a:solidFill>
                            <a:schemeClr val="tx1">
                              <a:lumMod val="50000"/>
                            </a:schemeClr>
                          </a:solidFill>
                          <a:latin typeface="+mn-lt"/>
                          <a:cs typeface="Arial" panose="020B0604020202020204" pitchFamily="34" charset="0"/>
                        </a:rPr>
                        <a:t>7</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587861922"/>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Einsetzen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Plötzlich</a:t>
                      </a:r>
                      <a:r>
                        <a:rPr lang="de-DE" sz="1600" b="0" baseline="30000" dirty="0">
                          <a:solidFill>
                            <a:schemeClr val="tx1"/>
                          </a:solidFill>
                          <a:latin typeface="+mn-lt"/>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Schleichend</a:t>
                      </a:r>
                      <a:r>
                        <a:rPr lang="de-DE" sz="1600" baseline="30000" dirty="0">
                          <a:solidFill>
                            <a:schemeClr val="tx1">
                              <a:lumMod val="50000"/>
                            </a:schemeClr>
                          </a:solidFill>
                          <a:latin typeface="+mn-lt"/>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Schleichend</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978251756"/>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Krankheitsgefühl</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solidFill>
                          <a:latin typeface="+mn-lt"/>
                        </a:rPr>
                        <a:t>Schwer</a:t>
                      </a:r>
                      <a:r>
                        <a:rPr lang="de-DE" sz="1600" b="1" kern="1200" baseline="30000" dirty="0">
                          <a:solidFill>
                            <a:schemeClr val="tx1"/>
                          </a:solidFill>
                          <a:latin typeface="+mn-lt"/>
                          <a:ea typeface="+mn-ea"/>
                          <a:cs typeface="+mn-cs"/>
                        </a:rPr>
                        <a:t>4</a:t>
                      </a:r>
                      <a:endParaRPr lang="de-DE" sz="1600" b="1"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Leicht</a:t>
                      </a:r>
                      <a:r>
                        <a:rPr lang="de-DE" sz="1600" kern="1200" baseline="30000" dirty="0">
                          <a:solidFill>
                            <a:schemeClr val="tx1">
                              <a:lumMod val="50000"/>
                            </a:schemeClr>
                          </a:solidFill>
                          <a:latin typeface="+mn-lt"/>
                          <a:ea typeface="+mn-ea"/>
                          <a:cs typeface="+mn-cs"/>
                        </a:rPr>
                        <a:t>4</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Schwer</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679011861"/>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Müdigkeit, Schwäche</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Üblich, bis zu vielen Wochen</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Gelegentlich</a:t>
                      </a:r>
                      <a:r>
                        <a:rPr lang="de-DE" sz="1600" baseline="0" dirty="0">
                          <a:solidFill>
                            <a:schemeClr val="tx1">
                              <a:lumMod val="50000"/>
                            </a:schemeClr>
                          </a:solidFill>
                          <a:latin typeface="+mn-lt"/>
                        </a:rPr>
                        <a:t> und </a:t>
                      </a:r>
                      <a:r>
                        <a:rPr lang="de-DE" sz="1600" dirty="0">
                          <a:solidFill>
                            <a:schemeClr val="tx1">
                              <a:lumMod val="50000"/>
                            </a:schemeClr>
                          </a:solidFill>
                          <a:latin typeface="+mn-lt"/>
                        </a:rPr>
                        <a:t>vorübergehend</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Üblich</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159973348"/>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Muskelschmerzen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Üblich</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Leicht</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Üblich</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417751790"/>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Fieber</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Üblich</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Selten</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Üblich</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924203819"/>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Brustbeschwerden, Husten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Häufig, können schwer sein</a:t>
                      </a:r>
                      <a:r>
                        <a:rPr lang="de-DE" sz="1600" b="0" kern="1200" baseline="30000" dirty="0">
                          <a:solidFill>
                            <a:schemeClr val="tx1"/>
                          </a:solidFill>
                          <a:latin typeface="+mn-lt"/>
                          <a:ea typeface="+mn-ea"/>
                          <a:cs typeface="+mn-cs"/>
                        </a:rPr>
                        <a:t>2</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Leicht bis mittelschwer</a:t>
                      </a:r>
                      <a:r>
                        <a:rPr lang="de-DE" sz="1600" kern="1200" baseline="30000" dirty="0">
                          <a:solidFill>
                            <a:schemeClr val="tx1">
                              <a:lumMod val="50000"/>
                            </a:schemeClr>
                          </a:solidFill>
                          <a:latin typeface="+mn-lt"/>
                          <a:ea typeface="+mn-ea"/>
                          <a:cs typeface="+mn-cs"/>
                        </a:rPr>
                        <a:t>2</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Häufig</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3743244441"/>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Risiko für Sekundärinfektion</a:t>
                      </a:r>
                      <a:endParaRPr lang="de-DE" sz="1600" b="1" baseline="30000" dirty="0">
                        <a:solidFill>
                          <a:schemeClr val="tx1">
                            <a:lumMod val="50000"/>
                          </a:schemeClr>
                        </a:solidFill>
                        <a:latin typeface="+mn-lt"/>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Erhöhtes Risiko</a:t>
                      </a:r>
                      <a:r>
                        <a:rPr lang="de-DE" sz="1600" b="0" baseline="30000" dirty="0">
                          <a:solidFill>
                            <a:schemeClr val="tx1"/>
                          </a:solidFill>
                          <a:latin typeface="+mn-lt"/>
                        </a:rPr>
                        <a:t>3,4</a:t>
                      </a:r>
                      <a:r>
                        <a:rPr lang="de-DE" sz="1600" b="0" baseline="0" dirty="0">
                          <a:solidFill>
                            <a:schemeClr val="tx1"/>
                          </a:solidFill>
                          <a:latin typeface="+mn-lt"/>
                        </a:rPr>
                        <a:t> </a:t>
                      </a:r>
                      <a:endParaRPr lang="de-DE" sz="1600" b="0" baseline="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Geringes Risiko</a:t>
                      </a:r>
                      <a:r>
                        <a:rPr lang="de-DE" sz="1600" baseline="30000" dirty="0">
                          <a:solidFill>
                            <a:schemeClr val="tx1">
                              <a:lumMod val="50000"/>
                            </a:schemeClr>
                          </a:solidFill>
                          <a:latin typeface="+mn-lt"/>
                        </a:rPr>
                        <a:t>4</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Erhöhtes Risiko</a:t>
                      </a:r>
                      <a:r>
                        <a:rPr lang="de-DE" sz="1600" baseline="30000" dirty="0">
                          <a:solidFill>
                            <a:schemeClr val="tx1">
                              <a:lumMod val="50000"/>
                            </a:schemeClr>
                          </a:solidFill>
                          <a:latin typeface="+mn-lt"/>
                          <a:cs typeface="Arial" panose="020B0604020202020204" pitchFamily="34" charset="0"/>
                        </a:rPr>
                        <a:t>8</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2787461775"/>
                  </a:ext>
                </a:extLst>
              </a:tr>
              <a:tr h="16994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1" dirty="0">
                          <a:solidFill>
                            <a:schemeClr val="tx1">
                              <a:lumMod val="50000"/>
                            </a:schemeClr>
                          </a:solidFill>
                          <a:latin typeface="+mn-lt"/>
                        </a:rPr>
                        <a:t>Risiko für Komplikationen*</a:t>
                      </a:r>
                      <a:r>
                        <a:rPr lang="de-DE" sz="1600" b="1" baseline="30000" dirty="0">
                          <a:solidFill>
                            <a:schemeClr val="tx1">
                              <a:lumMod val="50000"/>
                            </a:schemeClr>
                          </a:solidFill>
                          <a:latin typeface="+mn-lt"/>
                        </a:rPr>
                        <a:t>3,4</a:t>
                      </a:r>
                      <a:endParaRPr lang="de-DE" sz="1600" b="1" baseline="30000" dirty="0">
                        <a:solidFill>
                          <a:schemeClr val="tx1">
                            <a:lumMod val="50000"/>
                          </a:schemeClr>
                        </a:solidFill>
                        <a:latin typeface="+mn-lt"/>
                        <a:ea typeface="+mn-ea"/>
                        <a:cs typeface="Arial" panose="020B0604020202020204" pitchFamily="34" charset="0"/>
                      </a:endParaRPr>
                    </a:p>
                  </a:txBody>
                  <a:tcP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b="0" dirty="0">
                          <a:solidFill>
                            <a:schemeClr val="tx1"/>
                          </a:solidFill>
                          <a:latin typeface="+mn-lt"/>
                        </a:rPr>
                        <a:t>Erhöhtes Risiko</a:t>
                      </a:r>
                      <a:r>
                        <a:rPr lang="de-DE" sz="1600" b="0" kern="1200" baseline="30000" dirty="0">
                          <a:solidFill>
                            <a:schemeClr val="tx1"/>
                          </a:solidFill>
                          <a:latin typeface="+mn-lt"/>
                          <a:ea typeface="+mn-ea"/>
                          <a:cs typeface="+mn-cs"/>
                        </a:rPr>
                        <a:t>3,4</a:t>
                      </a:r>
                      <a:r>
                        <a:rPr lang="de-DE" sz="1600" b="0" kern="1200" baseline="0" dirty="0">
                          <a:solidFill>
                            <a:schemeClr val="tx1"/>
                          </a:solidFill>
                          <a:latin typeface="+mn-lt"/>
                          <a:ea typeface="+mn-ea"/>
                          <a:cs typeface="+mn-cs"/>
                        </a:rPr>
                        <a:t> </a:t>
                      </a:r>
                      <a:endParaRPr lang="de-DE" sz="1600" b="0" dirty="0">
                        <a:solidFill>
                          <a:schemeClr val="tx1"/>
                        </a:solidFill>
                        <a:latin typeface="+mn-lt"/>
                        <a:cs typeface="Arial" panose="020B0604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de-DE" sz="1600" dirty="0">
                          <a:solidFill>
                            <a:schemeClr val="tx1">
                              <a:lumMod val="50000"/>
                            </a:schemeClr>
                          </a:solidFill>
                          <a:latin typeface="+mn-lt"/>
                        </a:rPr>
                        <a:t>Geringes Risiko</a:t>
                      </a:r>
                      <a:r>
                        <a:rPr lang="de-DE" sz="1600" kern="1200" baseline="30000" dirty="0">
                          <a:solidFill>
                            <a:schemeClr val="tx1">
                              <a:lumMod val="50000"/>
                            </a:schemeClr>
                          </a:solidFill>
                          <a:latin typeface="+mn-lt"/>
                          <a:ea typeface="+mn-ea"/>
                          <a:cs typeface="+mn-cs"/>
                        </a:rPr>
                        <a:t>4</a:t>
                      </a:r>
                      <a:endParaRPr lang="de-DE" sz="1600" dirty="0">
                        <a:solidFill>
                          <a:schemeClr val="tx1">
                            <a:lumMod val="50000"/>
                          </a:schemeClr>
                        </a:solidFill>
                        <a:latin typeface="+mn-lt"/>
                        <a:cs typeface="Arial" panose="020B0604020202020204" pitchFamily="34" charset="0"/>
                      </a:endParaRPr>
                    </a:p>
                  </a:txBody>
                  <a:tcPr/>
                </a:tc>
                <a:tc>
                  <a:txBody>
                    <a:bodyPr/>
                    <a:lstStyle/>
                    <a:p>
                      <a:r>
                        <a:rPr lang="de-DE" sz="1600" dirty="0">
                          <a:solidFill>
                            <a:schemeClr val="tx1">
                              <a:lumMod val="50000"/>
                            </a:schemeClr>
                          </a:solidFill>
                          <a:latin typeface="+mn-lt"/>
                          <a:cs typeface="Arial" panose="020B0604020202020204" pitchFamily="34" charset="0"/>
                        </a:rPr>
                        <a:t>Erhöhtes Risiko</a:t>
                      </a:r>
                      <a:r>
                        <a:rPr lang="de-DE" sz="1600" kern="1200" baseline="30000" dirty="0">
                          <a:solidFill>
                            <a:schemeClr val="tx1">
                              <a:lumMod val="50000"/>
                            </a:schemeClr>
                          </a:solidFill>
                          <a:latin typeface="+mn-lt"/>
                          <a:ea typeface="+mn-ea"/>
                          <a:cs typeface="+mn-cs"/>
                        </a:rPr>
                        <a:t>6</a:t>
                      </a:r>
                      <a:endParaRPr lang="de-DE" sz="1600" dirty="0">
                        <a:solidFill>
                          <a:schemeClr val="tx1">
                            <a:lumMod val="50000"/>
                          </a:schemeClr>
                        </a:solidFill>
                        <a:latin typeface="+mn-lt"/>
                        <a:cs typeface="Arial" panose="020B0604020202020204" pitchFamily="34" charset="0"/>
                      </a:endParaRPr>
                    </a:p>
                  </a:txBody>
                  <a:tcPr/>
                </a:tc>
                <a:extLst>
                  <a:ext uri="{0D108BD9-81ED-4DB2-BD59-A6C34878D82A}">
                    <a16:rowId xmlns:a16="http://schemas.microsoft.com/office/drawing/2014/main" val="4017358902"/>
                  </a:ext>
                </a:extLst>
              </a:tr>
            </a:tbl>
          </a:graphicData>
        </a:graphic>
      </p:graphicFrame>
      <p:sp>
        <p:nvSpPr>
          <p:cNvPr id="6" name="Rechteck 5">
            <a:extLst>
              <a:ext uri="{FF2B5EF4-FFF2-40B4-BE49-F238E27FC236}">
                <a16:creationId xmlns:a16="http://schemas.microsoft.com/office/drawing/2014/main" id="{5DE9B53D-A200-B735-4675-79529EF43990}"/>
              </a:ext>
            </a:extLst>
          </p:cNvPr>
          <p:cNvSpPr/>
          <p:nvPr/>
        </p:nvSpPr>
        <p:spPr>
          <a:xfrm>
            <a:off x="730250" y="6026237"/>
            <a:ext cx="489121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231F20"/>
                </a:solidFill>
                <a:effectLst/>
                <a:uLnTx/>
                <a:uFillTx/>
                <a:ea typeface="+mn-ea"/>
                <a:cs typeface="Arial" pitchFamily="34" charset="0"/>
              </a:rPr>
              <a:t>*</a:t>
            </a:r>
            <a:r>
              <a:rPr kumimoji="0" lang="de-DE" altLang="en-US" sz="1200" b="0" i="0" u="none" strike="noStrike" kern="1200" cap="none" spc="0" normalizeH="0" baseline="0" noProof="0" dirty="0">
                <a:ln>
                  <a:noFill/>
                </a:ln>
                <a:solidFill>
                  <a:srgbClr val="231F20"/>
                </a:solidFill>
                <a:effectLst/>
                <a:uLnTx/>
                <a:uFillTx/>
                <a:ea typeface="+mn-ea"/>
                <a:cs typeface="Arial" pitchFamily="34" charset="0"/>
              </a:rPr>
              <a:t>Beispiele enthalten: Pneumonien, bakterielle Infektionen</a:t>
            </a:r>
          </a:p>
        </p:txBody>
      </p:sp>
      <p:sp>
        <p:nvSpPr>
          <p:cNvPr id="10" name="TextBox 9">
            <a:extLst>
              <a:ext uri="{FF2B5EF4-FFF2-40B4-BE49-F238E27FC236}">
                <a16:creationId xmlns:a16="http://schemas.microsoft.com/office/drawing/2014/main" id="{E38C4655-53A6-6E4F-0A7F-AE49DF30664B}"/>
              </a:ext>
            </a:extLst>
          </p:cNvPr>
          <p:cNvSpPr txBox="1"/>
          <p:nvPr/>
        </p:nvSpPr>
        <p:spPr>
          <a:xfrm>
            <a:off x="1027960" y="6335242"/>
            <a:ext cx="10721599" cy="33855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dirty="0">
                <a:ln>
                  <a:noFill/>
                </a:ln>
                <a:solidFill>
                  <a:srgbClr val="231F20"/>
                </a:solidFill>
                <a:effectLst/>
                <a:uLnTx/>
                <a:uFillTx/>
                <a:ea typeface="+mn-ea"/>
                <a:cs typeface="Arial" pitchFamily="34" charset="0"/>
              </a:rPr>
              <a:t>SARS-CoV-2 – Severe acute respiratory syndrome-related coronavirus 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en-US" sz="800" b="1" dirty="0">
                <a:solidFill>
                  <a:srgbClr val="231F20"/>
                </a:solidFill>
                <a:cs typeface="Arial" pitchFamily="34" charset="0"/>
              </a:rPr>
              <a:t>Referenzen in den Notizen</a:t>
            </a:r>
            <a:r>
              <a:rPr lang="de-DE" altLang="en-US" sz="800" dirty="0">
                <a:solidFill>
                  <a:srgbClr val="231F20"/>
                </a:solidFill>
                <a:cs typeface="Arial" pitchFamily="34" charset="0"/>
              </a:rPr>
              <a:t>.</a:t>
            </a:r>
            <a:endParaRPr kumimoji="0" lang="de-DE" altLang="en-US" sz="800" b="0" i="0" u="none" strike="noStrike" kern="1200" cap="none" spc="0" normalizeH="0" baseline="0" dirty="0">
              <a:ln>
                <a:noFill/>
              </a:ln>
              <a:solidFill>
                <a:srgbClr val="231F20"/>
              </a:solidFill>
              <a:effectLst/>
              <a:uLnTx/>
              <a:uFillTx/>
              <a:ea typeface="+mn-ea"/>
              <a:cs typeface="Arial" pitchFamily="34" charset="0"/>
            </a:endParaRPr>
          </a:p>
        </p:txBody>
      </p:sp>
    </p:spTree>
    <p:extLst>
      <p:ext uri="{BB962C8B-B14F-4D97-AF65-F5344CB8AC3E}">
        <p14:creationId xmlns:p14="http://schemas.microsoft.com/office/powerpoint/2010/main" val="1499087083"/>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3943E3-24E1-F7D8-222D-50766B8CAD06}"/>
              </a:ext>
            </a:extLst>
          </p:cNvPr>
          <p:cNvSpPr>
            <a:spLocks noGrp="1"/>
          </p:cNvSpPr>
          <p:nvPr>
            <p:ph type="title"/>
          </p:nvPr>
        </p:nvSpPr>
        <p:spPr/>
        <p:txBody>
          <a:bodyPr>
            <a:normAutofit/>
          </a:bodyPr>
          <a:lstStyle/>
          <a:p>
            <a:r>
              <a:rPr lang="de-DE" sz="3600" dirty="0">
                <a:solidFill>
                  <a:srgbClr val="323232"/>
                </a:solidFill>
                <a:latin typeface="arial" panose="020B0604020202020204" pitchFamily="34" charset="0"/>
              </a:rPr>
              <a:t>ARE nach Altersgruppen</a:t>
            </a:r>
          </a:p>
        </p:txBody>
      </p:sp>
      <p:pic>
        <p:nvPicPr>
          <p:cNvPr id="3074" name="Picture 2">
            <a:extLst>
              <a:ext uri="{FF2B5EF4-FFF2-40B4-BE49-F238E27FC236}">
                <a16:creationId xmlns:a16="http://schemas.microsoft.com/office/drawing/2014/main" id="{2DFA2911-414B-B4F2-4DBA-FCD4EFE16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527175"/>
            <a:ext cx="1150620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813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DAD975-3376-4E5C-1D37-B65D7A10E7F4}"/>
              </a:ext>
            </a:extLst>
          </p:cNvPr>
          <p:cNvSpPr>
            <a:spLocks noGrp="1"/>
          </p:cNvSpPr>
          <p:nvPr>
            <p:ph type="title"/>
          </p:nvPr>
        </p:nvSpPr>
        <p:spPr/>
        <p:txBody>
          <a:bodyPr>
            <a:normAutofit fontScale="90000"/>
          </a:bodyPr>
          <a:lstStyle/>
          <a:p>
            <a:r>
              <a:rPr lang="de-DE" dirty="0"/>
              <a:t>Saisonale Influenza - ein häufig unterschätztes Risiko: </a:t>
            </a:r>
            <a:br>
              <a:rPr lang="de-DE" dirty="0"/>
            </a:br>
            <a:r>
              <a:rPr lang="de-DE" dirty="0"/>
              <a:t>Exzess-Mortaliät</a:t>
            </a:r>
          </a:p>
        </p:txBody>
      </p:sp>
      <p:sp>
        <p:nvSpPr>
          <p:cNvPr id="11" name="Rectangle 10">
            <a:extLst>
              <a:ext uri="{FF2B5EF4-FFF2-40B4-BE49-F238E27FC236}">
                <a16:creationId xmlns:a16="http://schemas.microsoft.com/office/drawing/2014/main" id="{202EA92A-126F-F8D0-9E7B-39B16D7C177A}"/>
              </a:ext>
            </a:extLst>
          </p:cNvPr>
          <p:cNvSpPr/>
          <p:nvPr/>
        </p:nvSpPr>
        <p:spPr>
          <a:xfrm>
            <a:off x="731044" y="6304319"/>
            <a:ext cx="10729911" cy="195571"/>
          </a:xfrm>
          <a:prstGeom prst="rect">
            <a:avLst/>
          </a:prstGeom>
        </p:spPr>
        <p:txBody>
          <a:bodyPr wrap="square" bIns="10800" anchor="b">
            <a:spAutoFit/>
          </a:bodyPr>
          <a:lstStyle/>
          <a:p>
            <a:pPr marR="0" lvl="0" algn="l" defTabSz="914400" rtl="0" eaLnBrk="1" fontAlgn="auto" latinLnBrk="0" hangingPunct="1">
              <a:lnSpc>
                <a:spcPct val="100000"/>
              </a:lnSpc>
              <a:spcBef>
                <a:spcPts val="0"/>
              </a:spcBef>
              <a:spcAft>
                <a:spcPts val="0"/>
              </a:spcAft>
              <a:buClrTx/>
              <a:buSzTx/>
              <a:tabLst/>
              <a:defRPr/>
            </a:pPr>
            <a:r>
              <a:rPr kumimoji="0" lang="de-DE" sz="900" i="0" u="none" strike="noStrike" kern="1200" cap="none" spc="0" normalizeH="0" baseline="0" noProof="0" dirty="0">
                <a:ln>
                  <a:noFill/>
                </a:ln>
                <a:effectLst/>
                <a:uLnTx/>
                <a:uFillTx/>
                <a:ea typeface="+mn-ea"/>
                <a:cs typeface="Arial" pitchFamily="34" charset="0"/>
              </a:rPr>
              <a:t>Robert Koch-Institut. Bericht zur Epidemiologie der Influenza in Deutschland, Saison 2018/19.</a:t>
            </a:r>
          </a:p>
        </p:txBody>
      </p:sp>
      <p:grpSp>
        <p:nvGrpSpPr>
          <p:cNvPr id="12" name="Group 11">
            <a:extLst>
              <a:ext uri="{FF2B5EF4-FFF2-40B4-BE49-F238E27FC236}">
                <a16:creationId xmlns:a16="http://schemas.microsoft.com/office/drawing/2014/main" id="{34DFBB86-D90F-933B-4985-AC870765EEF7}"/>
              </a:ext>
            </a:extLst>
          </p:cNvPr>
          <p:cNvGrpSpPr/>
          <p:nvPr/>
        </p:nvGrpSpPr>
        <p:grpSpPr>
          <a:xfrm>
            <a:off x="5581958" y="1299772"/>
            <a:ext cx="5771842" cy="5102332"/>
            <a:chOff x="5063235" y="1019332"/>
            <a:chExt cx="3864687" cy="3618138"/>
          </a:xfrm>
        </p:grpSpPr>
        <p:pic>
          <p:nvPicPr>
            <p:cNvPr id="13" name="Picture 12">
              <a:extLst>
                <a:ext uri="{FF2B5EF4-FFF2-40B4-BE49-F238E27FC236}">
                  <a16:creationId xmlns:a16="http://schemas.microsoft.com/office/drawing/2014/main" id="{EFA01688-9A6D-4154-8349-413D0BF39945}"/>
                </a:ext>
              </a:extLst>
            </p:cNvPr>
            <p:cNvPicPr>
              <a:picLocks noChangeAspect="1"/>
            </p:cNvPicPr>
            <p:nvPr/>
          </p:nvPicPr>
          <p:blipFill rotWithShape="1">
            <a:blip r:embed="rId4"/>
            <a:srcRect t="11363"/>
            <a:stretch/>
          </p:blipFill>
          <p:spPr>
            <a:xfrm>
              <a:off x="5063235" y="1019332"/>
              <a:ext cx="3864687" cy="3618138"/>
            </a:xfrm>
            <a:prstGeom prst="rect">
              <a:avLst/>
            </a:prstGeom>
          </p:spPr>
        </p:pic>
        <p:sp>
          <p:nvSpPr>
            <p:cNvPr id="14" name="Rectangle 13">
              <a:extLst>
                <a:ext uri="{FF2B5EF4-FFF2-40B4-BE49-F238E27FC236}">
                  <a16:creationId xmlns:a16="http://schemas.microsoft.com/office/drawing/2014/main" id="{B15327A6-9E32-F259-51C5-7454E5BD650C}"/>
                </a:ext>
              </a:extLst>
            </p:cNvPr>
            <p:cNvSpPr/>
            <p:nvPr/>
          </p:nvSpPr>
          <p:spPr>
            <a:xfrm>
              <a:off x="5565324" y="1363406"/>
              <a:ext cx="839224" cy="288255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atin typeface="Verdana" pitchFamily="34" charset="0"/>
                <a:ea typeface="Verdana" pitchFamily="34" charset="0"/>
                <a:cs typeface="Verdana" pitchFamily="34" charset="0"/>
              </a:endParaRPr>
            </a:p>
          </p:txBody>
        </p:sp>
      </p:grpSp>
      <p:sp>
        <p:nvSpPr>
          <p:cNvPr id="15" name="Inhaltsplatzhalter 5">
            <a:extLst>
              <a:ext uri="{FF2B5EF4-FFF2-40B4-BE49-F238E27FC236}">
                <a16:creationId xmlns:a16="http://schemas.microsoft.com/office/drawing/2014/main" id="{95557C5B-DE29-E3CE-4346-A04D4AF78182}"/>
              </a:ext>
            </a:extLst>
          </p:cNvPr>
          <p:cNvSpPr txBox="1">
            <a:spLocks/>
          </p:cNvSpPr>
          <p:nvPr/>
        </p:nvSpPr>
        <p:spPr>
          <a:xfrm>
            <a:off x="838200" y="1690688"/>
            <a:ext cx="3943350" cy="4373491"/>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1400" dirty="0"/>
          </a:p>
          <a:p>
            <a:pPr marL="0" indent="0" algn="just">
              <a:lnSpc>
                <a:spcPct val="160000"/>
              </a:lnSpc>
              <a:buFont typeface="Arial" panose="020B0604020202020204" pitchFamily="34" charset="0"/>
              <a:buNone/>
            </a:pPr>
            <a:r>
              <a:rPr lang="de-DE" sz="2900" b="1" dirty="0"/>
              <a:t>Geschätzte Influenza-bedingte Todesfälle (Exzess-Mortalität während der Influenzawellen) </a:t>
            </a:r>
            <a:r>
              <a:rPr lang="de-DE" sz="2900" dirty="0"/>
              <a:t>sowie an das RKI übermittelte Todesfälle mit laborbestätigter Influenzainfektion gemäß Infektionsschutzgesetz, Saison 2001/02 bis Saison 2018/19.</a:t>
            </a:r>
          </a:p>
          <a:p>
            <a:pPr marL="338138" indent="-204788">
              <a:lnSpc>
                <a:spcPct val="160000"/>
              </a:lnSpc>
              <a:buFont typeface="Arial" panose="020B0604020202020204" pitchFamily="34" charset="0"/>
              <a:buNone/>
            </a:pPr>
            <a:endParaRPr lang="de-DE" sz="2900" dirty="0">
              <a:sym typeface="Wingdings" panose="05000000000000000000" pitchFamily="2" charset="2"/>
            </a:endParaRPr>
          </a:p>
          <a:p>
            <a:pPr marL="338138" indent="-204788">
              <a:lnSpc>
                <a:spcPct val="160000"/>
              </a:lnSpc>
              <a:buFont typeface="Arial" panose="020B0604020202020204" pitchFamily="34" charset="0"/>
              <a:buNone/>
            </a:pPr>
            <a:endParaRPr lang="de-DE" sz="1800" b="1" dirty="0">
              <a:sym typeface="Wingdings" panose="05000000000000000000" pitchFamily="2" charset="2"/>
            </a:endParaRPr>
          </a:p>
          <a:p>
            <a:pPr marL="338138" indent="-204788">
              <a:lnSpc>
                <a:spcPct val="160000"/>
              </a:lnSpc>
              <a:buFont typeface="Arial" panose="020B0604020202020204" pitchFamily="34" charset="0"/>
              <a:buNone/>
            </a:pPr>
            <a:r>
              <a:rPr lang="de-DE" sz="3400" b="1" dirty="0"/>
              <a:t>Stetig steigende Exzess-Todesfälle von                                         Influenza-Saison 2002/03 bis 2018/19</a:t>
            </a:r>
          </a:p>
          <a:p>
            <a:endParaRPr lang="de-DE" sz="1400" dirty="0"/>
          </a:p>
        </p:txBody>
      </p:sp>
    </p:spTree>
    <p:extLst>
      <p:ext uri="{BB962C8B-B14F-4D97-AF65-F5344CB8AC3E}">
        <p14:creationId xmlns:p14="http://schemas.microsoft.com/office/powerpoint/2010/main" val="3607660084"/>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5">
            <a:extLst>
              <a:ext uri="{FF2B5EF4-FFF2-40B4-BE49-F238E27FC236}">
                <a16:creationId xmlns:a16="http://schemas.microsoft.com/office/drawing/2014/main" id="{6FBF1435-AC81-B099-6056-5FF6D61973A1}"/>
              </a:ext>
            </a:extLst>
          </p:cNvPr>
          <p:cNvSpPr/>
          <p:nvPr/>
        </p:nvSpPr>
        <p:spPr>
          <a:xfrm>
            <a:off x="0" y="1135155"/>
            <a:ext cx="11789401" cy="1132249"/>
          </a:xfrm>
          <a:custGeom>
            <a:avLst/>
            <a:gdLst>
              <a:gd name="connsiteX0" fmla="*/ 0 w 11442700"/>
              <a:gd name="connsiteY0" fmla="*/ 0 h 680400"/>
              <a:gd name="connsiteX1" fmla="*/ 11442700 w 11442700"/>
              <a:gd name="connsiteY1" fmla="*/ 0 h 680400"/>
              <a:gd name="connsiteX2" fmla="*/ 11442700 w 11442700"/>
              <a:gd name="connsiteY2" fmla="*/ 680400 h 680400"/>
              <a:gd name="connsiteX3" fmla="*/ 0 w 11442700"/>
              <a:gd name="connsiteY3" fmla="*/ 680400 h 680400"/>
              <a:gd name="connsiteX4" fmla="*/ 0 w 11442700"/>
              <a:gd name="connsiteY4" fmla="*/ 0 h 680400"/>
              <a:gd name="connsiteX0" fmla="*/ 0 w 11442700"/>
              <a:gd name="connsiteY0" fmla="*/ 0 h 693100"/>
              <a:gd name="connsiteX1" fmla="*/ 11442700 w 11442700"/>
              <a:gd name="connsiteY1" fmla="*/ 0 h 693100"/>
              <a:gd name="connsiteX2" fmla="*/ 10909300 w 11442700"/>
              <a:gd name="connsiteY2" fmla="*/ 693100 h 693100"/>
              <a:gd name="connsiteX3" fmla="*/ 0 w 11442700"/>
              <a:gd name="connsiteY3" fmla="*/ 680400 h 693100"/>
              <a:gd name="connsiteX4" fmla="*/ 0 w 11442700"/>
              <a:gd name="connsiteY4" fmla="*/ 0 h 69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2700" h="693100">
                <a:moveTo>
                  <a:pt x="0" y="0"/>
                </a:moveTo>
                <a:lnTo>
                  <a:pt x="11442700" y="0"/>
                </a:lnTo>
                <a:lnTo>
                  <a:pt x="10909300" y="693100"/>
                </a:lnTo>
                <a:lnTo>
                  <a:pt x="0" y="68040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3" name="Title 2">
            <a:extLst>
              <a:ext uri="{FF2B5EF4-FFF2-40B4-BE49-F238E27FC236}">
                <a16:creationId xmlns:a16="http://schemas.microsoft.com/office/drawing/2014/main" id="{C14C557D-19E1-1745-5AAF-1ED90317891E}"/>
              </a:ext>
            </a:extLst>
          </p:cNvPr>
          <p:cNvSpPr>
            <a:spLocks noGrp="1"/>
          </p:cNvSpPr>
          <p:nvPr>
            <p:ph type="title"/>
          </p:nvPr>
        </p:nvSpPr>
        <p:spPr>
          <a:xfrm>
            <a:off x="725905" y="458450"/>
            <a:ext cx="10918103" cy="430887"/>
          </a:xfrm>
        </p:spPr>
        <p:txBody>
          <a:bodyPr>
            <a:normAutofit fontScale="90000"/>
          </a:bodyPr>
          <a:lstStyle/>
          <a:p>
            <a:r>
              <a:rPr lang="en-US" spc="-10" dirty="0"/>
              <a:t>Eine Influenza-</a:t>
            </a:r>
            <a:r>
              <a:rPr lang="en-US" spc="-10" dirty="0" err="1"/>
              <a:t>Infektion</a:t>
            </a:r>
            <a:r>
              <a:rPr lang="en-US" spc="-10" dirty="0"/>
              <a:t> </a:t>
            </a:r>
            <a:r>
              <a:rPr lang="en-US" spc="-10" dirty="0" err="1"/>
              <a:t>betrifft</a:t>
            </a:r>
            <a:r>
              <a:rPr lang="en-US" spc="-10" dirty="0"/>
              <a:t> alle </a:t>
            </a:r>
            <a:r>
              <a:rPr lang="en-US" spc="-10" dirty="0" err="1"/>
              <a:t>Altersgruppen</a:t>
            </a:r>
            <a:r>
              <a:rPr lang="en-US" spc="-10" dirty="0"/>
              <a:t>…</a:t>
            </a:r>
            <a:endParaRPr lang="en-GB" spc="-10" dirty="0"/>
          </a:p>
        </p:txBody>
      </p:sp>
      <p:sp>
        <p:nvSpPr>
          <p:cNvPr id="28" name="TextBox 27">
            <a:extLst>
              <a:ext uri="{FF2B5EF4-FFF2-40B4-BE49-F238E27FC236}">
                <a16:creationId xmlns:a16="http://schemas.microsoft.com/office/drawing/2014/main" id="{DD39BFEB-77BA-7EDA-5005-70244CE7AE95}"/>
              </a:ext>
            </a:extLst>
          </p:cNvPr>
          <p:cNvSpPr txBox="1"/>
          <p:nvPr/>
        </p:nvSpPr>
        <p:spPr>
          <a:xfrm>
            <a:off x="1371600" y="1162670"/>
            <a:ext cx="10272408" cy="1077218"/>
          </a:xfrm>
          <a:prstGeom prst="rect">
            <a:avLst/>
          </a:prstGeom>
          <a:noFill/>
        </p:spPr>
        <p:txBody>
          <a:bodyPr wrap="square" rtlCol="0">
            <a:spAutoFit/>
          </a:bodyPr>
          <a:lstStyle/>
          <a:p>
            <a:pPr marL="285750" indent="-285750">
              <a:buFont typeface="Arial" panose="020B0604020202020204" pitchFamily="34" charset="0"/>
              <a:buChar char="•"/>
            </a:pPr>
            <a:r>
              <a:rPr lang="de-DE" sz="1600" b="1" dirty="0">
                <a:latin typeface="+mj-lt"/>
              </a:rPr>
              <a:t>Hohe Raten </a:t>
            </a:r>
            <a:r>
              <a:rPr lang="de-DE" sz="1600" dirty="0">
                <a:latin typeface="+mj-lt"/>
              </a:rPr>
              <a:t>von Influenza-assoziierten Erkrankungen und Arztbesuchen </a:t>
            </a:r>
            <a:r>
              <a:rPr lang="de-DE" sz="1600" b="1" dirty="0">
                <a:latin typeface="+mj-lt"/>
              </a:rPr>
              <a:t>in jüngeren Altersgruppen </a:t>
            </a:r>
          </a:p>
          <a:p>
            <a:pPr marL="285750" indent="-285750">
              <a:buFont typeface="Arial" panose="020B0604020202020204" pitchFamily="34" charset="0"/>
              <a:buChar char="•"/>
            </a:pPr>
            <a:r>
              <a:rPr lang="de-DE" sz="1600" b="1" dirty="0">
                <a:latin typeface="+mj-lt"/>
              </a:rPr>
              <a:t>Die Belastung durch schwere Erkrankungen </a:t>
            </a:r>
            <a:r>
              <a:rPr lang="de-DE" sz="1600" dirty="0">
                <a:latin typeface="+mj-lt"/>
              </a:rPr>
              <a:t>(Krankenhausaufenthalte, Todesfälle) </a:t>
            </a:r>
            <a:r>
              <a:rPr lang="de-DE" sz="1600" b="1" dirty="0">
                <a:latin typeface="+mj-lt"/>
              </a:rPr>
              <a:t>nimmt  mit dem Alter zu</a:t>
            </a:r>
            <a:r>
              <a:rPr lang="en-US" sz="1600" baseline="30000" dirty="0"/>
              <a:t>1</a:t>
            </a:r>
            <a:endParaRPr lang="en-GB" sz="1600" baseline="30000" dirty="0"/>
          </a:p>
        </p:txBody>
      </p:sp>
      <p:pic>
        <p:nvPicPr>
          <p:cNvPr id="31" name="Picture 30">
            <a:extLst>
              <a:ext uri="{FF2B5EF4-FFF2-40B4-BE49-F238E27FC236}">
                <a16:creationId xmlns:a16="http://schemas.microsoft.com/office/drawing/2014/main" id="{FE0800B9-A4A5-A395-6AEE-5E3D283734A7}"/>
              </a:ext>
            </a:extLst>
          </p:cNvPr>
          <p:cNvPicPr>
            <a:picLocks noChangeAspect="1"/>
          </p:cNvPicPr>
          <p:nvPr/>
        </p:nvPicPr>
        <p:blipFill>
          <a:blip r:embed="rId3"/>
          <a:stretch>
            <a:fillRect/>
          </a:stretch>
        </p:blipFill>
        <p:spPr>
          <a:xfrm>
            <a:off x="363190" y="1424413"/>
            <a:ext cx="761275" cy="761275"/>
          </a:xfrm>
          <a:prstGeom prst="rect">
            <a:avLst/>
          </a:prstGeom>
        </p:spPr>
      </p:pic>
      <p:sp>
        <p:nvSpPr>
          <p:cNvPr id="2" name="Slide Number Placeholder 1">
            <a:extLst>
              <a:ext uri="{FF2B5EF4-FFF2-40B4-BE49-F238E27FC236}">
                <a16:creationId xmlns:a16="http://schemas.microsoft.com/office/drawing/2014/main" id="{17AEA44B-CC23-75C2-07EF-21508DE25292}"/>
              </a:ext>
            </a:extLst>
          </p:cNvPr>
          <p:cNvSpPr>
            <a:spLocks noGrp="1"/>
          </p:cNvSpPr>
          <p:nvPr>
            <p:ph type="sldNum" sz="quarter" idx="4"/>
          </p:nvPr>
        </p:nvSpPr>
        <p:spPr>
          <a:xfrm>
            <a:off x="222250" y="6319367"/>
            <a:ext cx="297710" cy="201266"/>
          </a:xfrm>
          <a:prstGeom prst="rect">
            <a:avLst/>
          </a:prstGeom>
        </p:spPr>
        <p:txBody>
          <a:bodyPr vert="horz" lIns="0" tIns="0" rIns="0" bIns="0" rtlCol="0" anchor="b"/>
          <a:lstStyle>
            <a:defPPr>
              <a:defRPr lang="en-US"/>
            </a:defPPr>
            <a:lvl1pPr marL="0" algn="l" defTabSz="914400" rtl="0" eaLnBrk="1" latinLnBrk="0" hangingPunct="1">
              <a:defRPr sz="95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E06B46-E8AC-A541-8CB9-26D1014CC93B}" type="slidenum">
              <a:rPr lang="en-US" smtClean="0"/>
              <a:pPr/>
              <a:t>13</a:t>
            </a:fld>
            <a:endParaRPr lang="en-US"/>
          </a:p>
        </p:txBody>
      </p:sp>
      <p:sp>
        <p:nvSpPr>
          <p:cNvPr id="4" name="Footer Placeholder 4">
            <a:extLst>
              <a:ext uri="{FF2B5EF4-FFF2-40B4-BE49-F238E27FC236}">
                <a16:creationId xmlns:a16="http://schemas.microsoft.com/office/drawing/2014/main" id="{B55FA961-2A59-4F1C-72E0-E86F0978EF7A}"/>
              </a:ext>
            </a:extLst>
          </p:cNvPr>
          <p:cNvSpPr txBox="1">
            <a:spLocks/>
          </p:cNvSpPr>
          <p:nvPr/>
        </p:nvSpPr>
        <p:spPr>
          <a:xfrm>
            <a:off x="725906" y="6155508"/>
            <a:ext cx="1062035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US" sz="950" dirty="0"/>
              <a:t>Bitte die </a:t>
            </a:r>
            <a:r>
              <a:rPr lang="en-US" sz="950" dirty="0" err="1"/>
              <a:t>abweichenden</a:t>
            </a:r>
            <a:r>
              <a:rPr lang="en-US" sz="950" dirty="0"/>
              <a:t> </a:t>
            </a:r>
            <a:r>
              <a:rPr lang="en-US" sz="950" dirty="0" err="1"/>
              <a:t>Skalen</a:t>
            </a:r>
            <a:r>
              <a:rPr lang="en-US" sz="950" dirty="0"/>
              <a:t> </a:t>
            </a:r>
            <a:r>
              <a:rPr lang="en-US" sz="950" dirty="0" err="1"/>
              <a:t>beachten</a:t>
            </a:r>
            <a:r>
              <a:rPr lang="en-US" sz="950" dirty="0"/>
              <a:t>.</a:t>
            </a:r>
          </a:p>
          <a:p>
            <a:pPr>
              <a:spcAft>
                <a:spcPts val="200"/>
              </a:spcAft>
            </a:pPr>
            <a:r>
              <a:rPr lang="en-US" sz="950" dirty="0"/>
              <a:t>1. Centers for Disease Control and Prevention. Preliminary Estimated Influenza Illnesses, Medical visits, Hospitalizations, and Deaths in the United States – 2021-2022 influenza season. Available at: </a:t>
            </a:r>
            <a:r>
              <a:rPr lang="en-US" sz="950" dirty="0">
                <a:hlinkClick r:id="rId4">
                  <a:extLst>
                    <a:ext uri="{A12FA001-AC4F-418D-AE19-62706E023703}">
                      <ahyp:hlinkClr xmlns:ahyp="http://schemas.microsoft.com/office/drawing/2018/hyperlinkcolor" val="tx"/>
                    </a:ext>
                  </a:extLst>
                </a:hlinkClick>
              </a:rPr>
              <a:t>https://www.cdc.gov/flu/about/burden/2021-2022.htm</a:t>
            </a:r>
            <a:r>
              <a:rPr lang="en-US" sz="950" dirty="0"/>
              <a:t>. </a:t>
            </a:r>
            <a:r>
              <a:rPr lang="en-US" sz="950" dirty="0" err="1"/>
              <a:t>Letzter</a:t>
            </a:r>
            <a:r>
              <a:rPr lang="en-US" sz="950" dirty="0"/>
              <a:t> </a:t>
            </a:r>
            <a:r>
              <a:rPr lang="en-US" sz="950" dirty="0" err="1"/>
              <a:t>Zugriff</a:t>
            </a:r>
            <a:r>
              <a:rPr lang="en-US" sz="950" dirty="0"/>
              <a:t> </a:t>
            </a:r>
            <a:r>
              <a:rPr lang="en-US" sz="950" dirty="0" err="1"/>
              <a:t>Dezember</a:t>
            </a:r>
            <a:r>
              <a:rPr lang="en-US" sz="950" dirty="0"/>
              <a:t> 2023.</a:t>
            </a:r>
            <a:endParaRPr lang="en-GB" sz="950" dirty="0"/>
          </a:p>
        </p:txBody>
      </p:sp>
      <p:grpSp>
        <p:nvGrpSpPr>
          <p:cNvPr id="34" name="Group 33">
            <a:extLst>
              <a:ext uri="{FF2B5EF4-FFF2-40B4-BE49-F238E27FC236}">
                <a16:creationId xmlns:a16="http://schemas.microsoft.com/office/drawing/2014/main" id="{BEB46FD9-9A0C-D4EF-7C7C-157C81D2EDE6}"/>
              </a:ext>
            </a:extLst>
          </p:cNvPr>
          <p:cNvGrpSpPr/>
          <p:nvPr/>
        </p:nvGrpSpPr>
        <p:grpSpPr>
          <a:xfrm>
            <a:off x="723900" y="2456077"/>
            <a:ext cx="10742614" cy="3453613"/>
            <a:chOff x="723900" y="2456077"/>
            <a:chExt cx="10742614" cy="3453613"/>
          </a:xfrm>
        </p:grpSpPr>
        <p:graphicFrame>
          <p:nvGraphicFramePr>
            <p:cNvPr id="8" name="Chart 7">
              <a:extLst>
                <a:ext uri="{FF2B5EF4-FFF2-40B4-BE49-F238E27FC236}">
                  <a16:creationId xmlns:a16="http://schemas.microsoft.com/office/drawing/2014/main" id="{A3992E2F-8A92-7D4F-2E99-8A7DB802B365}"/>
                </a:ext>
              </a:extLst>
            </p:cNvPr>
            <p:cNvGraphicFramePr/>
            <p:nvPr/>
          </p:nvGraphicFramePr>
          <p:xfrm>
            <a:off x="723900" y="3127443"/>
            <a:ext cx="2279650" cy="24320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id="{14F45B37-C70F-B965-F0CB-0D6B9EA0DD66}"/>
                </a:ext>
              </a:extLst>
            </p:cNvPr>
            <p:cNvGraphicFramePr/>
            <p:nvPr/>
          </p:nvGraphicFramePr>
          <p:xfrm>
            <a:off x="3544888" y="3127443"/>
            <a:ext cx="2279650" cy="24320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604A4AFD-B214-EB24-0566-9A839B361F47}"/>
                </a:ext>
              </a:extLst>
            </p:cNvPr>
            <p:cNvGraphicFramePr/>
            <p:nvPr/>
          </p:nvGraphicFramePr>
          <p:xfrm>
            <a:off x="6365876" y="3127443"/>
            <a:ext cx="2279650" cy="243205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id="{02921AA9-3787-6792-7B8E-2B231726A09E}"/>
                </a:ext>
              </a:extLst>
            </p:cNvPr>
            <p:cNvGraphicFramePr/>
            <p:nvPr/>
          </p:nvGraphicFramePr>
          <p:xfrm>
            <a:off x="9186864" y="3127443"/>
            <a:ext cx="2279650" cy="2432050"/>
          </p:xfrm>
          <a:graphic>
            <a:graphicData uri="http://schemas.openxmlformats.org/drawingml/2006/chart">
              <c:chart xmlns:c="http://schemas.openxmlformats.org/drawingml/2006/chart" xmlns:r="http://schemas.openxmlformats.org/officeDocument/2006/relationships" r:id="rId8"/>
            </a:graphicData>
          </a:graphic>
        </p:graphicFrame>
        <p:grpSp>
          <p:nvGrpSpPr>
            <p:cNvPr id="27" name="Group 26">
              <a:extLst>
                <a:ext uri="{FF2B5EF4-FFF2-40B4-BE49-F238E27FC236}">
                  <a16:creationId xmlns:a16="http://schemas.microsoft.com/office/drawing/2014/main" id="{68E6E719-D1F6-0B29-8566-CD37955DE6C8}"/>
                </a:ext>
              </a:extLst>
            </p:cNvPr>
            <p:cNvGrpSpPr/>
            <p:nvPr/>
          </p:nvGrpSpPr>
          <p:grpSpPr>
            <a:xfrm>
              <a:off x="3230474" y="5651355"/>
              <a:ext cx="5740018" cy="258335"/>
              <a:chOff x="3544888" y="5602713"/>
              <a:chExt cx="5740018" cy="258335"/>
            </a:xfrm>
          </p:grpSpPr>
          <p:grpSp>
            <p:nvGrpSpPr>
              <p:cNvPr id="26" name="Group 25">
                <a:extLst>
                  <a:ext uri="{FF2B5EF4-FFF2-40B4-BE49-F238E27FC236}">
                    <a16:creationId xmlns:a16="http://schemas.microsoft.com/office/drawing/2014/main" id="{5337B8C0-0E52-3119-EC53-67AFF33DE5B4}"/>
                  </a:ext>
                </a:extLst>
              </p:cNvPr>
              <p:cNvGrpSpPr/>
              <p:nvPr/>
            </p:nvGrpSpPr>
            <p:grpSpPr>
              <a:xfrm>
                <a:off x="3544888" y="5602713"/>
                <a:ext cx="1148002" cy="258335"/>
                <a:chOff x="3544888" y="5602713"/>
                <a:chExt cx="1148002" cy="258335"/>
              </a:xfrm>
            </p:grpSpPr>
            <p:sp>
              <p:nvSpPr>
                <p:cNvPr id="12" name="Rectangle 11">
                  <a:extLst>
                    <a:ext uri="{FF2B5EF4-FFF2-40B4-BE49-F238E27FC236}">
                      <a16:creationId xmlns:a16="http://schemas.microsoft.com/office/drawing/2014/main" id="{43D74F52-467F-AF81-E50C-157535BF18B0}"/>
                    </a:ext>
                  </a:extLst>
                </p:cNvPr>
                <p:cNvSpPr/>
                <p:nvPr/>
              </p:nvSpPr>
              <p:spPr>
                <a:xfrm>
                  <a:off x="3544888" y="5628823"/>
                  <a:ext cx="206115" cy="206115"/>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7" name="TextBox 16">
                  <a:extLst>
                    <a:ext uri="{FF2B5EF4-FFF2-40B4-BE49-F238E27FC236}">
                      <a16:creationId xmlns:a16="http://schemas.microsoft.com/office/drawing/2014/main" id="{6478D045-0276-3293-3B13-FBF62D8CE8A7}"/>
                    </a:ext>
                  </a:extLst>
                </p:cNvPr>
                <p:cNvSpPr txBox="1"/>
                <p:nvPr/>
              </p:nvSpPr>
              <p:spPr>
                <a:xfrm>
                  <a:off x="3751003" y="5602713"/>
                  <a:ext cx="941887" cy="258335"/>
                </a:xfrm>
                <a:prstGeom prst="rect">
                  <a:avLst/>
                </a:prstGeom>
                <a:noFill/>
              </p:spPr>
              <p:txBody>
                <a:bodyPr wrap="square" rtlCol="0" anchor="ctr">
                  <a:spAutoFit/>
                </a:bodyPr>
                <a:lstStyle/>
                <a:p>
                  <a:r>
                    <a:rPr lang="en-US" sz="1050" dirty="0"/>
                    <a:t>0–4 Jahre</a:t>
                  </a:r>
                  <a:endParaRPr lang="en-GB" sz="1050" dirty="0"/>
                </a:p>
              </p:txBody>
            </p:sp>
          </p:grpSp>
          <p:grpSp>
            <p:nvGrpSpPr>
              <p:cNvPr id="25" name="Group 24">
                <a:extLst>
                  <a:ext uri="{FF2B5EF4-FFF2-40B4-BE49-F238E27FC236}">
                    <a16:creationId xmlns:a16="http://schemas.microsoft.com/office/drawing/2014/main" id="{940192EF-6050-AE1F-E786-F3DF19DDE4B2}"/>
                  </a:ext>
                </a:extLst>
              </p:cNvPr>
              <p:cNvGrpSpPr/>
              <p:nvPr/>
            </p:nvGrpSpPr>
            <p:grpSpPr>
              <a:xfrm>
                <a:off x="4692892" y="5602713"/>
                <a:ext cx="1148002" cy="258335"/>
                <a:chOff x="4692892" y="5602713"/>
                <a:chExt cx="1148002" cy="258335"/>
              </a:xfrm>
            </p:grpSpPr>
            <p:sp>
              <p:nvSpPr>
                <p:cNvPr id="13" name="Rectangle 12">
                  <a:extLst>
                    <a:ext uri="{FF2B5EF4-FFF2-40B4-BE49-F238E27FC236}">
                      <a16:creationId xmlns:a16="http://schemas.microsoft.com/office/drawing/2014/main" id="{58FF56F0-3303-844D-6335-0DD14CFBDAD4}"/>
                    </a:ext>
                  </a:extLst>
                </p:cNvPr>
                <p:cNvSpPr/>
                <p:nvPr/>
              </p:nvSpPr>
              <p:spPr>
                <a:xfrm>
                  <a:off x="4692892" y="5628823"/>
                  <a:ext cx="206115" cy="206115"/>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8" name="TextBox 17">
                  <a:extLst>
                    <a:ext uri="{FF2B5EF4-FFF2-40B4-BE49-F238E27FC236}">
                      <a16:creationId xmlns:a16="http://schemas.microsoft.com/office/drawing/2014/main" id="{D8E38DAE-86BB-A5AC-7CFC-A1F988B7451E}"/>
                    </a:ext>
                  </a:extLst>
                </p:cNvPr>
                <p:cNvSpPr txBox="1"/>
                <p:nvPr/>
              </p:nvSpPr>
              <p:spPr>
                <a:xfrm>
                  <a:off x="4899007" y="5602713"/>
                  <a:ext cx="941887" cy="258335"/>
                </a:xfrm>
                <a:prstGeom prst="rect">
                  <a:avLst/>
                </a:prstGeom>
                <a:noFill/>
              </p:spPr>
              <p:txBody>
                <a:bodyPr wrap="square" rtlCol="0" anchor="ctr">
                  <a:spAutoFit/>
                </a:bodyPr>
                <a:lstStyle/>
                <a:p>
                  <a:r>
                    <a:rPr lang="en-US" sz="1050" dirty="0"/>
                    <a:t>5–17 Jahre</a:t>
                  </a:r>
                  <a:endParaRPr lang="en-GB" sz="1050" dirty="0"/>
                </a:p>
              </p:txBody>
            </p:sp>
          </p:grpSp>
          <p:grpSp>
            <p:nvGrpSpPr>
              <p:cNvPr id="24" name="Group 23">
                <a:extLst>
                  <a:ext uri="{FF2B5EF4-FFF2-40B4-BE49-F238E27FC236}">
                    <a16:creationId xmlns:a16="http://schemas.microsoft.com/office/drawing/2014/main" id="{496DB44E-2A9B-B896-D31D-3F2FD503B844}"/>
                  </a:ext>
                </a:extLst>
              </p:cNvPr>
              <p:cNvGrpSpPr/>
              <p:nvPr/>
            </p:nvGrpSpPr>
            <p:grpSpPr>
              <a:xfrm>
                <a:off x="5840896" y="5604923"/>
                <a:ext cx="1252124" cy="253916"/>
                <a:chOff x="5840896" y="5604923"/>
                <a:chExt cx="1252124" cy="253916"/>
              </a:xfrm>
            </p:grpSpPr>
            <p:sp>
              <p:nvSpPr>
                <p:cNvPr id="14" name="Rectangle 13">
                  <a:extLst>
                    <a:ext uri="{FF2B5EF4-FFF2-40B4-BE49-F238E27FC236}">
                      <a16:creationId xmlns:a16="http://schemas.microsoft.com/office/drawing/2014/main" id="{F38CB79C-CBE0-76C5-C615-F87B2649D489}"/>
                    </a:ext>
                  </a:extLst>
                </p:cNvPr>
                <p:cNvSpPr/>
                <p:nvPr/>
              </p:nvSpPr>
              <p:spPr>
                <a:xfrm>
                  <a:off x="5840896" y="5628823"/>
                  <a:ext cx="206115" cy="206115"/>
                </a:xfrm>
                <a:prstGeom prst="rect">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19" name="TextBox 18">
                  <a:extLst>
                    <a:ext uri="{FF2B5EF4-FFF2-40B4-BE49-F238E27FC236}">
                      <a16:creationId xmlns:a16="http://schemas.microsoft.com/office/drawing/2014/main" id="{77672157-C4F3-B935-D6EA-37395CE40916}"/>
                    </a:ext>
                  </a:extLst>
                </p:cNvPr>
                <p:cNvSpPr txBox="1"/>
                <p:nvPr/>
              </p:nvSpPr>
              <p:spPr>
                <a:xfrm>
                  <a:off x="6047011" y="5604923"/>
                  <a:ext cx="1046009" cy="253916"/>
                </a:xfrm>
                <a:prstGeom prst="rect">
                  <a:avLst/>
                </a:prstGeom>
                <a:noFill/>
              </p:spPr>
              <p:txBody>
                <a:bodyPr wrap="square" rtlCol="0" anchor="ctr">
                  <a:spAutoFit/>
                </a:bodyPr>
                <a:lstStyle/>
                <a:p>
                  <a:r>
                    <a:rPr lang="en-US" sz="1050" dirty="0"/>
                    <a:t>18–49 Jahre</a:t>
                  </a:r>
                  <a:endParaRPr lang="en-GB" sz="1050" dirty="0"/>
                </a:p>
              </p:txBody>
            </p:sp>
          </p:grpSp>
          <p:grpSp>
            <p:nvGrpSpPr>
              <p:cNvPr id="23" name="Group 22">
                <a:extLst>
                  <a:ext uri="{FF2B5EF4-FFF2-40B4-BE49-F238E27FC236}">
                    <a16:creationId xmlns:a16="http://schemas.microsoft.com/office/drawing/2014/main" id="{8D537CDF-810B-88F1-DAC3-C51AF870DEBD}"/>
                  </a:ext>
                </a:extLst>
              </p:cNvPr>
              <p:cNvGrpSpPr/>
              <p:nvPr/>
            </p:nvGrpSpPr>
            <p:grpSpPr>
              <a:xfrm>
                <a:off x="6988900" y="5604923"/>
                <a:ext cx="1308719" cy="253916"/>
                <a:chOff x="6988900" y="5604923"/>
                <a:chExt cx="1308719" cy="253916"/>
              </a:xfrm>
            </p:grpSpPr>
            <p:sp>
              <p:nvSpPr>
                <p:cNvPr id="15" name="Rectangle 14">
                  <a:extLst>
                    <a:ext uri="{FF2B5EF4-FFF2-40B4-BE49-F238E27FC236}">
                      <a16:creationId xmlns:a16="http://schemas.microsoft.com/office/drawing/2014/main" id="{740DAACD-9C94-8910-C348-BD47452CE700}"/>
                    </a:ext>
                  </a:extLst>
                </p:cNvPr>
                <p:cNvSpPr/>
                <p:nvPr/>
              </p:nvSpPr>
              <p:spPr>
                <a:xfrm>
                  <a:off x="6988900" y="5628823"/>
                  <a:ext cx="206115" cy="206115"/>
                </a:xfrm>
                <a:prstGeom prst="rect">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20" name="TextBox 19">
                  <a:extLst>
                    <a:ext uri="{FF2B5EF4-FFF2-40B4-BE49-F238E27FC236}">
                      <a16:creationId xmlns:a16="http://schemas.microsoft.com/office/drawing/2014/main" id="{2AEC6E5B-1770-C128-EEAD-C5C2E558C641}"/>
                    </a:ext>
                  </a:extLst>
                </p:cNvPr>
                <p:cNvSpPr txBox="1"/>
                <p:nvPr/>
              </p:nvSpPr>
              <p:spPr>
                <a:xfrm>
                  <a:off x="7195015" y="5604923"/>
                  <a:ext cx="1102604" cy="253916"/>
                </a:xfrm>
                <a:prstGeom prst="rect">
                  <a:avLst/>
                </a:prstGeom>
                <a:noFill/>
              </p:spPr>
              <p:txBody>
                <a:bodyPr wrap="square" rtlCol="0" anchor="ctr">
                  <a:spAutoFit/>
                </a:bodyPr>
                <a:lstStyle/>
                <a:p>
                  <a:r>
                    <a:rPr lang="en-US" sz="1050" dirty="0"/>
                    <a:t>50–64 Jahre</a:t>
                  </a:r>
                  <a:endParaRPr lang="en-GB" sz="1050" dirty="0"/>
                </a:p>
              </p:txBody>
            </p:sp>
          </p:grpSp>
          <p:grpSp>
            <p:nvGrpSpPr>
              <p:cNvPr id="22" name="Group 21">
                <a:extLst>
                  <a:ext uri="{FF2B5EF4-FFF2-40B4-BE49-F238E27FC236}">
                    <a16:creationId xmlns:a16="http://schemas.microsoft.com/office/drawing/2014/main" id="{7CC8F138-78E0-BBA5-1117-8C65B882A40E}"/>
                  </a:ext>
                </a:extLst>
              </p:cNvPr>
              <p:cNvGrpSpPr/>
              <p:nvPr/>
            </p:nvGrpSpPr>
            <p:grpSpPr>
              <a:xfrm>
                <a:off x="8136902" y="5602713"/>
                <a:ext cx="1148004" cy="258335"/>
                <a:chOff x="8136902" y="5602713"/>
                <a:chExt cx="1148004" cy="258335"/>
              </a:xfrm>
            </p:grpSpPr>
            <p:sp>
              <p:nvSpPr>
                <p:cNvPr id="16" name="Rectangle 15">
                  <a:extLst>
                    <a:ext uri="{FF2B5EF4-FFF2-40B4-BE49-F238E27FC236}">
                      <a16:creationId xmlns:a16="http://schemas.microsoft.com/office/drawing/2014/main" id="{F5DC507E-7A19-7F88-B777-9F750162D96D}"/>
                    </a:ext>
                  </a:extLst>
                </p:cNvPr>
                <p:cNvSpPr/>
                <p:nvPr/>
              </p:nvSpPr>
              <p:spPr>
                <a:xfrm>
                  <a:off x="8136902" y="5628823"/>
                  <a:ext cx="206115" cy="206115"/>
                </a:xfrm>
                <a:prstGeom prst="rect">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mj-lt"/>
                  </a:endParaRPr>
                </a:p>
              </p:txBody>
            </p:sp>
            <p:sp>
              <p:nvSpPr>
                <p:cNvPr id="21" name="TextBox 20">
                  <a:extLst>
                    <a:ext uri="{FF2B5EF4-FFF2-40B4-BE49-F238E27FC236}">
                      <a16:creationId xmlns:a16="http://schemas.microsoft.com/office/drawing/2014/main" id="{7693A040-00E4-CECC-8D16-2A9DDE3B4174}"/>
                    </a:ext>
                  </a:extLst>
                </p:cNvPr>
                <p:cNvSpPr txBox="1"/>
                <p:nvPr/>
              </p:nvSpPr>
              <p:spPr>
                <a:xfrm>
                  <a:off x="8343019" y="5602713"/>
                  <a:ext cx="941887" cy="258335"/>
                </a:xfrm>
                <a:prstGeom prst="rect">
                  <a:avLst/>
                </a:prstGeom>
                <a:noFill/>
              </p:spPr>
              <p:txBody>
                <a:bodyPr wrap="square" rtlCol="0" anchor="ctr">
                  <a:spAutoFit/>
                </a:bodyPr>
                <a:lstStyle/>
                <a:p>
                  <a:r>
                    <a:rPr lang="en-US" sz="1050" dirty="0"/>
                    <a:t>≥65 Jahre</a:t>
                  </a:r>
                  <a:endParaRPr lang="en-GB" sz="1050" dirty="0"/>
                </a:p>
              </p:txBody>
            </p:sp>
          </p:grpSp>
        </p:grpSp>
        <p:sp>
          <p:nvSpPr>
            <p:cNvPr id="29" name="TextBox 28">
              <a:extLst>
                <a:ext uri="{FF2B5EF4-FFF2-40B4-BE49-F238E27FC236}">
                  <a16:creationId xmlns:a16="http://schemas.microsoft.com/office/drawing/2014/main" id="{8ED9F7EA-B666-81D3-0164-F0439E39A348}"/>
                </a:ext>
              </a:extLst>
            </p:cNvPr>
            <p:cNvSpPr txBox="1"/>
            <p:nvPr/>
          </p:nvSpPr>
          <p:spPr>
            <a:xfrm>
              <a:off x="2823287" y="2456077"/>
              <a:ext cx="6459609" cy="569387"/>
            </a:xfrm>
            <a:prstGeom prst="rect">
              <a:avLst/>
            </a:prstGeom>
            <a:noFill/>
          </p:spPr>
          <p:txBody>
            <a:bodyPr wrap="square" rtlCol="0">
              <a:spAutoFit/>
            </a:bodyPr>
            <a:lstStyle/>
            <a:p>
              <a:pPr algn="ctr">
                <a:spcAft>
                  <a:spcPts val="600"/>
                </a:spcAft>
              </a:pPr>
              <a:r>
                <a:rPr lang="en-US" sz="1400" b="1" dirty="0">
                  <a:latin typeface="+mj-lt"/>
                </a:rPr>
                <a:t>Influenza-</a:t>
              </a:r>
              <a:r>
                <a:rPr lang="en-US" sz="1400" b="1" dirty="0" err="1">
                  <a:latin typeface="+mj-lt"/>
                </a:rPr>
                <a:t>assoziierte</a:t>
              </a:r>
              <a:r>
                <a:rPr lang="en-US" sz="1400" b="1" dirty="0">
                  <a:latin typeface="+mj-lt"/>
                </a:rPr>
                <a:t> </a:t>
              </a:r>
              <a:r>
                <a:rPr lang="en-US" sz="1400" b="1" dirty="0" err="1">
                  <a:latin typeface="+mj-lt"/>
                </a:rPr>
                <a:t>Ereignisse</a:t>
              </a:r>
              <a:r>
                <a:rPr lang="en-US" sz="1400" b="1" dirty="0">
                  <a:latin typeface="+mj-lt"/>
                </a:rPr>
                <a:t> </a:t>
              </a:r>
              <a:r>
                <a:rPr lang="en-US" sz="1400" b="1" dirty="0" err="1">
                  <a:latin typeface="+mj-lt"/>
                </a:rPr>
                <a:t>nach</a:t>
              </a:r>
              <a:r>
                <a:rPr lang="en-US" sz="1400" b="1" dirty="0">
                  <a:latin typeface="+mj-lt"/>
                </a:rPr>
                <a:t> </a:t>
              </a:r>
              <a:r>
                <a:rPr lang="en-US" sz="1400" b="1" dirty="0" err="1">
                  <a:latin typeface="+mj-lt"/>
                </a:rPr>
                <a:t>Altersgruppe</a:t>
              </a:r>
              <a:endParaRPr lang="en-US" sz="1400" b="1" dirty="0">
                <a:latin typeface="+mj-lt"/>
              </a:endParaRPr>
            </a:p>
            <a:p>
              <a:pPr algn="ctr">
                <a:spcAft>
                  <a:spcPts val="600"/>
                </a:spcAft>
              </a:pPr>
              <a:r>
                <a:rPr lang="en-US" sz="1200" dirty="0" err="1"/>
                <a:t>Beispiel</a:t>
              </a:r>
              <a:r>
                <a:rPr lang="en-US" sz="1200" dirty="0"/>
                <a:t> </a:t>
              </a:r>
              <a:r>
                <a:rPr lang="en-US" sz="1200" dirty="0" err="1"/>
                <a:t>Vereinigte</a:t>
              </a:r>
              <a:r>
                <a:rPr lang="en-US" sz="1200" dirty="0"/>
                <a:t> </a:t>
              </a:r>
              <a:r>
                <a:rPr lang="en-US" sz="1200" dirty="0" err="1"/>
                <a:t>Staaten</a:t>
              </a:r>
              <a:r>
                <a:rPr lang="en-US" sz="1200" dirty="0"/>
                <a:t>, Influenza-Saison 2021–2022 (</a:t>
              </a:r>
              <a:r>
                <a:rPr lang="en-US" sz="1200" dirty="0" err="1"/>
                <a:t>Inzidenz</a:t>
              </a:r>
              <a:r>
                <a:rPr lang="en-US" sz="1200" dirty="0"/>
                <a:t> pro 100.000)</a:t>
              </a:r>
              <a:endParaRPr lang="en-GB" sz="1200" dirty="0"/>
            </a:p>
          </p:txBody>
        </p:sp>
        <p:sp>
          <p:nvSpPr>
            <p:cNvPr id="5" name="Rectangle 4">
              <a:extLst>
                <a:ext uri="{FF2B5EF4-FFF2-40B4-BE49-F238E27FC236}">
                  <a16:creationId xmlns:a16="http://schemas.microsoft.com/office/drawing/2014/main" id="{B4192108-55C4-1B3F-DFDC-F20274EBA39F}"/>
                </a:ext>
              </a:extLst>
            </p:cNvPr>
            <p:cNvSpPr/>
            <p:nvPr/>
          </p:nvSpPr>
          <p:spPr>
            <a:xfrm>
              <a:off x="1155741" y="3127443"/>
              <a:ext cx="733710" cy="20961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792D63C-F056-BDA4-A84A-4A8EDB2D0A14}"/>
                </a:ext>
              </a:extLst>
            </p:cNvPr>
            <p:cNvSpPr/>
            <p:nvPr/>
          </p:nvSpPr>
          <p:spPr>
            <a:xfrm>
              <a:off x="3951003" y="3129672"/>
              <a:ext cx="733710" cy="20961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B89BB0-49EC-A5D2-D85F-803873B884ED}"/>
                </a:ext>
              </a:extLst>
            </p:cNvPr>
            <p:cNvSpPr/>
            <p:nvPr/>
          </p:nvSpPr>
          <p:spPr>
            <a:xfrm>
              <a:off x="8132693" y="3085842"/>
              <a:ext cx="392581" cy="20961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6535978-9A40-BF4C-C385-C746C5840F03}"/>
                </a:ext>
              </a:extLst>
            </p:cNvPr>
            <p:cNvSpPr/>
            <p:nvPr/>
          </p:nvSpPr>
          <p:spPr>
            <a:xfrm>
              <a:off x="10953681" y="3085841"/>
              <a:ext cx="392581" cy="209613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7430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AD1378B-D1B5-82B4-4FB5-007BCAA0628A}"/>
              </a:ext>
            </a:extLst>
          </p:cNvPr>
          <p:cNvSpPr>
            <a:spLocks noGrp="1"/>
          </p:cNvSpPr>
          <p:nvPr>
            <p:ph type="title"/>
          </p:nvPr>
        </p:nvSpPr>
        <p:spPr/>
        <p:txBody>
          <a:bodyPr/>
          <a:lstStyle/>
          <a:p>
            <a:r>
              <a:rPr lang="de-DE" dirty="0"/>
              <a:t>Influenza-Hospitalisierungsinzidenz</a:t>
            </a:r>
          </a:p>
        </p:txBody>
      </p:sp>
      <p:sp>
        <p:nvSpPr>
          <p:cNvPr id="7" name="Textfeld 6">
            <a:extLst>
              <a:ext uri="{FF2B5EF4-FFF2-40B4-BE49-F238E27FC236}">
                <a16:creationId xmlns:a16="http://schemas.microsoft.com/office/drawing/2014/main" id="{0D6FD6A7-088B-9750-3055-F8EE41A1E633}"/>
              </a:ext>
            </a:extLst>
          </p:cNvPr>
          <p:cNvSpPr txBox="1"/>
          <p:nvPr/>
        </p:nvSpPr>
        <p:spPr>
          <a:xfrm>
            <a:off x="5421302" y="6414152"/>
            <a:ext cx="6094990" cy="369332"/>
          </a:xfrm>
          <a:prstGeom prst="rect">
            <a:avLst/>
          </a:prstGeom>
          <a:noFill/>
        </p:spPr>
        <p:txBody>
          <a:bodyPr wrap="square">
            <a:spAutoFit/>
          </a:bodyPr>
          <a:lstStyle/>
          <a:p>
            <a:r>
              <a:rPr lang="de-DE" dirty="0"/>
              <a:t>Epidemiologisches Bulletin 44 |2024 31. Oktober 2024</a:t>
            </a:r>
          </a:p>
        </p:txBody>
      </p:sp>
      <p:pic>
        <p:nvPicPr>
          <p:cNvPr id="9" name="Grafik 8">
            <a:extLst>
              <a:ext uri="{FF2B5EF4-FFF2-40B4-BE49-F238E27FC236}">
                <a16:creationId xmlns:a16="http://schemas.microsoft.com/office/drawing/2014/main" id="{4DA338E6-B504-0EC3-6D64-7B4FBA68FE15}"/>
              </a:ext>
            </a:extLst>
          </p:cNvPr>
          <p:cNvPicPr>
            <a:picLocks noChangeAspect="1"/>
          </p:cNvPicPr>
          <p:nvPr/>
        </p:nvPicPr>
        <p:blipFill>
          <a:blip r:embed="rId3"/>
          <a:stretch>
            <a:fillRect/>
          </a:stretch>
        </p:blipFill>
        <p:spPr>
          <a:xfrm>
            <a:off x="1191855" y="1233233"/>
            <a:ext cx="9469171" cy="5106113"/>
          </a:xfrm>
          <a:prstGeom prst="rect">
            <a:avLst/>
          </a:prstGeom>
        </p:spPr>
      </p:pic>
    </p:spTree>
    <p:extLst>
      <p:ext uri="{BB962C8B-B14F-4D97-AF65-F5344CB8AC3E}">
        <p14:creationId xmlns:p14="http://schemas.microsoft.com/office/powerpoint/2010/main" val="3443767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23525" y="736798"/>
            <a:ext cx="10729912" cy="387798"/>
          </a:xfrm>
        </p:spPr>
        <p:txBody>
          <a:bodyPr/>
          <a:lstStyle/>
          <a:p>
            <a:r>
              <a:rPr lang="en-US" altLang="de-DE" dirty="0"/>
              <a:t>Die Influenza-</a:t>
            </a:r>
            <a:r>
              <a:rPr lang="en-US" altLang="de-DE" dirty="0" err="1"/>
              <a:t>Mortalität</a:t>
            </a:r>
            <a:r>
              <a:rPr lang="en-US" altLang="de-DE" dirty="0"/>
              <a:t> </a:t>
            </a:r>
            <a:r>
              <a:rPr lang="en-US" altLang="de-DE" dirty="0" err="1"/>
              <a:t>ist</a:t>
            </a:r>
            <a:r>
              <a:rPr lang="en-US" altLang="de-DE" dirty="0"/>
              <a:t> </a:t>
            </a:r>
            <a:r>
              <a:rPr lang="en-US" altLang="de-DE" dirty="0" err="1"/>
              <a:t>assoziiert</a:t>
            </a:r>
            <a:r>
              <a:rPr lang="en-US" altLang="de-DE" dirty="0"/>
              <a:t> </a:t>
            </a:r>
            <a:r>
              <a:rPr lang="en-US" altLang="de-DE" dirty="0" err="1"/>
              <a:t>mit</a:t>
            </a:r>
            <a:r>
              <a:rPr lang="en-US" altLang="de-DE" dirty="0"/>
              <a:t> </a:t>
            </a:r>
            <a:r>
              <a:rPr lang="en-US" altLang="de-DE" dirty="0" err="1"/>
              <a:t>Komorbidität</a:t>
            </a:r>
            <a:endParaRPr lang="en-AU" dirty="0"/>
          </a:p>
        </p:txBody>
      </p:sp>
      <p:sp>
        <p:nvSpPr>
          <p:cNvPr id="8" name="Content Placeholder 7">
            <a:extLst>
              <a:ext uri="{FF2B5EF4-FFF2-40B4-BE49-F238E27FC236}">
                <a16:creationId xmlns:a16="http://schemas.microsoft.com/office/drawing/2014/main" id="{949F1AB2-70DF-436B-930F-75655AB97266}"/>
              </a:ext>
            </a:extLst>
          </p:cNvPr>
          <p:cNvSpPr>
            <a:spLocks noGrp="1"/>
          </p:cNvSpPr>
          <p:nvPr>
            <p:ph idx="1"/>
          </p:nvPr>
        </p:nvSpPr>
        <p:spPr>
          <a:xfrm>
            <a:off x="723525" y="1723483"/>
            <a:ext cx="10729912" cy="387798"/>
          </a:xfrm>
        </p:spPr>
        <p:txBody>
          <a:bodyPr/>
          <a:lstStyle/>
          <a:p>
            <a:r>
              <a:rPr lang="en-US" sz="1600" kern="0" dirty="0" err="1"/>
              <a:t>Risiko</a:t>
            </a:r>
            <a:r>
              <a:rPr lang="en-US" sz="1600" kern="0" dirty="0"/>
              <a:t> für Influenza-</a:t>
            </a:r>
            <a:r>
              <a:rPr lang="en-US" sz="1600" kern="0" dirty="0" err="1"/>
              <a:t>Todesfälle</a:t>
            </a:r>
            <a:r>
              <a:rPr lang="en-US" sz="1600" kern="0" dirty="0"/>
              <a:t> </a:t>
            </a:r>
            <a:r>
              <a:rPr lang="en-US" sz="1600" kern="0" dirty="0" err="1"/>
              <a:t>bei</a:t>
            </a:r>
            <a:r>
              <a:rPr lang="en-US" sz="1600" kern="0" dirty="0"/>
              <a:t> </a:t>
            </a:r>
            <a:r>
              <a:rPr lang="en-US" sz="1600" b="1" kern="0" dirty="0" err="1"/>
              <a:t>Personen</a:t>
            </a:r>
            <a:r>
              <a:rPr lang="en-US" sz="1600" b="1" kern="0" dirty="0"/>
              <a:t> ≥ 65 Jahre</a:t>
            </a:r>
            <a:r>
              <a:rPr lang="en-US" sz="1600" kern="0" baseline="30000" dirty="0"/>
              <a:t>1</a:t>
            </a:r>
          </a:p>
          <a:p>
            <a:endParaRPr lang="en-AU" dirty="0"/>
          </a:p>
        </p:txBody>
      </p:sp>
      <p:pic>
        <p:nvPicPr>
          <p:cNvPr id="5" name="Picture 4" descr="https://d30y9cdsu7xlg0.cloudfront.net/png/42688-200.png">
            <a:extLst>
              <a:ext uri="{FF2B5EF4-FFF2-40B4-BE49-F238E27FC236}">
                <a16:creationId xmlns:a16="http://schemas.microsoft.com/office/drawing/2014/main" id="{4104EF97-40D1-5174-B504-4D79A8F0B9AD}"/>
              </a:ext>
            </a:extLst>
          </p:cNvPr>
          <p:cNvPicPr>
            <a:picLocks noChangeAspect="1" noChangeArrowheads="1"/>
          </p:cNvPicPr>
          <p:nvPr/>
        </p:nvPicPr>
        <p:blipFill rotWithShape="1">
          <a:blip r:embed="rId2" cstate="hqprint">
            <a:lum bright="70000" contrast="-70000"/>
            <a:extLst>
              <a:ext uri="{28A0092B-C50C-407E-A947-70E740481C1C}">
                <a14:useLocalDpi xmlns:a14="http://schemas.microsoft.com/office/drawing/2010/main" val="0"/>
              </a:ext>
            </a:extLst>
          </a:blip>
          <a:srcRect l="-10926" t="-3821" r="-10926" b="-18031"/>
          <a:stretch/>
        </p:blipFill>
        <p:spPr bwMode="auto">
          <a:xfrm>
            <a:off x="6410893" y="2359730"/>
            <a:ext cx="1116000" cy="1423180"/>
          </a:xfrm>
          <a:prstGeom prst="ellipse">
            <a:avLst/>
          </a:prstGeom>
          <a:noFill/>
          <a:ln w="38100">
            <a:noFill/>
          </a:ln>
        </p:spPr>
      </p:pic>
      <p:sp>
        <p:nvSpPr>
          <p:cNvPr id="6" name="Rectangle 32">
            <a:extLst>
              <a:ext uri="{FF2B5EF4-FFF2-40B4-BE49-F238E27FC236}">
                <a16:creationId xmlns:a16="http://schemas.microsoft.com/office/drawing/2014/main" id="{D05C393F-67CD-8B44-25E0-E36DD7933051}"/>
              </a:ext>
            </a:extLst>
          </p:cNvPr>
          <p:cNvSpPr/>
          <p:nvPr/>
        </p:nvSpPr>
        <p:spPr>
          <a:xfrm>
            <a:off x="5348865" y="4535436"/>
            <a:ext cx="3946209" cy="830997"/>
          </a:xfrm>
          <a:prstGeom prst="rect">
            <a:avLst/>
          </a:prstGeom>
          <a:noFill/>
        </p:spPr>
        <p:txBody>
          <a:bodyPr wrap="square">
            <a:spAutoFit/>
          </a:bodyPr>
          <a:lstStyle/>
          <a:p>
            <a:pPr>
              <a:defRPr/>
            </a:pPr>
            <a:r>
              <a:rPr lang="en-US" sz="1600" kern="0" dirty="0" err="1"/>
              <a:t>wenn</a:t>
            </a:r>
            <a:r>
              <a:rPr lang="en-US" sz="1600" kern="0" dirty="0"/>
              <a:t> </a:t>
            </a:r>
            <a:r>
              <a:rPr lang="en-US" sz="1600" kern="0" dirty="0" err="1"/>
              <a:t>beides</a:t>
            </a:r>
            <a:r>
              <a:rPr lang="en-US" sz="1600" kern="0" dirty="0"/>
              <a:t> </a:t>
            </a:r>
            <a:r>
              <a:rPr lang="en-US" sz="1600" kern="0" dirty="0" err="1"/>
              <a:t>vorliegt</a:t>
            </a:r>
            <a:r>
              <a:rPr lang="en-US" sz="1600" kern="0" dirty="0"/>
              <a:t> – </a:t>
            </a:r>
          </a:p>
          <a:p>
            <a:pPr>
              <a:defRPr/>
            </a:pPr>
            <a:r>
              <a:rPr lang="en-US" sz="1600" b="1" kern="0" dirty="0" err="1"/>
              <a:t>chronische</a:t>
            </a:r>
            <a:r>
              <a:rPr lang="en-US" sz="1600" b="1" kern="0" dirty="0"/>
              <a:t> </a:t>
            </a:r>
            <a:r>
              <a:rPr lang="en-US" sz="1600" b="1" kern="0" dirty="0" err="1"/>
              <a:t>Herz</a:t>
            </a:r>
            <a:r>
              <a:rPr lang="en-US" sz="1600" b="1" kern="0" dirty="0"/>
              <a:t>- und </a:t>
            </a:r>
            <a:r>
              <a:rPr lang="en-US" sz="1600" b="1" kern="0" dirty="0" err="1"/>
              <a:t>Lungenerkrankung</a:t>
            </a:r>
            <a:r>
              <a:rPr lang="en-US" sz="1600" b="1" kern="0" dirty="0"/>
              <a:t> </a:t>
            </a:r>
          </a:p>
        </p:txBody>
      </p:sp>
      <p:sp>
        <p:nvSpPr>
          <p:cNvPr id="7" name="TextBox 18">
            <a:extLst>
              <a:ext uri="{FF2B5EF4-FFF2-40B4-BE49-F238E27FC236}">
                <a16:creationId xmlns:a16="http://schemas.microsoft.com/office/drawing/2014/main" id="{D6D522B1-7D1A-CB15-0CEB-448A62E53037}"/>
              </a:ext>
            </a:extLst>
          </p:cNvPr>
          <p:cNvSpPr txBox="1"/>
          <p:nvPr/>
        </p:nvSpPr>
        <p:spPr>
          <a:xfrm>
            <a:off x="5301241" y="3863923"/>
            <a:ext cx="1668462" cy="831850"/>
          </a:xfrm>
          <a:prstGeom prst="rect">
            <a:avLst/>
          </a:prstGeom>
          <a:noFill/>
        </p:spPr>
        <p:txBody>
          <a:bodyPr>
            <a:spAutoFit/>
          </a:bodyPr>
          <a:lstStyle/>
          <a:p>
            <a:pPr>
              <a:defRPr/>
            </a:pPr>
            <a:r>
              <a:rPr lang="en-CA" sz="4800" b="1" kern="0" dirty="0">
                <a:solidFill>
                  <a:schemeClr val="accent1"/>
                </a:solidFill>
              </a:rPr>
              <a:t>20x</a:t>
            </a:r>
          </a:p>
        </p:txBody>
      </p:sp>
      <p:sp>
        <p:nvSpPr>
          <p:cNvPr id="9" name="TextBox 23">
            <a:extLst>
              <a:ext uri="{FF2B5EF4-FFF2-40B4-BE49-F238E27FC236}">
                <a16:creationId xmlns:a16="http://schemas.microsoft.com/office/drawing/2014/main" id="{4BF1163E-AF50-7D92-EC88-6B3145A9F9EB}"/>
              </a:ext>
            </a:extLst>
          </p:cNvPr>
          <p:cNvSpPr txBox="1"/>
          <p:nvPr/>
        </p:nvSpPr>
        <p:spPr>
          <a:xfrm>
            <a:off x="7443099" y="2423342"/>
            <a:ext cx="1504950" cy="769937"/>
          </a:xfrm>
          <a:prstGeom prst="rect">
            <a:avLst/>
          </a:prstGeom>
          <a:noFill/>
        </p:spPr>
        <p:txBody>
          <a:bodyPr>
            <a:spAutoFit/>
          </a:bodyPr>
          <a:lstStyle/>
          <a:p>
            <a:pPr>
              <a:defRPr/>
            </a:pPr>
            <a:r>
              <a:rPr lang="en-CA" sz="4400" b="1" kern="0" dirty="0">
                <a:solidFill>
                  <a:schemeClr val="accent1"/>
                </a:solidFill>
              </a:rPr>
              <a:t>12x</a:t>
            </a:r>
          </a:p>
        </p:txBody>
      </p:sp>
      <p:pic>
        <p:nvPicPr>
          <p:cNvPr id="10" name="Picture 12" descr="https://d30y9cdsu7xlg0.cloudfront.net/png/183057-200.png">
            <a:extLst>
              <a:ext uri="{FF2B5EF4-FFF2-40B4-BE49-F238E27FC236}">
                <a16:creationId xmlns:a16="http://schemas.microsoft.com/office/drawing/2014/main" id="{57FA39B5-DE07-CA8F-16A8-A22F9ECB9C9B}"/>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159001" y="2412229"/>
            <a:ext cx="10445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1">
            <a:extLst>
              <a:ext uri="{FF2B5EF4-FFF2-40B4-BE49-F238E27FC236}">
                <a16:creationId xmlns:a16="http://schemas.microsoft.com/office/drawing/2014/main" id="{8450C7BF-01C0-D626-4750-6D428B40A4F9}"/>
              </a:ext>
            </a:extLst>
          </p:cNvPr>
          <p:cNvSpPr/>
          <p:nvPr/>
        </p:nvSpPr>
        <p:spPr>
          <a:xfrm>
            <a:off x="3049588" y="3026593"/>
            <a:ext cx="2870200" cy="584775"/>
          </a:xfrm>
          <a:prstGeom prst="rect">
            <a:avLst/>
          </a:prstGeom>
          <a:noFill/>
        </p:spPr>
        <p:txBody>
          <a:bodyPr>
            <a:spAutoFit/>
          </a:bodyPr>
          <a:lstStyle/>
          <a:p>
            <a:pPr>
              <a:defRPr/>
            </a:pPr>
            <a:r>
              <a:rPr lang="en-US" sz="1600" kern="0" dirty="0" err="1"/>
              <a:t>bei</a:t>
            </a:r>
            <a:r>
              <a:rPr lang="en-US" sz="1600" kern="0" dirty="0"/>
              <a:t> </a:t>
            </a:r>
            <a:r>
              <a:rPr lang="en-US" sz="1600" b="1" kern="0" dirty="0" err="1"/>
              <a:t>chronischer</a:t>
            </a:r>
            <a:r>
              <a:rPr lang="en-US" sz="1600" b="1" kern="0" dirty="0"/>
              <a:t> </a:t>
            </a:r>
          </a:p>
          <a:p>
            <a:pPr>
              <a:defRPr/>
            </a:pPr>
            <a:r>
              <a:rPr lang="en-US" sz="1600" b="1" kern="0" dirty="0" err="1"/>
              <a:t>Herzerkrankung</a:t>
            </a:r>
            <a:r>
              <a:rPr lang="en-US" sz="1600" b="1" kern="0" dirty="0"/>
              <a:t> </a:t>
            </a:r>
            <a:endParaRPr lang="en-US" sz="1600" b="1" kern="0" baseline="30000" dirty="0"/>
          </a:p>
        </p:txBody>
      </p:sp>
      <p:sp>
        <p:nvSpPr>
          <p:cNvPr id="12" name="TextBox 39">
            <a:extLst>
              <a:ext uri="{FF2B5EF4-FFF2-40B4-BE49-F238E27FC236}">
                <a16:creationId xmlns:a16="http://schemas.microsoft.com/office/drawing/2014/main" id="{F6F2DB8B-9F5E-8BF5-4842-808EF3A1EDF1}"/>
              </a:ext>
            </a:extLst>
          </p:cNvPr>
          <p:cNvSpPr txBox="1"/>
          <p:nvPr/>
        </p:nvSpPr>
        <p:spPr>
          <a:xfrm>
            <a:off x="3001963" y="2423343"/>
            <a:ext cx="1058862" cy="769937"/>
          </a:xfrm>
          <a:prstGeom prst="rect">
            <a:avLst/>
          </a:prstGeom>
          <a:noFill/>
        </p:spPr>
        <p:txBody>
          <a:bodyPr>
            <a:spAutoFit/>
          </a:bodyPr>
          <a:lstStyle/>
          <a:p>
            <a:pPr>
              <a:defRPr/>
            </a:pPr>
            <a:r>
              <a:rPr lang="en-CA" sz="4400" b="1" kern="0" dirty="0">
                <a:solidFill>
                  <a:schemeClr val="accent1"/>
                </a:solidFill>
              </a:rPr>
              <a:t>5x</a:t>
            </a:r>
          </a:p>
        </p:txBody>
      </p:sp>
      <p:pic>
        <p:nvPicPr>
          <p:cNvPr id="13" name="Picture 4" descr="https://d30y9cdsu7xlg0.cloudfront.net/png/42688-200.png">
            <a:extLst>
              <a:ext uri="{FF2B5EF4-FFF2-40B4-BE49-F238E27FC236}">
                <a16:creationId xmlns:a16="http://schemas.microsoft.com/office/drawing/2014/main" id="{799E93CA-904F-AB48-AB25-3DEF8ADD7B25}"/>
              </a:ext>
            </a:extLst>
          </p:cNvPr>
          <p:cNvPicPr>
            <a:picLocks noChangeAspect="1" noChangeArrowheads="1"/>
          </p:cNvPicPr>
          <p:nvPr/>
        </p:nvPicPr>
        <p:blipFill rotWithShape="1">
          <a:blip r:embed="rId2" cstate="hq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rcRect l="-10926" t="-3821" r="-10926" b="-18031"/>
          <a:stretch/>
        </p:blipFill>
        <p:spPr bwMode="auto">
          <a:xfrm>
            <a:off x="3981241" y="4268222"/>
            <a:ext cx="1116000" cy="1423180"/>
          </a:xfrm>
          <a:prstGeom prst="ellipse">
            <a:avLst/>
          </a:prstGeom>
          <a:noFill/>
          <a:ln w="38100">
            <a:noFill/>
          </a:ln>
        </p:spPr>
      </p:pic>
      <p:pic>
        <p:nvPicPr>
          <p:cNvPr id="14" name="Picture 12" descr="https://d30y9cdsu7xlg0.cloudfront.net/png/183057-200.png">
            <a:extLst>
              <a:ext uri="{FF2B5EF4-FFF2-40B4-BE49-F238E27FC236}">
                <a16:creationId xmlns:a16="http://schemas.microsoft.com/office/drawing/2014/main" id="{F5DC7EBB-C712-5AE7-812A-CC5021E68E5C}"/>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436054" y="3838524"/>
            <a:ext cx="1044575"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9">
            <a:extLst>
              <a:ext uri="{FF2B5EF4-FFF2-40B4-BE49-F238E27FC236}">
                <a16:creationId xmlns:a16="http://schemas.microsoft.com/office/drawing/2014/main" id="{AC51AECE-D0F8-E96A-F1C0-6D5F74E45CCB}"/>
              </a:ext>
            </a:extLst>
          </p:cNvPr>
          <p:cNvSpPr txBox="1"/>
          <p:nvPr/>
        </p:nvSpPr>
        <p:spPr>
          <a:xfrm>
            <a:off x="738190" y="5985814"/>
            <a:ext cx="10729912" cy="261610"/>
          </a:xfrm>
          <a:prstGeom prst="rect">
            <a:avLst/>
          </a:prstGeom>
          <a:noFill/>
        </p:spPr>
        <p:txBody>
          <a:bodyPr wrap="square" rtlCol="0" anchor="b">
            <a:spAutoFit/>
          </a:bodyPr>
          <a:lstStyle/>
          <a:p>
            <a:pPr lvl="0">
              <a:defRPr/>
            </a:pPr>
            <a:r>
              <a:rPr lang="en-GB" sz="900" dirty="0"/>
              <a:t>1. </a:t>
            </a:r>
            <a:r>
              <a:rPr lang="en-GB" sz="900" dirty="0" err="1"/>
              <a:t>Schanzer</a:t>
            </a:r>
            <a:r>
              <a:rPr lang="en-GB" sz="900" dirty="0"/>
              <a:t> DL et al. Vaccine 2008;  26(36): 4697-4703</a:t>
            </a:r>
            <a:r>
              <a:rPr lang="en-GB" sz="1100" dirty="0"/>
              <a:t>.</a:t>
            </a:r>
          </a:p>
        </p:txBody>
      </p:sp>
      <p:sp>
        <p:nvSpPr>
          <p:cNvPr id="16" name="Rectangle 37">
            <a:extLst>
              <a:ext uri="{FF2B5EF4-FFF2-40B4-BE49-F238E27FC236}">
                <a16:creationId xmlns:a16="http://schemas.microsoft.com/office/drawing/2014/main" id="{308754B0-F0E7-D217-C23F-B7B845042606}"/>
              </a:ext>
            </a:extLst>
          </p:cNvPr>
          <p:cNvSpPr/>
          <p:nvPr/>
        </p:nvSpPr>
        <p:spPr>
          <a:xfrm>
            <a:off x="7468587" y="3026593"/>
            <a:ext cx="2640012" cy="584775"/>
          </a:xfrm>
          <a:prstGeom prst="rect">
            <a:avLst/>
          </a:prstGeom>
          <a:noFill/>
        </p:spPr>
        <p:txBody>
          <a:bodyPr>
            <a:spAutoFit/>
          </a:bodyPr>
          <a:lstStyle/>
          <a:p>
            <a:pPr>
              <a:defRPr/>
            </a:pPr>
            <a:r>
              <a:rPr lang="en-US" sz="1600" kern="0" dirty="0" err="1"/>
              <a:t>bei</a:t>
            </a:r>
            <a:r>
              <a:rPr lang="en-US" sz="1600" kern="0" dirty="0"/>
              <a:t> </a:t>
            </a:r>
            <a:r>
              <a:rPr lang="en-US" sz="1600" b="1" kern="0" dirty="0" err="1"/>
              <a:t>chronischer</a:t>
            </a:r>
            <a:r>
              <a:rPr lang="en-US" sz="1600" b="1" kern="0" dirty="0"/>
              <a:t> </a:t>
            </a:r>
            <a:r>
              <a:rPr lang="en-US" sz="1600" b="1" kern="0" dirty="0" err="1"/>
              <a:t>Lungenerkrankung</a:t>
            </a:r>
            <a:endParaRPr lang="en-US" sz="1600" b="1" kern="0" dirty="0"/>
          </a:p>
        </p:txBody>
      </p:sp>
    </p:spTree>
    <p:extLst>
      <p:ext uri="{BB962C8B-B14F-4D97-AF65-F5344CB8AC3E}">
        <p14:creationId xmlns:p14="http://schemas.microsoft.com/office/powerpoint/2010/main" val="3653117578"/>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FEA507D-6DE1-25C3-2CA3-B7F121E7CF29}"/>
              </a:ext>
            </a:extLst>
          </p:cNvPr>
          <p:cNvSpPr>
            <a:spLocks noGrp="1"/>
          </p:cNvSpPr>
          <p:nvPr>
            <p:ph type="title"/>
          </p:nvPr>
        </p:nvSpPr>
        <p:spPr/>
        <p:txBody>
          <a:bodyPr>
            <a:normAutofit/>
          </a:bodyPr>
          <a:lstStyle/>
          <a:p>
            <a:r>
              <a:rPr lang="de-DE" dirty="0"/>
              <a:t>Zusammenhang zwischen Altern und Influenza</a:t>
            </a:r>
          </a:p>
        </p:txBody>
      </p:sp>
      <p:pic>
        <p:nvPicPr>
          <p:cNvPr id="5" name="Grafik 4">
            <a:extLst>
              <a:ext uri="{FF2B5EF4-FFF2-40B4-BE49-F238E27FC236}">
                <a16:creationId xmlns:a16="http://schemas.microsoft.com/office/drawing/2014/main" id="{010D4885-CD04-4F2A-4892-6588D83C1AA7}"/>
              </a:ext>
            </a:extLst>
          </p:cNvPr>
          <p:cNvPicPr>
            <a:picLocks noChangeAspect="1"/>
          </p:cNvPicPr>
          <p:nvPr/>
        </p:nvPicPr>
        <p:blipFill>
          <a:blip r:embed="rId3"/>
          <a:stretch>
            <a:fillRect/>
          </a:stretch>
        </p:blipFill>
        <p:spPr>
          <a:xfrm>
            <a:off x="838200" y="1559064"/>
            <a:ext cx="9959029" cy="4442064"/>
          </a:xfrm>
          <a:prstGeom prst="rect">
            <a:avLst/>
          </a:prstGeom>
        </p:spPr>
      </p:pic>
    </p:spTree>
    <p:extLst>
      <p:ext uri="{BB962C8B-B14F-4D97-AF65-F5344CB8AC3E}">
        <p14:creationId xmlns:p14="http://schemas.microsoft.com/office/powerpoint/2010/main" val="2322056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57F9C-991E-75F5-2023-C306852D4085}"/>
              </a:ext>
            </a:extLst>
          </p:cNvPr>
          <p:cNvSpPr>
            <a:spLocks noGrp="1"/>
          </p:cNvSpPr>
          <p:nvPr>
            <p:ph type="title"/>
          </p:nvPr>
        </p:nvSpPr>
        <p:spPr/>
        <p:txBody>
          <a:bodyPr/>
          <a:lstStyle/>
          <a:p>
            <a:r>
              <a:rPr lang="de-DE" dirty="0"/>
              <a:t>Komplikationen Influenza</a:t>
            </a:r>
            <a:r>
              <a:rPr lang="de-DE" b="1" baseline="30000" dirty="0"/>
              <a:t>1-3</a:t>
            </a:r>
            <a:endParaRPr lang="de-DE" dirty="0"/>
          </a:p>
        </p:txBody>
      </p:sp>
      <p:sp>
        <p:nvSpPr>
          <p:cNvPr id="3" name="Inhaltsplatzhalter 2">
            <a:extLst>
              <a:ext uri="{FF2B5EF4-FFF2-40B4-BE49-F238E27FC236}">
                <a16:creationId xmlns:a16="http://schemas.microsoft.com/office/drawing/2014/main" id="{4695D70A-D15A-88A7-F904-12903923976B}"/>
              </a:ext>
            </a:extLst>
          </p:cNvPr>
          <p:cNvSpPr>
            <a:spLocks noGrp="1"/>
          </p:cNvSpPr>
          <p:nvPr>
            <p:ph idx="1"/>
          </p:nvPr>
        </p:nvSpPr>
        <p:spPr>
          <a:xfrm>
            <a:off x="838200" y="1441536"/>
            <a:ext cx="10515600" cy="5265737"/>
          </a:xfrm>
        </p:spPr>
        <p:txBody>
          <a:bodyPr>
            <a:normAutofit/>
          </a:bodyPr>
          <a:lstStyle/>
          <a:p>
            <a:r>
              <a:rPr lang="de-DE" dirty="0"/>
              <a:t> Lungenentzündung </a:t>
            </a:r>
          </a:p>
          <a:p>
            <a:pPr lvl="2"/>
            <a:r>
              <a:rPr lang="de-DE" dirty="0"/>
              <a:t>direkt durch Influenza-Viren </a:t>
            </a:r>
          </a:p>
          <a:p>
            <a:pPr lvl="2"/>
            <a:r>
              <a:rPr lang="de-DE" b="1" dirty="0"/>
              <a:t>bakterielle Superinfektion </a:t>
            </a:r>
            <a:endParaRPr lang="de-DE" dirty="0"/>
          </a:p>
          <a:p>
            <a:endParaRPr lang="de-DE" dirty="0"/>
          </a:p>
          <a:p>
            <a:endParaRPr lang="de-DE" dirty="0"/>
          </a:p>
          <a:p>
            <a:endParaRPr lang="de-DE" dirty="0"/>
          </a:p>
          <a:p>
            <a:endParaRPr lang="de-DE" dirty="0"/>
          </a:p>
          <a:p>
            <a:pPr marL="0" indent="0">
              <a:buNone/>
            </a:pPr>
            <a:endParaRPr lang="de-DE" dirty="0"/>
          </a:p>
          <a:p>
            <a:r>
              <a:rPr lang="de-DE" dirty="0"/>
              <a:t>Steigerung kardiovaskulärer Ereignisse (Infarkte, Rhythmusstörungen)</a:t>
            </a:r>
          </a:p>
          <a:p>
            <a:pPr lvl="1"/>
            <a:r>
              <a:rPr lang="de-DE" dirty="0"/>
              <a:t>Seltener: Herzbeutel- und Herzmuskelentzündungen</a:t>
            </a:r>
          </a:p>
          <a:p>
            <a:endParaRPr lang="de-DE" dirty="0"/>
          </a:p>
        </p:txBody>
      </p:sp>
      <p:pic>
        <p:nvPicPr>
          <p:cNvPr id="1026" name="Picture 2" descr="Influenza A pneumonia | Radiology Case | Radiopaedia.org">
            <a:extLst>
              <a:ext uri="{FF2B5EF4-FFF2-40B4-BE49-F238E27FC236}">
                <a16:creationId xmlns:a16="http://schemas.microsoft.com/office/drawing/2014/main" id="{C56EDF18-D122-59B7-DB25-57D8B4A369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60"/>
          <a:stretch/>
        </p:blipFill>
        <p:spPr bwMode="auto">
          <a:xfrm>
            <a:off x="4981857" y="2767098"/>
            <a:ext cx="3480609" cy="2316101"/>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97AD0106-7560-B4EA-637D-543F6B359862}"/>
              </a:ext>
            </a:extLst>
          </p:cNvPr>
          <p:cNvPicPr>
            <a:picLocks noChangeAspect="1"/>
          </p:cNvPicPr>
          <p:nvPr/>
        </p:nvPicPr>
        <p:blipFill>
          <a:blip r:embed="rId4"/>
          <a:stretch>
            <a:fillRect/>
          </a:stretch>
        </p:blipFill>
        <p:spPr>
          <a:xfrm>
            <a:off x="1496876" y="2743200"/>
            <a:ext cx="3377825" cy="2340000"/>
          </a:xfrm>
          <a:prstGeom prst="rect">
            <a:avLst/>
          </a:prstGeom>
        </p:spPr>
      </p:pic>
      <p:sp>
        <p:nvSpPr>
          <p:cNvPr id="4" name="Rectangle 3">
            <a:extLst>
              <a:ext uri="{FF2B5EF4-FFF2-40B4-BE49-F238E27FC236}">
                <a16:creationId xmlns:a16="http://schemas.microsoft.com/office/drawing/2014/main" id="{2C61AFF7-4470-F5C9-6D0D-0A438632E36F}"/>
              </a:ext>
            </a:extLst>
          </p:cNvPr>
          <p:cNvSpPr/>
          <p:nvPr/>
        </p:nvSpPr>
        <p:spPr>
          <a:xfrm>
            <a:off x="731044" y="6265761"/>
            <a:ext cx="10729911" cy="472570"/>
          </a:xfrm>
          <a:prstGeom prst="rect">
            <a:avLst/>
          </a:prstGeom>
        </p:spPr>
        <p:txBody>
          <a:bodyPr wrap="square" bIns="10800" anchor="b">
            <a:spAutoFit/>
          </a:bodyPr>
          <a:lstStyle/>
          <a:p>
            <a:pPr>
              <a:defRPr/>
            </a:pPr>
            <a:r>
              <a:rPr kumimoji="0" lang="de-DE" sz="900" i="0" u="none" strike="noStrike" kern="1200" cap="none" spc="0" normalizeH="0" baseline="0" noProof="0" dirty="0">
                <a:ln>
                  <a:noFill/>
                </a:ln>
                <a:solidFill>
                  <a:srgbClr val="FF0000"/>
                </a:solidFill>
                <a:effectLst/>
                <a:uLnTx/>
                <a:uFillTx/>
                <a:ea typeface="+mn-ea"/>
                <a:cs typeface="Arial" pitchFamily="34" charset="0"/>
              </a:rPr>
              <a:t>Grafik entnommen </a:t>
            </a:r>
            <a:r>
              <a:rPr lang="de-DE" sz="900" dirty="0">
                <a:solidFill>
                  <a:srgbClr val="FF0000"/>
                </a:solidFill>
                <a:cs typeface="Arial" pitchFamily="34" charset="0"/>
              </a:rPr>
              <a:t>aus Jia Z et al. </a:t>
            </a:r>
            <a:r>
              <a:rPr lang="de-DE" sz="900" dirty="0" err="1">
                <a:solidFill>
                  <a:srgbClr val="FF0000"/>
                </a:solidFill>
                <a:cs typeface="Arial" pitchFamily="34" charset="0"/>
              </a:rPr>
              <a:t>Comparison</a:t>
            </a:r>
            <a:r>
              <a:rPr lang="de-DE" sz="900" dirty="0">
                <a:solidFill>
                  <a:srgbClr val="FF0000"/>
                </a:solidFill>
                <a:cs typeface="Arial" pitchFamily="34" charset="0"/>
              </a:rPr>
              <a:t> of Clinical </a:t>
            </a:r>
            <a:r>
              <a:rPr lang="de-DE" sz="900" dirty="0" err="1">
                <a:solidFill>
                  <a:srgbClr val="FF0000"/>
                </a:solidFill>
                <a:cs typeface="Arial" pitchFamily="34" charset="0"/>
              </a:rPr>
              <a:t>Characteristics</a:t>
            </a:r>
            <a:r>
              <a:rPr lang="de-DE" sz="900" dirty="0">
                <a:solidFill>
                  <a:srgbClr val="FF0000"/>
                </a:solidFill>
                <a:cs typeface="Arial" pitchFamily="34" charset="0"/>
              </a:rPr>
              <a:t> </a:t>
            </a:r>
            <a:r>
              <a:rPr lang="de-DE" sz="900" dirty="0" err="1">
                <a:solidFill>
                  <a:srgbClr val="FF0000"/>
                </a:solidFill>
                <a:cs typeface="Arial" pitchFamily="34" charset="0"/>
              </a:rPr>
              <a:t>Among</a:t>
            </a:r>
            <a:r>
              <a:rPr lang="de-DE" sz="900" dirty="0">
                <a:solidFill>
                  <a:srgbClr val="FF0000"/>
                </a:solidFill>
                <a:cs typeface="Arial" pitchFamily="34" charset="0"/>
              </a:rPr>
              <a:t> COVID-19 and Non-COVID-19 </a:t>
            </a:r>
            <a:r>
              <a:rPr lang="de-DE" sz="900" dirty="0" err="1">
                <a:solidFill>
                  <a:srgbClr val="FF0000"/>
                </a:solidFill>
                <a:cs typeface="Arial" pitchFamily="34" charset="0"/>
              </a:rPr>
              <a:t>Pediatric</a:t>
            </a:r>
            <a:r>
              <a:rPr lang="de-DE" sz="900" dirty="0">
                <a:solidFill>
                  <a:srgbClr val="FF0000"/>
                </a:solidFill>
                <a:cs typeface="Arial" pitchFamily="34" charset="0"/>
              </a:rPr>
              <a:t> </a:t>
            </a:r>
            <a:r>
              <a:rPr lang="de-DE" sz="900" dirty="0" err="1">
                <a:solidFill>
                  <a:srgbClr val="FF0000"/>
                </a:solidFill>
                <a:cs typeface="Arial" pitchFamily="34" charset="0"/>
              </a:rPr>
              <a:t>Pneumonias</a:t>
            </a:r>
            <a:r>
              <a:rPr lang="de-DE" sz="900" dirty="0">
                <a:solidFill>
                  <a:srgbClr val="FF0000"/>
                </a:solidFill>
                <a:cs typeface="Arial" pitchFamily="34" charset="0"/>
              </a:rPr>
              <a:t>: A Multicenter Cross-</a:t>
            </a:r>
            <a:r>
              <a:rPr lang="de-DE" sz="900" dirty="0" err="1">
                <a:solidFill>
                  <a:srgbClr val="FF0000"/>
                </a:solidFill>
                <a:cs typeface="Arial" pitchFamily="34" charset="0"/>
              </a:rPr>
              <a:t>Sectional</a:t>
            </a:r>
            <a:r>
              <a:rPr lang="de-DE" sz="900" dirty="0">
                <a:solidFill>
                  <a:srgbClr val="FF0000"/>
                </a:solidFill>
                <a:cs typeface="Arial" pitchFamily="34" charset="0"/>
              </a:rPr>
              <a:t> Study. Front </a:t>
            </a:r>
            <a:r>
              <a:rPr lang="de-DE" sz="900" dirty="0" err="1">
                <a:solidFill>
                  <a:srgbClr val="FF0000"/>
                </a:solidFill>
                <a:cs typeface="Arial" pitchFamily="34" charset="0"/>
              </a:rPr>
              <a:t>Cell</a:t>
            </a:r>
            <a:r>
              <a:rPr lang="de-DE" sz="900" dirty="0">
                <a:solidFill>
                  <a:srgbClr val="FF0000"/>
                </a:solidFill>
                <a:cs typeface="Arial" pitchFamily="34" charset="0"/>
              </a:rPr>
              <a:t> </a:t>
            </a:r>
            <a:r>
              <a:rPr lang="de-DE" sz="900" dirty="0" err="1">
                <a:solidFill>
                  <a:srgbClr val="FF0000"/>
                </a:solidFill>
                <a:cs typeface="Arial" pitchFamily="34" charset="0"/>
              </a:rPr>
              <a:t>Infect</a:t>
            </a:r>
            <a:r>
              <a:rPr lang="de-DE" sz="900" dirty="0">
                <a:solidFill>
                  <a:srgbClr val="FF0000"/>
                </a:solidFill>
                <a:cs typeface="Arial" pitchFamily="34" charset="0"/>
              </a:rPr>
              <a:t> </a:t>
            </a:r>
            <a:r>
              <a:rPr lang="de-DE" sz="900" dirty="0" err="1">
                <a:solidFill>
                  <a:srgbClr val="FF0000"/>
                </a:solidFill>
                <a:cs typeface="Arial" pitchFamily="34" charset="0"/>
              </a:rPr>
              <a:t>Microbiol</a:t>
            </a:r>
            <a:r>
              <a:rPr lang="de-DE" sz="900" dirty="0">
                <a:solidFill>
                  <a:srgbClr val="FF0000"/>
                </a:solidFill>
                <a:cs typeface="Arial" pitchFamily="34" charset="0"/>
              </a:rPr>
              <a:t>. 2021 Jul 1;11:663884. </a:t>
            </a:r>
            <a:r>
              <a:rPr lang="de-DE" sz="900" dirty="0" err="1">
                <a:solidFill>
                  <a:srgbClr val="FF0000"/>
                </a:solidFill>
                <a:cs typeface="Arial" pitchFamily="34" charset="0"/>
              </a:rPr>
              <a:t>doi</a:t>
            </a:r>
            <a:r>
              <a:rPr lang="de-DE" sz="900" dirty="0">
                <a:solidFill>
                  <a:srgbClr val="FF0000"/>
                </a:solidFill>
                <a:cs typeface="Arial" pitchFamily="34" charset="0"/>
              </a:rPr>
              <a:t>: 10.3389/fcimb.2021.663884</a:t>
            </a:r>
          </a:p>
          <a:p>
            <a:pPr marR="0" lvl="0" algn="l" defTabSz="914400" rtl="0" eaLnBrk="1" fontAlgn="auto" latinLnBrk="0" hangingPunct="1">
              <a:lnSpc>
                <a:spcPct val="100000"/>
              </a:lnSpc>
              <a:spcBef>
                <a:spcPts val="0"/>
              </a:spcBef>
              <a:spcAft>
                <a:spcPts val="0"/>
              </a:spcAft>
              <a:buClrTx/>
              <a:buSzTx/>
              <a:tabLst/>
              <a:defRPr/>
            </a:pPr>
            <a:r>
              <a:rPr kumimoji="0" lang="de-DE" sz="900" i="0" u="none" strike="noStrike" kern="1200" cap="none" spc="0" normalizeH="0" baseline="0" noProof="0" dirty="0">
                <a:ln>
                  <a:noFill/>
                </a:ln>
                <a:solidFill>
                  <a:srgbClr val="FF0000"/>
                </a:solidFill>
                <a:effectLst/>
                <a:uLnTx/>
                <a:uFillTx/>
                <a:ea typeface="+mn-ea"/>
                <a:cs typeface="Arial" pitchFamily="34" charset="0"/>
              </a:rPr>
              <a:t>1. RKI Ratgeber Influenza, 2. infektionsschutz.de: GRIPPE (INFLUENZA), 3. </a:t>
            </a:r>
            <a:r>
              <a:rPr kumimoji="0" lang="de-DE" sz="900" i="0" u="none" strike="noStrike" kern="1200" cap="none" spc="0" normalizeH="0" baseline="0" noProof="0" dirty="0">
                <a:ln>
                  <a:noFill/>
                </a:ln>
                <a:solidFill>
                  <a:srgbClr val="FF0000"/>
                </a:solidFill>
                <a:effectLst/>
                <a:uLnTx/>
                <a:uFillTx/>
                <a:ea typeface="+mn-ea"/>
                <a:cs typeface="Arial" pitchFamily="34" charset="0"/>
                <a:hlinkClick r:id="rId5"/>
              </a:rPr>
              <a:t>https://www.nali-impfen.de/impfempfehlungen/impfungen-a-z/influenza-impfung/</a:t>
            </a:r>
            <a:r>
              <a:rPr kumimoji="0" lang="de-DE" sz="900" i="0" u="none" strike="noStrike" kern="1200" cap="none" spc="0" normalizeH="0" baseline="0" noProof="0" dirty="0">
                <a:ln>
                  <a:noFill/>
                </a:ln>
                <a:solidFill>
                  <a:srgbClr val="FF0000"/>
                </a:solidFill>
                <a:effectLst/>
                <a:uLnTx/>
                <a:uFillTx/>
                <a:ea typeface="+mn-ea"/>
                <a:cs typeface="Arial" pitchFamily="34" charset="0"/>
              </a:rPr>
              <a:t>, abgerufen November 2023. </a:t>
            </a:r>
          </a:p>
        </p:txBody>
      </p:sp>
    </p:spTree>
    <p:extLst>
      <p:ext uri="{BB962C8B-B14F-4D97-AF65-F5344CB8AC3E}">
        <p14:creationId xmlns:p14="http://schemas.microsoft.com/office/powerpoint/2010/main" val="382310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05F51C-FFBA-1992-A571-FED6A3331579}"/>
              </a:ext>
            </a:extLst>
          </p:cNvPr>
          <p:cNvSpPr>
            <a:spLocks noGrp="1"/>
          </p:cNvSpPr>
          <p:nvPr>
            <p:ph type="body" sz="quarter" idx="18"/>
          </p:nvPr>
        </p:nvSpPr>
        <p:spPr>
          <a:xfrm>
            <a:off x="731045" y="386094"/>
            <a:ext cx="10729912" cy="775597"/>
          </a:xfrm>
        </p:spPr>
        <p:txBody>
          <a:bodyPr/>
          <a:lstStyle/>
          <a:p>
            <a:r>
              <a:rPr lang="de-DE" dirty="0"/>
              <a:t>Eine Influenza-Infektion korreliert mit einem erhöhten Risiko für einen akuten Myokardinfarkt</a:t>
            </a:r>
            <a:r>
              <a:rPr lang="de-DE" baseline="30000" dirty="0"/>
              <a:t>1</a:t>
            </a:r>
            <a:endParaRPr lang="en-US" baseline="30000" dirty="0"/>
          </a:p>
        </p:txBody>
      </p:sp>
      <p:sp>
        <p:nvSpPr>
          <p:cNvPr id="4" name="TextBox 9">
            <a:extLst>
              <a:ext uri="{FF2B5EF4-FFF2-40B4-BE49-F238E27FC236}">
                <a16:creationId xmlns:a16="http://schemas.microsoft.com/office/drawing/2014/main" id="{7F75AAC3-D714-5840-3A77-B962FF01EEA1}"/>
              </a:ext>
            </a:extLst>
          </p:cNvPr>
          <p:cNvSpPr txBox="1"/>
          <p:nvPr/>
        </p:nvSpPr>
        <p:spPr>
          <a:xfrm>
            <a:off x="646074" y="5910214"/>
            <a:ext cx="10729912" cy="892552"/>
          </a:xfrm>
          <a:prstGeom prst="rect">
            <a:avLst/>
          </a:prstGeom>
          <a:noFill/>
        </p:spPr>
        <p:txBody>
          <a:bodyPr wrap="square" rtlCol="0" anchor="b">
            <a:spAutoFit/>
          </a:bodyPr>
          <a:lstStyle/>
          <a:p>
            <a:pPr>
              <a:spcAft>
                <a:spcPts val="300"/>
              </a:spcAft>
              <a:defRPr/>
            </a:pPr>
            <a:r>
              <a:rPr lang="en-GB" sz="1000" baseline="30000" dirty="0">
                <a:latin typeface="Montserrat Light"/>
              </a:rPr>
              <a:t>†</a:t>
            </a:r>
            <a:r>
              <a:rPr lang="en-GB" sz="1000" dirty="0" err="1">
                <a:latin typeface="Montserrat Light"/>
              </a:rPr>
              <a:t>Adjustierte</a:t>
            </a:r>
            <a:r>
              <a:rPr lang="en-GB" sz="1000" dirty="0">
                <a:latin typeface="Montserrat Light"/>
              </a:rPr>
              <a:t>, relative </a:t>
            </a:r>
            <a:r>
              <a:rPr lang="en-GB" sz="1000" dirty="0" err="1">
                <a:latin typeface="Montserrat Light"/>
              </a:rPr>
              <a:t>Inzidenz</a:t>
            </a:r>
            <a:r>
              <a:rPr lang="en-GB" sz="1000" dirty="0">
                <a:latin typeface="Montserrat Light"/>
              </a:rPr>
              <a:t> </a:t>
            </a:r>
            <a:r>
              <a:rPr lang="en-GB" sz="1000" dirty="0" err="1">
                <a:latin typeface="Montserrat Light"/>
              </a:rPr>
              <a:t>eines</a:t>
            </a:r>
            <a:r>
              <a:rPr lang="en-GB" sz="1000" dirty="0">
                <a:latin typeface="Montserrat Light"/>
              </a:rPr>
              <a:t> AMIs </a:t>
            </a:r>
            <a:r>
              <a:rPr lang="en-GB" sz="1000" dirty="0" err="1">
                <a:latin typeface="Montserrat Light"/>
              </a:rPr>
              <a:t>während</a:t>
            </a:r>
            <a:r>
              <a:rPr lang="en-GB" sz="1000" dirty="0">
                <a:latin typeface="Montserrat Light"/>
              </a:rPr>
              <a:t> der </a:t>
            </a:r>
            <a:r>
              <a:rPr lang="en-GB" sz="1000" dirty="0" err="1">
                <a:latin typeface="Montserrat Light"/>
              </a:rPr>
              <a:t>Risikoperiode</a:t>
            </a:r>
            <a:r>
              <a:rPr lang="en-GB" sz="1000" dirty="0">
                <a:latin typeface="Montserrat Light"/>
              </a:rPr>
              <a:t> versus </a:t>
            </a:r>
            <a:r>
              <a:rPr lang="en-GB" sz="1000" dirty="0" err="1">
                <a:latin typeface="Montserrat Light"/>
              </a:rPr>
              <a:t>Kontrollzeitraum</a:t>
            </a:r>
            <a:r>
              <a:rPr lang="en-GB" sz="1000" dirty="0">
                <a:latin typeface="Montserrat Light"/>
              </a:rPr>
              <a:t>.</a:t>
            </a:r>
          </a:p>
          <a:p>
            <a:pPr marL="0" marR="0" lvl="0" indent="0" algn="l" defTabSz="914400" rtl="0" eaLnBrk="1" fontAlgn="auto" latinLnBrk="0" hangingPunct="1">
              <a:lnSpc>
                <a:spcPct val="100000"/>
              </a:lnSpc>
              <a:spcBef>
                <a:spcPts val="0"/>
              </a:spcBef>
              <a:spcAft>
                <a:spcPts val="300"/>
              </a:spcAft>
              <a:buClrTx/>
              <a:buSzTx/>
              <a:buFontTx/>
              <a:buNone/>
              <a:tabLst/>
              <a:defRPr/>
            </a:pPr>
            <a:r>
              <a:rPr lang="en-GB" sz="1000" baseline="30000" dirty="0">
                <a:latin typeface="Montserrat Light"/>
              </a:rPr>
              <a:t>‡</a:t>
            </a:r>
            <a:r>
              <a:rPr lang="en-GB" sz="1000" u="sng" dirty="0" err="1">
                <a:latin typeface="Montserrat Light"/>
              </a:rPr>
              <a:t>Kontrollzeitraum</a:t>
            </a:r>
            <a:r>
              <a:rPr lang="en-GB" sz="1000" dirty="0">
                <a:latin typeface="Montserrat Light"/>
              </a:rPr>
              <a:t>: 1 </a:t>
            </a:r>
            <a:r>
              <a:rPr lang="en-GB" sz="1000" dirty="0" err="1">
                <a:latin typeface="Montserrat Light"/>
              </a:rPr>
              <a:t>Jahr</a:t>
            </a:r>
            <a:r>
              <a:rPr lang="en-GB" sz="1000" dirty="0">
                <a:latin typeface="Montserrat Light"/>
              </a:rPr>
              <a:t> </a:t>
            </a:r>
            <a:r>
              <a:rPr lang="en-GB" sz="1000" dirty="0" err="1">
                <a:latin typeface="Montserrat Light"/>
              </a:rPr>
              <a:t>vor</a:t>
            </a:r>
            <a:r>
              <a:rPr lang="en-GB" sz="1000" dirty="0">
                <a:latin typeface="Montserrat Light"/>
              </a:rPr>
              <a:t> und 51 </a:t>
            </a:r>
            <a:r>
              <a:rPr lang="en-GB" sz="1000" dirty="0" err="1">
                <a:latin typeface="Montserrat Light"/>
              </a:rPr>
              <a:t>Wochen</a:t>
            </a:r>
            <a:r>
              <a:rPr lang="en-GB" sz="1000" dirty="0">
                <a:latin typeface="Montserrat Light"/>
              </a:rPr>
              <a:t> </a:t>
            </a:r>
            <a:r>
              <a:rPr lang="en-GB" sz="1000" dirty="0" err="1">
                <a:latin typeface="Montserrat Light"/>
              </a:rPr>
              <a:t>nach</a:t>
            </a:r>
            <a:r>
              <a:rPr lang="en-GB" sz="1000" dirty="0">
                <a:latin typeface="Montserrat Light"/>
              </a:rPr>
              <a:t> der </a:t>
            </a:r>
            <a:r>
              <a:rPr lang="en-GB" sz="1000" u="sng" dirty="0" err="1">
                <a:latin typeface="Montserrat Light"/>
              </a:rPr>
              <a:t>Risikoperiode</a:t>
            </a:r>
            <a:r>
              <a:rPr lang="en-GB" sz="1000" dirty="0">
                <a:latin typeface="Montserrat Light"/>
              </a:rPr>
              <a:t>, </a:t>
            </a:r>
            <a:r>
              <a:rPr lang="en-GB" sz="1000" dirty="0" err="1">
                <a:latin typeface="Montserrat Light"/>
              </a:rPr>
              <a:t>definiert</a:t>
            </a:r>
            <a:r>
              <a:rPr lang="en-GB" sz="1000" dirty="0">
                <a:latin typeface="Montserrat Light"/>
              </a:rPr>
              <a:t> </a:t>
            </a:r>
            <a:r>
              <a:rPr lang="en-GB" sz="1000" dirty="0" err="1">
                <a:latin typeface="Montserrat Light"/>
              </a:rPr>
              <a:t>als</a:t>
            </a:r>
            <a:r>
              <a:rPr lang="en-GB" sz="1000" dirty="0">
                <a:latin typeface="Montserrat Light"/>
              </a:rPr>
              <a:t> Tag 1-7 </a:t>
            </a:r>
            <a:r>
              <a:rPr lang="en-GB" sz="1000" dirty="0" err="1">
                <a:latin typeface="Montserrat Light"/>
              </a:rPr>
              <a:t>nach</a:t>
            </a:r>
            <a:r>
              <a:rPr lang="en-GB" sz="1000" dirty="0">
                <a:latin typeface="Montserrat Light"/>
              </a:rPr>
              <a:t> </a:t>
            </a:r>
            <a:r>
              <a:rPr lang="en-GB" sz="1000" dirty="0" err="1">
                <a:latin typeface="Montserrat Light"/>
              </a:rPr>
              <a:t>einer</a:t>
            </a:r>
            <a:r>
              <a:rPr lang="en-GB" sz="1000" dirty="0">
                <a:latin typeface="Montserrat Light"/>
              </a:rPr>
              <a:t> </a:t>
            </a:r>
            <a:r>
              <a:rPr lang="en-GB" sz="1000" dirty="0" err="1">
                <a:latin typeface="Montserrat Light"/>
              </a:rPr>
              <a:t>testbestätigten</a:t>
            </a:r>
            <a:r>
              <a:rPr lang="en-GB" sz="1000" dirty="0">
                <a:latin typeface="Montserrat Light"/>
              </a:rPr>
              <a:t> Influenza-</a:t>
            </a:r>
            <a:r>
              <a:rPr lang="en-GB" sz="1000" dirty="0" err="1">
                <a:latin typeface="Montserrat Light"/>
              </a:rPr>
              <a:t>Infektion</a:t>
            </a:r>
            <a:r>
              <a:rPr lang="en-GB" sz="1000" dirty="0">
                <a:latin typeface="Montserrat Ligh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dirty="0">
              <a:latin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de-DE" sz="900" b="0" i="0" u="none" strike="noStrike" kern="1200" cap="none" spc="0" normalizeH="0" baseline="0" noProof="0" dirty="0">
                <a:ln>
                  <a:noFill/>
                </a:ln>
                <a:solidFill>
                  <a:srgbClr val="231F20"/>
                </a:solidFill>
                <a:effectLst/>
                <a:uLnTx/>
                <a:uFillTx/>
                <a:latin typeface="Montserrat Light"/>
                <a:ea typeface="+mn-ea"/>
                <a:cs typeface="+mn-cs"/>
              </a:rPr>
              <a:t>AMI – akuter Myokardinfarkt; CAD – koronare Herzkrankheit; CI – Konfidenzintervall.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de-DE" sz="900" b="0" i="0" u="none" strike="noStrike" kern="1200" cap="none" spc="0" normalizeH="0" baseline="0" noProof="0" dirty="0">
                <a:ln>
                  <a:noFill/>
                </a:ln>
                <a:solidFill>
                  <a:srgbClr val="231F20"/>
                </a:solidFill>
                <a:effectLst/>
                <a:uLnTx/>
                <a:uFillTx/>
                <a:latin typeface="Montserrat Light"/>
                <a:ea typeface="+mn-ea"/>
                <a:cs typeface="+mn-cs"/>
              </a:rPr>
              <a:t>1. Modifiziert nach De Boer et al., </a:t>
            </a:r>
            <a:r>
              <a:rPr kumimoji="0" lang="en-US" altLang="de-DE" sz="900" b="0" i="0" u="none" strike="noStrike" kern="1200" cap="none" spc="0" normalizeH="0" baseline="0" noProof="0" dirty="0">
                <a:ln>
                  <a:noFill/>
                </a:ln>
                <a:solidFill>
                  <a:srgbClr val="231F20"/>
                </a:solidFill>
                <a:effectLst/>
                <a:uLnTx/>
                <a:uFillTx/>
                <a:latin typeface="Montserrat Light"/>
                <a:ea typeface="+mn-ea"/>
                <a:cs typeface="+mn-cs"/>
              </a:rPr>
              <a:t>Influenza Infection and Acute Myocardial Infarction, published June 25, 2024; NEJM Evid 2024;3(7); DOI: 10.1056/EVIDoa2300361.</a:t>
            </a:r>
            <a:endParaRPr kumimoji="0" lang="da-DK" altLang="de-DE" sz="900" b="0" i="0" u="none" strike="noStrike" kern="1200" cap="none" spc="0" normalizeH="0" baseline="0" noProof="0" dirty="0">
              <a:ln>
                <a:noFill/>
              </a:ln>
              <a:solidFill>
                <a:srgbClr val="231F20"/>
              </a:solidFill>
              <a:effectLst/>
              <a:uLnTx/>
              <a:uFillTx/>
              <a:latin typeface="Montserrat Light"/>
              <a:ea typeface="+mn-ea"/>
              <a:cs typeface="+mn-cs"/>
            </a:endParaRPr>
          </a:p>
        </p:txBody>
      </p:sp>
      <p:grpSp>
        <p:nvGrpSpPr>
          <p:cNvPr id="18" name="Group 17">
            <a:extLst>
              <a:ext uri="{FF2B5EF4-FFF2-40B4-BE49-F238E27FC236}">
                <a16:creationId xmlns:a16="http://schemas.microsoft.com/office/drawing/2014/main" id="{03EE567F-27E9-5DD9-A241-D1E1A165032F}"/>
              </a:ext>
            </a:extLst>
          </p:cNvPr>
          <p:cNvGrpSpPr/>
          <p:nvPr/>
        </p:nvGrpSpPr>
        <p:grpSpPr>
          <a:xfrm>
            <a:off x="731045" y="1349606"/>
            <a:ext cx="10423056" cy="4297619"/>
            <a:chOff x="731045" y="1349606"/>
            <a:chExt cx="10423056" cy="4297619"/>
          </a:xfrm>
        </p:grpSpPr>
        <p:sp>
          <p:nvSpPr>
            <p:cNvPr id="6" name="TextBox 5">
              <a:extLst>
                <a:ext uri="{FF2B5EF4-FFF2-40B4-BE49-F238E27FC236}">
                  <a16:creationId xmlns:a16="http://schemas.microsoft.com/office/drawing/2014/main" id="{AE1883CD-5B28-2AAF-2D36-56D0E18D040B}"/>
                </a:ext>
              </a:extLst>
            </p:cNvPr>
            <p:cNvSpPr txBox="1"/>
            <p:nvPr/>
          </p:nvSpPr>
          <p:spPr>
            <a:xfrm>
              <a:off x="731045" y="1489238"/>
              <a:ext cx="5609616" cy="4093428"/>
            </a:xfrm>
            <a:prstGeom prst="rect">
              <a:avLst/>
            </a:prstGeom>
            <a:noFill/>
          </p:spPr>
          <p:txBody>
            <a:bodyPr wrap="square">
              <a:spAutoFit/>
            </a:bodyPr>
            <a:lstStyle/>
            <a:p>
              <a:pPr algn="l">
                <a:spcBef>
                  <a:spcPts val="300"/>
                </a:spcBef>
                <a:spcAft>
                  <a:spcPts val="300"/>
                </a:spcAft>
              </a:pPr>
              <a:r>
                <a:rPr lang="de-DE" sz="1600" b="1" dirty="0">
                  <a:solidFill>
                    <a:srgbClr val="231F20"/>
                  </a:solidFill>
                  <a:latin typeface="+mj-lt"/>
                </a:rPr>
                <a:t>Besteht ein Zusammenhang zwischen einer laborbestätigten Influenza-Infektion und eines AMIs?</a:t>
              </a:r>
            </a:p>
            <a:p>
              <a:pPr marL="285750" indent="-285750" algn="l">
                <a:spcBef>
                  <a:spcPts val="300"/>
                </a:spcBef>
                <a:spcAft>
                  <a:spcPts val="300"/>
                </a:spcAft>
                <a:buFont typeface="Arial" panose="020B0604020202020204" pitchFamily="34" charset="0"/>
                <a:buChar char="•"/>
              </a:pPr>
              <a:r>
                <a:rPr lang="de-DE" sz="1600" dirty="0">
                  <a:solidFill>
                    <a:srgbClr val="231F20"/>
                  </a:solidFill>
                  <a:latin typeface="Montserrat Light"/>
                </a:rPr>
                <a:t>Observatorische, Register-basierte, selbstkontrollierte Fall-Serienstudie zwischen 2008 bis 2019 aus den Niederlanden</a:t>
              </a:r>
            </a:p>
            <a:p>
              <a:pPr marL="285750" indent="-285750" algn="l">
                <a:spcBef>
                  <a:spcPts val="300"/>
                </a:spcBef>
                <a:spcAft>
                  <a:spcPts val="300"/>
                </a:spcAft>
                <a:buFont typeface="Arial" panose="020B0604020202020204" pitchFamily="34" charset="0"/>
                <a:buChar char="•"/>
              </a:pPr>
              <a:r>
                <a:rPr lang="de-DE" sz="1600" dirty="0">
                  <a:solidFill>
                    <a:srgbClr val="231F20"/>
                  </a:solidFill>
                  <a:latin typeface="Montserrat Light"/>
                </a:rPr>
                <a:t>Personen ≥35 mit einem AMI 1 Jahr vor bis 1 Jahr nach einer </a:t>
              </a:r>
              <a:r>
                <a:rPr lang="de-DE" sz="1600" u="sng" dirty="0">
                  <a:solidFill>
                    <a:srgbClr val="231F20"/>
                  </a:solidFill>
                  <a:latin typeface="Montserrat Light"/>
                </a:rPr>
                <a:t>testbestätigten</a:t>
              </a:r>
              <a:r>
                <a:rPr lang="de-DE" sz="1600" dirty="0">
                  <a:solidFill>
                    <a:srgbClr val="231F20"/>
                  </a:solidFill>
                  <a:latin typeface="Montserrat Light"/>
                </a:rPr>
                <a:t> Infektion</a:t>
              </a:r>
            </a:p>
            <a:p>
              <a:pPr marL="742950" lvl="1" indent="-285750">
                <a:spcBef>
                  <a:spcPts val="300"/>
                </a:spcBef>
                <a:spcAft>
                  <a:spcPts val="300"/>
                </a:spcAft>
                <a:buFont typeface="Arial" panose="020B0604020202020204" pitchFamily="34" charset="0"/>
                <a:buChar char="•"/>
              </a:pPr>
              <a:r>
                <a:rPr lang="de-DE" sz="1600" b="1" dirty="0">
                  <a:solidFill>
                    <a:srgbClr val="231F20"/>
                  </a:solidFill>
                  <a:latin typeface="Montserrat Light"/>
                </a:rPr>
                <a:t>6x höheres Risiko</a:t>
              </a:r>
              <a:r>
                <a:rPr lang="en-GB" sz="1600" baseline="30000" dirty="0">
                  <a:latin typeface="Montserrat"/>
                </a:rPr>
                <a:t>† </a:t>
              </a:r>
              <a:r>
                <a:rPr lang="de-DE" sz="1600" dirty="0">
                  <a:solidFill>
                    <a:srgbClr val="231F20"/>
                  </a:solidFill>
                  <a:latin typeface="Montserrat Light"/>
                </a:rPr>
                <a:t>für AMI in den </a:t>
              </a:r>
              <a:r>
                <a:rPr lang="de-DE" sz="1600" b="1" dirty="0">
                  <a:solidFill>
                    <a:srgbClr val="231F20"/>
                  </a:solidFill>
                  <a:latin typeface="Montserrat Light"/>
                </a:rPr>
                <a:t>ersten 7 Tagen nach einer </a:t>
              </a:r>
              <a:r>
                <a:rPr lang="de-DE" sz="1600" b="1" dirty="0">
                  <a:latin typeface="Montserrat Light"/>
                </a:rPr>
                <a:t>Influenza-Infektion </a:t>
              </a:r>
              <a:r>
                <a:rPr lang="de-DE" sz="1600" dirty="0">
                  <a:latin typeface="Montserrat Light"/>
                </a:rPr>
                <a:t>im Vergleich zum Kontrollzeitraum</a:t>
              </a:r>
              <a:r>
                <a:rPr lang="en-GB" sz="1600" baseline="30000" dirty="0">
                  <a:latin typeface="Montserrat"/>
                </a:rPr>
                <a:t>‡</a:t>
              </a:r>
            </a:p>
            <a:p>
              <a:pPr marL="742950" lvl="1" indent="-285750">
                <a:spcBef>
                  <a:spcPts val="300"/>
                </a:spcBef>
                <a:spcAft>
                  <a:spcPts val="300"/>
                </a:spcAft>
                <a:buFont typeface="Arial" panose="020B0604020202020204" pitchFamily="34" charset="0"/>
                <a:buChar char="•"/>
              </a:pPr>
              <a:r>
                <a:rPr lang="de-DE" sz="1600" dirty="0">
                  <a:solidFill>
                    <a:srgbClr val="231F20"/>
                  </a:solidFill>
                  <a:latin typeface="Montserrat Light"/>
                </a:rPr>
                <a:t>Es wurde insbesondere ein </a:t>
              </a:r>
              <a:r>
                <a:rPr lang="de-DE" sz="1600" b="1" dirty="0">
                  <a:solidFill>
                    <a:srgbClr val="231F20"/>
                  </a:solidFill>
                  <a:latin typeface="Montserrat Light"/>
                </a:rPr>
                <a:t>höheres Risiko </a:t>
              </a:r>
              <a:r>
                <a:rPr lang="de-DE" sz="1600" dirty="0">
                  <a:solidFill>
                    <a:srgbClr val="231F20"/>
                  </a:solidFill>
                  <a:latin typeface="Montserrat Light"/>
                </a:rPr>
                <a:t>bei Personen </a:t>
              </a:r>
              <a:r>
                <a:rPr lang="de-DE" sz="1600" b="1" u="sng" dirty="0">
                  <a:solidFill>
                    <a:srgbClr val="231F20"/>
                  </a:solidFill>
                  <a:latin typeface="Montserrat Light"/>
                </a:rPr>
                <a:t>ohne</a:t>
              </a:r>
              <a:r>
                <a:rPr lang="de-DE" sz="1600" b="1" dirty="0">
                  <a:solidFill>
                    <a:srgbClr val="231F20"/>
                  </a:solidFill>
                  <a:latin typeface="Montserrat Light"/>
                </a:rPr>
                <a:t> vorherige Hospitalisierung </a:t>
              </a:r>
              <a:r>
                <a:rPr lang="de-DE" sz="1600" dirty="0">
                  <a:solidFill>
                    <a:srgbClr val="231F20"/>
                  </a:solidFill>
                  <a:latin typeface="Montserrat Light"/>
                </a:rPr>
                <a:t>aufgrund einer koronaren Herzkrankheit beobachtet</a:t>
              </a:r>
            </a:p>
          </p:txBody>
        </p:sp>
        <p:grpSp>
          <p:nvGrpSpPr>
            <p:cNvPr id="17" name="Group 16">
              <a:extLst>
                <a:ext uri="{FF2B5EF4-FFF2-40B4-BE49-F238E27FC236}">
                  <a16:creationId xmlns:a16="http://schemas.microsoft.com/office/drawing/2014/main" id="{5756DCC5-C02D-AAD3-ED6F-571C028D2FA5}"/>
                </a:ext>
              </a:extLst>
            </p:cNvPr>
            <p:cNvGrpSpPr/>
            <p:nvPr/>
          </p:nvGrpSpPr>
          <p:grpSpPr>
            <a:xfrm>
              <a:off x="6580103" y="1349606"/>
              <a:ext cx="4573998" cy="4297619"/>
              <a:chOff x="6580103" y="1349606"/>
              <a:chExt cx="4573998" cy="4297619"/>
            </a:xfrm>
          </p:grpSpPr>
          <p:pic>
            <p:nvPicPr>
              <p:cNvPr id="8" name="Picture 7">
                <a:extLst>
                  <a:ext uri="{FF2B5EF4-FFF2-40B4-BE49-F238E27FC236}">
                    <a16:creationId xmlns:a16="http://schemas.microsoft.com/office/drawing/2014/main" id="{A535CDF2-CE60-25FF-6366-56E91B7AB9C7}"/>
                  </a:ext>
                </a:extLst>
              </p:cNvPr>
              <p:cNvPicPr>
                <a:picLocks noChangeAspect="1"/>
              </p:cNvPicPr>
              <p:nvPr/>
            </p:nvPicPr>
            <p:blipFill rotWithShape="1">
              <a:blip r:embed="rId3"/>
              <a:srcRect b="52442"/>
              <a:stretch/>
            </p:blipFill>
            <p:spPr>
              <a:xfrm>
                <a:off x="6580103" y="1349606"/>
                <a:ext cx="4547333" cy="4297619"/>
              </a:xfrm>
              <a:prstGeom prst="rect">
                <a:avLst/>
              </a:prstGeom>
            </p:spPr>
          </p:pic>
          <p:sp>
            <p:nvSpPr>
              <p:cNvPr id="11" name="Rectangle 10">
                <a:extLst>
                  <a:ext uri="{FF2B5EF4-FFF2-40B4-BE49-F238E27FC236}">
                    <a16:creationId xmlns:a16="http://schemas.microsoft.com/office/drawing/2014/main" id="{383F5EDC-86CA-FC4D-F7CF-61BF33CA0218}"/>
                  </a:ext>
                </a:extLst>
              </p:cNvPr>
              <p:cNvSpPr/>
              <p:nvPr/>
            </p:nvSpPr>
            <p:spPr>
              <a:xfrm>
                <a:off x="6580103" y="2317745"/>
                <a:ext cx="4573998" cy="161212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13" name="Rectangle 12">
                <a:extLst>
                  <a:ext uri="{FF2B5EF4-FFF2-40B4-BE49-F238E27FC236}">
                    <a16:creationId xmlns:a16="http://schemas.microsoft.com/office/drawing/2014/main" id="{D9196CAA-A16D-7B9D-3C36-1460063D0B4E}"/>
                  </a:ext>
                </a:extLst>
              </p:cNvPr>
              <p:cNvSpPr/>
              <p:nvPr/>
            </p:nvSpPr>
            <p:spPr>
              <a:xfrm>
                <a:off x="6580103" y="4602144"/>
                <a:ext cx="4573998" cy="2623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15" name="Rectangle 14">
                <a:extLst>
                  <a:ext uri="{FF2B5EF4-FFF2-40B4-BE49-F238E27FC236}">
                    <a16:creationId xmlns:a16="http://schemas.microsoft.com/office/drawing/2014/main" id="{4DEBB50C-4C62-EF3D-C859-82E40C6558B4}"/>
                  </a:ext>
                </a:extLst>
              </p:cNvPr>
              <p:cNvSpPr/>
              <p:nvPr/>
            </p:nvSpPr>
            <p:spPr>
              <a:xfrm>
                <a:off x="6580103" y="5343525"/>
                <a:ext cx="4573998" cy="2623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grpSp>
      </p:grpSp>
    </p:spTree>
    <p:extLst>
      <p:ext uri="{BB962C8B-B14F-4D97-AF65-F5344CB8AC3E}">
        <p14:creationId xmlns:p14="http://schemas.microsoft.com/office/powerpoint/2010/main" val="20209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75F1D7B-C1BC-1386-D688-EEEB2251531B}"/>
              </a:ext>
            </a:extLst>
          </p:cNvPr>
          <p:cNvPicPr>
            <a:picLocks noChangeAspect="1"/>
          </p:cNvPicPr>
          <p:nvPr/>
        </p:nvPicPr>
        <p:blipFill>
          <a:blip r:embed="rId2"/>
          <a:stretch>
            <a:fillRect/>
          </a:stretch>
        </p:blipFill>
        <p:spPr>
          <a:xfrm>
            <a:off x="7851665" y="1027906"/>
            <a:ext cx="4082453" cy="4039750"/>
          </a:xfrm>
          <a:prstGeom prst="rect">
            <a:avLst/>
          </a:prstGeom>
        </p:spPr>
      </p:pic>
      <p:pic>
        <p:nvPicPr>
          <p:cNvPr id="7" name="Grafik 6">
            <a:extLst>
              <a:ext uri="{FF2B5EF4-FFF2-40B4-BE49-F238E27FC236}">
                <a16:creationId xmlns:a16="http://schemas.microsoft.com/office/drawing/2014/main" id="{A7A5156A-F4C6-6FF5-071E-C168E3EFAAFF}"/>
              </a:ext>
            </a:extLst>
          </p:cNvPr>
          <p:cNvPicPr>
            <a:picLocks noChangeAspect="1"/>
          </p:cNvPicPr>
          <p:nvPr/>
        </p:nvPicPr>
        <p:blipFill>
          <a:blip r:embed="rId3"/>
          <a:stretch>
            <a:fillRect/>
          </a:stretch>
        </p:blipFill>
        <p:spPr>
          <a:xfrm>
            <a:off x="257882" y="365125"/>
            <a:ext cx="7645888" cy="3063875"/>
          </a:xfrm>
          <a:prstGeom prst="rect">
            <a:avLst/>
          </a:prstGeom>
        </p:spPr>
      </p:pic>
      <p:pic>
        <p:nvPicPr>
          <p:cNvPr id="9" name="Grafik 8">
            <a:extLst>
              <a:ext uri="{FF2B5EF4-FFF2-40B4-BE49-F238E27FC236}">
                <a16:creationId xmlns:a16="http://schemas.microsoft.com/office/drawing/2014/main" id="{30730232-9263-DEBD-CD1B-938EC31938B0}"/>
              </a:ext>
            </a:extLst>
          </p:cNvPr>
          <p:cNvPicPr>
            <a:picLocks noChangeAspect="1"/>
          </p:cNvPicPr>
          <p:nvPr/>
        </p:nvPicPr>
        <p:blipFill>
          <a:blip r:embed="rId4"/>
          <a:stretch>
            <a:fillRect/>
          </a:stretch>
        </p:blipFill>
        <p:spPr>
          <a:xfrm>
            <a:off x="507084" y="3324128"/>
            <a:ext cx="7254451" cy="1649523"/>
          </a:xfrm>
          <a:prstGeom prst="rect">
            <a:avLst/>
          </a:prstGeom>
        </p:spPr>
      </p:pic>
    </p:spTree>
    <p:extLst>
      <p:ext uri="{BB962C8B-B14F-4D97-AF65-F5344CB8AC3E}">
        <p14:creationId xmlns:p14="http://schemas.microsoft.com/office/powerpoint/2010/main" val="2510120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5AD05CF-6821-19F8-400E-437EEEA6A4D8}"/>
              </a:ext>
            </a:extLst>
          </p:cNvPr>
          <p:cNvSpPr>
            <a:spLocks noGrp="1"/>
          </p:cNvSpPr>
          <p:nvPr>
            <p:ph type="subTitle" idx="1"/>
          </p:nvPr>
        </p:nvSpPr>
        <p:spPr>
          <a:xfrm>
            <a:off x="4790553" y="4488922"/>
            <a:ext cx="5655325" cy="1720829"/>
          </a:xfrm>
        </p:spPr>
        <p:txBody>
          <a:bodyPr anchor="ctr">
            <a:normAutofit/>
          </a:bodyPr>
          <a:lstStyle/>
          <a:p>
            <a:pPr>
              <a:buNone/>
              <a:defRPr/>
            </a:pPr>
            <a:r>
              <a:rPr lang="de-DE" sz="2400" b="1" dirty="0"/>
              <a:t>Fragen oder Literaturwünsche: </a:t>
            </a:r>
            <a:endParaRPr lang="de-DE" b="1" dirty="0">
              <a:solidFill>
                <a:srgbClr val="00799B"/>
              </a:solidFill>
              <a:effectLst>
                <a:outerShdw blurRad="38100" dist="38100" dir="2700000" algn="tl">
                  <a:srgbClr val="000000">
                    <a:alpha val="43137"/>
                  </a:srgbClr>
                </a:outerShdw>
              </a:effectLst>
            </a:endParaRPr>
          </a:p>
          <a:p>
            <a:pPr>
              <a:buNone/>
              <a:defRPr/>
            </a:pPr>
            <a:r>
              <a:rPr lang="de-DE" b="1" dirty="0">
                <a:solidFill>
                  <a:srgbClr val="00799B"/>
                </a:solidFill>
                <a:effectLst>
                  <a:outerShdw blurRad="38100" dist="38100" dir="2700000" algn="tl">
                    <a:srgbClr val="000000">
                      <a:alpha val="43137"/>
                    </a:srgbClr>
                  </a:outerShdw>
                </a:effectLst>
              </a:rPr>
              <a:t>www.praxis-kattenbühl.de/</a:t>
            </a:r>
            <a:r>
              <a:rPr lang="de-DE" b="1" dirty="0" err="1">
                <a:solidFill>
                  <a:srgbClr val="00799B"/>
                </a:solidFill>
                <a:effectLst>
                  <a:outerShdw blurRad="38100" dist="38100" dir="2700000" algn="tl">
                    <a:srgbClr val="000000">
                      <a:alpha val="43137"/>
                    </a:srgbClr>
                  </a:outerShdw>
                </a:effectLst>
              </a:rPr>
              <a:t>downloads</a:t>
            </a:r>
            <a:br>
              <a:rPr lang="de-DE" sz="2400" b="1" dirty="0">
                <a:solidFill>
                  <a:srgbClr val="00799B"/>
                </a:solidFill>
                <a:effectLst>
                  <a:outerShdw blurRad="38100" dist="38100" dir="2700000" algn="tl">
                    <a:srgbClr val="000000">
                      <a:alpha val="43137"/>
                    </a:srgbClr>
                  </a:outerShdw>
                </a:effectLst>
              </a:rPr>
            </a:br>
            <a:r>
              <a:rPr lang="de-DE" sz="2400" b="1" dirty="0">
                <a:solidFill>
                  <a:srgbClr val="00799B"/>
                </a:solidFill>
                <a:effectLst>
                  <a:outerShdw blurRad="38100" dist="38100" dir="2700000" algn="tl">
                    <a:srgbClr val="000000">
                      <a:alpha val="43137"/>
                    </a:srgbClr>
                  </a:outerShdw>
                </a:effectLst>
              </a:rPr>
              <a:t>Post@CarstenHafer.de</a:t>
            </a:r>
          </a:p>
        </p:txBody>
      </p:sp>
      <p:pic>
        <p:nvPicPr>
          <p:cNvPr id="7" name="Grafik 6">
            <a:extLst>
              <a:ext uri="{FF2B5EF4-FFF2-40B4-BE49-F238E27FC236}">
                <a16:creationId xmlns:a16="http://schemas.microsoft.com/office/drawing/2014/main" id="{DC9E6DBE-0F4D-B31B-4FCC-83895329220B}"/>
              </a:ext>
            </a:extLst>
          </p:cNvPr>
          <p:cNvPicPr>
            <a:picLocks noChangeAspect="1"/>
          </p:cNvPicPr>
          <p:nvPr/>
        </p:nvPicPr>
        <p:blipFill>
          <a:blip r:embed="rId3"/>
          <a:stretch>
            <a:fillRect/>
          </a:stretch>
        </p:blipFill>
        <p:spPr>
          <a:xfrm>
            <a:off x="5984047" y="2592427"/>
            <a:ext cx="3268338" cy="1673145"/>
          </a:xfrm>
          <a:prstGeom prst="rect">
            <a:avLst/>
          </a:prstGeom>
        </p:spPr>
      </p:pic>
      <p:sp>
        <p:nvSpPr>
          <p:cNvPr id="10" name="Titel 1">
            <a:extLst>
              <a:ext uri="{FF2B5EF4-FFF2-40B4-BE49-F238E27FC236}">
                <a16:creationId xmlns:a16="http://schemas.microsoft.com/office/drawing/2014/main" id="{9C1E3F77-82FA-D754-8119-2F3932EFBDEB}"/>
              </a:ext>
            </a:extLst>
          </p:cNvPr>
          <p:cNvSpPr txBox="1">
            <a:spLocks/>
          </p:cNvSpPr>
          <p:nvPr/>
        </p:nvSpPr>
        <p:spPr>
          <a:xfrm>
            <a:off x="1522216" y="399291"/>
            <a:ext cx="12192001" cy="275691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nSpc>
                <a:spcPct val="100000"/>
              </a:lnSpc>
            </a:pPr>
            <a:r>
              <a:rPr lang="de-DE" sz="3600" dirty="0">
                <a:solidFill>
                  <a:schemeClr val="accent5">
                    <a:lumMod val="50000"/>
                  </a:schemeClr>
                </a:solidFill>
                <a:effectLst>
                  <a:outerShdw blurRad="38100" dist="38100" dir="2700000" algn="tl">
                    <a:srgbClr val="000000">
                      <a:alpha val="43137"/>
                    </a:srgbClr>
                  </a:outerShdw>
                </a:effectLst>
              </a:rPr>
              <a:t>Update zu relevanten Impfungen im</a:t>
            </a:r>
          </a:p>
          <a:p>
            <a:pPr>
              <a:lnSpc>
                <a:spcPct val="100000"/>
              </a:lnSpc>
            </a:pPr>
            <a:r>
              <a:rPr lang="de-DE" sz="3600" dirty="0">
                <a:solidFill>
                  <a:schemeClr val="accent5">
                    <a:lumMod val="50000"/>
                  </a:schemeClr>
                </a:solidFill>
                <a:effectLst>
                  <a:outerShdw blurRad="38100" dist="38100" dir="2700000" algn="tl">
                    <a:srgbClr val="000000">
                      <a:alpha val="43137"/>
                    </a:srgbClr>
                  </a:outerShdw>
                </a:effectLst>
              </a:rPr>
              <a:t>Erwachsenen- und Rentenalter</a:t>
            </a:r>
          </a:p>
        </p:txBody>
      </p:sp>
      <p:pic>
        <p:nvPicPr>
          <p:cNvPr id="4" name="Grafik 3">
            <a:extLst>
              <a:ext uri="{FF2B5EF4-FFF2-40B4-BE49-F238E27FC236}">
                <a16:creationId xmlns:a16="http://schemas.microsoft.com/office/drawing/2014/main" id="{D6A16986-7B39-A250-9947-8DF8EC057B5A}"/>
              </a:ext>
            </a:extLst>
          </p:cNvPr>
          <p:cNvPicPr>
            <a:picLocks noChangeAspect="1"/>
          </p:cNvPicPr>
          <p:nvPr/>
        </p:nvPicPr>
        <p:blipFill>
          <a:blip r:embed="rId4"/>
          <a:stretch>
            <a:fillRect/>
          </a:stretch>
        </p:blipFill>
        <p:spPr>
          <a:xfrm>
            <a:off x="10159507" y="2451100"/>
            <a:ext cx="1808587" cy="2533601"/>
          </a:xfrm>
          <a:prstGeom prst="rect">
            <a:avLst/>
          </a:prstGeom>
        </p:spPr>
      </p:pic>
      <p:pic>
        <p:nvPicPr>
          <p:cNvPr id="6" name="Grafik 5">
            <a:extLst>
              <a:ext uri="{FF2B5EF4-FFF2-40B4-BE49-F238E27FC236}">
                <a16:creationId xmlns:a16="http://schemas.microsoft.com/office/drawing/2014/main" id="{315CB699-4972-C920-DED5-6250C6F35DA1}"/>
              </a:ext>
            </a:extLst>
          </p:cNvPr>
          <p:cNvPicPr>
            <a:picLocks noChangeAspect="1"/>
          </p:cNvPicPr>
          <p:nvPr/>
        </p:nvPicPr>
        <p:blipFill>
          <a:blip r:embed="rId5"/>
          <a:stretch>
            <a:fillRect/>
          </a:stretch>
        </p:blipFill>
        <p:spPr>
          <a:xfrm>
            <a:off x="0" y="54242"/>
            <a:ext cx="3766284" cy="6666598"/>
          </a:xfrm>
          <a:prstGeom prst="rect">
            <a:avLst/>
          </a:prstGeom>
        </p:spPr>
      </p:pic>
    </p:spTree>
    <p:extLst>
      <p:ext uri="{BB962C8B-B14F-4D97-AF65-F5344CB8AC3E}">
        <p14:creationId xmlns:p14="http://schemas.microsoft.com/office/powerpoint/2010/main" val="2203161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DA6CD31-D4B5-D9F0-E588-7DBE76B6E612}"/>
              </a:ext>
            </a:extLst>
          </p:cNvPr>
          <p:cNvSpPr>
            <a:spLocks noGrp="1"/>
          </p:cNvSpPr>
          <p:nvPr>
            <p:ph type="title"/>
          </p:nvPr>
        </p:nvSpPr>
        <p:spPr/>
        <p:txBody>
          <a:bodyPr/>
          <a:lstStyle/>
          <a:p>
            <a:r>
              <a:rPr lang="de-DE" dirty="0"/>
              <a:t>Grippeimpfung bei Hypertonie </a:t>
            </a:r>
          </a:p>
        </p:txBody>
      </p:sp>
      <p:pic>
        <p:nvPicPr>
          <p:cNvPr id="5" name="Grafik 4">
            <a:extLst>
              <a:ext uri="{FF2B5EF4-FFF2-40B4-BE49-F238E27FC236}">
                <a16:creationId xmlns:a16="http://schemas.microsoft.com/office/drawing/2014/main" id="{51A1E366-79FF-9968-B438-81F69DF01F4B}"/>
              </a:ext>
            </a:extLst>
          </p:cNvPr>
          <p:cNvPicPr>
            <a:picLocks noChangeAspect="1"/>
          </p:cNvPicPr>
          <p:nvPr/>
        </p:nvPicPr>
        <p:blipFill>
          <a:blip r:embed="rId3"/>
          <a:stretch>
            <a:fillRect/>
          </a:stretch>
        </p:blipFill>
        <p:spPr>
          <a:xfrm>
            <a:off x="645056" y="1419294"/>
            <a:ext cx="6443432" cy="5238494"/>
          </a:xfrm>
          <a:prstGeom prst="rect">
            <a:avLst/>
          </a:prstGeom>
        </p:spPr>
      </p:pic>
      <p:pic>
        <p:nvPicPr>
          <p:cNvPr id="7" name="Grafik 6">
            <a:extLst>
              <a:ext uri="{FF2B5EF4-FFF2-40B4-BE49-F238E27FC236}">
                <a16:creationId xmlns:a16="http://schemas.microsoft.com/office/drawing/2014/main" id="{B0511B30-6C1E-5DB4-08AB-F37D04468CE7}"/>
              </a:ext>
            </a:extLst>
          </p:cNvPr>
          <p:cNvPicPr>
            <a:picLocks noChangeAspect="1"/>
          </p:cNvPicPr>
          <p:nvPr/>
        </p:nvPicPr>
        <p:blipFill>
          <a:blip r:embed="rId4"/>
          <a:stretch>
            <a:fillRect/>
          </a:stretch>
        </p:blipFill>
        <p:spPr>
          <a:xfrm>
            <a:off x="-85458" y="5983005"/>
            <a:ext cx="12340127" cy="809720"/>
          </a:xfrm>
          <a:prstGeom prst="rect">
            <a:avLst/>
          </a:prstGeom>
        </p:spPr>
      </p:pic>
      <p:pic>
        <p:nvPicPr>
          <p:cNvPr id="11" name="Grafik 10">
            <a:extLst>
              <a:ext uri="{FF2B5EF4-FFF2-40B4-BE49-F238E27FC236}">
                <a16:creationId xmlns:a16="http://schemas.microsoft.com/office/drawing/2014/main" id="{A65D5EB0-2AA0-147B-FAEB-BEAC7B50FEBE}"/>
              </a:ext>
            </a:extLst>
          </p:cNvPr>
          <p:cNvPicPr>
            <a:picLocks noChangeAspect="1"/>
          </p:cNvPicPr>
          <p:nvPr/>
        </p:nvPicPr>
        <p:blipFill>
          <a:blip r:embed="rId5"/>
          <a:stretch>
            <a:fillRect/>
          </a:stretch>
        </p:blipFill>
        <p:spPr>
          <a:xfrm>
            <a:off x="6879364" y="3400133"/>
            <a:ext cx="5312636" cy="2521449"/>
          </a:xfrm>
          <a:prstGeom prst="rect">
            <a:avLst/>
          </a:prstGeom>
        </p:spPr>
      </p:pic>
      <p:pic>
        <p:nvPicPr>
          <p:cNvPr id="13" name="Grafik 12">
            <a:extLst>
              <a:ext uri="{FF2B5EF4-FFF2-40B4-BE49-F238E27FC236}">
                <a16:creationId xmlns:a16="http://schemas.microsoft.com/office/drawing/2014/main" id="{E9A57460-5CFA-ED38-1F4E-DE09A1F717CA}"/>
              </a:ext>
            </a:extLst>
          </p:cNvPr>
          <p:cNvPicPr>
            <a:picLocks noChangeAspect="1"/>
          </p:cNvPicPr>
          <p:nvPr/>
        </p:nvPicPr>
        <p:blipFill>
          <a:blip r:embed="rId6"/>
          <a:stretch>
            <a:fillRect/>
          </a:stretch>
        </p:blipFill>
        <p:spPr>
          <a:xfrm>
            <a:off x="7371813" y="1027906"/>
            <a:ext cx="4332719" cy="2088483"/>
          </a:xfrm>
          <a:prstGeom prst="rect">
            <a:avLst/>
          </a:prstGeom>
        </p:spPr>
      </p:pic>
    </p:spTree>
    <p:extLst>
      <p:ext uri="{BB962C8B-B14F-4D97-AF65-F5344CB8AC3E}">
        <p14:creationId xmlns:p14="http://schemas.microsoft.com/office/powerpoint/2010/main" val="377597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A59FFD-B434-6BC5-0E01-60EFA87FC1CB}"/>
              </a:ext>
            </a:extLst>
          </p:cNvPr>
          <p:cNvSpPr>
            <a:spLocks noGrp="1"/>
          </p:cNvSpPr>
          <p:nvPr>
            <p:ph type="body" sz="quarter" idx="18"/>
          </p:nvPr>
        </p:nvSpPr>
        <p:spPr>
          <a:xfrm>
            <a:off x="731044" y="587080"/>
            <a:ext cx="10729912" cy="775597"/>
          </a:xfrm>
        </p:spPr>
        <p:txBody>
          <a:bodyPr/>
          <a:lstStyle/>
          <a:p>
            <a:r>
              <a:rPr lang="en-GB"/>
              <a:t>Influenza: </a:t>
            </a:r>
            <a:r>
              <a:rPr lang="en-GB" err="1"/>
              <a:t>Risikofaktoren</a:t>
            </a:r>
            <a:r>
              <a:rPr lang="en-GB"/>
              <a:t> für </a:t>
            </a:r>
            <a:r>
              <a:rPr lang="en-GB" err="1"/>
              <a:t>einen</a:t>
            </a:r>
            <a:r>
              <a:rPr lang="en-GB"/>
              <a:t> </a:t>
            </a:r>
            <a:r>
              <a:rPr lang="en-GB" err="1"/>
              <a:t>schweren</a:t>
            </a:r>
            <a:r>
              <a:rPr lang="en-GB"/>
              <a:t> Krankheitsverlauf</a:t>
            </a:r>
            <a:r>
              <a:rPr lang="en-GB" baseline="30000"/>
              <a:t>1-3</a:t>
            </a:r>
          </a:p>
        </p:txBody>
      </p:sp>
      <p:graphicFrame>
        <p:nvGraphicFramePr>
          <p:cNvPr id="9" name="Table 9">
            <a:extLst>
              <a:ext uri="{FF2B5EF4-FFF2-40B4-BE49-F238E27FC236}">
                <a16:creationId xmlns:a16="http://schemas.microsoft.com/office/drawing/2014/main" id="{991DBFCC-94A0-19F1-900E-6FC0A7910B0D}"/>
              </a:ext>
            </a:extLst>
          </p:cNvPr>
          <p:cNvGraphicFramePr>
            <a:graphicFrameLocks noGrp="1"/>
          </p:cNvGraphicFramePr>
          <p:nvPr>
            <p:ph idx="1"/>
          </p:nvPr>
        </p:nvGraphicFramePr>
        <p:xfrm>
          <a:off x="723525" y="1432135"/>
          <a:ext cx="10975139" cy="3921816"/>
        </p:xfrm>
        <a:graphic>
          <a:graphicData uri="http://schemas.openxmlformats.org/drawingml/2006/table">
            <a:tbl>
              <a:tblPr firstRow="1" bandRow="1">
                <a:tableStyleId>{22838BEF-8BB2-4498-84A7-C5851F593DF1}</a:tableStyleId>
              </a:tblPr>
              <a:tblGrid>
                <a:gridCol w="994929">
                  <a:extLst>
                    <a:ext uri="{9D8B030D-6E8A-4147-A177-3AD203B41FA5}">
                      <a16:colId xmlns:a16="http://schemas.microsoft.com/office/drawing/2014/main" val="2434620516"/>
                    </a:ext>
                  </a:extLst>
                </a:gridCol>
                <a:gridCol w="4492641">
                  <a:extLst>
                    <a:ext uri="{9D8B030D-6E8A-4147-A177-3AD203B41FA5}">
                      <a16:colId xmlns:a16="http://schemas.microsoft.com/office/drawing/2014/main" val="3996981394"/>
                    </a:ext>
                  </a:extLst>
                </a:gridCol>
                <a:gridCol w="961386">
                  <a:extLst>
                    <a:ext uri="{9D8B030D-6E8A-4147-A177-3AD203B41FA5}">
                      <a16:colId xmlns:a16="http://schemas.microsoft.com/office/drawing/2014/main" val="3974621470"/>
                    </a:ext>
                  </a:extLst>
                </a:gridCol>
                <a:gridCol w="4526183">
                  <a:extLst>
                    <a:ext uri="{9D8B030D-6E8A-4147-A177-3AD203B41FA5}">
                      <a16:colId xmlns:a16="http://schemas.microsoft.com/office/drawing/2014/main" val="2467242015"/>
                    </a:ext>
                  </a:extLst>
                </a:gridCol>
              </a:tblGrid>
              <a:tr h="533595">
                <a:tc>
                  <a:txBody>
                    <a:bodyPr/>
                    <a:lstStyle/>
                    <a:p>
                      <a:endParaRPr lang="en-US" sz="1600" b="0"/>
                    </a:p>
                  </a:txBody>
                  <a:tcPr/>
                </a:tc>
                <a:tc>
                  <a:txBody>
                    <a:bodyPr/>
                    <a:lstStyle/>
                    <a:p>
                      <a:r>
                        <a:rPr lang="en-US" sz="1600" b="0" baseline="0" err="1"/>
                        <a:t>Chronische</a:t>
                      </a:r>
                      <a:r>
                        <a:rPr lang="en-US" sz="1600" b="0" baseline="0"/>
                        <a:t> </a:t>
                      </a:r>
                      <a:r>
                        <a:rPr lang="en-US" sz="1600" b="0" baseline="0" err="1"/>
                        <a:t>respiratorische</a:t>
                      </a:r>
                      <a:r>
                        <a:rPr lang="en-US" sz="1600" b="0" baseline="0"/>
                        <a:t> </a:t>
                      </a:r>
                      <a:r>
                        <a:rPr lang="en-US" sz="1600" b="0" baseline="0" err="1"/>
                        <a:t>Erkrankung</a:t>
                      </a:r>
                      <a:endParaRPr lang="en-GB" sz="1600" b="0" baseline="0"/>
                    </a:p>
                  </a:txBody>
                  <a:tcPr anchor="ctr"/>
                </a:tc>
                <a:tc>
                  <a:txBody>
                    <a:bodyPr/>
                    <a:lstStyle/>
                    <a:p>
                      <a:endParaRPr lang="en-GB" sz="1600" b="0" baseline="0"/>
                    </a:p>
                  </a:txBody>
                  <a:tcPr/>
                </a:tc>
                <a:tc>
                  <a:txBody>
                    <a:bodyPr/>
                    <a:lstStyle/>
                    <a:p>
                      <a:r>
                        <a:rPr lang="en-US" sz="1600" b="0" baseline="0"/>
                        <a:t>Erwachsene ≥60 </a:t>
                      </a:r>
                      <a:r>
                        <a:rPr lang="en-US" sz="1600" b="0" baseline="0" err="1"/>
                        <a:t>bzw</a:t>
                      </a:r>
                      <a:r>
                        <a:rPr lang="en-US" sz="1600" b="0" baseline="0"/>
                        <a:t>. 65 Jahre</a:t>
                      </a:r>
                      <a:endParaRPr lang="en-GB" sz="1600" b="0" baseline="0"/>
                    </a:p>
                  </a:txBody>
                  <a:tcPr anchor="ctr"/>
                </a:tc>
                <a:extLst>
                  <a:ext uri="{0D108BD9-81ED-4DB2-BD59-A6C34878D82A}">
                    <a16:rowId xmlns:a16="http://schemas.microsoft.com/office/drawing/2014/main" val="2506543990"/>
                  </a:ext>
                </a:extLst>
              </a:tr>
              <a:tr h="533595">
                <a:tc>
                  <a:txBody>
                    <a:bodyPr/>
                    <a:lstStyle/>
                    <a:p>
                      <a:endParaRPr lang="en-GB" sz="1600" b="0"/>
                    </a:p>
                  </a:txBody>
                  <a:tcPr/>
                </a:tc>
                <a:tc>
                  <a:txBody>
                    <a:bodyPr/>
                    <a:lstStyle/>
                    <a:p>
                      <a:r>
                        <a:rPr lang="en-US" sz="1600" b="0" baseline="0" err="1"/>
                        <a:t>Chronische</a:t>
                      </a:r>
                      <a:r>
                        <a:rPr lang="en-US" sz="1600" b="0" baseline="0"/>
                        <a:t> </a:t>
                      </a:r>
                      <a:r>
                        <a:rPr lang="en-US" sz="1600" b="0" baseline="0" err="1"/>
                        <a:t>Herz-Kreislauferkrankung</a:t>
                      </a:r>
                      <a:endParaRPr lang="en-GB" sz="1600" b="0" baseline="0"/>
                    </a:p>
                  </a:txBody>
                  <a:tcPr anchor="ctr"/>
                </a:tc>
                <a:tc>
                  <a:txBody>
                    <a:bodyPr/>
                    <a:lstStyle/>
                    <a:p>
                      <a:endParaRPr lang="en-GB" sz="1600" b="0" baseline="0"/>
                    </a:p>
                  </a:txBody>
                  <a:tcPr/>
                </a:tc>
                <a:tc>
                  <a:txBody>
                    <a:bodyPr/>
                    <a:lstStyle/>
                    <a:p>
                      <a:r>
                        <a:rPr lang="en-US" sz="1600" b="0" baseline="0"/>
                        <a:t>Kinder ≥6 </a:t>
                      </a:r>
                      <a:r>
                        <a:rPr lang="en-US" sz="1600" b="0" baseline="0" err="1"/>
                        <a:t>Monate</a:t>
                      </a:r>
                      <a:r>
                        <a:rPr lang="en-US" sz="1600" b="0" baseline="0"/>
                        <a:t> </a:t>
                      </a:r>
                      <a:r>
                        <a:rPr lang="en-US" sz="1600" b="0" baseline="0" err="1"/>
                        <a:t>mit</a:t>
                      </a:r>
                      <a:r>
                        <a:rPr lang="en-US" sz="1600" b="0" baseline="0"/>
                        <a:t> </a:t>
                      </a:r>
                      <a:r>
                        <a:rPr lang="en-US" sz="1600" b="0" baseline="0" err="1"/>
                        <a:t>chronischer</a:t>
                      </a:r>
                      <a:r>
                        <a:rPr lang="en-US" sz="1600" b="0" baseline="0"/>
                        <a:t> </a:t>
                      </a:r>
                      <a:r>
                        <a:rPr lang="en-US" sz="1600" b="0" baseline="0" err="1"/>
                        <a:t>Grunderkrankung</a:t>
                      </a:r>
                      <a:endParaRPr lang="en-GB" sz="1600" b="0" baseline="0"/>
                    </a:p>
                  </a:txBody>
                  <a:tcPr anchor="ctr"/>
                </a:tc>
                <a:extLst>
                  <a:ext uri="{0D108BD9-81ED-4DB2-BD59-A6C34878D82A}">
                    <a16:rowId xmlns:a16="http://schemas.microsoft.com/office/drawing/2014/main" val="1987812925"/>
                  </a:ext>
                </a:extLst>
              </a:tr>
              <a:tr h="533595">
                <a:tc>
                  <a:txBody>
                    <a:bodyPr/>
                    <a:lstStyle/>
                    <a:p>
                      <a:endParaRPr lang="en-GB" sz="1600" b="0"/>
                    </a:p>
                  </a:txBody>
                  <a:tcPr/>
                </a:tc>
                <a:tc>
                  <a:txBody>
                    <a:bodyPr/>
                    <a:lstStyle/>
                    <a:p>
                      <a:r>
                        <a:rPr lang="en-US" sz="1600" b="0" baseline="0"/>
                        <a:t>Diabetes und </a:t>
                      </a:r>
                      <a:r>
                        <a:rPr lang="en-US" sz="1600" b="0" baseline="0" err="1"/>
                        <a:t>Niereninsuffizienz</a:t>
                      </a:r>
                      <a:endParaRPr lang="en-GB" sz="1600" b="0" baseline="0">
                        <a:highlight>
                          <a:srgbClr val="FFFF00"/>
                        </a:highlight>
                      </a:endParaRPr>
                    </a:p>
                  </a:txBody>
                  <a:tcPr anchor="ctr"/>
                </a:tc>
                <a:tc>
                  <a:txBody>
                    <a:bodyPr/>
                    <a:lstStyle/>
                    <a:p>
                      <a:endParaRPr lang="en-GB" sz="1600" b="0" baseline="0"/>
                    </a:p>
                  </a:txBody>
                  <a:tcPr/>
                </a:tc>
                <a:tc>
                  <a:txBody>
                    <a:bodyPr/>
                    <a:lstStyle/>
                    <a:p>
                      <a:r>
                        <a:rPr lang="en-US" sz="1600" b="0" baseline="0" err="1"/>
                        <a:t>Schwangerschaft</a:t>
                      </a:r>
                      <a:endParaRPr lang="en-GB" sz="1600" b="0" baseline="0"/>
                    </a:p>
                  </a:txBody>
                  <a:tcPr anchor="ctr"/>
                </a:tc>
                <a:extLst>
                  <a:ext uri="{0D108BD9-81ED-4DB2-BD59-A6C34878D82A}">
                    <a16:rowId xmlns:a16="http://schemas.microsoft.com/office/drawing/2014/main" val="3602769170"/>
                  </a:ext>
                </a:extLst>
              </a:tr>
              <a:tr h="580637">
                <a:tc>
                  <a:txBody>
                    <a:bodyPr/>
                    <a:lstStyle/>
                    <a:p>
                      <a:endParaRPr lang="en-GB" sz="1600" b="0">
                        <a:highlight>
                          <a:srgbClr val="FF0000"/>
                        </a:high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err="1"/>
                        <a:t>Chronische</a:t>
                      </a:r>
                      <a:r>
                        <a:rPr lang="en-US" sz="1600" b="0" baseline="0"/>
                        <a:t> </a:t>
                      </a:r>
                      <a:r>
                        <a:rPr lang="en-US" sz="1600" b="0" baseline="0" err="1"/>
                        <a:t>neurologische</a:t>
                      </a:r>
                      <a:r>
                        <a:rPr lang="en-US" sz="1600" b="0" baseline="0"/>
                        <a:t> </a:t>
                      </a:r>
                      <a:r>
                        <a:rPr lang="en-US" sz="1600" b="0" baseline="0" err="1"/>
                        <a:t>Erkrankung</a:t>
                      </a:r>
                      <a:endParaRPr lang="en-US" sz="1600" b="0" baseline="0"/>
                    </a:p>
                  </a:txBody>
                  <a:tcPr anchor="ctr"/>
                </a:tc>
                <a:tc>
                  <a:txBody>
                    <a:bodyPr/>
                    <a:lstStyle/>
                    <a:p>
                      <a:endParaRPr lang="en-GB" sz="1600" b="0" baseline="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err="1"/>
                        <a:t>Fettleibigkeit</a:t>
                      </a:r>
                      <a:r>
                        <a:rPr lang="en-US" sz="1600" b="0" baseline="0"/>
                        <a:t> (BMI ≥40)</a:t>
                      </a:r>
                      <a:endParaRPr lang="en-GB" sz="1600" b="0" baseline="0"/>
                    </a:p>
                    <a:p>
                      <a:endParaRPr lang="en-GB" sz="1600" b="0" baseline="0">
                        <a:highlight>
                          <a:srgbClr val="FF0000"/>
                        </a:highlight>
                      </a:endParaRPr>
                    </a:p>
                  </a:txBody>
                  <a:tcPr anchor="ctr"/>
                </a:tc>
                <a:extLst>
                  <a:ext uri="{0D108BD9-81ED-4DB2-BD59-A6C34878D82A}">
                    <a16:rowId xmlns:a16="http://schemas.microsoft.com/office/drawing/2014/main" val="4013348335"/>
                  </a:ext>
                </a:extLst>
              </a:tr>
              <a:tr h="533595">
                <a:tc>
                  <a:txBody>
                    <a:bodyPr/>
                    <a:lstStyle/>
                    <a:p>
                      <a:endParaRPr lang="en-GB" sz="1600" b="0">
                        <a:highlight>
                          <a:srgbClr val="FF0000"/>
                        </a:high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err="1"/>
                        <a:t>Chronische</a:t>
                      </a:r>
                      <a:r>
                        <a:rPr lang="en-US" sz="1600" b="0" baseline="0"/>
                        <a:t> </a:t>
                      </a:r>
                      <a:r>
                        <a:rPr lang="en-US" sz="1600" b="0" baseline="0" err="1"/>
                        <a:t>Lebererkrankung</a:t>
                      </a:r>
                      <a:endParaRPr lang="en-GB" sz="1600" b="0" baseline="0">
                        <a:highlight>
                          <a:srgbClr val="FF0000"/>
                        </a:highlight>
                      </a:endParaRPr>
                    </a:p>
                  </a:txBody>
                  <a:tcPr anchor="ctr"/>
                </a:tc>
                <a:tc>
                  <a:txBody>
                    <a:bodyPr/>
                    <a:lstStyle/>
                    <a:p>
                      <a:endParaRPr lang="en-GB" sz="1600" b="0" baseline="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dirty="0" err="1"/>
                        <a:t>Krankheits</a:t>
                      </a:r>
                      <a:r>
                        <a:rPr lang="en-US" sz="1600" b="0" baseline="0" dirty="0"/>
                        <a:t>- oder </a:t>
                      </a:r>
                      <a:r>
                        <a:rPr lang="en-US" sz="1600" b="0" baseline="0" dirty="0" err="1"/>
                        <a:t>behandlungsbedingte</a:t>
                      </a:r>
                      <a:r>
                        <a:rPr lang="en-US" sz="1600" b="0" baseline="0" dirty="0"/>
                        <a:t> </a:t>
                      </a:r>
                      <a:r>
                        <a:rPr lang="en-US" sz="1600" b="0" baseline="0" dirty="0" err="1"/>
                        <a:t>Immunsuppression</a:t>
                      </a:r>
                      <a:endParaRPr lang="en-US" sz="1600" b="0" baseline="0" dirty="0"/>
                    </a:p>
                  </a:txBody>
                  <a:tcPr anchor="ctr"/>
                </a:tc>
                <a:extLst>
                  <a:ext uri="{0D108BD9-81ED-4DB2-BD59-A6C34878D82A}">
                    <a16:rowId xmlns:a16="http://schemas.microsoft.com/office/drawing/2014/main" val="188864834"/>
                  </a:ext>
                </a:extLst>
              </a:tr>
              <a:tr h="580637">
                <a:tc>
                  <a:txBody>
                    <a:bodyPr/>
                    <a:lstStyle/>
                    <a:p>
                      <a:endParaRPr lang="en-GB" sz="1600" b="0"/>
                    </a:p>
                  </a:txBody>
                  <a:tcPr/>
                </a:tc>
                <a:tc>
                  <a:txBody>
                    <a:bodyPr/>
                    <a:lstStyle/>
                    <a:p>
                      <a:r>
                        <a:rPr lang="en-US" sz="1600" b="0" baseline="0" err="1"/>
                        <a:t>Chronische</a:t>
                      </a:r>
                      <a:r>
                        <a:rPr lang="en-US" sz="1600" b="0" baseline="0"/>
                        <a:t> </a:t>
                      </a:r>
                      <a:r>
                        <a:rPr lang="en-US" sz="1600" b="0" baseline="0" err="1"/>
                        <a:t>Nierenerkrankung</a:t>
                      </a:r>
                      <a:endParaRPr lang="en-GB" sz="1600" b="0" baseline="0"/>
                    </a:p>
                  </a:txBody>
                  <a:tcPr anchor="ctr"/>
                </a:tc>
                <a:tc>
                  <a:txBody>
                    <a:bodyPr/>
                    <a:lstStyle/>
                    <a:p>
                      <a:endParaRPr lang="en-GB" sz="1600" b="0" baseline="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err="1"/>
                        <a:t>Betreuende</a:t>
                      </a:r>
                      <a:r>
                        <a:rPr lang="en-US" sz="1600" b="0" baseline="0"/>
                        <a:t> von </a:t>
                      </a:r>
                      <a:r>
                        <a:rPr lang="en-US" sz="1600" b="0" baseline="0" err="1"/>
                        <a:t>Risikopersonen</a:t>
                      </a:r>
                      <a:endParaRPr lang="en-GB" sz="1600" b="0" baseline="0"/>
                    </a:p>
                  </a:txBody>
                  <a:tcPr anchor="ctr"/>
                </a:tc>
                <a:extLst>
                  <a:ext uri="{0D108BD9-81ED-4DB2-BD59-A6C34878D82A}">
                    <a16:rowId xmlns:a16="http://schemas.microsoft.com/office/drawing/2014/main" val="3976280908"/>
                  </a:ext>
                </a:extLst>
              </a:tr>
              <a:tr h="580637">
                <a:tc>
                  <a:txBody>
                    <a:bodyPr/>
                    <a:lstStyle/>
                    <a:p>
                      <a:endParaRPr lang="en-GB" sz="1600" b="0"/>
                    </a:p>
                  </a:txBody>
                  <a:tcPr/>
                </a:tc>
                <a:tc>
                  <a:txBody>
                    <a:bodyPr/>
                    <a:lstStyle/>
                    <a:p>
                      <a:r>
                        <a:rPr lang="en-US" sz="1600" b="0" baseline="0" dirty="0" err="1"/>
                        <a:t>Asplenie</a:t>
                      </a:r>
                      <a:r>
                        <a:rPr lang="en-US" sz="1600" b="0" baseline="0" dirty="0"/>
                        <a:t> oder </a:t>
                      </a:r>
                      <a:r>
                        <a:rPr lang="en-US" sz="1600" b="0" baseline="0" dirty="0" err="1"/>
                        <a:t>Dysfunktion</a:t>
                      </a:r>
                      <a:r>
                        <a:rPr lang="en-US" sz="1600" b="0" baseline="0" dirty="0"/>
                        <a:t> der </a:t>
                      </a:r>
                      <a:r>
                        <a:rPr lang="en-US" sz="1600" b="0" baseline="0" dirty="0" err="1"/>
                        <a:t>Milz</a:t>
                      </a:r>
                      <a:endParaRPr lang="en-GB" sz="1600" b="0" baseline="0" dirty="0">
                        <a:highlight>
                          <a:srgbClr val="FFFF00"/>
                        </a:highlight>
                      </a:endParaRPr>
                    </a:p>
                  </a:txBody>
                  <a:tcPr anchor="ctr"/>
                </a:tc>
                <a:tc>
                  <a:txBody>
                    <a:bodyPr/>
                    <a:lstStyle/>
                    <a:p>
                      <a:endParaRPr lang="en-GB" sz="1600" b="0" baseline="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0" baseline="0"/>
                        <a:t>Mitarbeiter des Gesundheits- und Sozialwesens in direktem Kontakt mit Patienten/Klienten</a:t>
                      </a:r>
                      <a:endParaRPr lang="en-GB" sz="1600" b="0" baseline="0"/>
                    </a:p>
                  </a:txBody>
                  <a:tcPr anchor="ctr"/>
                </a:tc>
                <a:extLst>
                  <a:ext uri="{0D108BD9-81ED-4DB2-BD59-A6C34878D82A}">
                    <a16:rowId xmlns:a16="http://schemas.microsoft.com/office/drawing/2014/main" val="218189096"/>
                  </a:ext>
                </a:extLst>
              </a:tr>
            </a:tbl>
          </a:graphicData>
        </a:graphic>
      </p:graphicFrame>
      <p:pic>
        <p:nvPicPr>
          <p:cNvPr id="15" name="Picture 14">
            <a:extLst>
              <a:ext uri="{FF2B5EF4-FFF2-40B4-BE49-F238E27FC236}">
                <a16:creationId xmlns:a16="http://schemas.microsoft.com/office/drawing/2014/main" id="{F834AE1C-446B-65FF-E1CB-2604AB82FE30}"/>
              </a:ext>
            </a:extLst>
          </p:cNvPr>
          <p:cNvPicPr>
            <a:picLocks noChangeAspect="1"/>
          </p:cNvPicPr>
          <p:nvPr/>
        </p:nvPicPr>
        <p:blipFill>
          <a:blip r:embed="rId3"/>
          <a:stretch>
            <a:fillRect/>
          </a:stretch>
        </p:blipFill>
        <p:spPr>
          <a:xfrm>
            <a:off x="979118" y="1494748"/>
            <a:ext cx="428201" cy="441177"/>
          </a:xfrm>
          <a:prstGeom prst="rect">
            <a:avLst/>
          </a:prstGeom>
        </p:spPr>
      </p:pic>
      <p:pic>
        <p:nvPicPr>
          <p:cNvPr id="17" name="Picture 16">
            <a:extLst>
              <a:ext uri="{FF2B5EF4-FFF2-40B4-BE49-F238E27FC236}">
                <a16:creationId xmlns:a16="http://schemas.microsoft.com/office/drawing/2014/main" id="{7BBF31C3-52B1-38AC-5743-EAADDBB5D617}"/>
              </a:ext>
            </a:extLst>
          </p:cNvPr>
          <p:cNvPicPr>
            <a:picLocks noChangeAspect="1"/>
          </p:cNvPicPr>
          <p:nvPr/>
        </p:nvPicPr>
        <p:blipFill>
          <a:blip r:embed="rId4"/>
          <a:stretch>
            <a:fillRect/>
          </a:stretch>
        </p:blipFill>
        <p:spPr>
          <a:xfrm>
            <a:off x="1004459" y="2050499"/>
            <a:ext cx="402860" cy="408231"/>
          </a:xfrm>
          <a:prstGeom prst="rect">
            <a:avLst/>
          </a:prstGeom>
        </p:spPr>
      </p:pic>
      <p:pic>
        <p:nvPicPr>
          <p:cNvPr id="19" name="Picture 18">
            <a:extLst>
              <a:ext uri="{FF2B5EF4-FFF2-40B4-BE49-F238E27FC236}">
                <a16:creationId xmlns:a16="http://schemas.microsoft.com/office/drawing/2014/main" id="{BF7ABB53-E269-419A-5FE0-CD55C560F60B}"/>
              </a:ext>
            </a:extLst>
          </p:cNvPr>
          <p:cNvPicPr>
            <a:picLocks noChangeAspect="1"/>
          </p:cNvPicPr>
          <p:nvPr/>
        </p:nvPicPr>
        <p:blipFill>
          <a:blip r:embed="rId5"/>
          <a:stretch>
            <a:fillRect/>
          </a:stretch>
        </p:blipFill>
        <p:spPr>
          <a:xfrm>
            <a:off x="986938" y="2549567"/>
            <a:ext cx="445722" cy="444519"/>
          </a:xfrm>
          <a:prstGeom prst="rect">
            <a:avLst/>
          </a:prstGeom>
        </p:spPr>
      </p:pic>
      <p:pic>
        <p:nvPicPr>
          <p:cNvPr id="29" name="Picture 28">
            <a:extLst>
              <a:ext uri="{FF2B5EF4-FFF2-40B4-BE49-F238E27FC236}">
                <a16:creationId xmlns:a16="http://schemas.microsoft.com/office/drawing/2014/main" id="{A11B23D4-8E07-EF3B-E78B-10F22FBC7353}"/>
              </a:ext>
            </a:extLst>
          </p:cNvPr>
          <p:cNvPicPr>
            <a:picLocks noChangeAspect="1"/>
          </p:cNvPicPr>
          <p:nvPr/>
        </p:nvPicPr>
        <p:blipFill>
          <a:blip r:embed="rId6"/>
          <a:stretch>
            <a:fillRect/>
          </a:stretch>
        </p:blipFill>
        <p:spPr>
          <a:xfrm>
            <a:off x="1012064" y="4257417"/>
            <a:ext cx="425043" cy="378142"/>
          </a:xfrm>
          <a:prstGeom prst="rect">
            <a:avLst/>
          </a:prstGeom>
        </p:spPr>
      </p:pic>
      <p:pic>
        <p:nvPicPr>
          <p:cNvPr id="31" name="Picture 30">
            <a:extLst>
              <a:ext uri="{FF2B5EF4-FFF2-40B4-BE49-F238E27FC236}">
                <a16:creationId xmlns:a16="http://schemas.microsoft.com/office/drawing/2014/main" id="{7AC53C94-A4D3-ECE2-CD6D-4DA245A366B4}"/>
              </a:ext>
            </a:extLst>
          </p:cNvPr>
          <p:cNvPicPr>
            <a:picLocks noChangeAspect="1"/>
          </p:cNvPicPr>
          <p:nvPr/>
        </p:nvPicPr>
        <p:blipFill>
          <a:blip r:embed="rId7"/>
          <a:stretch>
            <a:fillRect/>
          </a:stretch>
        </p:blipFill>
        <p:spPr>
          <a:xfrm>
            <a:off x="1073652" y="5026187"/>
            <a:ext cx="359008" cy="417908"/>
          </a:xfrm>
          <a:prstGeom prst="rect">
            <a:avLst/>
          </a:prstGeom>
        </p:spPr>
      </p:pic>
      <p:pic>
        <p:nvPicPr>
          <p:cNvPr id="33" name="Picture 32">
            <a:extLst>
              <a:ext uri="{FF2B5EF4-FFF2-40B4-BE49-F238E27FC236}">
                <a16:creationId xmlns:a16="http://schemas.microsoft.com/office/drawing/2014/main" id="{64BCAEE9-DB52-E261-3738-A2DD7AE1E301}"/>
              </a:ext>
            </a:extLst>
          </p:cNvPr>
          <p:cNvPicPr>
            <a:picLocks noChangeAspect="1"/>
          </p:cNvPicPr>
          <p:nvPr/>
        </p:nvPicPr>
        <p:blipFill>
          <a:blip r:embed="rId8"/>
          <a:stretch>
            <a:fillRect/>
          </a:stretch>
        </p:blipFill>
        <p:spPr>
          <a:xfrm>
            <a:off x="949762" y="3710186"/>
            <a:ext cx="549645" cy="393462"/>
          </a:xfrm>
          <a:prstGeom prst="rect">
            <a:avLst/>
          </a:prstGeom>
        </p:spPr>
      </p:pic>
      <p:pic>
        <p:nvPicPr>
          <p:cNvPr id="37" name="Picture 36">
            <a:extLst>
              <a:ext uri="{FF2B5EF4-FFF2-40B4-BE49-F238E27FC236}">
                <a16:creationId xmlns:a16="http://schemas.microsoft.com/office/drawing/2014/main" id="{1664F481-2D61-B06A-E709-A76E9DEDD615}"/>
              </a:ext>
            </a:extLst>
          </p:cNvPr>
          <p:cNvPicPr>
            <a:picLocks noChangeAspect="1"/>
          </p:cNvPicPr>
          <p:nvPr/>
        </p:nvPicPr>
        <p:blipFill>
          <a:blip r:embed="rId9"/>
          <a:stretch>
            <a:fillRect/>
          </a:stretch>
        </p:blipFill>
        <p:spPr>
          <a:xfrm>
            <a:off x="6385105" y="2004541"/>
            <a:ext cx="559087" cy="445132"/>
          </a:xfrm>
          <a:prstGeom prst="rect">
            <a:avLst/>
          </a:prstGeom>
        </p:spPr>
      </p:pic>
      <p:pic>
        <p:nvPicPr>
          <p:cNvPr id="39" name="Picture 38">
            <a:extLst>
              <a:ext uri="{FF2B5EF4-FFF2-40B4-BE49-F238E27FC236}">
                <a16:creationId xmlns:a16="http://schemas.microsoft.com/office/drawing/2014/main" id="{F1001684-9B88-2D6C-25CB-D95F66096005}"/>
              </a:ext>
            </a:extLst>
          </p:cNvPr>
          <p:cNvPicPr>
            <a:picLocks noChangeAspect="1"/>
          </p:cNvPicPr>
          <p:nvPr/>
        </p:nvPicPr>
        <p:blipFill>
          <a:blip r:embed="rId10"/>
          <a:stretch>
            <a:fillRect/>
          </a:stretch>
        </p:blipFill>
        <p:spPr>
          <a:xfrm>
            <a:off x="6470708" y="2566369"/>
            <a:ext cx="369091" cy="439876"/>
          </a:xfrm>
          <a:prstGeom prst="rect">
            <a:avLst/>
          </a:prstGeom>
        </p:spPr>
      </p:pic>
      <p:pic>
        <p:nvPicPr>
          <p:cNvPr id="43" name="Picture 42">
            <a:extLst>
              <a:ext uri="{FF2B5EF4-FFF2-40B4-BE49-F238E27FC236}">
                <a16:creationId xmlns:a16="http://schemas.microsoft.com/office/drawing/2014/main" id="{EB579CFE-8CDC-D8FD-F2D6-FC3B9C7D9C97}"/>
              </a:ext>
            </a:extLst>
          </p:cNvPr>
          <p:cNvPicPr>
            <a:picLocks noChangeAspect="1"/>
          </p:cNvPicPr>
          <p:nvPr/>
        </p:nvPicPr>
        <p:blipFill>
          <a:blip r:embed="rId11"/>
          <a:stretch>
            <a:fillRect/>
          </a:stretch>
        </p:blipFill>
        <p:spPr>
          <a:xfrm>
            <a:off x="952842" y="3147814"/>
            <a:ext cx="480751" cy="450704"/>
          </a:xfrm>
          <a:prstGeom prst="rect">
            <a:avLst/>
          </a:prstGeom>
        </p:spPr>
      </p:pic>
      <p:pic>
        <p:nvPicPr>
          <p:cNvPr id="47" name="Picture 46">
            <a:extLst>
              <a:ext uri="{FF2B5EF4-FFF2-40B4-BE49-F238E27FC236}">
                <a16:creationId xmlns:a16="http://schemas.microsoft.com/office/drawing/2014/main" id="{FA23A8B3-B5A5-04EA-156B-F5DD7B094CC8}"/>
              </a:ext>
            </a:extLst>
          </p:cNvPr>
          <p:cNvPicPr>
            <a:picLocks noChangeAspect="1"/>
          </p:cNvPicPr>
          <p:nvPr/>
        </p:nvPicPr>
        <p:blipFill>
          <a:blip r:embed="rId12"/>
          <a:stretch>
            <a:fillRect/>
          </a:stretch>
        </p:blipFill>
        <p:spPr>
          <a:xfrm>
            <a:off x="6461179" y="4325965"/>
            <a:ext cx="447723" cy="460515"/>
          </a:xfrm>
          <a:prstGeom prst="rect">
            <a:avLst/>
          </a:prstGeom>
        </p:spPr>
      </p:pic>
      <p:pic>
        <p:nvPicPr>
          <p:cNvPr id="49" name="Picture 48">
            <a:extLst>
              <a:ext uri="{FF2B5EF4-FFF2-40B4-BE49-F238E27FC236}">
                <a16:creationId xmlns:a16="http://schemas.microsoft.com/office/drawing/2014/main" id="{9E6CA8E6-7F69-3FDD-5F14-6583F9309D2E}"/>
              </a:ext>
            </a:extLst>
          </p:cNvPr>
          <p:cNvPicPr>
            <a:picLocks noChangeAspect="1"/>
          </p:cNvPicPr>
          <p:nvPr/>
        </p:nvPicPr>
        <p:blipFill>
          <a:blip r:embed="rId13"/>
          <a:stretch>
            <a:fillRect/>
          </a:stretch>
        </p:blipFill>
        <p:spPr>
          <a:xfrm>
            <a:off x="6461179" y="3114085"/>
            <a:ext cx="411232" cy="417149"/>
          </a:xfrm>
          <a:prstGeom prst="rect">
            <a:avLst/>
          </a:prstGeom>
        </p:spPr>
      </p:pic>
      <p:pic>
        <p:nvPicPr>
          <p:cNvPr id="51" name="Picture 50">
            <a:extLst>
              <a:ext uri="{FF2B5EF4-FFF2-40B4-BE49-F238E27FC236}">
                <a16:creationId xmlns:a16="http://schemas.microsoft.com/office/drawing/2014/main" id="{47D53C50-D8EA-D924-0C81-27506DD1B1E8}"/>
              </a:ext>
            </a:extLst>
          </p:cNvPr>
          <p:cNvPicPr>
            <a:picLocks noChangeAspect="1"/>
          </p:cNvPicPr>
          <p:nvPr/>
        </p:nvPicPr>
        <p:blipFill>
          <a:blip r:embed="rId14"/>
          <a:stretch>
            <a:fillRect/>
          </a:stretch>
        </p:blipFill>
        <p:spPr>
          <a:xfrm>
            <a:off x="6483938" y="3756157"/>
            <a:ext cx="402204" cy="380657"/>
          </a:xfrm>
          <a:prstGeom prst="rect">
            <a:avLst/>
          </a:prstGeom>
        </p:spPr>
      </p:pic>
      <p:pic>
        <p:nvPicPr>
          <p:cNvPr id="53" name="Picture 52">
            <a:extLst>
              <a:ext uri="{FF2B5EF4-FFF2-40B4-BE49-F238E27FC236}">
                <a16:creationId xmlns:a16="http://schemas.microsoft.com/office/drawing/2014/main" id="{6EC8ABA0-EF35-2448-893D-2464AE797327}"/>
              </a:ext>
            </a:extLst>
          </p:cNvPr>
          <p:cNvPicPr>
            <a:picLocks noChangeAspect="1"/>
          </p:cNvPicPr>
          <p:nvPr/>
        </p:nvPicPr>
        <p:blipFill>
          <a:blip r:embed="rId15"/>
          <a:stretch>
            <a:fillRect/>
          </a:stretch>
        </p:blipFill>
        <p:spPr>
          <a:xfrm>
            <a:off x="6346978" y="1442410"/>
            <a:ext cx="588015" cy="448957"/>
          </a:xfrm>
          <a:prstGeom prst="rect">
            <a:avLst/>
          </a:prstGeom>
        </p:spPr>
      </p:pic>
      <p:sp>
        <p:nvSpPr>
          <p:cNvPr id="5" name="TextBox 4">
            <a:extLst>
              <a:ext uri="{FF2B5EF4-FFF2-40B4-BE49-F238E27FC236}">
                <a16:creationId xmlns:a16="http://schemas.microsoft.com/office/drawing/2014/main" id="{FDFFA422-B9DA-1992-30FC-02027143EC84}"/>
              </a:ext>
            </a:extLst>
          </p:cNvPr>
          <p:cNvSpPr txBox="1"/>
          <p:nvPr/>
        </p:nvSpPr>
        <p:spPr>
          <a:xfrm>
            <a:off x="723525" y="5711257"/>
            <a:ext cx="11238917" cy="861774"/>
          </a:xfrm>
          <a:prstGeom prst="rect">
            <a:avLst/>
          </a:prstGeom>
          <a:noFill/>
        </p:spPr>
        <p:txBody>
          <a:bodyPr wrap="square" rtlCol="0">
            <a:spAutoFit/>
          </a:bodyPr>
          <a:lstStyle/>
          <a:p>
            <a:r>
              <a:rPr lang="en-US" sz="1000" dirty="0"/>
              <a:t>BMI – Body Mass Index.</a:t>
            </a:r>
          </a:p>
          <a:p>
            <a:r>
              <a:rPr lang="en-US" sz="1000" dirty="0"/>
              <a:t>1. GOV.UK. Green Book. Chapter 19: Influenza. Available at: </a:t>
            </a:r>
            <a:r>
              <a:rPr lang="en-US" sz="1000" dirty="0">
                <a:hlinkClick r:id="rId16"/>
              </a:rPr>
              <a:t>https://assets.publishing.service.gov.uk/government/uploads/system/uploads/attachment_data/file/1107978/Influenza-green-book-chapter19-16September22.pdf</a:t>
            </a:r>
            <a:r>
              <a:rPr lang="en-US" sz="1000" dirty="0"/>
              <a:t> (</a:t>
            </a:r>
            <a:r>
              <a:rPr lang="en-US" sz="1000" dirty="0" err="1"/>
              <a:t>zuletzt</a:t>
            </a:r>
            <a:r>
              <a:rPr lang="en-US" sz="1000" dirty="0"/>
              <a:t> </a:t>
            </a:r>
            <a:r>
              <a:rPr lang="en-US" sz="1000" dirty="0" err="1"/>
              <a:t>abgerufen</a:t>
            </a:r>
            <a:r>
              <a:rPr lang="en-US" sz="1000" dirty="0"/>
              <a:t> September 2023) 2. CDC. Influenza (flu). People at higher risk of flu complications. Available at: </a:t>
            </a:r>
            <a:r>
              <a:rPr lang="en-US" sz="1000" dirty="0">
                <a:hlinkClick r:id="rId17"/>
              </a:rPr>
              <a:t>https://www.cdc.gov/flu/highrisk/index.htm</a:t>
            </a:r>
            <a:r>
              <a:rPr lang="en-US" sz="1000" dirty="0"/>
              <a:t> (</a:t>
            </a:r>
            <a:r>
              <a:rPr lang="en-US" sz="1000" dirty="0" err="1"/>
              <a:t>zuletzt</a:t>
            </a:r>
            <a:r>
              <a:rPr lang="en-US" sz="1000" dirty="0"/>
              <a:t> </a:t>
            </a:r>
            <a:r>
              <a:rPr lang="en-US" sz="1000" dirty="0" err="1"/>
              <a:t>abgerufen</a:t>
            </a:r>
            <a:r>
              <a:rPr lang="en-US" sz="1000" dirty="0"/>
              <a:t> September 2023). 3. </a:t>
            </a:r>
            <a:r>
              <a:rPr lang="de-DE" sz="1000" dirty="0"/>
              <a:t>STIKO. Empfehlungen der Ständigen Impfkommission beim Robert Koch-Institut 2023, EpidBull. 4/2023..</a:t>
            </a:r>
            <a:endParaRPr lang="en-GB" sz="1000" dirty="0"/>
          </a:p>
        </p:txBody>
      </p:sp>
      <p:pic>
        <p:nvPicPr>
          <p:cNvPr id="6" name="Graphic 5" descr="Touchscreen with solid fill">
            <a:extLst>
              <a:ext uri="{FF2B5EF4-FFF2-40B4-BE49-F238E27FC236}">
                <a16:creationId xmlns:a16="http://schemas.microsoft.com/office/drawing/2014/main" id="{FCBC53ED-AF6A-D811-6F16-B6262C8B3D6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483938" y="4997012"/>
            <a:ext cx="476258" cy="476258"/>
          </a:xfrm>
          <a:prstGeom prst="rect">
            <a:avLst/>
          </a:prstGeom>
        </p:spPr>
      </p:pic>
    </p:spTree>
    <p:extLst>
      <p:ext uri="{BB962C8B-B14F-4D97-AF65-F5344CB8AC3E}">
        <p14:creationId xmlns:p14="http://schemas.microsoft.com/office/powerpoint/2010/main" val="103078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F3180A-AEEB-0729-7E34-37D357E2963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AU" sz="900" b="0" i="0" u="none" strike="noStrike" kern="1200" cap="none" spc="0" normalizeH="0" baseline="0" noProof="0">
              <a:ln>
                <a:noFill/>
              </a:ln>
              <a:solidFill>
                <a:srgbClr val="808285"/>
              </a:solidFill>
              <a:effectLst/>
              <a:uLnTx/>
              <a:uFillTx/>
              <a:latin typeface="Montserrat" panose="00000500000000000000" pitchFamily="2" charset="0"/>
              <a:ea typeface="+mn-ea"/>
              <a:cs typeface="+mn-cs"/>
            </a:endParaRPr>
          </a:p>
        </p:txBody>
      </p:sp>
      <p:sp>
        <p:nvSpPr>
          <p:cNvPr id="8" name="TextBox 7">
            <a:extLst>
              <a:ext uri="{FF2B5EF4-FFF2-40B4-BE49-F238E27FC236}">
                <a16:creationId xmlns:a16="http://schemas.microsoft.com/office/drawing/2014/main" id="{06EECB03-8469-BE07-70ED-1BC776F8ACA0}"/>
              </a:ext>
            </a:extLst>
          </p:cNvPr>
          <p:cNvSpPr txBox="1"/>
          <p:nvPr/>
        </p:nvSpPr>
        <p:spPr>
          <a:xfrm>
            <a:off x="879105" y="6442265"/>
            <a:ext cx="11029569" cy="461665"/>
          </a:xfrm>
          <a:prstGeom prst="rect">
            <a:avLst/>
          </a:prstGeom>
          <a:noFill/>
        </p:spPr>
        <p:txBody>
          <a:bodyPr wrap="square">
            <a:spAutoFit/>
          </a:bodyPr>
          <a:lstStyle/>
          <a:p>
            <a:pPr>
              <a:defRPr/>
            </a:pP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Modifiziert</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nach</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RKI-</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Faktenblatt</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zur</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Influenza-</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Impfung</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a:ln>
                  <a:noFill/>
                </a:ln>
                <a:solidFill>
                  <a:srgbClr val="231F20"/>
                </a:solidFill>
                <a:effectLst/>
                <a:uLnTx/>
                <a:uFillTx/>
                <a:latin typeface="Montserrat Light"/>
                <a:ea typeface="+mn-ea"/>
                <a:cs typeface="+mn-cs"/>
                <a:hlinkClick r:id="rId3"/>
              </a:rPr>
              <a:t>https://www.rki.de/DE/Content/Infekt/Impfen/Materialien/Faktenblaetter/Influenza.pdf?__blob=publicationFile</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2. RKI: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Epidemiologisches</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Bulletin 31/2024,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abrufbar</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unter</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lang="de-DE" sz="800" dirty="0">
                <a:hlinkClick r:id="rId4"/>
              </a:rPr>
              <a:t>Epidemiologisches Bulletin 31/2024 (rki.de)</a:t>
            </a:r>
            <a:r>
              <a:rPr lang="en-US" sz="800" dirty="0">
                <a:solidFill>
                  <a:srgbClr val="231F20"/>
                </a:solidFill>
                <a:latin typeface="Montserrat Light"/>
              </a:rPr>
              <a:t>. ICONS </a:t>
            </a:r>
            <a:r>
              <a:rPr lang="en-US" sz="800" dirty="0" err="1">
                <a:solidFill>
                  <a:srgbClr val="231F20"/>
                </a:solidFill>
                <a:latin typeface="Montserrat Light"/>
              </a:rPr>
              <a:t>erstellt</a:t>
            </a:r>
            <a:r>
              <a:rPr lang="en-US" sz="800" dirty="0">
                <a:solidFill>
                  <a:srgbClr val="231F20"/>
                </a:solidFill>
                <a:latin typeface="Montserrat Light"/>
              </a:rPr>
              <a:t> </a:t>
            </a:r>
            <a:r>
              <a:rPr lang="en-US" sz="800" dirty="0" err="1">
                <a:solidFill>
                  <a:srgbClr val="231F20"/>
                </a:solidFill>
                <a:latin typeface="Montserrat Light"/>
              </a:rPr>
              <a:t>mit</a:t>
            </a:r>
            <a:r>
              <a:rPr lang="en-US" sz="800" dirty="0">
                <a:solidFill>
                  <a:srgbClr val="231F20"/>
                </a:solidFill>
                <a:latin typeface="Montserrat Light"/>
              </a:rPr>
              <a:t> </a:t>
            </a:r>
            <a:r>
              <a:rPr lang="en-US" sz="800" dirty="0" err="1">
                <a:solidFill>
                  <a:srgbClr val="231F20"/>
                </a:solidFill>
                <a:latin typeface="Montserrat Light"/>
              </a:rPr>
              <a:t>Biorender</a:t>
            </a:r>
            <a:r>
              <a:rPr lang="en-US" sz="800" dirty="0">
                <a:solidFill>
                  <a:srgbClr val="231F20"/>
                </a:solidFill>
                <a:latin typeface="Montserrat Light"/>
              </a:rPr>
              <a:t>.</a:t>
            </a:r>
            <a:endParaRPr kumimoji="0" lang="en-US" sz="800" b="0" i="0" u="none" strike="noStrike" kern="1200" cap="none" spc="0" normalizeH="0" baseline="0" noProof="0" dirty="0">
              <a:ln>
                <a:noFill/>
              </a:ln>
              <a:solidFill>
                <a:srgbClr val="231F20"/>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p>
        </p:txBody>
      </p:sp>
      <p:sp>
        <p:nvSpPr>
          <p:cNvPr id="6" name="Textfeld 5">
            <a:extLst>
              <a:ext uri="{FF2B5EF4-FFF2-40B4-BE49-F238E27FC236}">
                <a16:creationId xmlns:a16="http://schemas.microsoft.com/office/drawing/2014/main" id="{0A902C38-295B-9D68-05F7-1C09BCB5E2BE}"/>
              </a:ext>
            </a:extLst>
          </p:cNvPr>
          <p:cNvSpPr txBox="1"/>
          <p:nvPr/>
        </p:nvSpPr>
        <p:spPr>
          <a:xfrm>
            <a:off x="500604" y="4956854"/>
            <a:ext cx="11186026" cy="800219"/>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de-DE" dirty="0">
                <a:latin typeface="+mj-lt"/>
              </a:rPr>
              <a:t>Insbesondere jüngere Personen unterschätzen häufig die Gefahren einer Grippe</a:t>
            </a:r>
          </a:p>
          <a:p>
            <a:pPr marL="285750" indent="-285750">
              <a:spcBef>
                <a:spcPts val="600"/>
              </a:spcBef>
              <a:spcAft>
                <a:spcPts val="600"/>
              </a:spcAft>
              <a:buFont typeface="Arial" panose="020B0604020202020204" pitchFamily="34" charset="0"/>
              <a:buChar char="•"/>
            </a:pPr>
            <a:r>
              <a:rPr lang="de-DE" dirty="0">
                <a:latin typeface="+mj-lt"/>
              </a:rPr>
              <a:t>Eine Impfung schützt den Impfling und seine Umgebung</a:t>
            </a:r>
          </a:p>
        </p:txBody>
      </p:sp>
      <p:sp>
        <p:nvSpPr>
          <p:cNvPr id="7" name="Textplatzhalter 2">
            <a:extLst>
              <a:ext uri="{FF2B5EF4-FFF2-40B4-BE49-F238E27FC236}">
                <a16:creationId xmlns:a16="http://schemas.microsoft.com/office/drawing/2014/main" id="{5684F29C-7261-43F5-8891-5B6FF824D8D5}"/>
              </a:ext>
            </a:extLst>
          </p:cNvPr>
          <p:cNvSpPr txBox="1">
            <a:spLocks/>
          </p:cNvSpPr>
          <p:nvPr/>
        </p:nvSpPr>
        <p:spPr>
          <a:xfrm>
            <a:off x="562451" y="518868"/>
            <a:ext cx="11067098" cy="929485"/>
          </a:xfrm>
          <a:prstGeom prst="rect">
            <a:avLst/>
          </a:prstGeom>
        </p:spPr>
        <p:txBody>
          <a:bodyPr vert="horz" wrap="square" lIns="0" tIns="0" rIns="0" bIns="0" rtlCol="0">
            <a:spAutoFit/>
          </a:bodyPr>
          <a:lstStyle>
            <a:lvl1pPr marL="0" indent="0" algn="l" defTabSz="1828800" rtl="0" eaLnBrk="1" latinLnBrk="0" hangingPunct="1">
              <a:lnSpc>
                <a:spcPct val="90000"/>
              </a:lnSpc>
              <a:spcBef>
                <a:spcPts val="2400"/>
              </a:spcBef>
              <a:spcAft>
                <a:spcPts val="0"/>
              </a:spcAft>
              <a:buClr>
                <a:schemeClr val="accent1"/>
              </a:buClr>
              <a:buFont typeface="Arial" panose="020B0604020202020204" pitchFamily="34" charset="0"/>
              <a:buNone/>
              <a:defRPr sz="5600" b="1" kern="1200">
                <a:solidFill>
                  <a:schemeClr val="accent1"/>
                </a:solidFill>
                <a:latin typeface="+mj-lt"/>
                <a:ea typeface="+mn-ea"/>
                <a:cs typeface="+mn-cs"/>
              </a:defRPr>
            </a:lvl1pPr>
            <a:lvl2pPr marL="0" indent="0" algn="l" defTabSz="1828800" rtl="0" eaLnBrk="1" latinLnBrk="0" hangingPunct="1">
              <a:lnSpc>
                <a:spcPct val="90000"/>
              </a:lnSpc>
              <a:spcBef>
                <a:spcPts val="600"/>
              </a:spcBef>
              <a:spcAft>
                <a:spcPts val="600"/>
              </a:spcAft>
              <a:buClr>
                <a:schemeClr val="accent1"/>
              </a:buClr>
              <a:buFont typeface="Arial" panose="020B0604020202020204" pitchFamily="34" charset="0"/>
              <a:buNone/>
              <a:defRPr sz="4000" kern="1200">
                <a:solidFill>
                  <a:schemeClr val="tx1"/>
                </a:solidFill>
                <a:latin typeface="+mn-lt"/>
                <a:ea typeface="+mn-ea"/>
                <a:cs typeface="+mn-cs"/>
              </a:defRPr>
            </a:lvl2pPr>
            <a:lvl3pPr marL="1440000" indent="-576000" algn="l" defTabSz="1828800" rtl="0" eaLnBrk="1" latinLnBrk="0" hangingPunct="1">
              <a:lnSpc>
                <a:spcPct val="100000"/>
              </a:lnSpc>
              <a:spcBef>
                <a:spcPts val="3600"/>
              </a:spcBef>
              <a:spcAft>
                <a:spcPts val="0"/>
              </a:spcAft>
              <a:buClr>
                <a:schemeClr val="accent1"/>
              </a:buClr>
              <a:buFont typeface="Arial" panose="020B0604020202020204" pitchFamily="34" charset="0"/>
              <a:buChar char="•"/>
              <a:defRPr sz="2000" kern="1200">
                <a:solidFill>
                  <a:schemeClr val="accent1"/>
                </a:solidFill>
                <a:latin typeface="+mj-lt"/>
                <a:ea typeface="+mn-ea"/>
                <a:cs typeface="Segoe UI" panose="020B0502040204020203" pitchFamily="34" charset="0"/>
              </a:defRPr>
            </a:lvl3pPr>
            <a:lvl4pPr marL="2160000" indent="-5760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2400" kern="1200">
                <a:solidFill>
                  <a:schemeClr val="tx1"/>
                </a:solidFill>
                <a:latin typeface="+mn-lt"/>
                <a:ea typeface="+mn-ea"/>
                <a:cs typeface="+mn-cs"/>
              </a:defRPr>
            </a:lvl4pPr>
            <a:lvl5pPr marL="2880000" indent="-5040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2200" kern="1200">
                <a:solidFill>
                  <a:schemeClr val="tx1"/>
                </a:solidFill>
                <a:latin typeface="+mn-lt"/>
                <a:ea typeface="+mn-ea"/>
                <a:cs typeface="+mn-cs"/>
              </a:defRPr>
            </a:lvl5pPr>
            <a:lvl6pPr marL="3600000" indent="-5040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2100" kern="1200">
                <a:solidFill>
                  <a:schemeClr val="tx1"/>
                </a:solidFill>
                <a:latin typeface="+mn-lt"/>
                <a:ea typeface="+mn-ea"/>
                <a:cs typeface="+mn-cs"/>
              </a:defRPr>
            </a:lvl6pPr>
            <a:lvl7pPr marL="4320000" indent="-5040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2000" kern="1200">
                <a:solidFill>
                  <a:schemeClr val="tx1"/>
                </a:solidFill>
                <a:latin typeface="+mn-lt"/>
                <a:ea typeface="+mn-ea"/>
                <a:cs typeface="+mn-cs"/>
              </a:defRPr>
            </a:lvl7pPr>
            <a:lvl8pPr marL="5040000" indent="-5040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8pPr>
            <a:lvl9pPr marL="5670900" indent="-342900" algn="l" defTabSz="1828800" rtl="0" eaLnBrk="1" latinLnBrk="0" hangingPunct="1">
              <a:lnSpc>
                <a:spcPct val="100000"/>
              </a:lnSpc>
              <a:spcBef>
                <a:spcPts val="1200"/>
              </a:spcBef>
              <a:spcAft>
                <a:spcPts val="0"/>
              </a:spcAft>
              <a:buClr>
                <a:schemeClr val="accent1"/>
              </a:buClr>
              <a:buFont typeface="Arial" panose="020B0604020202020204" pitchFamily="34" charset="0"/>
              <a:buChar char="•"/>
              <a:defRPr sz="1800" kern="1200">
                <a:solidFill>
                  <a:schemeClr val="tx1"/>
                </a:solidFill>
                <a:latin typeface="+mn-lt"/>
                <a:ea typeface="+mn-ea"/>
                <a:cs typeface="+mn-cs"/>
              </a:defRPr>
            </a:lvl9pPr>
          </a:lstStyle>
          <a:p>
            <a:pPr defTabSz="914400">
              <a:spcBef>
                <a:spcPts val="1200"/>
              </a:spcBef>
              <a:buClr>
                <a:srgbClr val="FC1921"/>
              </a:buClr>
              <a:defRPr/>
            </a:pPr>
            <a:r>
              <a:rPr lang="de-DE" sz="2800" dirty="0">
                <a:solidFill>
                  <a:srgbClr val="FC1921"/>
                </a:solidFill>
                <a:latin typeface="Montserrat"/>
                <a:sym typeface="Canela Text Regular"/>
              </a:rPr>
              <a:t>Wer kann vom Schutz des Grippeimpfstoffs profitieren? </a:t>
            </a:r>
          </a:p>
          <a:p>
            <a:pPr defTabSz="914400">
              <a:spcBef>
                <a:spcPts val="1200"/>
              </a:spcBef>
              <a:buClr>
                <a:srgbClr val="FC1921"/>
              </a:buClr>
              <a:defRPr/>
            </a:pPr>
            <a:endParaRPr lang="de-DE" sz="2800" dirty="0">
              <a:solidFill>
                <a:srgbClr val="FC1921"/>
              </a:solidFill>
              <a:latin typeface="Montserrat"/>
              <a:sym typeface="Canela Text Regular"/>
            </a:endParaRPr>
          </a:p>
        </p:txBody>
      </p:sp>
      <p:grpSp>
        <p:nvGrpSpPr>
          <p:cNvPr id="12" name="Group 11">
            <a:extLst>
              <a:ext uri="{FF2B5EF4-FFF2-40B4-BE49-F238E27FC236}">
                <a16:creationId xmlns:a16="http://schemas.microsoft.com/office/drawing/2014/main" id="{232A67C8-3D51-3815-8C3C-7A222769E26C}"/>
              </a:ext>
            </a:extLst>
          </p:cNvPr>
          <p:cNvGrpSpPr/>
          <p:nvPr/>
        </p:nvGrpSpPr>
        <p:grpSpPr>
          <a:xfrm>
            <a:off x="425035" y="1316643"/>
            <a:ext cx="11261595" cy="3297615"/>
            <a:chOff x="427418" y="1110638"/>
            <a:chExt cx="11261595" cy="3297615"/>
          </a:xfrm>
        </p:grpSpPr>
        <p:grpSp>
          <p:nvGrpSpPr>
            <p:cNvPr id="40" name="Group 39">
              <a:extLst>
                <a:ext uri="{FF2B5EF4-FFF2-40B4-BE49-F238E27FC236}">
                  <a16:creationId xmlns:a16="http://schemas.microsoft.com/office/drawing/2014/main" id="{7648D28C-A077-BFCE-6615-F4A8CF83503E}"/>
                </a:ext>
              </a:extLst>
            </p:cNvPr>
            <p:cNvGrpSpPr/>
            <p:nvPr/>
          </p:nvGrpSpPr>
          <p:grpSpPr>
            <a:xfrm>
              <a:off x="502987" y="1709442"/>
              <a:ext cx="11186026" cy="2698811"/>
              <a:chOff x="720948" y="1651687"/>
              <a:chExt cx="11186026" cy="2698811"/>
            </a:xfrm>
          </p:grpSpPr>
          <p:sp>
            <p:nvSpPr>
              <p:cNvPr id="4" name="Rechteck 3">
                <a:extLst>
                  <a:ext uri="{FF2B5EF4-FFF2-40B4-BE49-F238E27FC236}">
                    <a16:creationId xmlns:a16="http://schemas.microsoft.com/office/drawing/2014/main" id="{FB2A67F1-7386-8C73-7D1E-7B766F2E5090}"/>
                  </a:ext>
                </a:extLst>
              </p:cNvPr>
              <p:cNvSpPr/>
              <p:nvPr/>
            </p:nvSpPr>
            <p:spPr>
              <a:xfrm>
                <a:off x="1930216" y="1651687"/>
                <a:ext cx="9976758" cy="2698811"/>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9166D682-D758-AC62-9A24-47AB4734A309}"/>
                  </a:ext>
                </a:extLst>
              </p:cNvPr>
              <p:cNvGrpSpPr/>
              <p:nvPr/>
            </p:nvGrpSpPr>
            <p:grpSpPr>
              <a:xfrm>
                <a:off x="720948" y="1868903"/>
                <a:ext cx="11110005" cy="2481595"/>
                <a:chOff x="720948" y="1868903"/>
                <a:chExt cx="11110005" cy="2481595"/>
              </a:xfrm>
            </p:grpSpPr>
            <p:pic>
              <p:nvPicPr>
                <p:cNvPr id="10" name="Grafik 9" descr="Ein Bild, das Cartoon, Kunst enthält.&#10;&#10;Automatisch generierte Beschreibung">
                  <a:extLst>
                    <a:ext uri="{FF2B5EF4-FFF2-40B4-BE49-F238E27FC236}">
                      <a16:creationId xmlns:a16="http://schemas.microsoft.com/office/drawing/2014/main" id="{DFEF742E-FF77-7E35-77CE-738758FE9D3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0432" r="82540" b="60563"/>
                <a:stretch/>
              </p:blipFill>
              <p:spPr>
                <a:xfrm>
                  <a:off x="720948" y="1868903"/>
                  <a:ext cx="1156141" cy="1080000"/>
                </a:xfrm>
                <a:prstGeom prst="rect">
                  <a:avLst/>
                </a:prstGeom>
                <a:ln>
                  <a:solidFill>
                    <a:schemeClr val="tx1"/>
                  </a:solidFill>
                </a:ln>
              </p:spPr>
            </p:pic>
            <p:pic>
              <p:nvPicPr>
                <p:cNvPr id="20" name="Grafik 9" descr="Ein Bild, das Cartoon, Kunst enthält.&#10;&#10;Automatisch generierte Beschreibung">
                  <a:extLst>
                    <a:ext uri="{FF2B5EF4-FFF2-40B4-BE49-F238E27FC236}">
                      <a16:creationId xmlns:a16="http://schemas.microsoft.com/office/drawing/2014/main" id="{307C3940-FB14-FBDD-602F-958BBAFB8FB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22181" t="6089" r="53916" b="61812"/>
                <a:stretch/>
              </p:blipFill>
              <p:spPr>
                <a:xfrm>
                  <a:off x="2005785" y="1868903"/>
                  <a:ext cx="1430183" cy="1080000"/>
                </a:xfrm>
                <a:prstGeom prst="rect">
                  <a:avLst/>
                </a:prstGeom>
                <a:ln>
                  <a:solidFill>
                    <a:schemeClr val="tx1"/>
                  </a:solidFill>
                </a:ln>
              </p:spPr>
            </p:pic>
            <p:pic>
              <p:nvPicPr>
                <p:cNvPr id="21" name="Grafik 9" descr="Ein Bild, das Cartoon, Kunst enthält.&#10;&#10;Automatisch generierte Beschreibung">
                  <a:extLst>
                    <a:ext uri="{FF2B5EF4-FFF2-40B4-BE49-F238E27FC236}">
                      <a16:creationId xmlns:a16="http://schemas.microsoft.com/office/drawing/2014/main" id="{14C7401C-968D-E192-5D7E-ED9BC0BF72B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77819" t="11747" r="8298" b="60889"/>
                <a:stretch/>
              </p:blipFill>
              <p:spPr>
                <a:xfrm>
                  <a:off x="4794517" y="1868903"/>
                  <a:ext cx="974393" cy="1080000"/>
                </a:xfrm>
                <a:prstGeom prst="rect">
                  <a:avLst/>
                </a:prstGeom>
                <a:ln>
                  <a:solidFill>
                    <a:schemeClr val="tx1"/>
                  </a:solidFill>
                </a:ln>
              </p:spPr>
            </p:pic>
            <p:pic>
              <p:nvPicPr>
                <p:cNvPr id="22" name="Grafik 9" descr="Ein Bild, das Cartoon, Kunst enthält.&#10;&#10;Automatisch generierte Beschreibung">
                  <a:extLst>
                    <a:ext uri="{FF2B5EF4-FFF2-40B4-BE49-F238E27FC236}">
                      <a16:creationId xmlns:a16="http://schemas.microsoft.com/office/drawing/2014/main" id="{38B28962-B0B1-941D-82E2-D94955CA504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50000" t="6493" r="31864" b="61876"/>
                <a:stretch/>
              </p:blipFill>
              <p:spPr>
                <a:xfrm>
                  <a:off x="3564664" y="1868903"/>
                  <a:ext cx="1101157" cy="1080000"/>
                </a:xfrm>
                <a:prstGeom prst="rect">
                  <a:avLst/>
                </a:prstGeom>
                <a:ln>
                  <a:solidFill>
                    <a:schemeClr val="tx1"/>
                  </a:solidFill>
                </a:ln>
              </p:spPr>
            </p:pic>
            <p:pic>
              <p:nvPicPr>
                <p:cNvPr id="23" name="Grafik 9" descr="Ein Bild, das Cartoon, Kunst enthält.&#10;&#10;Automatisch generierte Beschreibung">
                  <a:extLst>
                    <a:ext uri="{FF2B5EF4-FFF2-40B4-BE49-F238E27FC236}">
                      <a16:creationId xmlns:a16="http://schemas.microsoft.com/office/drawing/2014/main" id="{F8C81999-B2BC-08C4-8DEB-076B921274AE}"/>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55800" r="81368" b="17144"/>
                <a:stretch/>
              </p:blipFill>
              <p:spPr>
                <a:xfrm>
                  <a:off x="7878266" y="1868903"/>
                  <a:ext cx="1322565" cy="1080000"/>
                </a:xfrm>
                <a:prstGeom prst="rect">
                  <a:avLst/>
                </a:prstGeom>
                <a:ln>
                  <a:solidFill>
                    <a:schemeClr val="tx1"/>
                  </a:solidFill>
                </a:ln>
              </p:spPr>
            </p:pic>
            <p:pic>
              <p:nvPicPr>
                <p:cNvPr id="24" name="Grafik 9" descr="Ein Bild, das Cartoon, Kunst enthält.&#10;&#10;Automatisch generierte Beschreibung">
                  <a:extLst>
                    <a:ext uri="{FF2B5EF4-FFF2-40B4-BE49-F238E27FC236}">
                      <a16:creationId xmlns:a16="http://schemas.microsoft.com/office/drawing/2014/main" id="{0A3BA07B-CEC9-9A08-4273-6CBA8AFC173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1664" t="56590" r="51795" b="15886"/>
                <a:stretch/>
              </p:blipFill>
              <p:spPr>
                <a:xfrm>
                  <a:off x="5897606" y="1868903"/>
                  <a:ext cx="1851964" cy="1080000"/>
                </a:xfrm>
                <a:prstGeom prst="rect">
                  <a:avLst/>
                </a:prstGeom>
                <a:ln>
                  <a:solidFill>
                    <a:schemeClr val="tx1"/>
                  </a:solidFill>
                </a:ln>
              </p:spPr>
            </p:pic>
            <p:pic>
              <p:nvPicPr>
                <p:cNvPr id="25" name="Grafik 9" descr="Ein Bild, das Cartoon, Kunst enthält.&#10;&#10;Automatisch generierte Beschreibung">
                  <a:extLst>
                    <a:ext uri="{FF2B5EF4-FFF2-40B4-BE49-F238E27FC236}">
                      <a16:creationId xmlns:a16="http://schemas.microsoft.com/office/drawing/2014/main" id="{6DAD1904-637A-4D9E-9995-4B6E71E3D66F}"/>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52701" t="54709" r="25118" b="15717"/>
                <a:stretch/>
              </p:blipFill>
              <p:spPr>
                <a:xfrm>
                  <a:off x="10390480" y="1868903"/>
                  <a:ext cx="1440473" cy="1080000"/>
                </a:xfrm>
                <a:prstGeom prst="rect">
                  <a:avLst/>
                </a:prstGeom>
                <a:ln>
                  <a:solidFill>
                    <a:schemeClr val="tx1"/>
                  </a:solidFill>
                </a:ln>
              </p:spPr>
            </p:pic>
            <p:pic>
              <p:nvPicPr>
                <p:cNvPr id="26" name="Grafik 9" descr="Ein Bild, das Cartoon, Kunst enthält.&#10;&#10;Automatisch generierte Beschreibung">
                  <a:extLst>
                    <a:ext uri="{FF2B5EF4-FFF2-40B4-BE49-F238E27FC236}">
                      <a16:creationId xmlns:a16="http://schemas.microsoft.com/office/drawing/2014/main" id="{5BF1C3B8-3649-F90F-5648-422CB36EC0EA}"/>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81880" t="56590" r="4144" b="14615"/>
                <a:stretch/>
              </p:blipFill>
              <p:spPr>
                <a:xfrm>
                  <a:off x="9329527" y="1868903"/>
                  <a:ext cx="932257" cy="1080000"/>
                </a:xfrm>
                <a:prstGeom prst="rect">
                  <a:avLst/>
                </a:prstGeom>
                <a:ln>
                  <a:solidFill>
                    <a:schemeClr val="tx1"/>
                  </a:solidFill>
                </a:ln>
              </p:spPr>
            </p:pic>
            <p:sp>
              <p:nvSpPr>
                <p:cNvPr id="30" name="TextBox 29">
                  <a:extLst>
                    <a:ext uri="{FF2B5EF4-FFF2-40B4-BE49-F238E27FC236}">
                      <a16:creationId xmlns:a16="http://schemas.microsoft.com/office/drawing/2014/main" id="{65A1433D-07D8-F5BD-9FA6-6826205B4454}"/>
                    </a:ext>
                  </a:extLst>
                </p:cNvPr>
                <p:cNvSpPr txBox="1"/>
                <p:nvPr/>
              </p:nvSpPr>
              <p:spPr>
                <a:xfrm>
                  <a:off x="720949" y="3150169"/>
                  <a:ext cx="1154208" cy="461665"/>
                </a:xfrm>
                <a:prstGeom prst="rect">
                  <a:avLst/>
                </a:prstGeom>
                <a:noFill/>
              </p:spPr>
              <p:txBody>
                <a:bodyPr wrap="square">
                  <a:spAutoFit/>
                </a:bodyPr>
                <a:lstStyle/>
                <a:p>
                  <a:r>
                    <a:rPr lang="de-DE" sz="1200" dirty="0">
                      <a:latin typeface="+mj-lt"/>
                    </a:rPr>
                    <a:t>Personen ≥60 Jahre</a:t>
                  </a:r>
                </a:p>
              </p:txBody>
            </p:sp>
            <p:sp>
              <p:nvSpPr>
                <p:cNvPr id="31" name="TextBox 30">
                  <a:extLst>
                    <a:ext uri="{FF2B5EF4-FFF2-40B4-BE49-F238E27FC236}">
                      <a16:creationId xmlns:a16="http://schemas.microsoft.com/office/drawing/2014/main" id="{3B0F1986-D9EC-73DE-7E68-EE7CED635D9C}"/>
                    </a:ext>
                  </a:extLst>
                </p:cNvPr>
                <p:cNvSpPr txBox="1"/>
                <p:nvPr/>
              </p:nvSpPr>
              <p:spPr>
                <a:xfrm>
                  <a:off x="2003854" y="3150169"/>
                  <a:ext cx="1430182" cy="1015663"/>
                </a:xfrm>
                <a:prstGeom prst="rect">
                  <a:avLst/>
                </a:prstGeom>
                <a:noFill/>
              </p:spPr>
              <p:txBody>
                <a:bodyPr wrap="square">
                  <a:spAutoFit/>
                </a:bodyPr>
                <a:lstStyle/>
                <a:p>
                  <a:r>
                    <a:rPr lang="de-DE" sz="1200" dirty="0">
                      <a:latin typeface="+mj-lt"/>
                    </a:rPr>
                    <a:t>Personen ≥6 Monate mit chronischer Grund-erkrankung</a:t>
                  </a:r>
                </a:p>
              </p:txBody>
            </p:sp>
            <p:sp>
              <p:nvSpPr>
                <p:cNvPr id="33" name="TextBox 32">
                  <a:extLst>
                    <a:ext uri="{FF2B5EF4-FFF2-40B4-BE49-F238E27FC236}">
                      <a16:creationId xmlns:a16="http://schemas.microsoft.com/office/drawing/2014/main" id="{86D0B8ED-6A96-118F-C879-D3C607A4B285}"/>
                    </a:ext>
                  </a:extLst>
                </p:cNvPr>
                <p:cNvSpPr txBox="1"/>
                <p:nvPr/>
              </p:nvSpPr>
              <p:spPr>
                <a:xfrm>
                  <a:off x="3562732" y="3150169"/>
                  <a:ext cx="1101157" cy="1015663"/>
                </a:xfrm>
                <a:prstGeom prst="rect">
                  <a:avLst/>
                </a:prstGeom>
                <a:noFill/>
              </p:spPr>
              <p:txBody>
                <a:bodyPr wrap="square">
                  <a:spAutoFit/>
                </a:bodyPr>
                <a:lstStyle/>
                <a:p>
                  <a:r>
                    <a:rPr lang="de-DE" sz="1200" dirty="0">
                      <a:latin typeface="+mj-lt"/>
                    </a:rPr>
                    <a:t>Bewohner von Alters- oder Pflege-heimen</a:t>
                  </a:r>
                </a:p>
              </p:txBody>
            </p:sp>
            <p:sp>
              <p:nvSpPr>
                <p:cNvPr id="34" name="TextBox 33">
                  <a:extLst>
                    <a:ext uri="{FF2B5EF4-FFF2-40B4-BE49-F238E27FC236}">
                      <a16:creationId xmlns:a16="http://schemas.microsoft.com/office/drawing/2014/main" id="{79203F7E-4967-6C38-7029-C02613EF87D4}"/>
                    </a:ext>
                  </a:extLst>
                </p:cNvPr>
                <p:cNvSpPr txBox="1"/>
                <p:nvPr/>
              </p:nvSpPr>
              <p:spPr>
                <a:xfrm>
                  <a:off x="4796449" y="3150168"/>
                  <a:ext cx="972461" cy="646331"/>
                </a:xfrm>
                <a:prstGeom prst="rect">
                  <a:avLst/>
                </a:prstGeom>
                <a:noFill/>
              </p:spPr>
              <p:txBody>
                <a:bodyPr wrap="square">
                  <a:spAutoFit/>
                </a:bodyPr>
                <a:lstStyle/>
                <a:p>
                  <a:r>
                    <a:rPr lang="de-DE" sz="1200" dirty="0">
                      <a:latin typeface="+mj-lt"/>
                    </a:rPr>
                    <a:t>Medizi-nisches Personal</a:t>
                  </a:r>
                </a:p>
              </p:txBody>
            </p:sp>
            <p:sp>
              <p:nvSpPr>
                <p:cNvPr id="35" name="TextBox 34">
                  <a:extLst>
                    <a:ext uri="{FF2B5EF4-FFF2-40B4-BE49-F238E27FC236}">
                      <a16:creationId xmlns:a16="http://schemas.microsoft.com/office/drawing/2014/main" id="{7C9385BA-41C4-80D3-AADD-474DE557696E}"/>
                    </a:ext>
                  </a:extLst>
                </p:cNvPr>
                <p:cNvSpPr txBox="1"/>
                <p:nvPr/>
              </p:nvSpPr>
              <p:spPr>
                <a:xfrm>
                  <a:off x="5897606" y="3150169"/>
                  <a:ext cx="1851964" cy="830997"/>
                </a:xfrm>
                <a:prstGeom prst="rect">
                  <a:avLst/>
                </a:prstGeom>
                <a:noFill/>
              </p:spPr>
              <p:txBody>
                <a:bodyPr wrap="square">
                  <a:spAutoFit/>
                </a:bodyPr>
                <a:lstStyle/>
                <a:p>
                  <a:r>
                    <a:rPr lang="de-DE" sz="1200" dirty="0">
                      <a:latin typeface="+mj-lt"/>
                    </a:rPr>
                    <a:t>Personen in Einrichtungen mit umfangreichem Publikumsverkehr</a:t>
                  </a:r>
                </a:p>
              </p:txBody>
            </p:sp>
            <p:sp>
              <p:nvSpPr>
                <p:cNvPr id="36" name="TextBox 35">
                  <a:extLst>
                    <a:ext uri="{FF2B5EF4-FFF2-40B4-BE49-F238E27FC236}">
                      <a16:creationId xmlns:a16="http://schemas.microsoft.com/office/drawing/2014/main" id="{62C9B5EC-978B-465F-0DD3-0905DB88A006}"/>
                    </a:ext>
                  </a:extLst>
                </p:cNvPr>
                <p:cNvSpPr txBox="1"/>
                <p:nvPr/>
              </p:nvSpPr>
              <p:spPr>
                <a:xfrm>
                  <a:off x="9198721" y="3146235"/>
                  <a:ext cx="1193869" cy="276999"/>
                </a:xfrm>
                <a:prstGeom prst="rect">
                  <a:avLst/>
                </a:prstGeom>
                <a:noFill/>
              </p:spPr>
              <p:txBody>
                <a:bodyPr wrap="square">
                  <a:spAutoFit/>
                </a:bodyPr>
                <a:lstStyle/>
                <a:p>
                  <a:r>
                    <a:rPr lang="de-DE" sz="1200" dirty="0">
                      <a:latin typeface="+mj-lt"/>
                    </a:rPr>
                    <a:t>Schwangere</a:t>
                  </a:r>
                </a:p>
              </p:txBody>
            </p:sp>
            <p:sp>
              <p:nvSpPr>
                <p:cNvPr id="37" name="TextBox 36">
                  <a:extLst>
                    <a:ext uri="{FF2B5EF4-FFF2-40B4-BE49-F238E27FC236}">
                      <a16:creationId xmlns:a16="http://schemas.microsoft.com/office/drawing/2014/main" id="{4862440C-4C69-3EF6-BFBA-BD904A63C1B2}"/>
                    </a:ext>
                  </a:extLst>
                </p:cNvPr>
                <p:cNvSpPr txBox="1"/>
                <p:nvPr/>
              </p:nvSpPr>
              <p:spPr>
                <a:xfrm>
                  <a:off x="7878266" y="3150169"/>
                  <a:ext cx="1322565" cy="1200329"/>
                </a:xfrm>
                <a:prstGeom prst="rect">
                  <a:avLst/>
                </a:prstGeom>
                <a:noFill/>
              </p:spPr>
              <p:txBody>
                <a:bodyPr wrap="square">
                  <a:spAutoFit/>
                </a:bodyPr>
                <a:lstStyle/>
                <a:p>
                  <a:r>
                    <a:rPr lang="de-DE" sz="1200" dirty="0">
                      <a:latin typeface="+mj-lt"/>
                    </a:rPr>
                    <a:t>Kontakt-personen von Risiko-gruppen (Kokon-strategie)</a:t>
                  </a:r>
                </a:p>
              </p:txBody>
            </p:sp>
            <p:sp>
              <p:nvSpPr>
                <p:cNvPr id="38" name="TextBox 37">
                  <a:extLst>
                    <a:ext uri="{FF2B5EF4-FFF2-40B4-BE49-F238E27FC236}">
                      <a16:creationId xmlns:a16="http://schemas.microsoft.com/office/drawing/2014/main" id="{6F9F5964-77DE-F341-BBC6-51993F1D5364}"/>
                    </a:ext>
                  </a:extLst>
                </p:cNvPr>
                <p:cNvSpPr txBox="1"/>
                <p:nvPr/>
              </p:nvSpPr>
              <p:spPr>
                <a:xfrm>
                  <a:off x="10390480" y="3150168"/>
                  <a:ext cx="1440473" cy="276999"/>
                </a:xfrm>
                <a:prstGeom prst="rect">
                  <a:avLst/>
                </a:prstGeom>
                <a:noFill/>
              </p:spPr>
              <p:txBody>
                <a:bodyPr wrap="square">
                  <a:spAutoFit/>
                </a:bodyPr>
                <a:lstStyle/>
                <a:p>
                  <a:pPr algn="ctr"/>
                  <a:r>
                    <a:rPr lang="de-DE" sz="1200" dirty="0">
                      <a:latin typeface="+mj-lt"/>
                    </a:rPr>
                    <a:t>Reisende</a:t>
                  </a:r>
                </a:p>
              </p:txBody>
            </p:sp>
          </p:grpSp>
        </p:grpSp>
        <p:sp>
          <p:nvSpPr>
            <p:cNvPr id="5" name="TextBox 4">
              <a:extLst>
                <a:ext uri="{FF2B5EF4-FFF2-40B4-BE49-F238E27FC236}">
                  <a16:creationId xmlns:a16="http://schemas.microsoft.com/office/drawing/2014/main" id="{F6053075-530A-C4EE-BE3E-B083C32199E1}"/>
                </a:ext>
              </a:extLst>
            </p:cNvPr>
            <p:cNvSpPr txBox="1"/>
            <p:nvPr/>
          </p:nvSpPr>
          <p:spPr>
            <a:xfrm>
              <a:off x="1709872" y="1240343"/>
              <a:ext cx="9976758" cy="338554"/>
            </a:xfrm>
            <a:prstGeom prst="rect">
              <a:avLst/>
            </a:prstGeom>
            <a:noFill/>
            <a:ln>
              <a:noFill/>
            </a:ln>
          </p:spPr>
          <p:txBody>
            <a:bodyPr wrap="square" rtlCol="0">
              <a:spAutoFit/>
            </a:bodyPr>
            <a:lstStyle/>
            <a:p>
              <a:pPr algn="ctr"/>
              <a:r>
                <a:rPr lang="de-DE" sz="1600" b="1" dirty="0">
                  <a:solidFill>
                    <a:schemeClr val="accent4">
                      <a:lumMod val="50000"/>
                    </a:schemeClr>
                  </a:solidFill>
                  <a:latin typeface="+mj-lt"/>
                </a:rPr>
                <a:t>Indikations- Berufs- und Reiseimpfung</a:t>
              </a:r>
              <a:endParaRPr lang="en-US" sz="1600" b="1" dirty="0">
                <a:solidFill>
                  <a:schemeClr val="accent4">
                    <a:lumMod val="50000"/>
                  </a:schemeClr>
                </a:solidFill>
                <a:latin typeface="+mj-lt"/>
              </a:endParaRPr>
            </a:p>
          </p:txBody>
        </p:sp>
        <p:sp>
          <p:nvSpPr>
            <p:cNvPr id="9" name="Rechteck 3">
              <a:extLst>
                <a:ext uri="{FF2B5EF4-FFF2-40B4-BE49-F238E27FC236}">
                  <a16:creationId xmlns:a16="http://schemas.microsoft.com/office/drawing/2014/main" id="{1CFD72D7-1459-8D17-1FE3-98BE264E50AF}"/>
                </a:ext>
              </a:extLst>
            </p:cNvPr>
            <p:cNvSpPr/>
            <p:nvPr/>
          </p:nvSpPr>
          <p:spPr>
            <a:xfrm>
              <a:off x="427418" y="1709441"/>
              <a:ext cx="1282454" cy="269881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2793DDA-2067-CCFB-45B3-83DD62263DF9}"/>
                </a:ext>
              </a:extLst>
            </p:cNvPr>
            <p:cNvSpPr txBox="1"/>
            <p:nvPr/>
          </p:nvSpPr>
          <p:spPr>
            <a:xfrm>
              <a:off x="427418" y="1110638"/>
              <a:ext cx="1282454" cy="584775"/>
            </a:xfrm>
            <a:prstGeom prst="rect">
              <a:avLst/>
            </a:prstGeom>
            <a:noFill/>
          </p:spPr>
          <p:txBody>
            <a:bodyPr wrap="square" rtlCol="0">
              <a:spAutoFit/>
            </a:bodyPr>
            <a:lstStyle/>
            <a:p>
              <a:pPr algn="ctr"/>
              <a:r>
                <a:rPr lang="de-DE" sz="1600" b="1" dirty="0">
                  <a:latin typeface="+mj-lt"/>
                </a:rPr>
                <a:t>Standard-impfung</a:t>
              </a:r>
              <a:endParaRPr lang="en-US" sz="1600" b="1" dirty="0">
                <a:latin typeface="+mj-lt"/>
              </a:endParaRPr>
            </a:p>
          </p:txBody>
        </p:sp>
      </p:grpSp>
      <p:pic>
        <p:nvPicPr>
          <p:cNvPr id="3" name="Grafik 2">
            <a:extLst>
              <a:ext uri="{FF2B5EF4-FFF2-40B4-BE49-F238E27FC236}">
                <a16:creationId xmlns:a16="http://schemas.microsoft.com/office/drawing/2014/main" id="{31F151CA-468D-8D12-23F3-A9C688ECBBA7}"/>
              </a:ext>
            </a:extLst>
          </p:cNvPr>
          <p:cNvPicPr>
            <a:picLocks noChangeAspect="1"/>
          </p:cNvPicPr>
          <p:nvPr/>
        </p:nvPicPr>
        <p:blipFill>
          <a:blip r:embed="rId13"/>
          <a:stretch>
            <a:fillRect/>
          </a:stretch>
        </p:blipFill>
        <p:spPr>
          <a:xfrm>
            <a:off x="2511188" y="4777737"/>
            <a:ext cx="3326884" cy="1855075"/>
          </a:xfrm>
          <a:prstGeom prst="rect">
            <a:avLst/>
          </a:prstGeom>
          <a:ln w="76200">
            <a:solidFill>
              <a:srgbClr val="FF0000"/>
            </a:solidFill>
          </a:ln>
        </p:spPr>
      </p:pic>
      <p:pic>
        <p:nvPicPr>
          <p:cNvPr id="13" name="Grafik 12">
            <a:extLst>
              <a:ext uri="{FF2B5EF4-FFF2-40B4-BE49-F238E27FC236}">
                <a16:creationId xmlns:a16="http://schemas.microsoft.com/office/drawing/2014/main" id="{93931F90-773E-E724-6332-3C0D869F1FD2}"/>
              </a:ext>
            </a:extLst>
          </p:cNvPr>
          <p:cNvPicPr>
            <a:picLocks noChangeAspect="1"/>
          </p:cNvPicPr>
          <p:nvPr/>
        </p:nvPicPr>
        <p:blipFill>
          <a:blip r:embed="rId14"/>
          <a:stretch>
            <a:fillRect/>
          </a:stretch>
        </p:blipFill>
        <p:spPr>
          <a:xfrm>
            <a:off x="6207809" y="4777611"/>
            <a:ext cx="3086317" cy="1855201"/>
          </a:xfrm>
          <a:prstGeom prst="rect">
            <a:avLst/>
          </a:prstGeom>
          <a:ln w="76200">
            <a:solidFill>
              <a:srgbClr val="FF0000"/>
            </a:solidFill>
          </a:ln>
          <a:effectLst>
            <a:outerShdw blurRad="50800" dist="38100" dir="2700000" algn="tl" rotWithShape="0">
              <a:srgbClr val="FF0000">
                <a:alpha val="40000"/>
              </a:srgbClr>
            </a:outerShdw>
          </a:effectLst>
        </p:spPr>
      </p:pic>
      <p:sp>
        <p:nvSpPr>
          <p:cNvPr id="14" name="Rechteck 13">
            <a:extLst>
              <a:ext uri="{FF2B5EF4-FFF2-40B4-BE49-F238E27FC236}">
                <a16:creationId xmlns:a16="http://schemas.microsoft.com/office/drawing/2014/main" id="{E5BDE1A0-0C5A-4C0E-E8EC-637F06C342E2}"/>
              </a:ext>
            </a:extLst>
          </p:cNvPr>
          <p:cNvSpPr/>
          <p:nvPr/>
        </p:nvSpPr>
        <p:spPr>
          <a:xfrm>
            <a:off x="5640628" y="1932200"/>
            <a:ext cx="1941273" cy="2682057"/>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4238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804272-74CE-9BFF-6B8B-E9046AF991B1}"/>
              </a:ext>
            </a:extLst>
          </p:cNvPr>
          <p:cNvSpPr>
            <a:spLocks noGrp="1"/>
          </p:cNvSpPr>
          <p:nvPr>
            <p:ph type="sldNum" sz="quarter" idx="10"/>
          </p:nvPr>
        </p:nvSpPr>
        <p:spPr>
          <a:xfrm>
            <a:off x="730250" y="6335242"/>
            <a:ext cx="514656" cy="158565"/>
          </a:xfrm>
        </p:spPr>
        <p:txBody>
          <a:bodyPr/>
          <a:lstStyle/>
          <a:p>
            <a:fld id="{99EB916B-55F2-4A6B-BCF8-09E073F77D34}" type="slidenum">
              <a:rPr lang="en-AU" smtClean="0"/>
              <a:pPr/>
              <a:t>23</a:t>
            </a:fld>
            <a:endParaRPr lang="en-AU" dirty="0"/>
          </a:p>
        </p:txBody>
      </p:sp>
      <p:pic>
        <p:nvPicPr>
          <p:cNvPr id="1026" name="Picture 2" descr="Bild">
            <a:extLst>
              <a:ext uri="{FF2B5EF4-FFF2-40B4-BE49-F238E27FC236}">
                <a16:creationId xmlns:a16="http://schemas.microsoft.com/office/drawing/2014/main" id="{BD067BAC-190E-817E-B216-E52922DA265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738954" y="1407110"/>
            <a:ext cx="4714092" cy="47140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6">
            <a:extLst>
              <a:ext uri="{FF2B5EF4-FFF2-40B4-BE49-F238E27FC236}">
                <a16:creationId xmlns:a16="http://schemas.microsoft.com/office/drawing/2014/main" id="{A8779AB3-B641-ABB7-EC53-2C309DD47889}"/>
              </a:ext>
            </a:extLst>
          </p:cNvPr>
          <p:cNvSpPr/>
          <p:nvPr/>
        </p:nvSpPr>
        <p:spPr>
          <a:xfrm>
            <a:off x="1579303" y="6313624"/>
            <a:ext cx="9207331" cy="180183"/>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effectLst/>
                <a:uLnTx/>
                <a:uFillTx/>
                <a:hlinkClick r:id="rId4"/>
              </a:rPr>
              <a:t>https://twitter.com/DocScribbles/status/1251200333495312385/photo/1</a:t>
            </a:r>
            <a:r>
              <a:rPr kumimoji="0" lang="de-DE" sz="800" b="0" i="0" u="none" strike="noStrike" kern="1200" cap="none" spc="0" normalizeH="0" baseline="0" noProof="0" dirty="0">
                <a:ln>
                  <a:noFill/>
                </a:ln>
                <a:effectLst/>
                <a:uLnTx/>
                <a:uFillTx/>
              </a:rPr>
              <a:t> </a:t>
            </a:r>
            <a:endParaRPr kumimoji="0" lang="en-GB" sz="800" b="0" u="none" strike="noStrike" kern="1200" cap="none" spc="0" normalizeH="0" baseline="0" noProof="0" dirty="0">
              <a:ln>
                <a:noFill/>
              </a:ln>
              <a:effectLst/>
              <a:uLnTx/>
              <a:uFillTx/>
            </a:endParaRPr>
          </a:p>
        </p:txBody>
      </p:sp>
      <p:sp>
        <p:nvSpPr>
          <p:cNvPr id="7" name="TextBox 6">
            <a:extLst>
              <a:ext uri="{FF2B5EF4-FFF2-40B4-BE49-F238E27FC236}">
                <a16:creationId xmlns:a16="http://schemas.microsoft.com/office/drawing/2014/main" id="{0A5C682F-616D-3F86-22AB-F1C7D8A7CDF1}"/>
              </a:ext>
            </a:extLst>
          </p:cNvPr>
          <p:cNvSpPr txBox="1"/>
          <p:nvPr/>
        </p:nvSpPr>
        <p:spPr>
          <a:xfrm>
            <a:off x="8751341" y="2993062"/>
            <a:ext cx="3229277" cy="2308324"/>
          </a:xfrm>
          <a:prstGeom prst="rect">
            <a:avLst/>
          </a:prstGeom>
          <a:noFill/>
        </p:spPr>
        <p:txBody>
          <a:bodyPr wrap="square" rtlCol="0">
            <a:spAutoFit/>
          </a:bodyPr>
          <a:lstStyle/>
          <a:p>
            <a:r>
              <a:rPr lang="de-DE" b="1" dirty="0"/>
              <a:t>Antigen Drift:</a:t>
            </a:r>
          </a:p>
          <a:p>
            <a:r>
              <a:rPr lang="de-DE" dirty="0"/>
              <a:t>Die konstante Veränderung der Oberflächenproteine des Influenzavirus machen die jährliche Anpassung der Grippeimpfstoffe notwendig</a:t>
            </a:r>
            <a:endParaRPr lang="en-US" dirty="0"/>
          </a:p>
        </p:txBody>
      </p:sp>
      <p:sp>
        <p:nvSpPr>
          <p:cNvPr id="8" name="Textplatzhalter 2">
            <a:extLst>
              <a:ext uri="{FF2B5EF4-FFF2-40B4-BE49-F238E27FC236}">
                <a16:creationId xmlns:a16="http://schemas.microsoft.com/office/drawing/2014/main" id="{978C1F9F-C773-F1A5-30AD-0C889466771B}"/>
              </a:ext>
            </a:extLst>
          </p:cNvPr>
          <p:cNvSpPr>
            <a:spLocks noGrp="1"/>
          </p:cNvSpPr>
          <p:nvPr>
            <p:ph type="body" sz="quarter" idx="18"/>
          </p:nvPr>
        </p:nvSpPr>
        <p:spPr>
          <a:xfrm>
            <a:off x="731044" y="346976"/>
            <a:ext cx="10729912" cy="1311128"/>
          </a:xfrm>
        </p:spPr>
        <p:txBody>
          <a:bodyPr/>
          <a:lstStyle/>
          <a:p>
            <a:pPr marL="0" indent="0">
              <a:spcBef>
                <a:spcPct val="0"/>
              </a:spcBef>
              <a:buNone/>
            </a:pPr>
            <a:r>
              <a:rPr lang="de-DE" sz="4400" b="0" dirty="0">
                <a:solidFill>
                  <a:schemeClr val="tx1"/>
                </a:solidFill>
                <a:latin typeface="Calibri" panose="020F0502020204030204" pitchFamily="34" charset="0"/>
                <a:ea typeface="+mj-ea"/>
                <a:cs typeface="Calibri" panose="020F0502020204030204" pitchFamily="34" charset="0"/>
              </a:rPr>
              <a:t>Influenza-Virus – eines der variabelsten Pathogene</a:t>
            </a:r>
            <a:endParaRPr lang="en-US" sz="4400" b="0" dirty="0">
              <a:solidFill>
                <a:schemeClr val="tx1"/>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6806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6C7AD5D-E74F-DABD-D07B-8CDB113B56BA}"/>
              </a:ext>
            </a:extLst>
          </p:cNvPr>
          <p:cNvSpPr>
            <a:spLocks noGrp="1"/>
          </p:cNvSpPr>
          <p:nvPr>
            <p:ph type="title"/>
          </p:nvPr>
        </p:nvSpPr>
        <p:spPr/>
        <p:txBody>
          <a:bodyPr>
            <a:normAutofit/>
          </a:bodyPr>
          <a:lstStyle/>
          <a:p>
            <a:r>
              <a:rPr lang="de-DE" sz="3600" dirty="0">
                <a:solidFill>
                  <a:schemeClr val="tx1"/>
                </a:solidFill>
                <a:latin typeface="Calibri" panose="020F0502020204030204" pitchFamily="34" charset="0"/>
                <a:ea typeface="+mj-ea"/>
                <a:cs typeface="Calibri" panose="020F0502020204030204" pitchFamily="34" charset="0"/>
              </a:rPr>
              <a:t>Influenza-Virus – eines der variabelsten Pathogene</a:t>
            </a:r>
            <a:endParaRPr lang="de-DE" sz="3600" dirty="0"/>
          </a:p>
        </p:txBody>
      </p:sp>
      <p:sp>
        <p:nvSpPr>
          <p:cNvPr id="2" name="Foliennummernplatzhalter 1">
            <a:extLst>
              <a:ext uri="{FF2B5EF4-FFF2-40B4-BE49-F238E27FC236}">
                <a16:creationId xmlns:a16="http://schemas.microsoft.com/office/drawing/2014/main" id="{A2A9F6A3-CE1F-1D14-C970-F2B01476B1B3}"/>
              </a:ext>
            </a:extLst>
          </p:cNvPr>
          <p:cNvSpPr>
            <a:spLocks noGrp="1"/>
          </p:cNvSpPr>
          <p:nvPr>
            <p:ph type="sldNum" sz="quarter" idx="12"/>
          </p:nvPr>
        </p:nvSpPr>
        <p:spPr/>
        <p:txBody>
          <a:bodyPr/>
          <a:lstStyle/>
          <a:p>
            <a:fld id="{99EB916B-55F2-4A6B-BCF8-09E073F77D34}" type="slidenum">
              <a:rPr lang="en-AU" smtClean="0"/>
              <a:pPr/>
              <a:t>24</a:t>
            </a:fld>
            <a:endParaRPr lang="en-AU" dirty="0"/>
          </a:p>
        </p:txBody>
      </p:sp>
      <p:sp>
        <p:nvSpPr>
          <p:cNvPr id="5" name="Inhaltsplatzhalter 4">
            <a:extLst>
              <a:ext uri="{FF2B5EF4-FFF2-40B4-BE49-F238E27FC236}">
                <a16:creationId xmlns:a16="http://schemas.microsoft.com/office/drawing/2014/main" id="{E5C6C9FD-B1B3-D7E5-3876-151E1570E3C1}"/>
              </a:ext>
            </a:extLst>
          </p:cNvPr>
          <p:cNvSpPr>
            <a:spLocks noGrp="1"/>
          </p:cNvSpPr>
          <p:nvPr>
            <p:ph idx="4294967295"/>
          </p:nvPr>
        </p:nvSpPr>
        <p:spPr>
          <a:xfrm>
            <a:off x="1376158" y="1714002"/>
            <a:ext cx="9847263" cy="788987"/>
          </a:xfrm>
        </p:spPr>
        <p:txBody>
          <a:bodyPr/>
          <a:lstStyle/>
          <a:p>
            <a:pPr algn="ctr"/>
            <a:r>
              <a:rPr kumimoji="0" lang="de-DE"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Aufgrund der </a:t>
            </a:r>
            <a:r>
              <a:rPr kumimoji="0" lang="de-DE" sz="2400" b="0" i="0" u="none" strike="noStrike" kern="1200" cap="none" spc="0" normalizeH="0" baseline="0" dirty="0">
                <a:ln>
                  <a:noFill/>
                </a:ln>
                <a:effectLst/>
                <a:uLnTx/>
                <a:uFillTx/>
                <a:latin typeface="Calibri" panose="020F0502020204030204" pitchFamily="34" charset="0"/>
                <a:cs typeface="Calibri" panose="020F0502020204030204" pitchFamily="34" charset="0"/>
              </a:rPr>
              <a:t>jährlichen</a:t>
            </a:r>
            <a:r>
              <a:rPr kumimoji="0" lang="de-DE"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de-DE" sz="24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Evolution der Influenza-Viren </a:t>
            </a:r>
            <a:r>
              <a:rPr kumimoji="0" lang="de-DE" sz="2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muss die </a:t>
            </a:r>
            <a:r>
              <a:rPr kumimoji="0" lang="de-DE" sz="24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Zusammensetzung der Impfstoffe jedes Jahr verändert werden</a:t>
            </a:r>
          </a:p>
          <a:p>
            <a:endParaRPr lang="en-US" sz="2400" dirty="0"/>
          </a:p>
        </p:txBody>
      </p:sp>
      <p:grpSp>
        <p:nvGrpSpPr>
          <p:cNvPr id="6" name="Group 11">
            <a:extLst>
              <a:ext uri="{FF2B5EF4-FFF2-40B4-BE49-F238E27FC236}">
                <a16:creationId xmlns:a16="http://schemas.microsoft.com/office/drawing/2014/main" id="{8C1761D4-BAF1-CAE7-B3FF-7872C0B273DF}"/>
              </a:ext>
            </a:extLst>
          </p:cNvPr>
          <p:cNvGrpSpPr/>
          <p:nvPr/>
        </p:nvGrpSpPr>
        <p:grpSpPr>
          <a:xfrm>
            <a:off x="2212496" y="2348852"/>
            <a:ext cx="7767007" cy="4005310"/>
            <a:chOff x="665180" y="1709596"/>
            <a:chExt cx="7767007" cy="4005310"/>
          </a:xfrm>
        </p:grpSpPr>
        <p:grpSp>
          <p:nvGrpSpPr>
            <p:cNvPr id="7" name="Groeperen 19">
              <a:extLst>
                <a:ext uri="{FF2B5EF4-FFF2-40B4-BE49-F238E27FC236}">
                  <a16:creationId xmlns:a16="http://schemas.microsoft.com/office/drawing/2014/main" id="{FB7112A4-5171-868B-CC13-25D675081042}"/>
                </a:ext>
              </a:extLst>
            </p:cNvPr>
            <p:cNvGrpSpPr/>
            <p:nvPr/>
          </p:nvGrpSpPr>
          <p:grpSpPr>
            <a:xfrm>
              <a:off x="1023177" y="1887540"/>
              <a:ext cx="7409010" cy="3827366"/>
              <a:chOff x="850900" y="1569492"/>
              <a:chExt cx="7409010" cy="3827366"/>
            </a:xfrm>
          </p:grpSpPr>
          <p:pic>
            <p:nvPicPr>
              <p:cNvPr id="9" name="Picture 2">
                <a:extLst>
                  <a:ext uri="{FF2B5EF4-FFF2-40B4-BE49-F238E27FC236}">
                    <a16:creationId xmlns:a16="http://schemas.microsoft.com/office/drawing/2014/main" id="{12EF1A63-01BF-C94B-9EF2-3E0F5B6B3B0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7078" b="8586"/>
              <a:stretch/>
            </p:blipFill>
            <p:spPr bwMode="auto">
              <a:xfrm>
                <a:off x="850900" y="1569492"/>
                <a:ext cx="7383610" cy="3752061"/>
              </a:xfrm>
              <a:prstGeom prst="rect">
                <a:avLst/>
              </a:prstGeom>
              <a:noFill/>
              <a:extLst>
                <a:ext uri="{909E8E84-426E-40DD-AFC4-6F175D3DCCD1}">
                  <a14:hiddenFill xmlns:a14="http://schemas.microsoft.com/office/drawing/2010/main">
                    <a:solidFill>
                      <a:srgbClr val="FFFFFF"/>
                    </a:solidFill>
                  </a14:hiddenFill>
                </a:ext>
              </a:extLst>
            </p:spPr>
          </p:pic>
          <p:sp>
            <p:nvSpPr>
              <p:cNvPr id="10" name="Rechthoek 5">
                <a:extLst>
                  <a:ext uri="{FF2B5EF4-FFF2-40B4-BE49-F238E27FC236}">
                    <a16:creationId xmlns:a16="http://schemas.microsoft.com/office/drawing/2014/main" id="{FE36C6F7-1167-122C-0BA2-D25727ACC7EF}"/>
                  </a:ext>
                </a:extLst>
              </p:cNvPr>
              <p:cNvSpPr/>
              <p:nvPr/>
            </p:nvSpPr>
            <p:spPr>
              <a:xfrm>
                <a:off x="1422400" y="1581052"/>
                <a:ext cx="6837510" cy="2929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1" name="Vrije vorm 4">
                <a:extLst>
                  <a:ext uri="{FF2B5EF4-FFF2-40B4-BE49-F238E27FC236}">
                    <a16:creationId xmlns:a16="http://schemas.microsoft.com/office/drawing/2014/main" id="{AA7F89E1-6DDE-75AA-CF33-2C4461B4EE4F}"/>
                  </a:ext>
                </a:extLst>
              </p:cNvPr>
              <p:cNvSpPr/>
              <p:nvPr/>
            </p:nvSpPr>
            <p:spPr>
              <a:xfrm>
                <a:off x="1422400" y="1712191"/>
                <a:ext cx="6761018" cy="2798618"/>
              </a:xfrm>
              <a:custGeom>
                <a:avLst/>
                <a:gdLst>
                  <a:gd name="connsiteX0" fmla="*/ 0 w 6761018"/>
                  <a:gd name="connsiteY0" fmla="*/ 0 h 2798618"/>
                  <a:gd name="connsiteX1" fmla="*/ 0 w 6761018"/>
                  <a:gd name="connsiteY1" fmla="*/ 2798618 h 2798618"/>
                  <a:gd name="connsiteX2" fmla="*/ 6761018 w 6761018"/>
                  <a:gd name="connsiteY2" fmla="*/ 2798618 h 2798618"/>
                  <a:gd name="connsiteX3" fmla="*/ 0 w 6761018"/>
                  <a:gd name="connsiteY3" fmla="*/ 0 h 2798618"/>
                </a:gdLst>
                <a:ahLst/>
                <a:cxnLst>
                  <a:cxn ang="0">
                    <a:pos x="connsiteX0" y="connsiteY0"/>
                  </a:cxn>
                  <a:cxn ang="0">
                    <a:pos x="connsiteX1" y="connsiteY1"/>
                  </a:cxn>
                  <a:cxn ang="0">
                    <a:pos x="connsiteX2" y="connsiteY2"/>
                  </a:cxn>
                  <a:cxn ang="0">
                    <a:pos x="connsiteX3" y="connsiteY3"/>
                  </a:cxn>
                </a:cxnLst>
                <a:rect l="l" t="t" r="r" b="b"/>
                <a:pathLst>
                  <a:path w="6761018" h="2798618">
                    <a:moveTo>
                      <a:pt x="0" y="0"/>
                    </a:moveTo>
                    <a:lnTo>
                      <a:pt x="0" y="2798618"/>
                    </a:lnTo>
                    <a:lnTo>
                      <a:pt x="6761018" y="2798618"/>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2" name="Tekstvak 2">
                <a:extLst>
                  <a:ext uri="{FF2B5EF4-FFF2-40B4-BE49-F238E27FC236}">
                    <a16:creationId xmlns:a16="http://schemas.microsoft.com/office/drawing/2014/main" id="{856A5057-9AFB-CDE6-7518-C9E8D32BD3E0}"/>
                  </a:ext>
                </a:extLst>
              </p:cNvPr>
              <p:cNvSpPr txBox="1"/>
              <p:nvPr/>
            </p:nvSpPr>
            <p:spPr>
              <a:xfrm>
                <a:off x="1632731" y="2564736"/>
                <a:ext cx="1466273"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Diphtherie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Tetanus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Polio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MMR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HBV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HAV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dirty="0">
                    <a:ln>
                      <a:noFill/>
                    </a:ln>
                    <a:effectLst/>
                    <a:uLnTx/>
                    <a:uFillTx/>
                    <a:latin typeface="Calibri" panose="020F0502020204030204" pitchFamily="34" charset="0"/>
                    <a:cs typeface="Calibri" panose="020F0502020204030204" pitchFamily="34" charset="0"/>
                  </a:rPr>
                  <a:t>HIB</a:t>
                </a:r>
              </a:p>
            </p:txBody>
          </p:sp>
          <p:sp>
            <p:nvSpPr>
              <p:cNvPr id="13" name="Tekstvak 8">
                <a:extLst>
                  <a:ext uri="{FF2B5EF4-FFF2-40B4-BE49-F238E27FC236}">
                    <a16:creationId xmlns:a16="http://schemas.microsoft.com/office/drawing/2014/main" id="{4D80316E-2F93-CACE-3ACD-37FF22B3D135}"/>
                  </a:ext>
                </a:extLst>
              </p:cNvPr>
              <p:cNvSpPr txBox="1"/>
              <p:nvPr/>
            </p:nvSpPr>
            <p:spPr>
              <a:xfrm>
                <a:off x="3207778" y="3641954"/>
                <a:ext cx="1801090" cy="523220"/>
              </a:xfrm>
              <a:prstGeom prst="rect">
                <a:avLst/>
              </a:prstGeom>
              <a:noFill/>
            </p:spPr>
            <p:txBody>
              <a:bodyPr wrap="square" rtlCol="0">
                <a:spAutoFit/>
              </a:bodyPr>
              <a:lstStyle/>
              <a:p>
                <a:pPr>
                  <a:defRPr/>
                </a:pPr>
                <a:r>
                  <a:rPr lang="de-DE" sz="1400" b="1" dirty="0">
                    <a:latin typeface="Calibri" panose="020F0502020204030204" pitchFamily="34" charset="0"/>
                    <a:cs typeface="Calibri" panose="020F0502020204030204" pitchFamily="34" charset="0"/>
                  </a:rPr>
                  <a:t>Pneumokokken</a:t>
                </a:r>
              </a:p>
              <a:p>
                <a:pPr>
                  <a:defRPr/>
                </a:pPr>
                <a:r>
                  <a:rPr lang="de-DE" sz="1400" b="1" dirty="0">
                    <a:latin typeface="Calibri" panose="020F0502020204030204" pitchFamily="34" charset="0"/>
                    <a:cs typeface="Calibri" panose="020F0502020204030204" pitchFamily="34" charset="0"/>
                  </a:rPr>
                  <a:t>Meningokokken</a:t>
                </a:r>
              </a:p>
            </p:txBody>
          </p:sp>
          <p:sp>
            <p:nvSpPr>
              <p:cNvPr id="14" name="Tekstvak 9">
                <a:extLst>
                  <a:ext uri="{FF2B5EF4-FFF2-40B4-BE49-F238E27FC236}">
                    <a16:creationId xmlns:a16="http://schemas.microsoft.com/office/drawing/2014/main" id="{4608C699-A6E0-4283-9802-09D0A8B01FE6}"/>
                  </a:ext>
                </a:extLst>
              </p:cNvPr>
              <p:cNvSpPr txBox="1"/>
              <p:nvPr/>
            </p:nvSpPr>
            <p:spPr>
              <a:xfrm>
                <a:off x="5232587" y="3803404"/>
                <a:ext cx="1132046" cy="307777"/>
              </a:xfrm>
              <a:prstGeom prst="rect">
                <a:avLst/>
              </a:prstGeom>
              <a:noFill/>
            </p:spPr>
            <p:txBody>
              <a:bodyPr wrap="square" rtlCol="0">
                <a:spAutoFit/>
              </a:bodyPr>
              <a:lstStyle/>
              <a:p>
                <a:pPr>
                  <a:defRPr/>
                </a:pPr>
                <a:r>
                  <a:rPr lang="en-GB" sz="1400" b="1" dirty="0">
                    <a:latin typeface="Calibri" panose="020F0502020204030204" pitchFamily="34" charset="0"/>
                    <a:cs typeface="Calibri" panose="020F0502020204030204" pitchFamily="34" charset="0"/>
                  </a:rPr>
                  <a:t>Influenza</a:t>
                </a:r>
              </a:p>
            </p:txBody>
          </p:sp>
          <p:sp>
            <p:nvSpPr>
              <p:cNvPr id="15" name="Tekstvak 10">
                <a:extLst>
                  <a:ext uri="{FF2B5EF4-FFF2-40B4-BE49-F238E27FC236}">
                    <a16:creationId xmlns:a16="http://schemas.microsoft.com/office/drawing/2014/main" id="{3F00122C-2ABC-E4A6-FD5F-E525B3F689EE}"/>
                  </a:ext>
                </a:extLst>
              </p:cNvPr>
              <p:cNvSpPr txBox="1"/>
              <p:nvPr/>
            </p:nvSpPr>
            <p:spPr>
              <a:xfrm>
                <a:off x="7074319" y="3803403"/>
                <a:ext cx="629581" cy="307777"/>
              </a:xfrm>
              <a:prstGeom prst="rect">
                <a:avLst/>
              </a:prstGeom>
              <a:noFill/>
            </p:spPr>
            <p:txBody>
              <a:bodyPr wrap="square" rtlCol="0">
                <a:spAutoFit/>
              </a:bodyPr>
              <a:lstStyle/>
              <a:p>
                <a:pPr>
                  <a:defRPr/>
                </a:pPr>
                <a:r>
                  <a:rPr lang="en-GB" sz="1400" b="1" dirty="0">
                    <a:latin typeface="Calibri" panose="020F0502020204030204" pitchFamily="34" charset="0"/>
                    <a:cs typeface="Calibri" panose="020F0502020204030204" pitchFamily="34" charset="0"/>
                  </a:rPr>
                  <a:t>HIV</a:t>
                </a:r>
              </a:p>
            </p:txBody>
          </p:sp>
          <p:sp>
            <p:nvSpPr>
              <p:cNvPr id="16" name="Tekstvak 15">
                <a:extLst>
                  <a:ext uri="{FF2B5EF4-FFF2-40B4-BE49-F238E27FC236}">
                    <a16:creationId xmlns:a16="http://schemas.microsoft.com/office/drawing/2014/main" id="{F8E60C6E-6207-D4F0-2EC1-90A356E6E0BB}"/>
                  </a:ext>
                </a:extLst>
              </p:cNvPr>
              <p:cNvSpPr txBox="1"/>
              <p:nvPr/>
            </p:nvSpPr>
            <p:spPr>
              <a:xfrm>
                <a:off x="1632731" y="4707905"/>
                <a:ext cx="1347032" cy="646331"/>
              </a:xfrm>
              <a:prstGeom prst="rect">
                <a:avLst/>
              </a:prstGeom>
              <a:solidFill>
                <a:schemeClr val="bg1"/>
              </a:solidFill>
            </p:spPr>
            <p:txBody>
              <a:bodyPr wrap="square" lIns="72000" rIns="72000" rtlCol="0">
                <a:spAutoFit/>
              </a:bodyPr>
              <a:lstStyle/>
              <a:p>
                <a:pPr algn="ctr">
                  <a:defRPr/>
                </a:pPr>
                <a:r>
                  <a:rPr lang="de-DE" sz="1100" b="1" dirty="0">
                    <a:latin typeface="Calibri" panose="020F0502020204030204" pitchFamily="34" charset="0"/>
                    <a:cs typeface="Calibri" panose="020F0502020204030204" pitchFamily="34" charset="0"/>
                  </a:rPr>
                  <a:t>Keine Änderung</a:t>
                </a:r>
              </a:p>
              <a:p>
                <a:pPr>
                  <a:defRPr/>
                </a:pPr>
                <a:endParaRPr lang="de-DE" sz="1100" b="1" dirty="0">
                  <a:solidFill>
                    <a:srgbClr val="51545D"/>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p:txBody>
          </p:sp>
          <p:sp>
            <p:nvSpPr>
              <p:cNvPr id="17" name="Tekstvak 16">
                <a:extLst>
                  <a:ext uri="{FF2B5EF4-FFF2-40B4-BE49-F238E27FC236}">
                    <a16:creationId xmlns:a16="http://schemas.microsoft.com/office/drawing/2014/main" id="{91BF0628-C688-36B4-C4B1-51C8147FDF08}"/>
                  </a:ext>
                </a:extLst>
              </p:cNvPr>
              <p:cNvSpPr txBox="1"/>
              <p:nvPr/>
            </p:nvSpPr>
            <p:spPr>
              <a:xfrm>
                <a:off x="3351053" y="4686782"/>
                <a:ext cx="1229144" cy="646331"/>
              </a:xfrm>
              <a:prstGeom prst="rect">
                <a:avLst/>
              </a:prstGeom>
              <a:solidFill>
                <a:schemeClr val="bg1"/>
              </a:solid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GB" sz="1100" b="1" dirty="0">
                    <a:latin typeface="Calibri" panose="020F0502020204030204" pitchFamily="34" charset="0"/>
                    <a:cs typeface="Calibri" panose="020F0502020204030204" pitchFamily="34" charset="0"/>
                  </a:rPr>
                  <a:t>10 Jahre</a:t>
                </a:r>
              </a:p>
              <a:p>
                <a:pPr marR="0" lvl="0" indent="0" fontAlgn="auto">
                  <a:lnSpc>
                    <a:spcPct val="100000"/>
                  </a:lnSpc>
                  <a:spcBef>
                    <a:spcPts val="0"/>
                  </a:spcBef>
                  <a:spcAft>
                    <a:spcPts val="0"/>
                  </a:spcAft>
                  <a:buClrTx/>
                  <a:buSzTx/>
                  <a:buFontTx/>
                  <a:buNone/>
                  <a:tabLst/>
                  <a:defRPr/>
                </a:pPr>
                <a:endParaRPr lang="en-GB" sz="1100" b="1" dirty="0">
                  <a:solidFill>
                    <a:srgbClr val="51545D"/>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p:txBody>
          </p:sp>
          <p:sp>
            <p:nvSpPr>
              <p:cNvPr id="18" name="Tekstvak 17">
                <a:extLst>
                  <a:ext uri="{FF2B5EF4-FFF2-40B4-BE49-F238E27FC236}">
                    <a16:creationId xmlns:a16="http://schemas.microsoft.com/office/drawing/2014/main" id="{FDB3CF5C-0388-AF45-AA8B-57D37B007603}"/>
                  </a:ext>
                </a:extLst>
              </p:cNvPr>
              <p:cNvSpPr txBox="1"/>
              <p:nvPr/>
            </p:nvSpPr>
            <p:spPr>
              <a:xfrm>
                <a:off x="5072367" y="4687334"/>
                <a:ext cx="1335247" cy="692497"/>
              </a:xfrm>
              <a:prstGeom prst="rect">
                <a:avLst/>
              </a:prstGeom>
              <a:solidFill>
                <a:schemeClr val="bg1"/>
              </a:solid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GB" sz="1100" b="1" dirty="0">
                    <a:latin typeface="Calibri" panose="020F0502020204030204" pitchFamily="34" charset="0"/>
                    <a:cs typeface="Calibri" panose="020F0502020204030204" pitchFamily="34" charset="0"/>
                  </a:rPr>
                  <a:t>1 </a:t>
                </a:r>
                <a:r>
                  <a:rPr lang="de-DE" sz="1100" b="1" dirty="0">
                    <a:latin typeface="Calibri" panose="020F0502020204030204" pitchFamily="34" charset="0"/>
                    <a:cs typeface="Calibri" panose="020F0502020204030204" pitchFamily="34" charset="0"/>
                  </a:rPr>
                  <a:t>Jahr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p:txBody>
          </p:sp>
          <p:sp>
            <p:nvSpPr>
              <p:cNvPr id="19" name="Tekstvak 18">
                <a:extLst>
                  <a:ext uri="{FF2B5EF4-FFF2-40B4-BE49-F238E27FC236}">
                    <a16:creationId xmlns:a16="http://schemas.microsoft.com/office/drawing/2014/main" id="{4F838C47-33FF-CFA1-E70B-F24A03419A76}"/>
                  </a:ext>
                </a:extLst>
              </p:cNvPr>
              <p:cNvSpPr txBox="1"/>
              <p:nvPr/>
            </p:nvSpPr>
            <p:spPr>
              <a:xfrm>
                <a:off x="6672801" y="4704361"/>
                <a:ext cx="1261168" cy="692497"/>
              </a:xfrm>
              <a:prstGeom prst="rect">
                <a:avLst/>
              </a:prstGeom>
              <a:solidFill>
                <a:schemeClr val="bg1"/>
              </a:solid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GB" sz="1100" b="1" dirty="0">
                    <a:latin typeface="Calibri" panose="020F0502020204030204" pitchFamily="34" charset="0"/>
                    <a:cs typeface="Calibri" panose="020F0502020204030204" pitchFamily="34" charset="0"/>
                  </a:rPr>
                  <a:t>1 Tag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51545D"/>
                  </a:solidFill>
                  <a:effectLst/>
                  <a:uLnTx/>
                  <a:uFillTx/>
                  <a:latin typeface="Calibri" panose="020F0502020204030204" pitchFamily="34" charset="0"/>
                  <a:cs typeface="Calibri" panose="020F0502020204030204" pitchFamily="34" charset="0"/>
                </a:endParaRPr>
              </a:p>
            </p:txBody>
          </p:sp>
          <p:sp>
            <p:nvSpPr>
              <p:cNvPr id="20" name="Text Box 62">
                <a:extLst>
                  <a:ext uri="{FF2B5EF4-FFF2-40B4-BE49-F238E27FC236}">
                    <a16:creationId xmlns:a16="http://schemas.microsoft.com/office/drawing/2014/main" id="{CEC21F19-DB6F-A30B-77B1-2C3407B2CB43}"/>
                  </a:ext>
                </a:extLst>
              </p:cNvPr>
              <p:cNvSpPr txBox="1">
                <a:spLocks noChangeArrowheads="1"/>
              </p:cNvSpPr>
              <p:nvPr/>
            </p:nvSpPr>
            <p:spPr bwMode="auto">
              <a:xfrm rot="16200000">
                <a:off x="4293058" y="3285161"/>
                <a:ext cx="369332" cy="3755079"/>
              </a:xfrm>
              <a:prstGeom prst="rect">
                <a:avLst/>
              </a:prstGeom>
              <a:noFill/>
              <a:ln w="19050">
                <a:noFill/>
                <a:miter lim="800000"/>
                <a:headEnd/>
                <a:tailEnd/>
              </a:ln>
            </p:spPr>
            <p:txBody>
              <a:bodyPr vert="vert" wrap="square">
                <a:spAutoFit/>
              </a:bodyPr>
              <a:lstStyle/>
              <a:p>
                <a:pPr marR="0" lvl="0" indent="0" algn="ctr" fontAlgn="auto">
                  <a:lnSpc>
                    <a:spcPct val="100000"/>
                  </a:lnSpc>
                  <a:spcBef>
                    <a:spcPct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Antigen </a:t>
                </a:r>
                <a:r>
                  <a:rPr lang="de-DE" sz="1200" b="1" dirty="0">
                    <a:latin typeface="Calibri" panose="020F0502020204030204" pitchFamily="34" charset="0"/>
                    <a:cs typeface="Calibri" panose="020F0502020204030204" pitchFamily="34" charset="0"/>
                  </a:rPr>
                  <a:t>Variabilität</a:t>
                </a:r>
              </a:p>
            </p:txBody>
          </p:sp>
        </p:grpSp>
        <p:sp>
          <p:nvSpPr>
            <p:cNvPr id="8" name="Text Box 62">
              <a:extLst>
                <a:ext uri="{FF2B5EF4-FFF2-40B4-BE49-F238E27FC236}">
                  <a16:creationId xmlns:a16="http://schemas.microsoft.com/office/drawing/2014/main" id="{F686C102-E520-916E-05FF-0C0A7AC0834A}"/>
                </a:ext>
              </a:extLst>
            </p:cNvPr>
            <p:cNvSpPr txBox="1">
              <a:spLocks noChangeArrowheads="1"/>
            </p:cNvSpPr>
            <p:nvPr/>
          </p:nvSpPr>
          <p:spPr bwMode="auto">
            <a:xfrm rot="16200000">
              <a:off x="-841764" y="3216540"/>
              <a:ext cx="3290888" cy="276999"/>
            </a:xfrm>
            <a:prstGeom prst="rect">
              <a:avLst/>
            </a:prstGeom>
            <a:noFill/>
            <a:ln w="19050">
              <a:noFill/>
              <a:miter lim="800000"/>
              <a:headEnd/>
              <a:tailEnd/>
            </a:ln>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200" b="1" i="0" u="none" strike="noStrike" kern="1200" cap="none" spc="0" normalizeH="0" baseline="0" dirty="0">
                  <a:ln>
                    <a:noFill/>
                  </a:ln>
                  <a:effectLst/>
                  <a:uLnTx/>
                  <a:uFillTx/>
                  <a:latin typeface="Calibri" panose="020F0502020204030204" pitchFamily="34" charset="0"/>
                  <a:cs typeface="Calibri" panose="020F0502020204030204" pitchFamily="34" charset="0"/>
                </a:rPr>
                <a:t>Erfolgsrate Vakzin-Entwicklung (%)</a:t>
              </a:r>
            </a:p>
          </p:txBody>
        </p:sp>
      </p:grpSp>
      <p:sp>
        <p:nvSpPr>
          <p:cNvPr id="21" name="Rectangle 20">
            <a:extLst>
              <a:ext uri="{FF2B5EF4-FFF2-40B4-BE49-F238E27FC236}">
                <a16:creationId xmlns:a16="http://schemas.microsoft.com/office/drawing/2014/main" id="{8D0F91B4-F643-5A15-C3EB-0A5CAC24C3B1}"/>
              </a:ext>
            </a:extLst>
          </p:cNvPr>
          <p:cNvSpPr/>
          <p:nvPr/>
        </p:nvSpPr>
        <p:spPr>
          <a:xfrm>
            <a:off x="6753861" y="3087303"/>
            <a:ext cx="1373347" cy="2798618"/>
          </a:xfrm>
          <a:prstGeom prst="rect">
            <a:avLst/>
          </a:prstGeom>
          <a:noFill/>
          <a:ln>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 name="Rectangle 26">
            <a:extLst>
              <a:ext uri="{FF2B5EF4-FFF2-40B4-BE49-F238E27FC236}">
                <a16:creationId xmlns:a16="http://schemas.microsoft.com/office/drawing/2014/main" id="{AE393D5F-B89B-5667-5D91-DF137CE3714F}"/>
              </a:ext>
            </a:extLst>
          </p:cNvPr>
          <p:cNvSpPr/>
          <p:nvPr/>
        </p:nvSpPr>
        <p:spPr>
          <a:xfrm>
            <a:off x="1370159" y="6326304"/>
            <a:ext cx="9207331" cy="303293"/>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HAV – Hepatitis A Virus; HBV – Hepatitis B Virus; HIB – Haemophilus influenzae Typ B; HIV – Humanes Immundefizienz-Virus; MMR</a:t>
            </a:r>
            <a:r>
              <a:rPr lang="de-DE" sz="800" dirty="0">
                <a:latin typeface="Calibri" panose="020F0502020204030204" pitchFamily="34" charset="0"/>
                <a:cs typeface="Calibri" panose="020F0502020204030204" pitchFamily="34" charset="0"/>
              </a:rPr>
              <a:t> </a:t>
            </a:r>
            <a:r>
              <a:rPr kumimoji="0" lang="de-DE" sz="8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Masern, Mumps und Röteln.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Rappuoli</a:t>
            </a:r>
            <a:r>
              <a:rPr kumimoji="0" lang="en-GB" sz="800" b="0" u="none" strike="noStrike" kern="1200" cap="none" spc="0" normalizeH="0" baseline="0" noProof="0" dirty="0">
                <a:ln>
                  <a:noFill/>
                </a:ln>
                <a:effectLst/>
                <a:uLnTx/>
                <a:uFillTx/>
                <a:latin typeface="Calibri" panose="020F0502020204030204" pitchFamily="34" charset="0"/>
                <a:cs typeface="Calibri" panose="020F0502020204030204" pitchFamily="34" charset="0"/>
              </a:rPr>
              <a:t>. Nat </a:t>
            </a:r>
            <a:r>
              <a:rPr kumimoji="0" lang="en-GB" sz="800" b="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Biotechnol</a:t>
            </a:r>
            <a:r>
              <a:rPr kumimoji="0" lang="en-GB" sz="800" b="0" u="none" strike="noStrike" kern="1200" cap="none" spc="0" normalizeH="0" baseline="0" noProof="0" dirty="0">
                <a:ln>
                  <a:noFill/>
                </a:ln>
                <a:effectLst/>
                <a:uLnTx/>
                <a:uFillTx/>
                <a:latin typeface="Calibri" panose="020F0502020204030204" pitchFamily="34" charset="0"/>
                <a:cs typeface="Calibri" panose="020F0502020204030204" pitchFamily="34" charset="0"/>
              </a:rPr>
              <a:t>. 2007;25:1361–1366.</a:t>
            </a:r>
          </a:p>
        </p:txBody>
      </p:sp>
      <p:pic>
        <p:nvPicPr>
          <p:cNvPr id="23" name="Picture 30">
            <a:extLst>
              <a:ext uri="{FF2B5EF4-FFF2-40B4-BE49-F238E27FC236}">
                <a16:creationId xmlns:a16="http://schemas.microsoft.com/office/drawing/2014/main" id="{6E5CC0A8-0D7D-7089-252C-C41B85CA754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11461" y="3284927"/>
            <a:ext cx="1066580" cy="1066580"/>
          </a:xfrm>
          <a:prstGeom prst="rect">
            <a:avLst/>
          </a:prstGeom>
        </p:spPr>
      </p:pic>
      <p:sp>
        <p:nvSpPr>
          <p:cNvPr id="25" name="Textfeld 24">
            <a:extLst>
              <a:ext uri="{FF2B5EF4-FFF2-40B4-BE49-F238E27FC236}">
                <a16:creationId xmlns:a16="http://schemas.microsoft.com/office/drawing/2014/main" id="{DAAC65B6-29BA-2DA8-6077-5E38996C0FA8}"/>
              </a:ext>
            </a:extLst>
          </p:cNvPr>
          <p:cNvSpPr txBox="1"/>
          <p:nvPr/>
        </p:nvSpPr>
        <p:spPr>
          <a:xfrm>
            <a:off x="5746842" y="2551465"/>
            <a:ext cx="6094140" cy="369332"/>
          </a:xfrm>
          <a:prstGeom prst="rect">
            <a:avLst/>
          </a:prstGeom>
          <a:noFill/>
        </p:spPr>
        <p:txBody>
          <a:bodyPr wrap="square">
            <a:spAutoFit/>
          </a:bodyPr>
          <a:lstStyle/>
          <a:p>
            <a:pPr marL="0" indent="0">
              <a:spcBef>
                <a:spcPct val="0"/>
              </a:spcBef>
              <a:buNone/>
            </a:pPr>
            <a:r>
              <a:rPr lang="de-DE" sz="1800" b="0" dirty="0">
                <a:solidFill>
                  <a:schemeClr val="tx1"/>
                </a:solidFill>
                <a:latin typeface="Calibri" panose="020F0502020204030204" pitchFamily="34" charset="0"/>
                <a:ea typeface="+mj-ea"/>
                <a:cs typeface="Calibri" panose="020F0502020204030204" pitchFamily="34" charset="0"/>
              </a:rPr>
              <a:t>Influenza-Virus – eines der variabelsten Pathogene</a:t>
            </a:r>
            <a:endParaRPr lang="en-US" sz="1800" b="0" dirty="0">
              <a:solidFill>
                <a:schemeClr val="tx1"/>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002300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85C12DA5-FE31-9605-0D9C-C68C1BFDB4E1}"/>
              </a:ext>
            </a:extLst>
          </p:cNvPr>
          <p:cNvSpPr txBox="1">
            <a:spLocks/>
          </p:cNvSpPr>
          <p:nvPr/>
        </p:nvSpPr>
        <p:spPr>
          <a:xfrm>
            <a:off x="723525" y="736798"/>
            <a:ext cx="10729912" cy="775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200" dirty="0"/>
              <a:t>Fortlaufende Veränderungen in der Beschaffenheit des Influenza-Virus</a:t>
            </a:r>
            <a:r>
              <a:rPr lang="de-DE" sz="3200" baseline="30000" dirty="0"/>
              <a:t>1-3</a:t>
            </a:r>
            <a:endParaRPr lang="de-DE" sz="3200" dirty="0"/>
          </a:p>
        </p:txBody>
      </p:sp>
      <p:sp>
        <p:nvSpPr>
          <p:cNvPr id="6" name="Content Placeholder 7">
            <a:extLst>
              <a:ext uri="{FF2B5EF4-FFF2-40B4-BE49-F238E27FC236}">
                <a16:creationId xmlns:a16="http://schemas.microsoft.com/office/drawing/2014/main" id="{A9ADD115-B2E5-74EA-D412-FE4E6D8D48E0}"/>
              </a:ext>
            </a:extLst>
          </p:cNvPr>
          <p:cNvSpPr>
            <a:spLocks noGrp="1"/>
          </p:cNvSpPr>
          <p:nvPr>
            <p:ph idx="1"/>
          </p:nvPr>
        </p:nvSpPr>
        <p:spPr>
          <a:xfrm>
            <a:off x="723525" y="5286830"/>
            <a:ext cx="10729912" cy="747395"/>
          </a:xfrm>
        </p:spPr>
        <p:txBody>
          <a:bodyPr/>
          <a:lstStyle/>
          <a:p>
            <a:pPr algn="ctr"/>
            <a:r>
              <a:rPr kumimoji="0" lang="de-DE" sz="1600" b="1" i="0" u="none" strike="noStrike" kern="1200" cap="none" spc="0" normalizeH="0" baseline="0" noProof="0" dirty="0">
                <a:ln>
                  <a:noFill/>
                </a:ln>
                <a:solidFill>
                  <a:prstClr val="black"/>
                </a:solidFill>
                <a:effectLst/>
                <a:uLnTx/>
                <a:uFillTx/>
                <a:ea typeface="+mn-ea"/>
                <a:cs typeface="Calibri" panose="020F0502020204030204" pitchFamily="34" charset="0"/>
              </a:rPr>
              <a:t>Im Vergleich zu A/H1N1 und Influenza B tritt </a:t>
            </a:r>
            <a:r>
              <a:rPr kumimoji="0" lang="de-DE" sz="1600" b="1" i="0" u="none" strike="noStrike" kern="1200" cap="none" spc="0" normalizeH="0" baseline="0" noProof="0" dirty="0" err="1">
                <a:ln>
                  <a:noFill/>
                </a:ln>
                <a:solidFill>
                  <a:prstClr val="black"/>
                </a:solidFill>
                <a:effectLst/>
                <a:uLnTx/>
                <a:uFillTx/>
                <a:ea typeface="+mn-ea"/>
                <a:cs typeface="Calibri" panose="020F0502020204030204" pitchFamily="34" charset="0"/>
              </a:rPr>
              <a:t>Mismatch</a:t>
            </a:r>
            <a:r>
              <a:rPr kumimoji="0" lang="de-DE" sz="1600" b="1" i="0" u="none" strike="noStrike" kern="1200" cap="none" spc="0" normalizeH="0" baseline="0" noProof="0" dirty="0">
                <a:ln>
                  <a:noFill/>
                </a:ln>
                <a:solidFill>
                  <a:prstClr val="black"/>
                </a:solidFill>
                <a:effectLst/>
                <a:uLnTx/>
                <a:uFillTx/>
                <a:ea typeface="+mn-ea"/>
                <a:cs typeface="Calibri" panose="020F0502020204030204" pitchFamily="34" charset="0"/>
              </a:rPr>
              <a:t> normalerweise </a:t>
            </a:r>
            <a:r>
              <a:rPr kumimoji="0" lang="de-DE" sz="1800" b="1" i="0" u="none" strike="noStrike" kern="1200" cap="none" spc="0" normalizeH="0" baseline="0" noProof="0" dirty="0">
                <a:ln>
                  <a:noFill/>
                </a:ln>
                <a:solidFill>
                  <a:prstClr val="black"/>
                </a:solidFill>
                <a:effectLst/>
                <a:uLnTx/>
                <a:uFillTx/>
                <a:ea typeface="+mn-ea"/>
                <a:cs typeface="Calibri" panose="020F0502020204030204" pitchFamily="34" charset="0"/>
              </a:rPr>
              <a:t>häufiger bei A/H3N2 auf</a:t>
            </a:r>
            <a:endParaRPr kumimoji="0" lang="en-GB" sz="1600" b="1" i="0" u="none" strike="noStrike" kern="1200" cap="none" spc="0" normalizeH="0" baseline="0" noProof="0" dirty="0">
              <a:ln>
                <a:noFill/>
              </a:ln>
              <a:solidFill>
                <a:prstClr val="black"/>
              </a:solidFill>
              <a:effectLst/>
              <a:uLnTx/>
              <a:uFillTx/>
              <a:ea typeface="+mn-ea"/>
              <a:cs typeface="Calibri" panose="020F0502020204030204" pitchFamily="34" charset="0"/>
            </a:endParaRPr>
          </a:p>
          <a:p>
            <a:endParaRPr lang="en-AU" dirty="0"/>
          </a:p>
        </p:txBody>
      </p:sp>
      <p:grpSp>
        <p:nvGrpSpPr>
          <p:cNvPr id="7" name="Gruppieren 6">
            <a:extLst>
              <a:ext uri="{FF2B5EF4-FFF2-40B4-BE49-F238E27FC236}">
                <a16:creationId xmlns:a16="http://schemas.microsoft.com/office/drawing/2014/main" id="{088C7E7D-5E4C-F15B-AAA2-DFCE45A3569C}"/>
              </a:ext>
            </a:extLst>
          </p:cNvPr>
          <p:cNvGrpSpPr/>
          <p:nvPr/>
        </p:nvGrpSpPr>
        <p:grpSpPr>
          <a:xfrm>
            <a:off x="876300" y="1824391"/>
            <a:ext cx="9809758" cy="3368008"/>
            <a:chOff x="1152551" y="1621191"/>
            <a:chExt cx="9533507" cy="3368008"/>
          </a:xfrm>
        </p:grpSpPr>
        <p:sp>
          <p:nvSpPr>
            <p:cNvPr id="8" name="Freihandform: Form 7">
              <a:extLst>
                <a:ext uri="{FF2B5EF4-FFF2-40B4-BE49-F238E27FC236}">
                  <a16:creationId xmlns:a16="http://schemas.microsoft.com/office/drawing/2014/main" id="{ECDDE0C3-832C-91A6-01C7-7B8AFC40EA00}"/>
                </a:ext>
              </a:extLst>
            </p:cNvPr>
            <p:cNvSpPr/>
            <p:nvPr/>
          </p:nvSpPr>
          <p:spPr>
            <a:xfrm>
              <a:off x="1152551" y="2564623"/>
              <a:ext cx="2135187" cy="1281112"/>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342" tIns="121342" rIns="121342" bIns="121342"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de-DE" b="0" i="0" u="none" strike="noStrike" kern="1200" cap="none" spc="0" normalizeH="0" baseline="0" noProof="0" dirty="0">
                  <a:ln>
                    <a:noFill/>
                  </a:ln>
                  <a:solidFill>
                    <a:prstClr val="white"/>
                  </a:solidFill>
                  <a:effectLst/>
                  <a:uLnTx/>
                  <a:uFillTx/>
                  <a:latin typeface="Montserrat Light"/>
                  <a:ea typeface="+mn-ea"/>
                  <a:cs typeface="+mn-cs"/>
                </a:rPr>
                <a:t>Influenza-Viren können sich von Jahr zu Jahr ändern</a:t>
              </a:r>
            </a:p>
          </p:txBody>
        </p:sp>
        <p:pic>
          <p:nvPicPr>
            <p:cNvPr id="9" name="Grafik 8" descr="Keim mit einfarbiger Füllung">
              <a:extLst>
                <a:ext uri="{FF2B5EF4-FFF2-40B4-BE49-F238E27FC236}">
                  <a16:creationId xmlns:a16="http://schemas.microsoft.com/office/drawing/2014/main" id="{A6CF697A-8426-5BDC-786E-7C2C9130EB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00836" y="1853707"/>
              <a:ext cx="914400" cy="914400"/>
            </a:xfrm>
            <a:prstGeom prst="rect">
              <a:avLst/>
            </a:prstGeom>
          </p:spPr>
        </p:pic>
        <p:grpSp>
          <p:nvGrpSpPr>
            <p:cNvPr id="10" name="Gruppieren 9">
              <a:extLst>
                <a:ext uri="{FF2B5EF4-FFF2-40B4-BE49-F238E27FC236}">
                  <a16:creationId xmlns:a16="http://schemas.microsoft.com/office/drawing/2014/main" id="{6E55D554-9C2C-D00F-8D7B-3726083B8D83}"/>
                </a:ext>
              </a:extLst>
            </p:cNvPr>
            <p:cNvGrpSpPr/>
            <p:nvPr/>
          </p:nvGrpSpPr>
          <p:grpSpPr>
            <a:xfrm>
              <a:off x="3287738" y="2096544"/>
              <a:ext cx="884962" cy="2199406"/>
              <a:chOff x="3795972" y="2537867"/>
              <a:chExt cx="884962" cy="2199406"/>
            </a:xfrm>
            <a:solidFill>
              <a:schemeClr val="bg1">
                <a:lumMod val="75000"/>
              </a:schemeClr>
            </a:solidFill>
          </p:grpSpPr>
          <p:sp>
            <p:nvSpPr>
              <p:cNvPr id="28" name="Pfeil: gebogen 27">
                <a:extLst>
                  <a:ext uri="{FF2B5EF4-FFF2-40B4-BE49-F238E27FC236}">
                    <a16:creationId xmlns:a16="http://schemas.microsoft.com/office/drawing/2014/main" id="{FFDCD332-71B9-7BED-2C97-A59951F4DA82}"/>
                  </a:ext>
                </a:extLst>
              </p:cNvPr>
              <p:cNvSpPr/>
              <p:nvPr/>
            </p:nvSpPr>
            <p:spPr>
              <a:xfrm>
                <a:off x="3859970" y="2537867"/>
                <a:ext cx="813816" cy="868680"/>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31F20"/>
                  </a:solidFill>
                  <a:effectLst/>
                  <a:uLnTx/>
                  <a:uFillTx/>
                  <a:latin typeface="Montserrat Light"/>
                  <a:ea typeface="+mn-ea"/>
                  <a:cs typeface="+mn-cs"/>
                </a:endParaRPr>
              </a:p>
            </p:txBody>
          </p:sp>
          <p:sp>
            <p:nvSpPr>
              <p:cNvPr id="29" name="Pfeil: gebogen 28">
                <a:extLst>
                  <a:ext uri="{FF2B5EF4-FFF2-40B4-BE49-F238E27FC236}">
                    <a16:creationId xmlns:a16="http://schemas.microsoft.com/office/drawing/2014/main" id="{8AD79F67-2FCE-8251-FEFD-FF53299800A7}"/>
                  </a:ext>
                </a:extLst>
              </p:cNvPr>
              <p:cNvSpPr/>
              <p:nvPr/>
            </p:nvSpPr>
            <p:spPr>
              <a:xfrm flipV="1">
                <a:off x="3867118" y="3868593"/>
                <a:ext cx="813816" cy="868680"/>
              </a:xfrm>
              <a:prstGeom prst="ben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231F20"/>
                  </a:solidFill>
                  <a:effectLst/>
                  <a:uLnTx/>
                  <a:uFillTx/>
                  <a:latin typeface="Montserrat Light"/>
                  <a:ea typeface="+mn-ea"/>
                  <a:cs typeface="+mn-cs"/>
                </a:endParaRPr>
              </a:p>
            </p:txBody>
          </p:sp>
          <p:sp>
            <p:nvSpPr>
              <p:cNvPr id="30" name="Rechteck 29">
                <a:extLst>
                  <a:ext uri="{FF2B5EF4-FFF2-40B4-BE49-F238E27FC236}">
                    <a16:creationId xmlns:a16="http://schemas.microsoft.com/office/drawing/2014/main" id="{3B5D8546-F736-B84C-B7DC-1EAC47C6B09C}"/>
                  </a:ext>
                </a:extLst>
              </p:cNvPr>
              <p:cNvSpPr/>
              <p:nvPr/>
            </p:nvSpPr>
            <p:spPr>
              <a:xfrm>
                <a:off x="3859970" y="3395018"/>
                <a:ext cx="209110" cy="5410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31" name="Rechteck 30">
                <a:extLst>
                  <a:ext uri="{FF2B5EF4-FFF2-40B4-BE49-F238E27FC236}">
                    <a16:creationId xmlns:a16="http://schemas.microsoft.com/office/drawing/2014/main" id="{BFB7709E-1E51-9C97-B2BC-7F321207A023}"/>
                  </a:ext>
                </a:extLst>
              </p:cNvPr>
              <p:cNvSpPr/>
              <p:nvPr/>
            </p:nvSpPr>
            <p:spPr>
              <a:xfrm rot="5400000">
                <a:off x="3781417" y="3556495"/>
                <a:ext cx="20911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ontserrat Light"/>
                  <a:ea typeface="+mn-ea"/>
                  <a:cs typeface="+mn-cs"/>
                </a:endParaRPr>
              </a:p>
            </p:txBody>
          </p:sp>
        </p:grpSp>
        <p:pic>
          <p:nvPicPr>
            <p:cNvPr id="11" name="Grafik 10" descr="Covid-19 mit einfarbiger Füllung">
              <a:extLst>
                <a:ext uri="{FF2B5EF4-FFF2-40B4-BE49-F238E27FC236}">
                  <a16:creationId xmlns:a16="http://schemas.microsoft.com/office/drawing/2014/main" id="{FC7F535A-5246-3F81-0BEC-35800F8C337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0836" y="3655549"/>
              <a:ext cx="914400" cy="914400"/>
            </a:xfrm>
            <a:prstGeom prst="rect">
              <a:avLst/>
            </a:prstGeom>
          </p:spPr>
        </p:pic>
        <p:grpSp>
          <p:nvGrpSpPr>
            <p:cNvPr id="12" name="Gruppieren 11">
              <a:extLst>
                <a:ext uri="{FF2B5EF4-FFF2-40B4-BE49-F238E27FC236}">
                  <a16:creationId xmlns:a16="http://schemas.microsoft.com/office/drawing/2014/main" id="{BFBF664C-A695-6F84-A2A2-BB16D046CF58}"/>
                </a:ext>
              </a:extLst>
            </p:cNvPr>
            <p:cNvGrpSpPr/>
            <p:nvPr/>
          </p:nvGrpSpPr>
          <p:grpSpPr>
            <a:xfrm>
              <a:off x="4794229" y="1621191"/>
              <a:ext cx="1731464" cy="3368008"/>
              <a:chOff x="5569784" y="2440339"/>
              <a:chExt cx="1731464" cy="3368008"/>
            </a:xfrm>
          </p:grpSpPr>
          <p:pic>
            <p:nvPicPr>
              <p:cNvPr id="24" name="Grafik 23" descr="Nadel Silhouette">
                <a:extLst>
                  <a:ext uri="{FF2B5EF4-FFF2-40B4-BE49-F238E27FC236}">
                    <a16:creationId xmlns:a16="http://schemas.microsoft.com/office/drawing/2014/main" id="{A9F0EC59-8D0B-6A29-BE57-B30513D1A9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03515" y="2470349"/>
                <a:ext cx="1697733" cy="1697733"/>
              </a:xfrm>
              <a:prstGeom prst="rect">
                <a:avLst/>
              </a:prstGeom>
            </p:spPr>
          </p:pic>
          <p:pic>
            <p:nvPicPr>
              <p:cNvPr id="25" name="Grafik 24" descr="Keim mit einfarbiger Füllung">
                <a:extLst>
                  <a:ext uri="{FF2B5EF4-FFF2-40B4-BE49-F238E27FC236}">
                    <a16:creationId xmlns:a16="http://schemas.microsoft.com/office/drawing/2014/main" id="{61C70233-13A9-3ACE-5FCD-40528764F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3086" y="2440339"/>
                <a:ext cx="673918" cy="673918"/>
              </a:xfrm>
              <a:prstGeom prst="rect">
                <a:avLst/>
              </a:prstGeom>
            </p:spPr>
          </p:pic>
          <p:pic>
            <p:nvPicPr>
              <p:cNvPr id="26" name="Grafik 25" descr="Nadel Silhouette">
                <a:extLst>
                  <a:ext uri="{FF2B5EF4-FFF2-40B4-BE49-F238E27FC236}">
                    <a16:creationId xmlns:a16="http://schemas.microsoft.com/office/drawing/2014/main" id="{31F95669-313A-581F-BF7B-04C8AF79B8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69784" y="4110614"/>
                <a:ext cx="1697733" cy="1697733"/>
              </a:xfrm>
              <a:prstGeom prst="rect">
                <a:avLst/>
              </a:prstGeom>
            </p:spPr>
          </p:pic>
          <p:pic>
            <p:nvPicPr>
              <p:cNvPr id="27" name="Grafik 26" descr="Keim mit einfarbiger Füllung">
                <a:extLst>
                  <a:ext uri="{FF2B5EF4-FFF2-40B4-BE49-F238E27FC236}">
                    <a16:creationId xmlns:a16="http://schemas.microsoft.com/office/drawing/2014/main" id="{537E0D52-71A6-2998-CF21-5A0565B6DF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05086" y="4127927"/>
                <a:ext cx="673918" cy="673918"/>
              </a:xfrm>
              <a:prstGeom prst="rect">
                <a:avLst/>
              </a:prstGeom>
            </p:spPr>
          </p:pic>
        </p:grpSp>
        <p:grpSp>
          <p:nvGrpSpPr>
            <p:cNvPr id="13" name="Gruppieren 12">
              <a:extLst>
                <a:ext uri="{FF2B5EF4-FFF2-40B4-BE49-F238E27FC236}">
                  <a16:creationId xmlns:a16="http://schemas.microsoft.com/office/drawing/2014/main" id="{E7BD70B2-3B31-5F50-D137-BA65AD85494D}"/>
                </a:ext>
              </a:extLst>
            </p:cNvPr>
            <p:cNvGrpSpPr/>
            <p:nvPr/>
          </p:nvGrpSpPr>
          <p:grpSpPr>
            <a:xfrm>
              <a:off x="6317449" y="2106897"/>
              <a:ext cx="1697441" cy="342000"/>
              <a:chOff x="6800892" y="2548455"/>
              <a:chExt cx="1697441" cy="342000"/>
            </a:xfrm>
            <a:solidFill>
              <a:schemeClr val="bg1">
                <a:lumMod val="75000"/>
              </a:schemeClr>
            </a:solidFill>
          </p:grpSpPr>
          <p:sp>
            <p:nvSpPr>
              <p:cNvPr id="22" name="Freihandform: Form 21">
                <a:extLst>
                  <a:ext uri="{FF2B5EF4-FFF2-40B4-BE49-F238E27FC236}">
                    <a16:creationId xmlns:a16="http://schemas.microsoft.com/office/drawing/2014/main" id="{F54609B2-8E35-FCC9-0CB1-7F911A0E9F93}"/>
                  </a:ext>
                </a:extLst>
              </p:cNvPr>
              <p:cNvSpPr/>
              <p:nvPr/>
            </p:nvSpPr>
            <p:spPr>
              <a:xfrm>
                <a:off x="7977918" y="2548455"/>
                <a:ext cx="520415" cy="342000"/>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5905" rIns="135798" bIns="10590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3" name="Rechteck 22">
                <a:extLst>
                  <a:ext uri="{FF2B5EF4-FFF2-40B4-BE49-F238E27FC236}">
                    <a16:creationId xmlns:a16="http://schemas.microsoft.com/office/drawing/2014/main" id="{16A1FF2E-8CBF-1270-9544-27FE78EC60B1}"/>
                  </a:ext>
                </a:extLst>
              </p:cNvPr>
              <p:cNvSpPr/>
              <p:nvPr/>
            </p:nvSpPr>
            <p:spPr>
              <a:xfrm rot="5400000">
                <a:off x="7290337" y="2133948"/>
                <a:ext cx="209110" cy="1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ontserrat Light"/>
                  <a:ea typeface="+mn-ea"/>
                  <a:cs typeface="+mn-cs"/>
                </a:endParaRPr>
              </a:p>
            </p:txBody>
          </p:sp>
        </p:grpSp>
        <p:grpSp>
          <p:nvGrpSpPr>
            <p:cNvPr id="14" name="Gruppieren 13">
              <a:extLst>
                <a:ext uri="{FF2B5EF4-FFF2-40B4-BE49-F238E27FC236}">
                  <a16:creationId xmlns:a16="http://schemas.microsoft.com/office/drawing/2014/main" id="{4CFAEDF8-8A8A-916C-784C-96138A7AD183}"/>
                </a:ext>
              </a:extLst>
            </p:cNvPr>
            <p:cNvGrpSpPr/>
            <p:nvPr/>
          </p:nvGrpSpPr>
          <p:grpSpPr>
            <a:xfrm>
              <a:off x="6310050" y="3930843"/>
              <a:ext cx="1693866" cy="342000"/>
              <a:chOff x="6778474" y="4346773"/>
              <a:chExt cx="1693866" cy="342000"/>
            </a:xfrm>
            <a:solidFill>
              <a:schemeClr val="bg1">
                <a:lumMod val="75000"/>
              </a:schemeClr>
            </a:solidFill>
          </p:grpSpPr>
          <p:sp>
            <p:nvSpPr>
              <p:cNvPr id="20" name="Freihandform: Form 19">
                <a:extLst>
                  <a:ext uri="{FF2B5EF4-FFF2-40B4-BE49-F238E27FC236}">
                    <a16:creationId xmlns:a16="http://schemas.microsoft.com/office/drawing/2014/main" id="{EC809CEA-C2EA-3423-F5B3-32DE266BC976}"/>
                  </a:ext>
                </a:extLst>
              </p:cNvPr>
              <p:cNvSpPr/>
              <p:nvPr/>
            </p:nvSpPr>
            <p:spPr>
              <a:xfrm>
                <a:off x="7951925" y="4346773"/>
                <a:ext cx="520415" cy="342000"/>
              </a:xfrm>
              <a:custGeom>
                <a:avLst/>
                <a:gdLst>
                  <a:gd name="connsiteX0" fmla="*/ 0 w 452659"/>
                  <a:gd name="connsiteY0" fmla="*/ 105905 h 529526"/>
                  <a:gd name="connsiteX1" fmla="*/ 226330 w 452659"/>
                  <a:gd name="connsiteY1" fmla="*/ 105905 h 529526"/>
                  <a:gd name="connsiteX2" fmla="*/ 226330 w 452659"/>
                  <a:gd name="connsiteY2" fmla="*/ 0 h 529526"/>
                  <a:gd name="connsiteX3" fmla="*/ 452659 w 452659"/>
                  <a:gd name="connsiteY3" fmla="*/ 264763 h 529526"/>
                  <a:gd name="connsiteX4" fmla="*/ 226330 w 452659"/>
                  <a:gd name="connsiteY4" fmla="*/ 529526 h 529526"/>
                  <a:gd name="connsiteX5" fmla="*/ 226330 w 452659"/>
                  <a:gd name="connsiteY5" fmla="*/ 423621 h 529526"/>
                  <a:gd name="connsiteX6" fmla="*/ 0 w 452659"/>
                  <a:gd name="connsiteY6" fmla="*/ 423621 h 529526"/>
                  <a:gd name="connsiteX7" fmla="*/ 0 w 452659"/>
                  <a:gd name="connsiteY7" fmla="*/ 105905 h 5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59" h="529526">
                    <a:moveTo>
                      <a:pt x="0" y="105905"/>
                    </a:moveTo>
                    <a:lnTo>
                      <a:pt x="226330" y="105905"/>
                    </a:lnTo>
                    <a:lnTo>
                      <a:pt x="226330" y="0"/>
                    </a:lnTo>
                    <a:lnTo>
                      <a:pt x="452659" y="264763"/>
                    </a:lnTo>
                    <a:lnTo>
                      <a:pt x="226330" y="529526"/>
                    </a:lnTo>
                    <a:lnTo>
                      <a:pt x="226330" y="423621"/>
                    </a:lnTo>
                    <a:lnTo>
                      <a:pt x="0" y="423621"/>
                    </a:lnTo>
                    <a:lnTo>
                      <a:pt x="0" y="105905"/>
                    </a:lnTo>
                    <a:close/>
                  </a:path>
                </a:pathLst>
              </a:cu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5905" rIns="135798" bIns="10590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21" name="Rechteck 20">
                <a:extLst>
                  <a:ext uri="{FF2B5EF4-FFF2-40B4-BE49-F238E27FC236}">
                    <a16:creationId xmlns:a16="http://schemas.microsoft.com/office/drawing/2014/main" id="{0CE2F944-99EE-FE72-4FF2-420E26729E25}"/>
                  </a:ext>
                </a:extLst>
              </p:cNvPr>
              <p:cNvSpPr/>
              <p:nvPr/>
            </p:nvSpPr>
            <p:spPr>
              <a:xfrm rot="5400000">
                <a:off x="7267919" y="3923773"/>
                <a:ext cx="209110" cy="11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Montserrat Light"/>
                  <a:ea typeface="+mn-ea"/>
                  <a:cs typeface="+mn-cs"/>
                </a:endParaRPr>
              </a:p>
            </p:txBody>
          </p:sp>
        </p:grpSp>
        <p:sp>
          <p:nvSpPr>
            <p:cNvPr id="15" name="Freihandform: Form 14">
              <a:extLst>
                <a:ext uri="{FF2B5EF4-FFF2-40B4-BE49-F238E27FC236}">
                  <a16:creationId xmlns:a16="http://schemas.microsoft.com/office/drawing/2014/main" id="{4ED0C7CC-F50A-A8D9-E754-F1DCE2B6C7D8}"/>
                </a:ext>
              </a:extLst>
            </p:cNvPr>
            <p:cNvSpPr/>
            <p:nvPr/>
          </p:nvSpPr>
          <p:spPr>
            <a:xfrm>
              <a:off x="8003916" y="1649613"/>
              <a:ext cx="2135187" cy="1281112"/>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solidFill>
              <a:srgbClr val="A6E35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342" tIns="121342" rIns="121342" bIns="121342"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1" dirty="0">
                  <a:solidFill>
                    <a:srgbClr val="FFFFFF"/>
                  </a:solidFill>
                  <a:cs typeface="Arial" panose="020B0604020202020204" pitchFamily="34" charset="0"/>
                </a:rPr>
                <a:t>Vakzin</a:t>
              </a:r>
              <a:r>
                <a:rPr kumimoji="0" lang="en-GB" b="1" i="0" u="none" strike="noStrike" kern="1200" cap="none" spc="0" normalizeH="0" baseline="0" noProof="0" dirty="0">
                  <a:ln>
                    <a:noFill/>
                  </a:ln>
                  <a:solidFill>
                    <a:srgbClr val="FFFFFF"/>
                  </a:solidFill>
                  <a:effectLst/>
                  <a:uLnTx/>
                  <a:uFillTx/>
                  <a:ea typeface="+mn-ea"/>
                  <a:cs typeface="Arial" panose="020B0604020202020204" pitchFamily="34" charset="0"/>
                </a:rPr>
                <a:t>/Virus </a:t>
              </a:r>
              <a:r>
                <a:rPr kumimoji="0" lang="en-GB" b="1" i="0" u="sng" strike="noStrike" kern="1200" cap="none" spc="0" normalizeH="0" baseline="0" noProof="0" dirty="0">
                  <a:ln>
                    <a:noFill/>
                  </a:ln>
                  <a:solidFill>
                    <a:srgbClr val="FFFFFF"/>
                  </a:solidFill>
                  <a:effectLst/>
                  <a:uLnTx/>
                  <a:uFillTx/>
                  <a:ea typeface="+mn-ea"/>
                  <a:cs typeface="Arial" panose="020B0604020202020204" pitchFamily="34" charset="0"/>
                </a:rPr>
                <a:t>Match</a:t>
              </a:r>
            </a:p>
          </p:txBody>
        </p:sp>
        <p:sp>
          <p:nvSpPr>
            <p:cNvPr id="16" name="Freihandform: Form 15">
              <a:extLst>
                <a:ext uri="{FF2B5EF4-FFF2-40B4-BE49-F238E27FC236}">
                  <a16:creationId xmlns:a16="http://schemas.microsoft.com/office/drawing/2014/main" id="{B1058C5D-E5E3-84B4-BC81-A55595CEFDA5}"/>
                </a:ext>
              </a:extLst>
            </p:cNvPr>
            <p:cNvSpPr/>
            <p:nvPr/>
          </p:nvSpPr>
          <p:spPr>
            <a:xfrm>
              <a:off x="8003916" y="3461287"/>
              <a:ext cx="2135187" cy="1281112"/>
            </a:xfrm>
            <a:custGeom>
              <a:avLst/>
              <a:gdLst>
                <a:gd name="connsiteX0" fmla="*/ 0 w 2135187"/>
                <a:gd name="connsiteY0" fmla="*/ 128111 h 1281112"/>
                <a:gd name="connsiteX1" fmla="*/ 128111 w 2135187"/>
                <a:gd name="connsiteY1" fmla="*/ 0 h 1281112"/>
                <a:gd name="connsiteX2" fmla="*/ 2007076 w 2135187"/>
                <a:gd name="connsiteY2" fmla="*/ 0 h 1281112"/>
                <a:gd name="connsiteX3" fmla="*/ 2135187 w 2135187"/>
                <a:gd name="connsiteY3" fmla="*/ 128111 h 1281112"/>
                <a:gd name="connsiteX4" fmla="*/ 2135187 w 2135187"/>
                <a:gd name="connsiteY4" fmla="*/ 1153001 h 1281112"/>
                <a:gd name="connsiteX5" fmla="*/ 2007076 w 2135187"/>
                <a:gd name="connsiteY5" fmla="*/ 1281112 h 1281112"/>
                <a:gd name="connsiteX6" fmla="*/ 128111 w 2135187"/>
                <a:gd name="connsiteY6" fmla="*/ 1281112 h 1281112"/>
                <a:gd name="connsiteX7" fmla="*/ 0 w 2135187"/>
                <a:gd name="connsiteY7" fmla="*/ 1153001 h 1281112"/>
                <a:gd name="connsiteX8" fmla="*/ 0 w 2135187"/>
                <a:gd name="connsiteY8" fmla="*/ 128111 h 128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281112">
                  <a:moveTo>
                    <a:pt x="0" y="128111"/>
                  </a:moveTo>
                  <a:cubicBezTo>
                    <a:pt x="0" y="57357"/>
                    <a:pt x="57357" y="0"/>
                    <a:pt x="128111" y="0"/>
                  </a:cubicBezTo>
                  <a:lnTo>
                    <a:pt x="2007076" y="0"/>
                  </a:lnTo>
                  <a:cubicBezTo>
                    <a:pt x="2077830" y="0"/>
                    <a:pt x="2135187" y="57357"/>
                    <a:pt x="2135187" y="128111"/>
                  </a:cubicBezTo>
                  <a:lnTo>
                    <a:pt x="2135187" y="1153001"/>
                  </a:lnTo>
                  <a:cubicBezTo>
                    <a:pt x="2135187" y="1223755"/>
                    <a:pt x="2077830" y="1281112"/>
                    <a:pt x="2007076" y="1281112"/>
                  </a:cubicBezTo>
                  <a:lnTo>
                    <a:pt x="128111" y="1281112"/>
                  </a:lnTo>
                  <a:cubicBezTo>
                    <a:pt x="57357" y="1281112"/>
                    <a:pt x="0" y="1223755"/>
                    <a:pt x="0" y="1153001"/>
                  </a:cubicBezTo>
                  <a:lnTo>
                    <a:pt x="0" y="128111"/>
                  </a:lnTo>
                  <a:close/>
                </a:path>
              </a:pathLst>
            </a:custGeom>
            <a:solidFill>
              <a:srgbClr val="FF754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342" tIns="121342" rIns="121342" bIns="121342"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000" b="1" dirty="0">
                  <a:solidFill>
                    <a:srgbClr val="FFFFFF"/>
                  </a:solidFill>
                  <a:cs typeface="Arial" panose="020B0604020202020204" pitchFamily="34" charset="0"/>
                </a:rPr>
                <a:t>Vakzin</a:t>
              </a:r>
              <a:r>
                <a:rPr kumimoji="0" lang="de-DE" sz="2000" b="1" i="0" u="none" strike="noStrike" kern="1200" cap="none" spc="0" normalizeH="0" baseline="0" dirty="0">
                  <a:ln>
                    <a:noFill/>
                  </a:ln>
                  <a:solidFill>
                    <a:srgbClr val="FFFFFF"/>
                  </a:solidFill>
                  <a:effectLst/>
                  <a:uLnTx/>
                  <a:uFillTx/>
                  <a:ea typeface="+mn-ea"/>
                  <a:cs typeface="Arial" panose="020B0604020202020204" pitchFamily="34" charset="0"/>
                </a:rPr>
                <a:t>/Virus </a:t>
              </a:r>
              <a:r>
                <a:rPr kumimoji="0" lang="de-DE" sz="2000" b="1" i="0" u="sng" strike="noStrike" kern="1200" cap="none" spc="0" normalizeH="0" baseline="0" dirty="0" err="1">
                  <a:ln>
                    <a:noFill/>
                  </a:ln>
                  <a:solidFill>
                    <a:srgbClr val="FFFFFF"/>
                  </a:solidFill>
                  <a:effectLst/>
                  <a:uLnTx/>
                  <a:uFillTx/>
                  <a:ea typeface="+mn-ea"/>
                  <a:cs typeface="Arial" panose="020B0604020202020204" pitchFamily="34" charset="0"/>
                </a:rPr>
                <a:t>Mismatch</a:t>
              </a:r>
              <a:endParaRPr kumimoji="0" lang="de-DE" sz="2000" b="1" i="0" u="sng" strike="noStrike" kern="1200" cap="none" spc="0" normalizeH="0" baseline="0" dirty="0">
                <a:ln>
                  <a:noFill/>
                </a:ln>
                <a:solidFill>
                  <a:srgbClr val="FFFFFF"/>
                </a:solidFill>
                <a:effectLst/>
                <a:uLnTx/>
                <a:uFillTx/>
                <a:ea typeface="+mn-ea"/>
                <a:cs typeface="Arial" panose="020B0604020202020204" pitchFamily="34" charset="0"/>
              </a:endParaRPr>
            </a:p>
          </p:txBody>
        </p:sp>
        <p:pic>
          <p:nvPicPr>
            <p:cNvPr id="17" name="Grafik 16" descr="Häkchen mit einfarbiger Füllung">
              <a:extLst>
                <a:ext uri="{FF2B5EF4-FFF2-40B4-BE49-F238E27FC236}">
                  <a16:creationId xmlns:a16="http://schemas.microsoft.com/office/drawing/2014/main" id="{0F7086F9-26DD-DC23-39AC-09B2EE72A41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46058" y="1992422"/>
              <a:ext cx="540000" cy="540000"/>
            </a:xfrm>
            <a:prstGeom prst="rect">
              <a:avLst/>
            </a:prstGeom>
          </p:spPr>
        </p:pic>
        <p:pic>
          <p:nvPicPr>
            <p:cNvPr id="18" name="Grafik 17" descr="Schließen mit einfarbiger Füllung">
              <a:extLst>
                <a:ext uri="{FF2B5EF4-FFF2-40B4-BE49-F238E27FC236}">
                  <a16:creationId xmlns:a16="http://schemas.microsoft.com/office/drawing/2014/main" id="{044ED378-A6D8-3444-ED77-4550C908F7B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46058" y="3847708"/>
              <a:ext cx="540000" cy="540000"/>
            </a:xfrm>
            <a:prstGeom prst="rect">
              <a:avLst/>
            </a:prstGeom>
          </p:spPr>
        </p:pic>
        <p:sp>
          <p:nvSpPr>
            <p:cNvPr id="19" name="Textfeld 18">
              <a:extLst>
                <a:ext uri="{FF2B5EF4-FFF2-40B4-BE49-F238E27FC236}">
                  <a16:creationId xmlns:a16="http://schemas.microsoft.com/office/drawing/2014/main" id="{B6A0599C-DE91-0C05-7CDE-4B83E2F684DD}"/>
                </a:ext>
              </a:extLst>
            </p:cNvPr>
            <p:cNvSpPr txBox="1"/>
            <p:nvPr/>
          </p:nvSpPr>
          <p:spPr>
            <a:xfrm>
              <a:off x="6298357" y="2994662"/>
              <a:ext cx="25879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dirty="0">
                  <a:ln>
                    <a:noFill/>
                  </a:ln>
                  <a:solidFill>
                    <a:srgbClr val="51545D">
                      <a:lumMod val="50000"/>
                    </a:srgbClr>
                  </a:solidFill>
                  <a:effectLst/>
                  <a:uLnTx/>
                  <a:uFillTx/>
                  <a:ea typeface="+mn-ea"/>
                  <a:cs typeface="Arial" panose="020B0604020202020204" pitchFamily="34" charset="0"/>
                </a:rPr>
                <a:t>Was dazu führen kann…</a:t>
              </a:r>
            </a:p>
          </p:txBody>
        </p:sp>
      </p:grpSp>
      <p:sp>
        <p:nvSpPr>
          <p:cNvPr id="32" name="TextBox 9">
            <a:extLst>
              <a:ext uri="{FF2B5EF4-FFF2-40B4-BE49-F238E27FC236}">
                <a16:creationId xmlns:a16="http://schemas.microsoft.com/office/drawing/2014/main" id="{1297A268-5257-9214-A21B-FAA43D791BDE}"/>
              </a:ext>
            </a:extLst>
          </p:cNvPr>
          <p:cNvSpPr txBox="1"/>
          <p:nvPr/>
        </p:nvSpPr>
        <p:spPr>
          <a:xfrm>
            <a:off x="723525" y="5713938"/>
            <a:ext cx="10729912" cy="58477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800" b="0" i="0" u="none" strike="noStrike" kern="1200" cap="none" spc="0" normalizeH="0" baseline="0" noProof="0" dirty="0">
                <a:ln>
                  <a:noFill/>
                </a:ln>
                <a:effectLst/>
                <a:uLnTx/>
                <a:uFillTx/>
                <a:latin typeface="Montserrat Light"/>
                <a:ea typeface="+mn-ea"/>
                <a:cs typeface="+mn-cs"/>
              </a:rPr>
              <a:t>1. Green Book Immunisation against infectious disease. Chapter 19 Influenza. https://assets.publishing.service.gov.uk/government/uploads/system/uploads/attachment_data/file/733840/Influenza_green_book_chapter19.pdf. </a:t>
            </a:r>
            <a:r>
              <a:rPr kumimoji="0" lang="en-GB" sz="800" b="0" i="0" u="none" strike="noStrike" kern="1200" cap="none" spc="0" normalizeH="0" baseline="0" noProof="0" dirty="0" err="1">
                <a:ln>
                  <a:noFill/>
                </a:ln>
                <a:effectLst/>
                <a:uLnTx/>
                <a:uFillTx/>
                <a:latin typeface="Montserrat Light"/>
                <a:ea typeface="+mn-ea"/>
                <a:cs typeface="+mn-cs"/>
              </a:rPr>
              <a:t>Abgerufen</a:t>
            </a:r>
            <a:r>
              <a:rPr kumimoji="0" lang="en-GB" sz="800" b="0" i="0" u="none" strike="noStrike" kern="1200" cap="none" spc="0" normalizeH="0" baseline="0" noProof="0" dirty="0">
                <a:ln>
                  <a:noFill/>
                </a:ln>
                <a:effectLst/>
                <a:uLnTx/>
                <a:uFillTx/>
                <a:latin typeface="Montserrat Light"/>
                <a:ea typeface="+mn-ea"/>
                <a:cs typeface="+mn-cs"/>
              </a:rPr>
              <a:t> </a:t>
            </a:r>
            <a:r>
              <a:rPr kumimoji="0" lang="en-GB" sz="800" b="0" i="0" u="none" strike="noStrike" kern="1200" cap="none" spc="0" normalizeH="0" baseline="0" noProof="0" dirty="0" err="1">
                <a:ln>
                  <a:noFill/>
                </a:ln>
                <a:effectLst/>
                <a:uLnTx/>
                <a:uFillTx/>
                <a:latin typeface="Montserrat Light"/>
                <a:ea typeface="+mn-ea"/>
                <a:cs typeface="+mn-cs"/>
              </a:rPr>
              <a:t>im</a:t>
            </a:r>
            <a:r>
              <a:rPr kumimoji="0" lang="en-GB" sz="800" b="0" i="0" u="none" strike="noStrike" kern="1200" cap="none" spc="0" normalizeH="0" baseline="0" noProof="0" dirty="0">
                <a:ln>
                  <a:noFill/>
                </a:ln>
                <a:effectLst/>
                <a:uLnTx/>
                <a:uFillTx/>
                <a:latin typeface="Montserrat Light"/>
                <a:ea typeface="+mn-ea"/>
                <a:cs typeface="+mn-cs"/>
              </a:rPr>
              <a:t> April 2021. 2. WHO. Vaccine Effectiveness. http://www.who.int/influenza/vaccines/virus/recommendations/201502_qanda_vaccineeffectiveness.pdf.Abgerufen </a:t>
            </a:r>
            <a:r>
              <a:rPr kumimoji="0" lang="en-GB" sz="800" b="0" i="0" u="none" strike="noStrike" kern="1200" cap="none" spc="0" normalizeH="0" baseline="0" noProof="0" dirty="0" err="1">
                <a:ln>
                  <a:noFill/>
                </a:ln>
                <a:effectLst/>
                <a:uLnTx/>
                <a:uFillTx/>
                <a:latin typeface="Montserrat Light"/>
                <a:ea typeface="+mn-ea"/>
                <a:cs typeface="+mn-cs"/>
              </a:rPr>
              <a:t>im</a:t>
            </a:r>
            <a:r>
              <a:rPr kumimoji="0" lang="en-GB" sz="800" b="0" i="0" u="none" strike="noStrike" kern="1200" cap="none" spc="0" normalizeH="0" baseline="0" noProof="0" dirty="0">
                <a:ln>
                  <a:noFill/>
                </a:ln>
                <a:effectLst/>
                <a:uLnTx/>
                <a:uFillTx/>
                <a:latin typeface="Montserrat Light"/>
                <a:ea typeface="+mn-ea"/>
                <a:cs typeface="+mn-cs"/>
              </a:rPr>
              <a:t> April 2021. 3. CDC. Vaccine Effectiveness - How Well Does the Flu Vaccine Work? https://www.cdc.gov/flu/about/qa/vaccineeffect.htm. </a:t>
            </a:r>
            <a:r>
              <a:rPr kumimoji="0" lang="en-GB" sz="800" b="0" i="0" u="none" strike="noStrike" kern="1200" cap="none" spc="0" normalizeH="0" baseline="0" noProof="0" dirty="0" err="1">
                <a:ln>
                  <a:noFill/>
                </a:ln>
                <a:effectLst/>
                <a:uLnTx/>
                <a:uFillTx/>
                <a:latin typeface="Montserrat Light"/>
                <a:ea typeface="+mn-ea"/>
                <a:cs typeface="+mn-cs"/>
              </a:rPr>
              <a:t>Abgerufen</a:t>
            </a:r>
            <a:r>
              <a:rPr kumimoji="0" lang="en-GB" sz="800" b="0" i="0" u="none" strike="noStrike" kern="1200" cap="none" spc="0" normalizeH="0" baseline="0" noProof="0" dirty="0">
                <a:ln>
                  <a:noFill/>
                </a:ln>
                <a:effectLst/>
                <a:uLnTx/>
                <a:uFillTx/>
                <a:latin typeface="Montserrat Light"/>
                <a:ea typeface="+mn-ea"/>
                <a:cs typeface="+mn-cs"/>
              </a:rPr>
              <a:t> </a:t>
            </a:r>
            <a:r>
              <a:rPr kumimoji="0" lang="en-GB" sz="800" b="0" i="0" u="none" strike="noStrike" kern="1200" cap="none" spc="0" normalizeH="0" baseline="0" noProof="0" dirty="0" err="1">
                <a:ln>
                  <a:noFill/>
                </a:ln>
                <a:effectLst/>
                <a:uLnTx/>
                <a:uFillTx/>
                <a:latin typeface="Montserrat Light"/>
                <a:ea typeface="+mn-ea"/>
                <a:cs typeface="+mn-cs"/>
              </a:rPr>
              <a:t>im</a:t>
            </a:r>
            <a:r>
              <a:rPr kumimoji="0" lang="en-GB" sz="800" b="0" i="0" u="none" strike="noStrike" kern="1200" cap="none" spc="0" normalizeH="0" baseline="0" noProof="0" dirty="0">
                <a:ln>
                  <a:noFill/>
                </a:ln>
                <a:effectLst/>
                <a:uLnTx/>
                <a:uFillTx/>
                <a:latin typeface="Montserrat Light"/>
                <a:ea typeface="+mn-ea"/>
                <a:cs typeface="+mn-cs"/>
              </a:rPr>
              <a:t> April 2021.</a:t>
            </a:r>
          </a:p>
        </p:txBody>
      </p:sp>
    </p:spTree>
    <p:extLst>
      <p:ext uri="{BB962C8B-B14F-4D97-AF65-F5344CB8AC3E}">
        <p14:creationId xmlns:p14="http://schemas.microsoft.com/office/powerpoint/2010/main" val="208365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AFA7EA-B1CD-F029-4567-1C7DB5A28E17}"/>
              </a:ext>
            </a:extLst>
          </p:cNvPr>
          <p:cNvSpPr>
            <a:spLocks noGrp="1"/>
          </p:cNvSpPr>
          <p:nvPr>
            <p:ph type="sldNum" sz="quarter" idx="10"/>
          </p:nvPr>
        </p:nvSpPr>
        <p:spPr/>
        <p:txBody>
          <a:bodyPr/>
          <a:lstStyle/>
          <a:p>
            <a:fld id="{47E06B46-E8AC-A541-8CB9-26D1014CC93B}" type="slidenum">
              <a:rPr lang="en-US" smtClean="0"/>
              <a:pPr/>
              <a:t>26</a:t>
            </a:fld>
            <a:endParaRPr lang="en-US"/>
          </a:p>
        </p:txBody>
      </p:sp>
      <p:sp>
        <p:nvSpPr>
          <p:cNvPr id="3" name="Title 2">
            <a:extLst>
              <a:ext uri="{FF2B5EF4-FFF2-40B4-BE49-F238E27FC236}">
                <a16:creationId xmlns:a16="http://schemas.microsoft.com/office/drawing/2014/main" id="{B9E01381-6358-E0FE-23C7-0EBA21507545}"/>
              </a:ext>
            </a:extLst>
          </p:cNvPr>
          <p:cNvSpPr>
            <a:spLocks noGrp="1"/>
          </p:cNvSpPr>
          <p:nvPr>
            <p:ph type="title"/>
          </p:nvPr>
        </p:nvSpPr>
        <p:spPr>
          <a:xfrm>
            <a:off x="725906" y="458450"/>
            <a:ext cx="10949538" cy="430887"/>
          </a:xfrm>
        </p:spPr>
        <p:txBody>
          <a:bodyPr>
            <a:normAutofit fontScale="90000"/>
          </a:bodyPr>
          <a:lstStyle/>
          <a:p>
            <a:r>
              <a:rPr lang="de-DE"/>
              <a:t>W</a:t>
            </a:r>
            <a:r>
              <a:rPr lang="en-US" err="1"/>
              <a:t>elche</a:t>
            </a:r>
            <a:r>
              <a:rPr lang="en-US"/>
              <a:t> </a:t>
            </a:r>
            <a:r>
              <a:rPr lang="en-US" err="1"/>
              <a:t>Faktoren</a:t>
            </a:r>
            <a:r>
              <a:rPr lang="en-US"/>
              <a:t> </a:t>
            </a:r>
            <a:r>
              <a:rPr lang="en-US" err="1"/>
              <a:t>haben</a:t>
            </a:r>
            <a:r>
              <a:rPr lang="en-US"/>
              <a:t> </a:t>
            </a:r>
            <a:r>
              <a:rPr lang="en-US" err="1"/>
              <a:t>Einfluss</a:t>
            </a:r>
            <a:r>
              <a:rPr lang="en-US"/>
              <a:t> auf die Impfeffektivität?</a:t>
            </a:r>
            <a:r>
              <a:rPr lang="en-US" baseline="30000"/>
              <a:t>1</a:t>
            </a:r>
          </a:p>
        </p:txBody>
      </p:sp>
      <p:sp>
        <p:nvSpPr>
          <p:cNvPr id="5" name="Rectangle 26">
            <a:extLst>
              <a:ext uri="{FF2B5EF4-FFF2-40B4-BE49-F238E27FC236}">
                <a16:creationId xmlns:a16="http://schemas.microsoft.com/office/drawing/2014/main" id="{9327228B-E552-F877-2CB8-94CA3E013738}"/>
              </a:ext>
            </a:extLst>
          </p:cNvPr>
          <p:cNvSpPr/>
          <p:nvPr/>
        </p:nvSpPr>
        <p:spPr>
          <a:xfrm>
            <a:off x="987176" y="6437016"/>
            <a:ext cx="10688268" cy="303293"/>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u="none" strike="noStrike" kern="1200" cap="none" spc="0" normalizeH="0" baseline="0" noProof="0">
                <a:ln>
                  <a:noFill/>
                </a:ln>
                <a:effectLst/>
                <a:uLnTx/>
                <a:uFillTx/>
              </a:rPr>
              <a:t>1. </a:t>
            </a:r>
            <a:r>
              <a:rPr kumimoji="0" lang="en-GB" sz="800" b="0" u="none" strike="noStrike" kern="1200" cap="none" spc="0" normalizeH="0" baseline="0" noProof="0" err="1">
                <a:ln>
                  <a:noFill/>
                </a:ln>
                <a:effectLst/>
                <a:uLnTx/>
                <a:uFillTx/>
              </a:rPr>
              <a:t>Tregoning</a:t>
            </a:r>
            <a:r>
              <a:rPr kumimoji="0" lang="en-GB" sz="800" b="0" u="none" strike="noStrike" kern="1200" cap="none" spc="0" normalizeH="0" baseline="0" noProof="0">
                <a:ln>
                  <a:noFill/>
                </a:ln>
                <a:effectLst/>
                <a:uLnTx/>
                <a:uFillTx/>
              </a:rPr>
              <a:t>, J.S. et al. Nat Rev Immunol 21, 626–636 (2021). 2. </a:t>
            </a:r>
            <a:r>
              <a:rPr kumimoji="0" lang="en-GB" sz="800" b="0" u="none" strike="noStrike" kern="1200" cap="none" spc="0" normalizeH="0" baseline="0" noProof="0" err="1">
                <a:ln>
                  <a:noFill/>
                </a:ln>
                <a:effectLst/>
                <a:uLnTx/>
                <a:uFillTx/>
              </a:rPr>
              <a:t>Epidemiologisches</a:t>
            </a:r>
            <a:r>
              <a:rPr kumimoji="0" lang="en-GB" sz="800" b="0" u="none" strike="noStrike" kern="1200" cap="none" spc="0" normalizeH="0" baseline="0" noProof="0">
                <a:ln>
                  <a:noFill/>
                </a:ln>
                <a:effectLst/>
                <a:uLnTx/>
                <a:uFillTx/>
              </a:rPr>
              <a:t> Bulletin 1/2021, </a:t>
            </a:r>
            <a:r>
              <a:rPr kumimoji="0" lang="en-GB" sz="800" b="0" u="none" strike="noStrike" kern="1200" cap="none" spc="0" normalizeH="0" baseline="0" noProof="0" err="1">
                <a:ln>
                  <a:noFill/>
                </a:ln>
                <a:effectLst/>
                <a:uLnTx/>
                <a:uFillTx/>
              </a:rPr>
              <a:t>abrufbar</a:t>
            </a:r>
            <a:r>
              <a:rPr kumimoji="0" lang="en-GB" sz="800" b="0" u="none" strike="noStrike" kern="1200" cap="none" spc="0" normalizeH="0" baseline="0" noProof="0">
                <a:ln>
                  <a:noFill/>
                </a:ln>
                <a:effectLst/>
                <a:uLnTx/>
                <a:uFillTx/>
              </a:rPr>
              <a:t> </a:t>
            </a:r>
            <a:r>
              <a:rPr kumimoji="0" lang="en-GB" sz="800" b="0" u="none" strike="noStrike" kern="1200" cap="none" spc="0" normalizeH="0" baseline="0" noProof="0" err="1">
                <a:ln>
                  <a:noFill/>
                </a:ln>
                <a:effectLst/>
                <a:uLnTx/>
                <a:uFillTx/>
              </a:rPr>
              <a:t>unter</a:t>
            </a:r>
            <a:r>
              <a:rPr lang="en-GB" sz="800"/>
              <a:t> </a:t>
            </a:r>
            <a:r>
              <a:rPr kumimoji="0" lang="en-GB" sz="800" b="0" u="none" strike="noStrike" kern="1200" cap="none" spc="0" normalizeH="0" baseline="0" noProof="0">
                <a:ln>
                  <a:noFill/>
                </a:ln>
                <a:effectLst/>
                <a:uLnTx/>
                <a:uFillTx/>
                <a:hlinkClick r:id="rId3"/>
              </a:rPr>
              <a:t>https://www.rki.de/DE/Content/Infekt/EpidBull/Archiv/2021/Ausgaben/01_21.pdf?__blob=publicationFile</a:t>
            </a:r>
            <a:r>
              <a:rPr kumimoji="0" lang="en-GB" sz="800" b="0" u="none" strike="noStrike" kern="1200" cap="none" spc="0" normalizeH="0" baseline="0" noProof="0">
                <a:ln>
                  <a:noFill/>
                </a:ln>
                <a:effectLst/>
                <a:uLnTx/>
                <a:uFillTx/>
              </a:rPr>
              <a:t>.   </a:t>
            </a:r>
          </a:p>
        </p:txBody>
      </p:sp>
      <p:grpSp>
        <p:nvGrpSpPr>
          <p:cNvPr id="32" name="Group 31">
            <a:extLst>
              <a:ext uri="{FF2B5EF4-FFF2-40B4-BE49-F238E27FC236}">
                <a16:creationId xmlns:a16="http://schemas.microsoft.com/office/drawing/2014/main" id="{C4521C34-6BAF-7909-4571-66EA2D0438BC}"/>
              </a:ext>
            </a:extLst>
          </p:cNvPr>
          <p:cNvGrpSpPr/>
          <p:nvPr/>
        </p:nvGrpSpPr>
        <p:grpSpPr>
          <a:xfrm>
            <a:off x="3004141" y="1099281"/>
            <a:ext cx="6183718" cy="5317360"/>
            <a:chOff x="725906" y="1052067"/>
            <a:chExt cx="6183718" cy="5317360"/>
          </a:xfrm>
        </p:grpSpPr>
        <p:pic>
          <p:nvPicPr>
            <p:cNvPr id="1026" name="Picture 2" descr="Fig. 1">
              <a:extLst>
                <a:ext uri="{FF2B5EF4-FFF2-40B4-BE49-F238E27FC236}">
                  <a16:creationId xmlns:a16="http://schemas.microsoft.com/office/drawing/2014/main" id="{21FF2B97-4E9F-FF8F-F72A-8904411DA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692" y="1052067"/>
              <a:ext cx="5548500" cy="486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6">
              <a:extLst>
                <a:ext uri="{FF2B5EF4-FFF2-40B4-BE49-F238E27FC236}">
                  <a16:creationId xmlns:a16="http://schemas.microsoft.com/office/drawing/2014/main" id="{13B84BA0-4601-AB67-E949-F93D015F216F}"/>
                </a:ext>
              </a:extLst>
            </p:cNvPr>
            <p:cNvSpPr/>
            <p:nvPr/>
          </p:nvSpPr>
          <p:spPr>
            <a:xfrm>
              <a:off x="1131692" y="6066134"/>
              <a:ext cx="3683009" cy="303293"/>
            </a:xfrm>
            <a:prstGeom prst="rect">
              <a:avLst/>
            </a:prstGeom>
          </p:spPr>
          <p:txBody>
            <a:bodyPr wrap="square" bIns="10800" anchor="b">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800" b="0" u="none" strike="noStrike" kern="1200" cap="none" spc="0" normalizeH="0" baseline="0" noProof="0" dirty="0">
                  <a:ln>
                    <a:noFill/>
                  </a:ln>
                  <a:effectLst/>
                  <a:uLnTx/>
                  <a:uFillTx/>
                </a:rPr>
                <a:t>VE – </a:t>
              </a:r>
              <a:r>
                <a:rPr kumimoji="0" lang="en-GB" sz="800" b="0" u="none" strike="noStrike" kern="1200" cap="none" spc="0" normalizeH="0" baseline="0" noProof="0" dirty="0" err="1">
                  <a:ln>
                    <a:noFill/>
                  </a:ln>
                  <a:effectLst/>
                  <a:uLnTx/>
                  <a:uFillTx/>
                </a:rPr>
                <a:t>Impfeffektivität</a:t>
              </a:r>
              <a:r>
                <a:rPr kumimoji="0" lang="en-GB" sz="800" b="0" u="none" strike="noStrike" kern="1200" cap="none" spc="0" normalizeH="0" baseline="0" noProof="0" dirty="0">
                  <a:ln>
                    <a:noFill/>
                  </a:ln>
                  <a:effectLst/>
                  <a:uLnTx/>
                  <a:uFillTx/>
                </a:rPr>
                <a:t>.</a:t>
              </a:r>
            </a:p>
            <a:p>
              <a:pPr marR="0" lvl="0" algn="l" defTabSz="914400" rtl="0" eaLnBrk="1" fontAlgn="auto" latinLnBrk="0" hangingPunct="1">
                <a:lnSpc>
                  <a:spcPct val="100000"/>
                </a:lnSpc>
                <a:spcBef>
                  <a:spcPts val="0"/>
                </a:spcBef>
                <a:spcAft>
                  <a:spcPts val="0"/>
                </a:spcAft>
                <a:buClrTx/>
                <a:buSzTx/>
                <a:tabLst/>
                <a:defRPr/>
              </a:pPr>
              <a:r>
                <a:rPr kumimoji="0" lang="en-GB" sz="800" b="0" u="none" strike="noStrike" kern="1200" cap="none" spc="0" normalizeH="0" baseline="0" noProof="0" dirty="0" err="1">
                  <a:ln>
                    <a:noFill/>
                  </a:ln>
                  <a:effectLst/>
                  <a:uLnTx/>
                  <a:uFillTx/>
                </a:rPr>
                <a:t>Modifiziert</a:t>
              </a:r>
              <a:r>
                <a:rPr kumimoji="0" lang="en-GB" sz="800" b="0" u="none" strike="noStrike" kern="1200" cap="none" spc="0" normalizeH="0" baseline="0" noProof="0" dirty="0">
                  <a:ln>
                    <a:noFill/>
                  </a:ln>
                  <a:effectLst/>
                  <a:uLnTx/>
                  <a:uFillTx/>
                </a:rPr>
                <a:t> </a:t>
              </a:r>
              <a:r>
                <a:rPr kumimoji="0" lang="en-GB" sz="800" b="0" u="none" strike="noStrike" kern="1200" cap="none" spc="0" normalizeH="0" baseline="0" noProof="0" dirty="0" err="1">
                  <a:ln>
                    <a:noFill/>
                  </a:ln>
                  <a:effectLst/>
                  <a:uLnTx/>
                  <a:uFillTx/>
                </a:rPr>
                <a:t>nach</a:t>
              </a:r>
              <a:r>
                <a:rPr kumimoji="0" lang="en-GB" sz="800" b="0" u="none" strike="noStrike" kern="1200" cap="none" spc="0" normalizeH="0" baseline="0" noProof="0" dirty="0">
                  <a:ln>
                    <a:noFill/>
                  </a:ln>
                  <a:effectLst/>
                  <a:uLnTx/>
                  <a:uFillTx/>
                </a:rPr>
                <a:t> </a:t>
              </a:r>
              <a:r>
                <a:rPr kumimoji="0" lang="en-GB" sz="800" b="0" u="none" strike="noStrike" kern="1200" cap="none" spc="0" normalizeH="0" baseline="0" noProof="0" dirty="0" err="1">
                  <a:ln>
                    <a:noFill/>
                  </a:ln>
                  <a:effectLst/>
                  <a:uLnTx/>
                  <a:uFillTx/>
                </a:rPr>
                <a:t>Tregoning</a:t>
              </a:r>
              <a:r>
                <a:rPr kumimoji="0" lang="en-GB" sz="800" b="0" u="none" strike="noStrike" kern="1200" cap="none" spc="0" normalizeH="0" baseline="0" noProof="0" dirty="0">
                  <a:ln>
                    <a:noFill/>
                  </a:ln>
                  <a:effectLst/>
                  <a:uLnTx/>
                  <a:uFillTx/>
                </a:rPr>
                <a:t>, J.S. et al. (COVID-19)</a:t>
              </a:r>
              <a:r>
                <a:rPr kumimoji="0" lang="en-GB" sz="800" b="0" u="none" strike="noStrike" kern="1200" cap="none" spc="0" normalizeH="0" baseline="30000" noProof="0" dirty="0">
                  <a:ln>
                    <a:noFill/>
                  </a:ln>
                  <a:effectLst/>
                  <a:uLnTx/>
                  <a:uFillTx/>
                </a:rPr>
                <a:t>1</a:t>
              </a:r>
            </a:p>
          </p:txBody>
        </p:sp>
        <p:sp>
          <p:nvSpPr>
            <p:cNvPr id="4" name="TextBox 3">
              <a:extLst>
                <a:ext uri="{FF2B5EF4-FFF2-40B4-BE49-F238E27FC236}">
                  <a16:creationId xmlns:a16="http://schemas.microsoft.com/office/drawing/2014/main" id="{A7E8D8E2-34AD-C598-9DAE-F51D79F04FDD}"/>
                </a:ext>
              </a:extLst>
            </p:cNvPr>
            <p:cNvSpPr txBox="1"/>
            <p:nvPr/>
          </p:nvSpPr>
          <p:spPr>
            <a:xfrm>
              <a:off x="2765031" y="1702765"/>
              <a:ext cx="2049670" cy="246221"/>
            </a:xfrm>
            <a:prstGeom prst="rect">
              <a:avLst/>
            </a:prstGeom>
            <a:solidFill>
              <a:schemeClr val="bg1"/>
            </a:solidFill>
          </p:spPr>
          <p:txBody>
            <a:bodyPr wrap="square" rtlCol="0">
              <a:spAutoFit/>
            </a:bodyPr>
            <a:lstStyle/>
            <a:p>
              <a:pPr algn="ctr"/>
              <a:r>
                <a:rPr lang="de-DE" sz="1000" b="1">
                  <a:latin typeface="+mj-lt"/>
                </a:rPr>
                <a:t>Demographie</a:t>
              </a:r>
              <a:endParaRPr lang="en-US" sz="1000" b="1">
                <a:latin typeface="+mj-lt"/>
              </a:endParaRPr>
            </a:p>
          </p:txBody>
        </p:sp>
        <p:sp>
          <p:nvSpPr>
            <p:cNvPr id="8" name="TextBox 7">
              <a:extLst>
                <a:ext uri="{FF2B5EF4-FFF2-40B4-BE49-F238E27FC236}">
                  <a16:creationId xmlns:a16="http://schemas.microsoft.com/office/drawing/2014/main" id="{65B599D9-6A36-5531-13B5-19A563E28E0A}"/>
                </a:ext>
              </a:extLst>
            </p:cNvPr>
            <p:cNvSpPr txBox="1"/>
            <p:nvPr/>
          </p:nvSpPr>
          <p:spPr>
            <a:xfrm>
              <a:off x="4814701" y="2311704"/>
              <a:ext cx="2049670" cy="253916"/>
            </a:xfrm>
            <a:prstGeom prst="rect">
              <a:avLst/>
            </a:prstGeom>
            <a:solidFill>
              <a:schemeClr val="bg1"/>
            </a:solidFill>
          </p:spPr>
          <p:txBody>
            <a:bodyPr wrap="square" rtlCol="0">
              <a:spAutoFit/>
            </a:bodyPr>
            <a:lstStyle/>
            <a:p>
              <a:pPr algn="ctr"/>
              <a:r>
                <a:rPr lang="de-DE" sz="1050" b="1">
                  <a:latin typeface="+mj-lt"/>
                </a:rPr>
                <a:t>Zugang zu Impfstoffen</a:t>
              </a:r>
              <a:endParaRPr lang="en-US" sz="1050" b="1">
                <a:latin typeface="+mj-lt"/>
              </a:endParaRPr>
            </a:p>
          </p:txBody>
        </p:sp>
        <p:sp>
          <p:nvSpPr>
            <p:cNvPr id="9" name="TextBox 8">
              <a:extLst>
                <a:ext uri="{FF2B5EF4-FFF2-40B4-BE49-F238E27FC236}">
                  <a16:creationId xmlns:a16="http://schemas.microsoft.com/office/drawing/2014/main" id="{26ACFC8D-267A-FA3F-7E87-ED9AB2591950}"/>
                </a:ext>
              </a:extLst>
            </p:cNvPr>
            <p:cNvSpPr txBox="1"/>
            <p:nvPr/>
          </p:nvSpPr>
          <p:spPr>
            <a:xfrm>
              <a:off x="947513" y="5128672"/>
              <a:ext cx="2049670" cy="246221"/>
            </a:xfrm>
            <a:prstGeom prst="rect">
              <a:avLst/>
            </a:prstGeom>
            <a:solidFill>
              <a:schemeClr val="bg1"/>
            </a:solidFill>
          </p:spPr>
          <p:txBody>
            <a:bodyPr wrap="square" rtlCol="0">
              <a:spAutoFit/>
            </a:bodyPr>
            <a:lstStyle/>
            <a:p>
              <a:pPr algn="ctr"/>
              <a:r>
                <a:rPr lang="de-DE" sz="1000" b="1">
                  <a:latin typeface="+mj-lt"/>
                </a:rPr>
                <a:t>Virus(varianten)</a:t>
              </a:r>
              <a:endParaRPr lang="en-US" sz="1000" b="1">
                <a:latin typeface="+mj-lt"/>
              </a:endParaRPr>
            </a:p>
          </p:txBody>
        </p:sp>
        <p:sp>
          <p:nvSpPr>
            <p:cNvPr id="10" name="TextBox 9">
              <a:extLst>
                <a:ext uri="{FF2B5EF4-FFF2-40B4-BE49-F238E27FC236}">
                  <a16:creationId xmlns:a16="http://schemas.microsoft.com/office/drawing/2014/main" id="{D7E04DAF-814C-3C04-8EB4-E8B5357813A0}"/>
                </a:ext>
              </a:extLst>
            </p:cNvPr>
            <p:cNvSpPr txBox="1"/>
            <p:nvPr/>
          </p:nvSpPr>
          <p:spPr>
            <a:xfrm>
              <a:off x="725906" y="2338823"/>
              <a:ext cx="2049670" cy="246221"/>
            </a:xfrm>
            <a:prstGeom prst="rect">
              <a:avLst/>
            </a:prstGeom>
            <a:solidFill>
              <a:schemeClr val="bg1"/>
            </a:solidFill>
          </p:spPr>
          <p:txBody>
            <a:bodyPr wrap="square" rtlCol="0">
              <a:spAutoFit/>
            </a:bodyPr>
            <a:lstStyle/>
            <a:p>
              <a:pPr algn="ctr"/>
              <a:r>
                <a:rPr lang="de-DE" sz="1000" b="1">
                  <a:latin typeface="+mj-lt"/>
                </a:rPr>
                <a:t>Wirt</a:t>
              </a:r>
              <a:endParaRPr lang="en-US" sz="1000" b="1">
                <a:latin typeface="+mj-lt"/>
              </a:endParaRPr>
            </a:p>
          </p:txBody>
        </p:sp>
        <p:sp>
          <p:nvSpPr>
            <p:cNvPr id="12" name="TextBox 11">
              <a:extLst>
                <a:ext uri="{FF2B5EF4-FFF2-40B4-BE49-F238E27FC236}">
                  <a16:creationId xmlns:a16="http://schemas.microsoft.com/office/drawing/2014/main" id="{86E5CBAA-DAC2-3D5A-C1F0-573799956E16}"/>
                </a:ext>
              </a:extLst>
            </p:cNvPr>
            <p:cNvSpPr txBox="1"/>
            <p:nvPr/>
          </p:nvSpPr>
          <p:spPr>
            <a:xfrm>
              <a:off x="5146567" y="4957959"/>
              <a:ext cx="1503289" cy="246221"/>
            </a:xfrm>
            <a:prstGeom prst="rect">
              <a:avLst/>
            </a:prstGeom>
            <a:solidFill>
              <a:schemeClr val="bg1"/>
            </a:solidFill>
          </p:spPr>
          <p:txBody>
            <a:bodyPr wrap="square" rtlCol="0">
              <a:spAutoFit/>
            </a:bodyPr>
            <a:lstStyle/>
            <a:p>
              <a:pPr algn="ctr"/>
              <a:r>
                <a:rPr lang="de-DE" sz="1000" b="1">
                  <a:latin typeface="+mj-lt"/>
                </a:rPr>
                <a:t>Immunstatus</a:t>
              </a:r>
              <a:endParaRPr lang="en-US" sz="1000" b="1">
                <a:latin typeface="+mj-lt"/>
              </a:endParaRPr>
            </a:p>
          </p:txBody>
        </p:sp>
        <p:sp>
          <p:nvSpPr>
            <p:cNvPr id="13" name="TextBox 12">
              <a:extLst>
                <a:ext uri="{FF2B5EF4-FFF2-40B4-BE49-F238E27FC236}">
                  <a16:creationId xmlns:a16="http://schemas.microsoft.com/office/drawing/2014/main" id="{780B126F-3F0B-E259-3CC4-4B6A40234BA6}"/>
                </a:ext>
              </a:extLst>
            </p:cNvPr>
            <p:cNvSpPr txBox="1"/>
            <p:nvPr/>
          </p:nvSpPr>
          <p:spPr>
            <a:xfrm>
              <a:off x="2896697" y="4589198"/>
              <a:ext cx="1922980" cy="276999"/>
            </a:xfrm>
            <a:prstGeom prst="rect">
              <a:avLst/>
            </a:prstGeom>
            <a:solidFill>
              <a:schemeClr val="bg1"/>
            </a:solidFill>
          </p:spPr>
          <p:txBody>
            <a:bodyPr wrap="square" rtlCol="0">
              <a:spAutoFit/>
            </a:bodyPr>
            <a:lstStyle/>
            <a:p>
              <a:pPr algn="ctr"/>
              <a:r>
                <a:rPr lang="de-DE" sz="1200" b="1">
                  <a:latin typeface="+mj-lt"/>
                </a:rPr>
                <a:t>Impfeffektivität (VE)</a:t>
              </a:r>
              <a:endParaRPr lang="en-US" sz="1200" b="1">
                <a:latin typeface="+mj-lt"/>
              </a:endParaRPr>
            </a:p>
          </p:txBody>
        </p:sp>
        <p:sp>
          <p:nvSpPr>
            <p:cNvPr id="16" name="TextBox 15">
              <a:extLst>
                <a:ext uri="{FF2B5EF4-FFF2-40B4-BE49-F238E27FC236}">
                  <a16:creationId xmlns:a16="http://schemas.microsoft.com/office/drawing/2014/main" id="{89536CFB-DAFB-339E-0665-B45E1DA02BD6}"/>
                </a:ext>
              </a:extLst>
            </p:cNvPr>
            <p:cNvSpPr txBox="1"/>
            <p:nvPr/>
          </p:nvSpPr>
          <p:spPr>
            <a:xfrm>
              <a:off x="4994813" y="2551180"/>
              <a:ext cx="1914811" cy="1446550"/>
            </a:xfrm>
            <a:prstGeom prst="rect">
              <a:avLst/>
            </a:prstGeom>
            <a:solidFill>
              <a:schemeClr val="bg1"/>
            </a:solidFill>
          </p:spPr>
          <p:txBody>
            <a:bodyPr wrap="square" rtlCol="0">
              <a:spAutoFit/>
            </a:bodyPr>
            <a:lstStyle/>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pPr marL="171450" indent="-171450">
                <a:buFont typeface="Arial" panose="020B0604020202020204" pitchFamily="34" charset="0"/>
                <a:buChar char="•"/>
              </a:pPr>
              <a:endParaRPr lang="de-DE" sz="800" b="1">
                <a:solidFill>
                  <a:srgbClr val="0070C0"/>
                </a:solidFill>
                <a:latin typeface="+mj-lt"/>
              </a:endParaRPr>
            </a:p>
            <a:p>
              <a:endParaRPr lang="de-DE" sz="800" b="1">
                <a:solidFill>
                  <a:srgbClr val="0070C0"/>
                </a:solidFill>
                <a:latin typeface="+mj-lt"/>
              </a:endParaRPr>
            </a:p>
          </p:txBody>
        </p:sp>
        <p:sp>
          <p:nvSpPr>
            <p:cNvPr id="18" name="TextBox 17">
              <a:extLst>
                <a:ext uri="{FF2B5EF4-FFF2-40B4-BE49-F238E27FC236}">
                  <a16:creationId xmlns:a16="http://schemas.microsoft.com/office/drawing/2014/main" id="{DCF5E3B1-3ED7-AD6A-049A-F8DDEDDDCA05}"/>
                </a:ext>
              </a:extLst>
            </p:cNvPr>
            <p:cNvSpPr txBox="1"/>
            <p:nvPr/>
          </p:nvSpPr>
          <p:spPr>
            <a:xfrm>
              <a:off x="5071043" y="5155084"/>
              <a:ext cx="1654338" cy="830997"/>
            </a:xfrm>
            <a:prstGeom prst="rect">
              <a:avLst/>
            </a:prstGeom>
            <a:solidFill>
              <a:schemeClr val="bg1"/>
            </a:solidFill>
          </p:spPr>
          <p:txBody>
            <a:bodyPr wrap="square" rtlCol="0">
              <a:spAutoFit/>
            </a:bodyPr>
            <a:lstStyle/>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p:txBody>
        </p:sp>
        <p:sp>
          <p:nvSpPr>
            <p:cNvPr id="19" name="TextBox 18">
              <a:extLst>
                <a:ext uri="{FF2B5EF4-FFF2-40B4-BE49-F238E27FC236}">
                  <a16:creationId xmlns:a16="http://schemas.microsoft.com/office/drawing/2014/main" id="{DC1D424B-28BD-D7A0-DEFD-1C2C06B1D080}"/>
                </a:ext>
              </a:extLst>
            </p:cNvPr>
            <p:cNvSpPr txBox="1"/>
            <p:nvPr/>
          </p:nvSpPr>
          <p:spPr>
            <a:xfrm>
              <a:off x="1110693" y="5329256"/>
              <a:ext cx="1654338" cy="707886"/>
            </a:xfrm>
            <a:prstGeom prst="rect">
              <a:avLst/>
            </a:prstGeom>
            <a:solidFill>
              <a:schemeClr val="bg1"/>
            </a:solidFill>
          </p:spPr>
          <p:txBody>
            <a:bodyPr wrap="square" rtlCol="0">
              <a:spAutoFit/>
            </a:bodyPr>
            <a:lstStyle/>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a:p>
              <a:endParaRPr lang="de-DE" sz="800" b="1">
                <a:solidFill>
                  <a:srgbClr val="00B050"/>
                </a:solidFill>
                <a:latin typeface="+mj-lt"/>
              </a:endParaRPr>
            </a:p>
          </p:txBody>
        </p:sp>
        <p:sp>
          <p:nvSpPr>
            <p:cNvPr id="23" name="Rectangle 22">
              <a:extLst>
                <a:ext uri="{FF2B5EF4-FFF2-40B4-BE49-F238E27FC236}">
                  <a16:creationId xmlns:a16="http://schemas.microsoft.com/office/drawing/2014/main" id="{6F48055C-7120-B147-BC7F-D7043496DB25}"/>
                </a:ext>
              </a:extLst>
            </p:cNvPr>
            <p:cNvSpPr/>
            <p:nvPr/>
          </p:nvSpPr>
          <p:spPr>
            <a:xfrm>
              <a:off x="2997183" y="5049610"/>
              <a:ext cx="1654338" cy="9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361E397-681E-7EFC-2EE2-E98C1AA184D4}"/>
                </a:ext>
              </a:extLst>
            </p:cNvPr>
            <p:cNvSpPr/>
            <p:nvPr/>
          </p:nvSpPr>
          <p:spPr>
            <a:xfrm>
              <a:off x="1066508" y="2585044"/>
              <a:ext cx="1528130" cy="1254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1C5BCAE-8A92-67F9-536F-D083165D1D29}"/>
                </a:ext>
              </a:extLst>
            </p:cNvPr>
            <p:cNvGrpSpPr/>
            <p:nvPr/>
          </p:nvGrpSpPr>
          <p:grpSpPr>
            <a:xfrm>
              <a:off x="977133" y="2562090"/>
              <a:ext cx="1617505" cy="1015663"/>
              <a:chOff x="8387835" y="2235435"/>
              <a:chExt cx="1617505" cy="1015663"/>
            </a:xfrm>
          </p:grpSpPr>
          <p:sp>
            <p:nvSpPr>
              <p:cNvPr id="14" name="TextBox 13">
                <a:extLst>
                  <a:ext uri="{FF2B5EF4-FFF2-40B4-BE49-F238E27FC236}">
                    <a16:creationId xmlns:a16="http://schemas.microsoft.com/office/drawing/2014/main" id="{835075B7-670C-E8DF-33ED-76243B4262B6}"/>
                  </a:ext>
                </a:extLst>
              </p:cNvPr>
              <p:cNvSpPr txBox="1"/>
              <p:nvPr/>
            </p:nvSpPr>
            <p:spPr>
              <a:xfrm>
                <a:off x="8387835" y="2450879"/>
                <a:ext cx="1613138" cy="584775"/>
              </a:xfrm>
              <a:prstGeom prst="rect">
                <a:avLst/>
              </a:prstGeom>
              <a:solidFill>
                <a:srgbClr val="FED1D3"/>
              </a:solidFill>
            </p:spPr>
            <p:txBody>
              <a:bodyPr wrap="square" rtlCol="0">
                <a:spAutoFit/>
              </a:bodyPr>
              <a:lstStyle/>
              <a:p>
                <a:pPr marL="171450" indent="-171450">
                  <a:buFont typeface="Arial" panose="020B0604020202020204" pitchFamily="34" charset="0"/>
                  <a:buChar char="•"/>
                </a:pPr>
                <a:r>
                  <a:rPr lang="de-DE" sz="800">
                    <a:latin typeface="+mj-lt"/>
                  </a:rPr>
                  <a:t>Zunehmendes Alter</a:t>
                </a:r>
              </a:p>
              <a:p>
                <a:pPr marL="171450" indent="-171450">
                  <a:buFont typeface="Arial" panose="020B0604020202020204" pitchFamily="34" charset="0"/>
                  <a:buChar char="•"/>
                </a:pPr>
                <a:r>
                  <a:rPr lang="de-DE" sz="800">
                    <a:latin typeface="+mj-lt"/>
                  </a:rPr>
                  <a:t>Beeinträchtigtes Immunsystem</a:t>
                </a:r>
              </a:p>
              <a:p>
                <a:pPr marL="171450" indent="-171450">
                  <a:buFont typeface="Arial" panose="020B0604020202020204" pitchFamily="34" charset="0"/>
                  <a:buChar char="•"/>
                </a:pPr>
                <a:r>
                  <a:rPr lang="de-DE" sz="800">
                    <a:latin typeface="+mj-lt"/>
                  </a:rPr>
                  <a:t>Begleiterkrankungen</a:t>
                </a:r>
              </a:p>
            </p:txBody>
          </p:sp>
          <p:sp>
            <p:nvSpPr>
              <p:cNvPr id="11" name="TextBox 10">
                <a:extLst>
                  <a:ext uri="{FF2B5EF4-FFF2-40B4-BE49-F238E27FC236}">
                    <a16:creationId xmlns:a16="http://schemas.microsoft.com/office/drawing/2014/main" id="{1DC4689F-B250-162D-40B4-E15E2881139A}"/>
                  </a:ext>
                </a:extLst>
              </p:cNvPr>
              <p:cNvSpPr txBox="1"/>
              <p:nvPr/>
            </p:nvSpPr>
            <p:spPr>
              <a:xfrm>
                <a:off x="8392202" y="3035654"/>
                <a:ext cx="1613138" cy="215444"/>
              </a:xfrm>
              <a:prstGeom prst="rect">
                <a:avLst/>
              </a:prstGeom>
              <a:solidFill>
                <a:srgbClr val="DDDDDD"/>
              </a:solidFill>
            </p:spPr>
            <p:txBody>
              <a:bodyPr wrap="square" rtlCol="0">
                <a:spAutoFit/>
              </a:bodyPr>
              <a:lstStyle/>
              <a:p>
                <a:pPr marL="171450" indent="-171450">
                  <a:buFont typeface="Arial" panose="020B0604020202020204" pitchFamily="34" charset="0"/>
                  <a:buChar char="•"/>
                </a:pPr>
                <a:r>
                  <a:rPr lang="de-DE" sz="800">
                    <a:latin typeface="+mj-lt"/>
                  </a:rPr>
                  <a:t>Polymorphismus</a:t>
                </a:r>
              </a:p>
            </p:txBody>
          </p:sp>
          <p:sp>
            <p:nvSpPr>
              <p:cNvPr id="6" name="TextBox 5">
                <a:extLst>
                  <a:ext uri="{FF2B5EF4-FFF2-40B4-BE49-F238E27FC236}">
                    <a16:creationId xmlns:a16="http://schemas.microsoft.com/office/drawing/2014/main" id="{91355154-7B80-5B03-4BC7-38DECC7C22A8}"/>
                  </a:ext>
                </a:extLst>
              </p:cNvPr>
              <p:cNvSpPr txBox="1"/>
              <p:nvPr/>
            </p:nvSpPr>
            <p:spPr>
              <a:xfrm>
                <a:off x="8387835" y="2235435"/>
                <a:ext cx="1613138" cy="215444"/>
              </a:xfrm>
              <a:prstGeom prst="rect">
                <a:avLst/>
              </a:prstGeom>
              <a:solidFill>
                <a:srgbClr val="C6D92D">
                  <a:alpha val="30000"/>
                </a:srgbClr>
              </a:solidFill>
            </p:spPr>
            <p:txBody>
              <a:bodyPr wrap="square" rtlCol="0">
                <a:spAutoFit/>
              </a:bodyPr>
              <a:lstStyle/>
              <a:p>
                <a:pPr marL="171450" indent="-171450">
                  <a:buFont typeface="Arial" panose="020B0604020202020204" pitchFamily="34" charset="0"/>
                  <a:buChar char="•"/>
                </a:pPr>
                <a:r>
                  <a:rPr lang="de-DE" sz="800">
                    <a:latin typeface="+mj-lt"/>
                  </a:rPr>
                  <a:t>Vorherige Infektion</a:t>
                </a:r>
              </a:p>
            </p:txBody>
          </p:sp>
        </p:grpSp>
        <p:sp>
          <p:nvSpPr>
            <p:cNvPr id="21" name="Rectangle 20">
              <a:extLst>
                <a:ext uri="{FF2B5EF4-FFF2-40B4-BE49-F238E27FC236}">
                  <a16:creationId xmlns:a16="http://schemas.microsoft.com/office/drawing/2014/main" id="{035AC3D6-B3C9-A957-5397-63C6CFF26FC8}"/>
                </a:ext>
              </a:extLst>
            </p:cNvPr>
            <p:cNvSpPr/>
            <p:nvPr/>
          </p:nvSpPr>
          <p:spPr>
            <a:xfrm>
              <a:off x="2950995" y="1952810"/>
              <a:ext cx="1814385" cy="904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16B42464-5E99-9D08-5FB7-744E49398220}"/>
                </a:ext>
              </a:extLst>
            </p:cNvPr>
            <p:cNvGrpSpPr/>
            <p:nvPr/>
          </p:nvGrpSpPr>
          <p:grpSpPr>
            <a:xfrm>
              <a:off x="3054108" y="1933236"/>
              <a:ext cx="1613138" cy="924289"/>
              <a:chOff x="8387835" y="2235435"/>
              <a:chExt cx="1613138" cy="924289"/>
            </a:xfrm>
          </p:grpSpPr>
          <p:sp>
            <p:nvSpPr>
              <p:cNvPr id="27" name="TextBox 26">
                <a:extLst>
                  <a:ext uri="{FF2B5EF4-FFF2-40B4-BE49-F238E27FC236}">
                    <a16:creationId xmlns:a16="http://schemas.microsoft.com/office/drawing/2014/main" id="{4D1D7D3B-137D-B8CD-01D8-03CF7ED4B3B6}"/>
                  </a:ext>
                </a:extLst>
              </p:cNvPr>
              <p:cNvSpPr txBox="1"/>
              <p:nvPr/>
            </p:nvSpPr>
            <p:spPr>
              <a:xfrm>
                <a:off x="8387835" y="2698059"/>
                <a:ext cx="1613138" cy="461665"/>
              </a:xfrm>
              <a:prstGeom prst="rect">
                <a:avLst/>
              </a:prstGeom>
              <a:solidFill>
                <a:srgbClr val="FED1D3"/>
              </a:solidFill>
            </p:spPr>
            <p:txBody>
              <a:bodyPr wrap="square" rtlCol="0">
                <a:spAutoFit/>
              </a:bodyPr>
              <a:lstStyle/>
              <a:p>
                <a:pPr marL="171450" indent="-171450">
                  <a:buFont typeface="Arial" panose="020B0604020202020204" pitchFamily="34" charset="0"/>
                  <a:buChar char="•"/>
                </a:pPr>
                <a:r>
                  <a:rPr lang="de-DE" sz="800">
                    <a:latin typeface="+mj-lt"/>
                  </a:rPr>
                  <a:t>Hohe Viruszirkulation</a:t>
                </a:r>
              </a:p>
              <a:p>
                <a:pPr marL="171450" indent="-171450">
                  <a:buFont typeface="Arial" panose="020B0604020202020204" pitchFamily="34" charset="0"/>
                  <a:buChar char="•"/>
                </a:pPr>
                <a:r>
                  <a:rPr lang="de-DE" sz="800">
                    <a:latin typeface="+mj-lt"/>
                  </a:rPr>
                  <a:t>Räumliche Nähe zu anderen Menschen</a:t>
                </a:r>
              </a:p>
            </p:txBody>
          </p:sp>
          <p:sp>
            <p:nvSpPr>
              <p:cNvPr id="29" name="TextBox 28">
                <a:extLst>
                  <a:ext uri="{FF2B5EF4-FFF2-40B4-BE49-F238E27FC236}">
                    <a16:creationId xmlns:a16="http://schemas.microsoft.com/office/drawing/2014/main" id="{9C424171-3C9F-3BC1-9773-78D0749BB847}"/>
                  </a:ext>
                </a:extLst>
              </p:cNvPr>
              <p:cNvSpPr txBox="1"/>
              <p:nvPr/>
            </p:nvSpPr>
            <p:spPr>
              <a:xfrm>
                <a:off x="8387835" y="2235435"/>
                <a:ext cx="1613138" cy="461665"/>
              </a:xfrm>
              <a:prstGeom prst="rect">
                <a:avLst/>
              </a:prstGeom>
              <a:solidFill>
                <a:srgbClr val="C6D92D">
                  <a:alpha val="30000"/>
                </a:srgbClr>
              </a:solidFill>
            </p:spPr>
            <p:txBody>
              <a:bodyPr wrap="square" rtlCol="0">
                <a:spAutoFit/>
              </a:bodyPr>
              <a:lstStyle/>
              <a:p>
                <a:pPr marL="171450" indent="-171450">
                  <a:buFont typeface="Arial" panose="020B0604020202020204" pitchFamily="34" charset="0"/>
                  <a:buChar char="•"/>
                </a:pPr>
                <a:r>
                  <a:rPr lang="de-DE" sz="800">
                    <a:latin typeface="+mj-lt"/>
                  </a:rPr>
                  <a:t>Hohe Durchimpfungsrate</a:t>
                </a:r>
              </a:p>
              <a:p>
                <a:pPr marL="171450" indent="-171450">
                  <a:buFont typeface="Arial" panose="020B0604020202020204" pitchFamily="34" charset="0"/>
                  <a:buChar char="•"/>
                </a:pPr>
                <a:r>
                  <a:rPr lang="de-DE" sz="800">
                    <a:latin typeface="+mj-lt"/>
                  </a:rPr>
                  <a:t>Herdenimmunität</a:t>
                </a:r>
              </a:p>
            </p:txBody>
          </p:sp>
        </p:grpSp>
        <p:grpSp>
          <p:nvGrpSpPr>
            <p:cNvPr id="40" name="Group 39">
              <a:extLst>
                <a:ext uri="{FF2B5EF4-FFF2-40B4-BE49-F238E27FC236}">
                  <a16:creationId xmlns:a16="http://schemas.microsoft.com/office/drawing/2014/main" id="{2385D687-834E-3A1A-D550-8225790BDF2E}"/>
                </a:ext>
              </a:extLst>
            </p:cNvPr>
            <p:cNvGrpSpPr/>
            <p:nvPr/>
          </p:nvGrpSpPr>
          <p:grpSpPr>
            <a:xfrm>
              <a:off x="5032967" y="2550848"/>
              <a:ext cx="1613138" cy="1509419"/>
              <a:chOff x="9352977" y="3567794"/>
              <a:chExt cx="1613138" cy="1509419"/>
            </a:xfrm>
          </p:grpSpPr>
          <p:sp>
            <p:nvSpPr>
              <p:cNvPr id="38" name="TextBox 37">
                <a:extLst>
                  <a:ext uri="{FF2B5EF4-FFF2-40B4-BE49-F238E27FC236}">
                    <a16:creationId xmlns:a16="http://schemas.microsoft.com/office/drawing/2014/main" id="{3A7FAFE6-11B6-6867-CB7B-F37D4C2EA61D}"/>
                  </a:ext>
                </a:extLst>
              </p:cNvPr>
              <p:cNvSpPr txBox="1"/>
              <p:nvPr/>
            </p:nvSpPr>
            <p:spPr>
              <a:xfrm>
                <a:off x="10127512" y="3567794"/>
                <a:ext cx="838603" cy="584775"/>
              </a:xfrm>
              <a:prstGeom prst="rect">
                <a:avLst/>
              </a:prstGeom>
              <a:solidFill>
                <a:srgbClr val="FED1D3"/>
              </a:solidFill>
            </p:spPr>
            <p:txBody>
              <a:bodyPr wrap="square" rtlCol="0">
                <a:spAutoFit/>
              </a:bodyPr>
              <a:lstStyle/>
              <a:p>
                <a:endParaRPr lang="de-DE" sz="800">
                  <a:latin typeface="+mj-lt"/>
                </a:endParaRPr>
              </a:p>
              <a:p>
                <a:endParaRPr lang="de-DE" sz="800">
                  <a:latin typeface="+mj-lt"/>
                </a:endParaRPr>
              </a:p>
              <a:p>
                <a:endParaRPr lang="de-DE" sz="800">
                  <a:latin typeface="+mj-lt"/>
                </a:endParaRPr>
              </a:p>
              <a:p>
                <a:endParaRPr lang="de-DE" sz="800">
                  <a:latin typeface="+mj-lt"/>
                </a:endParaRPr>
              </a:p>
            </p:txBody>
          </p:sp>
          <p:grpSp>
            <p:nvGrpSpPr>
              <p:cNvPr id="34" name="Group 33">
                <a:extLst>
                  <a:ext uri="{FF2B5EF4-FFF2-40B4-BE49-F238E27FC236}">
                    <a16:creationId xmlns:a16="http://schemas.microsoft.com/office/drawing/2014/main" id="{604FAFF4-0C69-1865-FDAE-F2904AA311BB}"/>
                  </a:ext>
                </a:extLst>
              </p:cNvPr>
              <p:cNvGrpSpPr/>
              <p:nvPr/>
            </p:nvGrpSpPr>
            <p:grpSpPr>
              <a:xfrm>
                <a:off x="9352977" y="3572965"/>
                <a:ext cx="1613138" cy="1504248"/>
                <a:chOff x="8387835" y="1866104"/>
                <a:chExt cx="1613138" cy="1504248"/>
              </a:xfrm>
            </p:grpSpPr>
            <p:sp>
              <p:nvSpPr>
                <p:cNvPr id="35" name="TextBox 34">
                  <a:extLst>
                    <a:ext uri="{FF2B5EF4-FFF2-40B4-BE49-F238E27FC236}">
                      <a16:creationId xmlns:a16="http://schemas.microsoft.com/office/drawing/2014/main" id="{237B94B8-2678-E294-9F76-82E65FCB173D}"/>
                    </a:ext>
                  </a:extLst>
                </p:cNvPr>
                <p:cNvSpPr txBox="1"/>
                <p:nvPr/>
              </p:nvSpPr>
              <p:spPr>
                <a:xfrm>
                  <a:off x="8387835" y="2450879"/>
                  <a:ext cx="1613138" cy="338554"/>
                </a:xfrm>
                <a:prstGeom prst="rect">
                  <a:avLst/>
                </a:prstGeom>
                <a:solidFill>
                  <a:srgbClr val="FED1D3"/>
                </a:solidFill>
              </p:spPr>
              <p:txBody>
                <a:bodyPr wrap="square" rtlCol="0">
                  <a:spAutoFit/>
                </a:bodyPr>
                <a:lstStyle/>
                <a:p>
                  <a:pPr marL="171450" indent="-171450">
                    <a:buFont typeface="Arial" panose="020B0604020202020204" pitchFamily="34" charset="0"/>
                    <a:buChar char="•"/>
                  </a:pPr>
                  <a:r>
                    <a:rPr lang="de-DE" sz="800">
                      <a:latin typeface="+mj-lt"/>
                    </a:rPr>
                    <a:t>Limitierter Zugang zu Impfstoffen </a:t>
                  </a:r>
                </a:p>
              </p:txBody>
            </p:sp>
            <p:sp>
              <p:nvSpPr>
                <p:cNvPr id="36" name="TextBox 35">
                  <a:extLst>
                    <a:ext uri="{FF2B5EF4-FFF2-40B4-BE49-F238E27FC236}">
                      <a16:creationId xmlns:a16="http://schemas.microsoft.com/office/drawing/2014/main" id="{E7746DEA-02DB-DCDB-DCD2-F2770197A290}"/>
                    </a:ext>
                  </a:extLst>
                </p:cNvPr>
                <p:cNvSpPr txBox="1"/>
                <p:nvPr/>
              </p:nvSpPr>
              <p:spPr>
                <a:xfrm>
                  <a:off x="8387835" y="2785577"/>
                  <a:ext cx="1613138" cy="584775"/>
                </a:xfrm>
                <a:prstGeom prst="rect">
                  <a:avLst/>
                </a:prstGeom>
                <a:solidFill>
                  <a:srgbClr val="DDDDDD"/>
                </a:solidFill>
              </p:spPr>
              <p:txBody>
                <a:bodyPr wrap="square" rtlCol="0">
                  <a:spAutoFit/>
                </a:bodyPr>
                <a:lstStyle/>
                <a:p>
                  <a:pPr marL="171450" indent="-171450">
                    <a:buFont typeface="Arial" panose="020B0604020202020204" pitchFamily="34" charset="0"/>
                    <a:buChar char="•"/>
                  </a:pPr>
                  <a:r>
                    <a:rPr lang="de-DE" sz="800">
                      <a:latin typeface="+mj-lt"/>
                    </a:rPr>
                    <a:t>Kosten-Effektivitätsentscheidungen nationaler Gesundheitssysteme</a:t>
                  </a:r>
                </a:p>
              </p:txBody>
            </p:sp>
            <p:sp>
              <p:nvSpPr>
                <p:cNvPr id="37" name="TextBox 36">
                  <a:extLst>
                    <a:ext uri="{FF2B5EF4-FFF2-40B4-BE49-F238E27FC236}">
                      <a16:creationId xmlns:a16="http://schemas.microsoft.com/office/drawing/2014/main" id="{E5091264-76C1-C621-9417-35CCC4E90DEB}"/>
                    </a:ext>
                  </a:extLst>
                </p:cNvPr>
                <p:cNvSpPr txBox="1"/>
                <p:nvPr/>
              </p:nvSpPr>
              <p:spPr>
                <a:xfrm>
                  <a:off x="8387835" y="1866104"/>
                  <a:ext cx="774535" cy="584775"/>
                </a:xfrm>
                <a:prstGeom prst="rect">
                  <a:avLst/>
                </a:prstGeom>
                <a:solidFill>
                  <a:srgbClr val="C6D92D">
                    <a:alpha val="30000"/>
                  </a:srgbClr>
                </a:solidFill>
              </p:spPr>
              <p:txBody>
                <a:bodyPr wrap="square" rtlCol="0">
                  <a:spAutoFit/>
                </a:bodyPr>
                <a:lstStyle/>
                <a:p>
                  <a:pPr marL="171450" indent="-171450">
                    <a:buFont typeface="Arial" panose="020B0604020202020204" pitchFamily="34" charset="0"/>
                    <a:buChar char="•"/>
                  </a:pPr>
                  <a:endParaRPr lang="de-DE" sz="800">
                    <a:latin typeface="+mj-lt"/>
                  </a:endParaRPr>
                </a:p>
                <a:p>
                  <a:pPr marL="171450" indent="-171450">
                    <a:buFont typeface="Arial" panose="020B0604020202020204" pitchFamily="34" charset="0"/>
                    <a:buChar char="•"/>
                  </a:pPr>
                  <a:endParaRPr lang="de-DE" sz="800">
                    <a:latin typeface="+mj-lt"/>
                  </a:endParaRPr>
                </a:p>
                <a:p>
                  <a:pPr marL="171450" indent="-171450">
                    <a:buFont typeface="Arial" panose="020B0604020202020204" pitchFamily="34" charset="0"/>
                    <a:buChar char="•"/>
                  </a:pPr>
                  <a:endParaRPr lang="de-DE" sz="800">
                    <a:latin typeface="+mj-lt"/>
                  </a:endParaRPr>
                </a:p>
                <a:p>
                  <a:pPr marL="171450" indent="-171450">
                    <a:buFont typeface="Arial" panose="020B0604020202020204" pitchFamily="34" charset="0"/>
                    <a:buChar char="•"/>
                  </a:pPr>
                  <a:endParaRPr lang="de-DE" sz="800">
                    <a:latin typeface="+mj-lt"/>
                  </a:endParaRPr>
                </a:p>
              </p:txBody>
            </p:sp>
          </p:grpSp>
        </p:grpSp>
        <p:grpSp>
          <p:nvGrpSpPr>
            <p:cNvPr id="41" name="Group 40">
              <a:extLst>
                <a:ext uri="{FF2B5EF4-FFF2-40B4-BE49-F238E27FC236}">
                  <a16:creationId xmlns:a16="http://schemas.microsoft.com/office/drawing/2014/main" id="{C44B3E37-F786-310C-4145-01CC75DAD8B5}"/>
                </a:ext>
              </a:extLst>
            </p:cNvPr>
            <p:cNvGrpSpPr/>
            <p:nvPr/>
          </p:nvGrpSpPr>
          <p:grpSpPr>
            <a:xfrm>
              <a:off x="5032967" y="5181466"/>
              <a:ext cx="1613138" cy="804616"/>
              <a:chOff x="8387835" y="2235435"/>
              <a:chExt cx="1613138" cy="804616"/>
            </a:xfrm>
          </p:grpSpPr>
          <p:sp>
            <p:nvSpPr>
              <p:cNvPr id="43" name="TextBox 42">
                <a:extLst>
                  <a:ext uri="{FF2B5EF4-FFF2-40B4-BE49-F238E27FC236}">
                    <a16:creationId xmlns:a16="http://schemas.microsoft.com/office/drawing/2014/main" id="{6D74C76D-04D3-0645-23FF-A6E858699CE9}"/>
                  </a:ext>
                </a:extLst>
              </p:cNvPr>
              <p:cNvSpPr txBox="1"/>
              <p:nvPr/>
            </p:nvSpPr>
            <p:spPr>
              <a:xfrm>
                <a:off x="8387835" y="2824607"/>
                <a:ext cx="1613138" cy="215444"/>
              </a:xfrm>
              <a:prstGeom prst="rect">
                <a:avLst/>
              </a:prstGeom>
              <a:solidFill>
                <a:srgbClr val="DDDDDD"/>
              </a:solidFill>
            </p:spPr>
            <p:txBody>
              <a:bodyPr wrap="square" rtlCol="0">
                <a:spAutoFit/>
              </a:bodyPr>
              <a:lstStyle/>
              <a:p>
                <a:pPr marL="171450" indent="-171450">
                  <a:buFont typeface="Arial" panose="020B0604020202020204" pitchFamily="34" charset="0"/>
                  <a:buChar char="•"/>
                </a:pPr>
                <a:r>
                  <a:rPr lang="de-DE" sz="800">
                    <a:latin typeface="+mj-lt"/>
                  </a:rPr>
                  <a:t>T-Zellen</a:t>
                </a:r>
              </a:p>
            </p:txBody>
          </p:sp>
          <p:sp>
            <p:nvSpPr>
              <p:cNvPr id="44" name="TextBox 43">
                <a:extLst>
                  <a:ext uri="{FF2B5EF4-FFF2-40B4-BE49-F238E27FC236}">
                    <a16:creationId xmlns:a16="http://schemas.microsoft.com/office/drawing/2014/main" id="{F8214D39-AEE8-CBD8-022D-C58F3A423233}"/>
                  </a:ext>
                </a:extLst>
              </p:cNvPr>
              <p:cNvSpPr txBox="1"/>
              <p:nvPr/>
            </p:nvSpPr>
            <p:spPr>
              <a:xfrm>
                <a:off x="8387835" y="2235435"/>
                <a:ext cx="1613138" cy="584775"/>
              </a:xfrm>
              <a:prstGeom prst="rect">
                <a:avLst/>
              </a:prstGeom>
              <a:solidFill>
                <a:srgbClr val="C6D92D">
                  <a:alpha val="30000"/>
                </a:srgbClr>
              </a:solidFill>
            </p:spPr>
            <p:txBody>
              <a:bodyPr wrap="square" rtlCol="0">
                <a:spAutoFit/>
              </a:bodyPr>
              <a:lstStyle/>
              <a:p>
                <a:pPr marL="171450" indent="-171450">
                  <a:buFont typeface="Arial" panose="020B0604020202020204" pitchFamily="34" charset="0"/>
                  <a:buChar char="•"/>
                </a:pPr>
                <a:r>
                  <a:rPr lang="de-DE" sz="800">
                    <a:latin typeface="+mj-lt"/>
                  </a:rPr>
                  <a:t>Hohe Antikörpertiter</a:t>
                </a:r>
              </a:p>
              <a:p>
                <a:pPr marL="171450" indent="-171450">
                  <a:buFont typeface="Arial" panose="020B0604020202020204" pitchFamily="34" charset="0"/>
                  <a:buChar char="•"/>
                </a:pPr>
                <a:r>
                  <a:rPr lang="de-DE" sz="800">
                    <a:latin typeface="+mj-lt"/>
                  </a:rPr>
                  <a:t>Effektivität neutralisierender Antikörper</a:t>
                </a:r>
              </a:p>
            </p:txBody>
          </p:sp>
        </p:grpSp>
        <p:sp>
          <p:nvSpPr>
            <p:cNvPr id="46" name="TextBox 45">
              <a:extLst>
                <a:ext uri="{FF2B5EF4-FFF2-40B4-BE49-F238E27FC236}">
                  <a16:creationId xmlns:a16="http://schemas.microsoft.com/office/drawing/2014/main" id="{F3918426-4428-AD65-2B88-C6E530B010F9}"/>
                </a:ext>
              </a:extLst>
            </p:cNvPr>
            <p:cNvSpPr txBox="1"/>
            <p:nvPr/>
          </p:nvSpPr>
          <p:spPr>
            <a:xfrm>
              <a:off x="1194752" y="5366029"/>
              <a:ext cx="1613138" cy="584775"/>
            </a:xfrm>
            <a:prstGeom prst="rect">
              <a:avLst/>
            </a:prstGeom>
            <a:solidFill>
              <a:srgbClr val="FED1D3"/>
            </a:solidFill>
          </p:spPr>
          <p:txBody>
            <a:bodyPr wrap="square" rtlCol="0">
              <a:spAutoFit/>
            </a:bodyPr>
            <a:lstStyle/>
            <a:p>
              <a:pPr marL="171450" indent="-171450">
                <a:buFont typeface="Arial" panose="020B0604020202020204" pitchFamily="34" charset="0"/>
                <a:buChar char="•"/>
              </a:pPr>
              <a:r>
                <a:rPr lang="de-DE" sz="800">
                  <a:latin typeface="+mj-lt"/>
                </a:rPr>
                <a:t>Vakzin-Antigen-Mismatch</a:t>
              </a:r>
            </a:p>
            <a:p>
              <a:pPr marL="171450" indent="-171450">
                <a:buFont typeface="Arial" panose="020B0604020202020204" pitchFamily="34" charset="0"/>
                <a:buChar char="•"/>
              </a:pPr>
              <a:r>
                <a:rPr lang="de-DE" sz="800">
                  <a:latin typeface="+mj-lt"/>
                </a:rPr>
                <a:t>Erhöhte Übertrangbarkeit</a:t>
              </a:r>
            </a:p>
          </p:txBody>
        </p:sp>
        <p:grpSp>
          <p:nvGrpSpPr>
            <p:cNvPr id="49" name="Group 48">
              <a:extLst>
                <a:ext uri="{FF2B5EF4-FFF2-40B4-BE49-F238E27FC236}">
                  <a16:creationId xmlns:a16="http://schemas.microsoft.com/office/drawing/2014/main" id="{B9108BC2-7F97-228D-5A85-79F7DF71F1DA}"/>
                </a:ext>
              </a:extLst>
            </p:cNvPr>
            <p:cNvGrpSpPr/>
            <p:nvPr/>
          </p:nvGrpSpPr>
          <p:grpSpPr>
            <a:xfrm>
              <a:off x="2928211" y="4858612"/>
              <a:ext cx="1948577" cy="721310"/>
              <a:chOff x="8386320" y="2036263"/>
              <a:chExt cx="1707151" cy="721310"/>
            </a:xfrm>
          </p:grpSpPr>
          <p:sp>
            <p:nvSpPr>
              <p:cNvPr id="50" name="TextBox 49">
                <a:extLst>
                  <a:ext uri="{FF2B5EF4-FFF2-40B4-BE49-F238E27FC236}">
                    <a16:creationId xmlns:a16="http://schemas.microsoft.com/office/drawing/2014/main" id="{30CE2A4A-3650-A1D5-89B4-5C8C653AFB68}"/>
                  </a:ext>
                </a:extLst>
              </p:cNvPr>
              <p:cNvSpPr txBox="1"/>
              <p:nvPr/>
            </p:nvSpPr>
            <p:spPr>
              <a:xfrm>
                <a:off x="8390330" y="2283373"/>
                <a:ext cx="1703141" cy="230832"/>
              </a:xfrm>
              <a:prstGeom prst="rect">
                <a:avLst/>
              </a:prstGeom>
              <a:solidFill>
                <a:srgbClr val="FED1D3"/>
              </a:solidFill>
            </p:spPr>
            <p:txBody>
              <a:bodyPr wrap="square" rtlCol="0">
                <a:spAutoFit/>
              </a:bodyPr>
              <a:lstStyle/>
              <a:p>
                <a:r>
                  <a:rPr lang="de-DE" sz="900">
                    <a:latin typeface="+mj-lt"/>
                  </a:rPr>
                  <a:t>Negativer Effekt auf die VE</a:t>
                </a:r>
              </a:p>
            </p:txBody>
          </p:sp>
          <p:sp>
            <p:nvSpPr>
              <p:cNvPr id="51" name="TextBox 50">
                <a:extLst>
                  <a:ext uri="{FF2B5EF4-FFF2-40B4-BE49-F238E27FC236}">
                    <a16:creationId xmlns:a16="http://schemas.microsoft.com/office/drawing/2014/main" id="{A27F69C1-9E48-B0B1-1B96-1A3DD173ED00}"/>
                  </a:ext>
                </a:extLst>
              </p:cNvPr>
              <p:cNvSpPr txBox="1"/>
              <p:nvPr/>
            </p:nvSpPr>
            <p:spPr>
              <a:xfrm>
                <a:off x="8386320" y="2526741"/>
                <a:ext cx="1703141" cy="230832"/>
              </a:xfrm>
              <a:prstGeom prst="rect">
                <a:avLst/>
              </a:prstGeom>
              <a:solidFill>
                <a:srgbClr val="DDDDDD"/>
              </a:solidFill>
            </p:spPr>
            <p:txBody>
              <a:bodyPr wrap="square" rtlCol="0">
                <a:spAutoFit/>
              </a:bodyPr>
              <a:lstStyle/>
              <a:p>
                <a:r>
                  <a:rPr lang="de-DE" sz="900">
                    <a:latin typeface="+mj-lt"/>
                  </a:rPr>
                  <a:t>Unbekannter Effekt auf die VE </a:t>
                </a:r>
              </a:p>
            </p:txBody>
          </p:sp>
          <p:sp>
            <p:nvSpPr>
              <p:cNvPr id="52" name="TextBox 51">
                <a:extLst>
                  <a:ext uri="{FF2B5EF4-FFF2-40B4-BE49-F238E27FC236}">
                    <a16:creationId xmlns:a16="http://schemas.microsoft.com/office/drawing/2014/main" id="{764C03A2-FCA7-51B9-8AE5-9B4CB3A29B61}"/>
                  </a:ext>
                </a:extLst>
              </p:cNvPr>
              <p:cNvSpPr txBox="1"/>
              <p:nvPr/>
            </p:nvSpPr>
            <p:spPr>
              <a:xfrm>
                <a:off x="8386320" y="2036263"/>
                <a:ext cx="1703141" cy="230832"/>
              </a:xfrm>
              <a:prstGeom prst="rect">
                <a:avLst/>
              </a:prstGeom>
              <a:solidFill>
                <a:srgbClr val="C6D92D">
                  <a:alpha val="30000"/>
                </a:srgbClr>
              </a:solidFill>
            </p:spPr>
            <p:txBody>
              <a:bodyPr wrap="square" rtlCol="0">
                <a:spAutoFit/>
              </a:bodyPr>
              <a:lstStyle/>
              <a:p>
                <a:r>
                  <a:rPr lang="de-DE" sz="900">
                    <a:latin typeface="+mj-lt"/>
                  </a:rPr>
                  <a:t>Positiver Effekt auf die VE</a:t>
                </a:r>
              </a:p>
            </p:txBody>
          </p:sp>
        </p:grpSp>
        <p:sp>
          <p:nvSpPr>
            <p:cNvPr id="30" name="TextBox 36">
              <a:extLst>
                <a:ext uri="{FF2B5EF4-FFF2-40B4-BE49-F238E27FC236}">
                  <a16:creationId xmlns:a16="http://schemas.microsoft.com/office/drawing/2014/main" id="{7057CD1A-A57F-C599-5032-BF994794EEEC}"/>
                </a:ext>
              </a:extLst>
            </p:cNvPr>
            <p:cNvSpPr txBox="1"/>
            <p:nvPr/>
          </p:nvSpPr>
          <p:spPr>
            <a:xfrm>
              <a:off x="5027811" y="2552223"/>
              <a:ext cx="1610885" cy="584775"/>
            </a:xfrm>
            <a:prstGeom prst="rect">
              <a:avLst/>
            </a:prstGeom>
            <a:noFill/>
          </p:spPr>
          <p:txBody>
            <a:bodyPr wrap="square" rtlCol="0">
              <a:spAutoFit/>
            </a:bodyPr>
            <a:lstStyle/>
            <a:p>
              <a:pPr marL="171450" indent="-171450">
                <a:buFont typeface="Arial" panose="020B0604020202020204" pitchFamily="34" charset="0"/>
                <a:buChar char="•"/>
              </a:pPr>
              <a:r>
                <a:rPr lang="de-DE" sz="800">
                  <a:latin typeface="+mj-lt"/>
                </a:rPr>
                <a:t>Impfstoff</a:t>
              </a:r>
            </a:p>
            <a:p>
              <a:pPr marL="171450" indent="-171450">
                <a:buFont typeface="Arial" panose="020B0604020202020204" pitchFamily="34" charset="0"/>
                <a:buChar char="•"/>
              </a:pPr>
              <a:r>
                <a:rPr lang="de-DE" sz="800">
                  <a:latin typeface="+mj-lt"/>
                </a:rPr>
                <a:t>Frühere Impfungen</a:t>
              </a:r>
            </a:p>
            <a:p>
              <a:pPr marL="171450" indent="-171450">
                <a:buFont typeface="Arial" panose="020B0604020202020204" pitchFamily="34" charset="0"/>
                <a:buChar char="•"/>
              </a:pPr>
              <a:r>
                <a:rPr lang="de-DE" sz="800">
                  <a:latin typeface="+mj-lt"/>
                </a:rPr>
                <a:t>Abstand zwischen Impfungen</a:t>
              </a:r>
            </a:p>
          </p:txBody>
        </p:sp>
      </p:grpSp>
    </p:spTree>
    <p:extLst>
      <p:ext uri="{BB962C8B-B14F-4D97-AF65-F5344CB8AC3E}">
        <p14:creationId xmlns:p14="http://schemas.microsoft.com/office/powerpoint/2010/main" val="253337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804272-74CE-9BFF-6B8B-E9046AF991B1}"/>
              </a:ext>
            </a:extLst>
          </p:cNvPr>
          <p:cNvSpPr>
            <a:spLocks noGrp="1"/>
          </p:cNvSpPr>
          <p:nvPr>
            <p:ph type="sldNum" sz="quarter" idx="10"/>
          </p:nvPr>
        </p:nvSpPr>
        <p:spPr>
          <a:xfrm>
            <a:off x="730250" y="6335242"/>
            <a:ext cx="514656" cy="158565"/>
          </a:xfrm>
        </p:spPr>
        <p:txBody>
          <a:bodyPr/>
          <a:lstStyle/>
          <a:p>
            <a:fld id="{99EB916B-55F2-4A6B-BCF8-09E073F77D34}" type="slidenum">
              <a:rPr lang="en-AU" smtClean="0"/>
              <a:pPr/>
              <a:t>27</a:t>
            </a:fld>
            <a:endParaRPr lang="en-AU" dirty="0"/>
          </a:p>
        </p:txBody>
      </p:sp>
      <p:sp>
        <p:nvSpPr>
          <p:cNvPr id="6" name="Rectangle 26">
            <a:extLst>
              <a:ext uri="{FF2B5EF4-FFF2-40B4-BE49-F238E27FC236}">
                <a16:creationId xmlns:a16="http://schemas.microsoft.com/office/drawing/2014/main" id="{A8779AB3-B641-ABB7-EC53-2C309DD47889}"/>
              </a:ext>
            </a:extLst>
          </p:cNvPr>
          <p:cNvSpPr/>
          <p:nvPr/>
        </p:nvSpPr>
        <p:spPr>
          <a:xfrm>
            <a:off x="1579303" y="6313624"/>
            <a:ext cx="9207331" cy="180183"/>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effectLst/>
                <a:uLnTx/>
                <a:uFillTx/>
                <a:hlinkClick r:id="rId3"/>
              </a:rPr>
              <a:t>https://twitter.com/DocScribbles/status/1251200333495312385/photo/1</a:t>
            </a:r>
            <a:r>
              <a:rPr kumimoji="0" lang="de-DE" sz="800" b="0" i="0" u="none" strike="noStrike" kern="1200" cap="none" spc="0" normalizeH="0" baseline="0" noProof="0" dirty="0">
                <a:ln>
                  <a:noFill/>
                </a:ln>
                <a:effectLst/>
                <a:uLnTx/>
                <a:uFillTx/>
              </a:rPr>
              <a:t> </a:t>
            </a:r>
            <a:endParaRPr kumimoji="0" lang="en-GB" sz="800" b="0" u="none" strike="noStrike" kern="1200" cap="none" spc="0" normalizeH="0" baseline="0" noProof="0" dirty="0">
              <a:ln>
                <a:noFill/>
              </a:ln>
              <a:effectLst/>
              <a:uLnTx/>
              <a:uFillTx/>
            </a:endParaRPr>
          </a:p>
        </p:txBody>
      </p:sp>
      <p:sp>
        <p:nvSpPr>
          <p:cNvPr id="8" name="Textplatzhalter 2">
            <a:extLst>
              <a:ext uri="{FF2B5EF4-FFF2-40B4-BE49-F238E27FC236}">
                <a16:creationId xmlns:a16="http://schemas.microsoft.com/office/drawing/2014/main" id="{978C1F9F-C773-F1A5-30AD-0C889466771B}"/>
              </a:ext>
            </a:extLst>
          </p:cNvPr>
          <p:cNvSpPr>
            <a:spLocks noGrp="1"/>
          </p:cNvSpPr>
          <p:nvPr>
            <p:ph type="body" sz="quarter" idx="18"/>
          </p:nvPr>
        </p:nvSpPr>
        <p:spPr>
          <a:xfrm>
            <a:off x="784163" y="503889"/>
            <a:ext cx="10729912" cy="590931"/>
          </a:xfrm>
        </p:spPr>
        <p:txBody>
          <a:bodyPr/>
          <a:lstStyle/>
          <a:p>
            <a:pPr marL="0" indent="0">
              <a:spcBef>
                <a:spcPct val="0"/>
              </a:spcBef>
              <a:buNone/>
            </a:pPr>
            <a:r>
              <a:rPr lang="de-DE" sz="3600" dirty="0">
                <a:solidFill>
                  <a:schemeClr val="tx1"/>
                </a:solidFill>
                <a:latin typeface="Calibri" panose="020F0502020204030204" pitchFamily="34" charset="0"/>
                <a:ea typeface="+mj-ea"/>
                <a:cs typeface="Calibri" panose="020F0502020204030204" pitchFamily="34" charset="0"/>
              </a:rPr>
              <a:t>Weiterentwickelte</a:t>
            </a:r>
            <a:r>
              <a:rPr lang="de-DE" sz="3600" b="0" dirty="0">
                <a:solidFill>
                  <a:schemeClr val="tx1"/>
                </a:solidFill>
                <a:latin typeface="Calibri" panose="020F0502020204030204" pitchFamily="34" charset="0"/>
                <a:ea typeface="+mj-ea"/>
                <a:cs typeface="Calibri" panose="020F0502020204030204" pitchFamily="34" charset="0"/>
              </a:rPr>
              <a:t> </a:t>
            </a:r>
            <a:r>
              <a:rPr lang="de-DE" sz="3600" dirty="0">
                <a:solidFill>
                  <a:schemeClr val="tx1"/>
                </a:solidFill>
                <a:latin typeface="Calibri" panose="020F0502020204030204" pitchFamily="34" charset="0"/>
                <a:ea typeface="+mj-ea"/>
                <a:cs typeface="Calibri" panose="020F0502020204030204" pitchFamily="34" charset="0"/>
              </a:rPr>
              <a:t>Grippeimpfstoffe</a:t>
            </a:r>
            <a:r>
              <a:rPr lang="de-DE" sz="3600" b="0" dirty="0">
                <a:solidFill>
                  <a:schemeClr val="tx1"/>
                </a:solidFill>
                <a:latin typeface="Calibri" panose="020F0502020204030204" pitchFamily="34" charset="0"/>
                <a:ea typeface="+mj-ea"/>
                <a:cs typeface="Calibri" panose="020F0502020204030204" pitchFamily="34" charset="0"/>
              </a:rPr>
              <a:t> </a:t>
            </a:r>
            <a:r>
              <a:rPr lang="de-DE" b="0" dirty="0">
                <a:solidFill>
                  <a:schemeClr val="tx1"/>
                </a:solidFill>
                <a:latin typeface="Calibri" panose="020F0502020204030204" pitchFamily="34" charset="0"/>
                <a:ea typeface="+mj-ea"/>
                <a:cs typeface="Calibri" panose="020F0502020204030204" pitchFamily="34" charset="0"/>
              </a:rPr>
              <a:t>für (ältere) Erwachsene </a:t>
            </a:r>
          </a:p>
        </p:txBody>
      </p:sp>
      <p:sp>
        <p:nvSpPr>
          <p:cNvPr id="3" name="Content Placeholder 7">
            <a:extLst>
              <a:ext uri="{FF2B5EF4-FFF2-40B4-BE49-F238E27FC236}">
                <a16:creationId xmlns:a16="http://schemas.microsoft.com/office/drawing/2014/main" id="{0EBF2270-5858-60EC-51C6-9BB2FBA2A542}"/>
              </a:ext>
            </a:extLst>
          </p:cNvPr>
          <p:cNvSpPr>
            <a:spLocks noGrp="1"/>
          </p:cNvSpPr>
          <p:nvPr>
            <p:ph idx="1"/>
          </p:nvPr>
        </p:nvSpPr>
        <p:spPr>
          <a:xfrm>
            <a:off x="731044" y="1747902"/>
            <a:ext cx="10729912" cy="4310743"/>
          </a:xfrm>
        </p:spPr>
        <p:txBody>
          <a:bodyPr/>
          <a:lstStyle/>
          <a:p>
            <a:pPr marL="285750" indent="-285750">
              <a:buFont typeface="Arial" panose="020B0604020202020204" pitchFamily="34" charset="0"/>
              <a:buChar char="•"/>
            </a:pPr>
            <a:r>
              <a:rPr lang="de-DE" sz="1800" dirty="0">
                <a:latin typeface="Calibri" panose="020F0502020204030204" pitchFamily="34" charset="0"/>
                <a:cs typeface="Calibri" panose="020F0502020204030204" pitchFamily="34" charset="0"/>
              </a:rPr>
              <a:t>Bei älteren Menschen führt eine nachlassende Immunität (</a:t>
            </a:r>
            <a:r>
              <a:rPr lang="de-DE" sz="1800" b="1" dirty="0">
                <a:latin typeface="Calibri" panose="020F0502020204030204" pitchFamily="34" charset="0"/>
                <a:cs typeface="Calibri" panose="020F0502020204030204" pitchFamily="34" charset="0"/>
              </a:rPr>
              <a:t>Immunseneszenz</a:t>
            </a:r>
            <a:r>
              <a:rPr lang="de-DE" sz="1800" dirty="0">
                <a:latin typeface="Calibri" panose="020F0502020204030204" pitchFamily="34" charset="0"/>
                <a:cs typeface="Calibri" panose="020F0502020204030204" pitchFamily="34" charset="0"/>
              </a:rPr>
              <a:t>) zu einer schlechteren Reaktionsfähigkeit auf Impfstoffe</a:t>
            </a:r>
            <a:r>
              <a:rPr lang="de-DE" sz="1800" baseline="30000" dirty="0">
                <a:latin typeface="Calibri" panose="020F0502020204030204" pitchFamily="34" charset="0"/>
                <a:cs typeface="Calibri" panose="020F0502020204030204" pitchFamily="34" charset="0"/>
              </a:rPr>
              <a:t>1</a:t>
            </a:r>
          </a:p>
          <a:p>
            <a:pPr marL="285750" indent="-285750">
              <a:buFont typeface="Arial" panose="020B0604020202020204" pitchFamily="34" charset="0"/>
              <a:buChar char="•"/>
            </a:pPr>
            <a:r>
              <a:rPr lang="de-DE" sz="1800" b="1" dirty="0">
                <a:highlight>
                  <a:srgbClr val="00FF00"/>
                </a:highlight>
                <a:latin typeface="Calibri" panose="020F0502020204030204" pitchFamily="34" charset="0"/>
                <a:cs typeface="Calibri" panose="020F0502020204030204" pitchFamily="34" charset="0"/>
              </a:rPr>
              <a:t>MF59-adjuvantierte</a:t>
            </a:r>
            <a:r>
              <a:rPr lang="de-DE" sz="1800" dirty="0">
                <a:latin typeface="Calibri" panose="020F0502020204030204" pitchFamily="34" charset="0"/>
                <a:cs typeface="Calibri" panose="020F0502020204030204" pitchFamily="34" charset="0"/>
              </a:rPr>
              <a:t> und nicht-adjuvantierte </a:t>
            </a:r>
            <a:r>
              <a:rPr lang="de-DE" sz="1800" b="1" dirty="0">
                <a:highlight>
                  <a:srgbClr val="00FF00"/>
                </a:highlight>
                <a:latin typeface="Calibri" panose="020F0502020204030204" pitchFamily="34" charset="0"/>
                <a:cs typeface="Calibri" panose="020F0502020204030204" pitchFamily="34" charset="0"/>
              </a:rPr>
              <a:t>Hochdosisimpfstoffe</a:t>
            </a:r>
            <a:r>
              <a:rPr lang="de-DE" sz="1800" dirty="0">
                <a:latin typeface="Calibri" panose="020F0502020204030204" pitchFamily="34" charset="0"/>
                <a:cs typeface="Calibri" panose="020F0502020204030204" pitchFamily="34" charset="0"/>
              </a:rPr>
              <a:t> gegen saisonale Influenza wurden entwickelt, um ältere Menschen mit hohem Risiko für schwere Komplikationen zu schützen</a:t>
            </a:r>
            <a:r>
              <a:rPr lang="de-DE" sz="1800" b="0" i="0" u="none" strike="noStrike" baseline="30000" dirty="0">
                <a:latin typeface="Calibri" panose="020F0502020204030204" pitchFamily="34" charset="0"/>
                <a:cs typeface="Calibri" panose="020F0502020204030204" pitchFamily="34" charset="0"/>
              </a:rPr>
              <a:t>2</a:t>
            </a:r>
          </a:p>
          <a:p>
            <a:pPr marL="285750" indent="-285750">
              <a:buFont typeface="Arial" panose="020B0604020202020204" pitchFamily="34" charset="0"/>
              <a:buChar char="•"/>
            </a:pPr>
            <a:r>
              <a:rPr lang="en-US" sz="1800" dirty="0" err="1">
                <a:latin typeface="Calibri" panose="020F0502020204030204" pitchFamily="34" charset="0"/>
                <a:cs typeface="Calibri" panose="020F0502020204030204" pitchFamily="34" charset="0"/>
              </a:rPr>
              <a:t>Erleichtern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eine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stärkere</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Immunantwort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nach</a:t>
            </a:r>
            <a:r>
              <a:rPr lang="en-US" sz="1800" dirty="0">
                <a:latin typeface="Calibri" panose="020F0502020204030204" pitchFamily="34" charset="0"/>
                <a:cs typeface="Calibri" panose="020F0502020204030204" pitchFamily="34" charset="0"/>
              </a:rPr>
              <a:t> Immunisierung</a:t>
            </a:r>
            <a:r>
              <a:rPr lang="en-US" sz="1800" baseline="30000" dirty="0">
                <a:latin typeface="Calibri" panose="020F0502020204030204" pitchFamily="34" charset="0"/>
                <a:cs typeface="Calibri" panose="020F0502020204030204" pitchFamily="34" charset="0"/>
              </a:rPr>
              <a:t>3</a:t>
            </a:r>
          </a:p>
        </p:txBody>
      </p:sp>
      <p:grpSp>
        <p:nvGrpSpPr>
          <p:cNvPr id="4" name="Group 3">
            <a:extLst>
              <a:ext uri="{FF2B5EF4-FFF2-40B4-BE49-F238E27FC236}">
                <a16:creationId xmlns:a16="http://schemas.microsoft.com/office/drawing/2014/main" id="{A9EABEF4-13AF-5A86-BABA-DAD5E2092122}"/>
              </a:ext>
            </a:extLst>
          </p:cNvPr>
          <p:cNvGrpSpPr/>
          <p:nvPr/>
        </p:nvGrpSpPr>
        <p:grpSpPr>
          <a:xfrm>
            <a:off x="2283770" y="3813475"/>
            <a:ext cx="7637910" cy="1545012"/>
            <a:chOff x="2055584" y="2478557"/>
            <a:chExt cx="7637910" cy="1545012"/>
          </a:xfrm>
        </p:grpSpPr>
        <p:sp>
          <p:nvSpPr>
            <p:cNvPr id="5" name="TextBox 16">
              <a:extLst>
                <a:ext uri="{FF2B5EF4-FFF2-40B4-BE49-F238E27FC236}">
                  <a16:creationId xmlns:a16="http://schemas.microsoft.com/office/drawing/2014/main" id="{61E670BE-4E05-23BA-CE59-C8DA63E8EF68}"/>
                </a:ext>
              </a:extLst>
            </p:cNvPr>
            <p:cNvSpPr txBox="1"/>
            <p:nvPr/>
          </p:nvSpPr>
          <p:spPr>
            <a:xfrm>
              <a:off x="2055585" y="3536494"/>
              <a:ext cx="375148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4472C4"/>
                  </a:solidFill>
                  <a:effectLst/>
                  <a:uLnTx/>
                  <a:uFillTx/>
                  <a:latin typeface="+mj-lt"/>
                  <a:ea typeface="+mn-ea"/>
                  <a:cs typeface="+mn-cs"/>
                </a:rPr>
                <a:t>Adjuvantierte Impfstoffe</a:t>
              </a:r>
            </a:p>
          </p:txBody>
        </p:sp>
        <p:sp>
          <p:nvSpPr>
            <p:cNvPr id="9" name="TextBox 17">
              <a:extLst>
                <a:ext uri="{FF2B5EF4-FFF2-40B4-BE49-F238E27FC236}">
                  <a16:creationId xmlns:a16="http://schemas.microsoft.com/office/drawing/2014/main" id="{1B0D4715-9C7D-7062-5E3B-094CD85C7C1F}"/>
                </a:ext>
              </a:extLst>
            </p:cNvPr>
            <p:cNvSpPr txBox="1"/>
            <p:nvPr/>
          </p:nvSpPr>
          <p:spPr>
            <a:xfrm>
              <a:off x="6138180" y="3536494"/>
              <a:ext cx="342899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4472C4"/>
                  </a:solidFill>
                  <a:effectLst/>
                  <a:uLnTx/>
                  <a:uFillTx/>
                  <a:latin typeface="+mj-lt"/>
                  <a:ea typeface="+mn-ea"/>
                  <a:cs typeface="+mn-cs"/>
                </a:rPr>
                <a:t>Hochdosierte Impfstoffe</a:t>
              </a:r>
            </a:p>
          </p:txBody>
        </p:sp>
        <p:sp>
          <p:nvSpPr>
            <p:cNvPr id="10" name="Rectangle 19">
              <a:extLst>
                <a:ext uri="{FF2B5EF4-FFF2-40B4-BE49-F238E27FC236}">
                  <a16:creationId xmlns:a16="http://schemas.microsoft.com/office/drawing/2014/main" id="{9D58F683-F0B4-5BA3-97A7-C43C6AF9BE5A}"/>
                </a:ext>
              </a:extLst>
            </p:cNvPr>
            <p:cNvSpPr/>
            <p:nvPr/>
          </p:nvSpPr>
          <p:spPr>
            <a:xfrm>
              <a:off x="2055584" y="3017769"/>
              <a:ext cx="3736514" cy="1005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mn-ea"/>
                <a:cs typeface="+mn-cs"/>
              </a:endParaRPr>
            </a:p>
          </p:txBody>
        </p:sp>
        <p:sp>
          <p:nvSpPr>
            <p:cNvPr id="11" name="Rectangle 20">
              <a:extLst>
                <a:ext uri="{FF2B5EF4-FFF2-40B4-BE49-F238E27FC236}">
                  <a16:creationId xmlns:a16="http://schemas.microsoft.com/office/drawing/2014/main" id="{065816D0-A5AD-1760-80BA-9562475ECB32}"/>
                </a:ext>
              </a:extLst>
            </p:cNvPr>
            <p:cNvSpPr/>
            <p:nvPr/>
          </p:nvSpPr>
          <p:spPr>
            <a:xfrm>
              <a:off x="5949494" y="3017769"/>
              <a:ext cx="3744000" cy="1005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mn-ea"/>
                <a:cs typeface="+mn-cs"/>
              </a:endParaRPr>
            </a:p>
          </p:txBody>
        </p:sp>
        <p:grpSp>
          <p:nvGrpSpPr>
            <p:cNvPr id="12" name="Group 22">
              <a:extLst>
                <a:ext uri="{FF2B5EF4-FFF2-40B4-BE49-F238E27FC236}">
                  <a16:creationId xmlns:a16="http://schemas.microsoft.com/office/drawing/2014/main" id="{468BC7D4-9E66-9B1E-75E3-C85D546E45C0}"/>
                </a:ext>
              </a:extLst>
            </p:cNvPr>
            <p:cNvGrpSpPr/>
            <p:nvPr/>
          </p:nvGrpSpPr>
          <p:grpSpPr>
            <a:xfrm>
              <a:off x="3491723" y="2478557"/>
              <a:ext cx="1005800" cy="1005800"/>
              <a:chOff x="1775500" y="2105486"/>
              <a:chExt cx="1005800" cy="1005800"/>
            </a:xfrm>
          </p:grpSpPr>
          <p:sp>
            <p:nvSpPr>
              <p:cNvPr id="16" name="Oval 23">
                <a:extLst>
                  <a:ext uri="{FF2B5EF4-FFF2-40B4-BE49-F238E27FC236}">
                    <a16:creationId xmlns:a16="http://schemas.microsoft.com/office/drawing/2014/main" id="{2E227690-0876-8921-DC12-657F56CB1821}"/>
                  </a:ext>
                </a:extLst>
              </p:cNvPr>
              <p:cNvSpPr/>
              <p:nvPr/>
            </p:nvSpPr>
            <p:spPr>
              <a:xfrm>
                <a:off x="1775500" y="2105486"/>
                <a:ext cx="1005800" cy="1005800"/>
              </a:xfrm>
              <a:prstGeom prst="ellipse">
                <a:avLst/>
              </a:prstGeom>
              <a:solidFill>
                <a:schemeClr val="accent1">
                  <a:lumMod val="20000"/>
                  <a:lumOff val="80000"/>
                </a:schemeClr>
              </a:solidFill>
              <a:ln w="762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nvGrpSpPr>
              <p:cNvPr id="17" name="Group 24">
                <a:extLst>
                  <a:ext uri="{FF2B5EF4-FFF2-40B4-BE49-F238E27FC236}">
                    <a16:creationId xmlns:a16="http://schemas.microsoft.com/office/drawing/2014/main" id="{6311577B-4CBC-9E05-05A3-F5F07B8D2329}"/>
                  </a:ext>
                </a:extLst>
              </p:cNvPr>
              <p:cNvGrpSpPr/>
              <p:nvPr/>
            </p:nvGrpSpPr>
            <p:grpSpPr>
              <a:xfrm rot="1800000">
                <a:off x="2172012" y="2348970"/>
                <a:ext cx="299123" cy="619162"/>
                <a:chOff x="5200256" y="1719263"/>
                <a:chExt cx="1657350" cy="3430588"/>
              </a:xfrm>
            </p:grpSpPr>
            <p:sp>
              <p:nvSpPr>
                <p:cNvPr id="19" name="Line 5">
                  <a:extLst>
                    <a:ext uri="{FF2B5EF4-FFF2-40B4-BE49-F238E27FC236}">
                      <a16:creationId xmlns:a16="http://schemas.microsoft.com/office/drawing/2014/main" id="{EABAC47B-56C2-0F42-77E9-C70BEC73BFA6}"/>
                    </a:ext>
                  </a:extLst>
                </p:cNvPr>
                <p:cNvSpPr>
                  <a:spLocks noChangeShapeType="1"/>
                </p:cNvSpPr>
                <p:nvPr/>
              </p:nvSpPr>
              <p:spPr bwMode="auto">
                <a:xfrm>
                  <a:off x="5391151" y="1719263"/>
                  <a:ext cx="127793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0" name="Line 6">
                  <a:extLst>
                    <a:ext uri="{FF2B5EF4-FFF2-40B4-BE49-F238E27FC236}">
                      <a16:creationId xmlns:a16="http://schemas.microsoft.com/office/drawing/2014/main" id="{DD46983C-5605-E13B-C110-0BE9522B8D14}"/>
                    </a:ext>
                  </a:extLst>
                </p:cNvPr>
                <p:cNvSpPr>
                  <a:spLocks noChangeShapeType="1"/>
                </p:cNvSpPr>
                <p:nvPr/>
              </p:nvSpPr>
              <p:spPr bwMode="auto">
                <a:xfrm>
                  <a:off x="5648326" y="1719263"/>
                  <a:ext cx="0" cy="63500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1" name="Line 7">
                  <a:extLst>
                    <a:ext uri="{FF2B5EF4-FFF2-40B4-BE49-F238E27FC236}">
                      <a16:creationId xmlns:a16="http://schemas.microsoft.com/office/drawing/2014/main" id="{A745E48D-EFA9-3E46-6BFB-929F8917C108}"/>
                    </a:ext>
                  </a:extLst>
                </p:cNvPr>
                <p:cNvSpPr>
                  <a:spLocks noChangeShapeType="1"/>
                </p:cNvSpPr>
                <p:nvPr/>
              </p:nvSpPr>
              <p:spPr bwMode="auto">
                <a:xfrm>
                  <a:off x="6030913" y="4643438"/>
                  <a:ext cx="0" cy="506413"/>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2" name="Line 8">
                  <a:extLst>
                    <a:ext uri="{FF2B5EF4-FFF2-40B4-BE49-F238E27FC236}">
                      <a16:creationId xmlns:a16="http://schemas.microsoft.com/office/drawing/2014/main" id="{47DF07E5-9253-1F33-24B7-3214D68BBEA3}"/>
                    </a:ext>
                  </a:extLst>
                </p:cNvPr>
                <p:cNvSpPr>
                  <a:spLocks noChangeShapeType="1"/>
                </p:cNvSpPr>
                <p:nvPr/>
              </p:nvSpPr>
              <p:spPr bwMode="auto">
                <a:xfrm>
                  <a:off x="6415088" y="1719263"/>
                  <a:ext cx="0" cy="63500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3" name="Freeform 9">
                  <a:extLst>
                    <a:ext uri="{FF2B5EF4-FFF2-40B4-BE49-F238E27FC236}">
                      <a16:creationId xmlns:a16="http://schemas.microsoft.com/office/drawing/2014/main" id="{1C7AA043-76F1-DAF4-AC40-B8C4D6D8F53B}"/>
                    </a:ext>
                  </a:extLst>
                </p:cNvPr>
                <p:cNvSpPr>
                  <a:spLocks/>
                </p:cNvSpPr>
                <p:nvPr/>
              </p:nvSpPr>
              <p:spPr bwMode="auto">
                <a:xfrm>
                  <a:off x="5200256" y="2473371"/>
                  <a:ext cx="1657350" cy="0"/>
                </a:xfrm>
                <a:custGeom>
                  <a:avLst/>
                  <a:gdLst>
                    <a:gd name="T0" fmla="*/ 0 w 1044"/>
                    <a:gd name="T1" fmla="*/ 79 w 1044"/>
                    <a:gd name="T2" fmla="*/ 1044 w 1044"/>
                  </a:gdLst>
                  <a:ahLst/>
                  <a:cxnLst>
                    <a:cxn ang="0">
                      <a:pos x="T0" y="0"/>
                    </a:cxn>
                    <a:cxn ang="0">
                      <a:pos x="T1" y="0"/>
                    </a:cxn>
                    <a:cxn ang="0">
                      <a:pos x="T2" y="0"/>
                    </a:cxn>
                  </a:cxnLst>
                  <a:rect l="0" t="0" r="r" b="b"/>
                  <a:pathLst>
                    <a:path w="1044">
                      <a:moveTo>
                        <a:pt x="0" y="0"/>
                      </a:moveTo>
                      <a:lnTo>
                        <a:pt x="79" y="0"/>
                      </a:lnTo>
                      <a:lnTo>
                        <a:pt x="1044" y="0"/>
                      </a:lnTo>
                    </a:path>
                  </a:pathLst>
                </a:custGeom>
                <a:noFill/>
                <a:ln w="25400" cap="flat">
                  <a:solidFill>
                    <a:srgbClr val="5C6F7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45AE210B-DE1F-9444-0382-5C038BF2B8AD}"/>
                    </a:ext>
                  </a:extLst>
                </p:cNvPr>
                <p:cNvSpPr>
                  <a:spLocks/>
                </p:cNvSpPr>
                <p:nvPr/>
              </p:nvSpPr>
              <p:spPr bwMode="auto">
                <a:xfrm>
                  <a:off x="5391151" y="2481263"/>
                  <a:ext cx="1277938" cy="2162175"/>
                </a:xfrm>
                <a:custGeom>
                  <a:avLst/>
                  <a:gdLst>
                    <a:gd name="T0" fmla="*/ 0 w 805"/>
                    <a:gd name="T1" fmla="*/ 0 h 1362"/>
                    <a:gd name="T2" fmla="*/ 0 w 805"/>
                    <a:gd name="T3" fmla="*/ 1042 h 1362"/>
                    <a:gd name="T4" fmla="*/ 403 w 805"/>
                    <a:gd name="T5" fmla="*/ 1362 h 1362"/>
                    <a:gd name="T6" fmla="*/ 805 w 805"/>
                    <a:gd name="T7" fmla="*/ 1042 h 1362"/>
                    <a:gd name="T8" fmla="*/ 805 w 805"/>
                    <a:gd name="T9" fmla="*/ 0 h 1362"/>
                  </a:gdLst>
                  <a:ahLst/>
                  <a:cxnLst>
                    <a:cxn ang="0">
                      <a:pos x="T0" y="T1"/>
                    </a:cxn>
                    <a:cxn ang="0">
                      <a:pos x="T2" y="T3"/>
                    </a:cxn>
                    <a:cxn ang="0">
                      <a:pos x="T4" y="T5"/>
                    </a:cxn>
                    <a:cxn ang="0">
                      <a:pos x="T6" y="T7"/>
                    </a:cxn>
                    <a:cxn ang="0">
                      <a:pos x="T8" y="T9"/>
                    </a:cxn>
                  </a:cxnLst>
                  <a:rect l="0" t="0" r="r" b="b"/>
                  <a:pathLst>
                    <a:path w="805" h="1362">
                      <a:moveTo>
                        <a:pt x="0" y="0"/>
                      </a:moveTo>
                      <a:lnTo>
                        <a:pt x="0" y="1042"/>
                      </a:lnTo>
                      <a:lnTo>
                        <a:pt x="403" y="1362"/>
                      </a:lnTo>
                      <a:lnTo>
                        <a:pt x="805" y="1042"/>
                      </a:lnTo>
                      <a:lnTo>
                        <a:pt x="805" y="0"/>
                      </a:lnTo>
                    </a:path>
                  </a:pathLst>
                </a:custGeom>
                <a:noFill/>
                <a:ln w="25400" cap="flat">
                  <a:solidFill>
                    <a:srgbClr val="5C6F7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5" name="Line 11">
                  <a:extLst>
                    <a:ext uri="{FF2B5EF4-FFF2-40B4-BE49-F238E27FC236}">
                      <a16:creationId xmlns:a16="http://schemas.microsoft.com/office/drawing/2014/main" id="{679147F2-6BCE-6B8D-2B89-ADA881D21F8E}"/>
                    </a:ext>
                  </a:extLst>
                </p:cNvPr>
                <p:cNvSpPr>
                  <a:spLocks noChangeShapeType="1"/>
                </p:cNvSpPr>
                <p:nvPr/>
              </p:nvSpPr>
              <p:spPr bwMode="auto">
                <a:xfrm>
                  <a:off x="5391151" y="2990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6" name="Line 12">
                  <a:extLst>
                    <a:ext uri="{FF2B5EF4-FFF2-40B4-BE49-F238E27FC236}">
                      <a16:creationId xmlns:a16="http://schemas.microsoft.com/office/drawing/2014/main" id="{E5F109F0-ED47-24D4-BB31-159FB63C2938}"/>
                    </a:ext>
                  </a:extLst>
                </p:cNvPr>
                <p:cNvSpPr>
                  <a:spLocks noChangeShapeType="1"/>
                </p:cNvSpPr>
                <p:nvPr/>
              </p:nvSpPr>
              <p:spPr bwMode="auto">
                <a:xfrm>
                  <a:off x="5391151" y="3371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7" name="Line 13">
                  <a:extLst>
                    <a:ext uri="{FF2B5EF4-FFF2-40B4-BE49-F238E27FC236}">
                      <a16:creationId xmlns:a16="http://schemas.microsoft.com/office/drawing/2014/main" id="{1EC58A42-162E-D7EA-EF3B-F210F905245F}"/>
                    </a:ext>
                  </a:extLst>
                </p:cNvPr>
                <p:cNvSpPr>
                  <a:spLocks noChangeShapeType="1"/>
                </p:cNvSpPr>
                <p:nvPr/>
              </p:nvSpPr>
              <p:spPr bwMode="auto">
                <a:xfrm>
                  <a:off x="5391151" y="3752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grpSp>
          <p:sp>
            <p:nvSpPr>
              <p:cNvPr id="18" name="Plus Sign 25">
                <a:extLst>
                  <a:ext uri="{FF2B5EF4-FFF2-40B4-BE49-F238E27FC236}">
                    <a16:creationId xmlns:a16="http://schemas.microsoft.com/office/drawing/2014/main" id="{1DD36F37-5D12-267F-0510-9FF07FDE9630}"/>
                  </a:ext>
                </a:extLst>
              </p:cNvPr>
              <p:cNvSpPr/>
              <p:nvPr/>
            </p:nvSpPr>
            <p:spPr>
              <a:xfrm>
                <a:off x="1971004" y="2275697"/>
                <a:ext cx="311236" cy="311236"/>
              </a:xfrm>
              <a:prstGeom prst="mathPlus">
                <a:avLst>
                  <a:gd name="adj1" fmla="val 10259"/>
                </a:avLst>
              </a:prstGeom>
              <a:solidFill>
                <a:srgbClr val="5C6F7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3" name="Group 35">
              <a:extLst>
                <a:ext uri="{FF2B5EF4-FFF2-40B4-BE49-F238E27FC236}">
                  <a16:creationId xmlns:a16="http://schemas.microsoft.com/office/drawing/2014/main" id="{A8857C8F-F985-0890-5C8A-97C098D46748}"/>
                </a:ext>
              </a:extLst>
            </p:cNvPr>
            <p:cNvGrpSpPr/>
            <p:nvPr/>
          </p:nvGrpSpPr>
          <p:grpSpPr>
            <a:xfrm>
              <a:off x="7385632" y="2478557"/>
              <a:ext cx="1005800" cy="1005800"/>
              <a:chOff x="5669409" y="2105486"/>
              <a:chExt cx="1005800" cy="1005800"/>
            </a:xfrm>
          </p:grpSpPr>
          <p:sp>
            <p:nvSpPr>
              <p:cNvPr id="14" name="Oval 36">
                <a:extLst>
                  <a:ext uri="{FF2B5EF4-FFF2-40B4-BE49-F238E27FC236}">
                    <a16:creationId xmlns:a16="http://schemas.microsoft.com/office/drawing/2014/main" id="{6C74C823-168B-090A-453E-4E092BA70864}"/>
                  </a:ext>
                </a:extLst>
              </p:cNvPr>
              <p:cNvSpPr/>
              <p:nvPr/>
            </p:nvSpPr>
            <p:spPr>
              <a:xfrm>
                <a:off x="5669409" y="2105486"/>
                <a:ext cx="1005800" cy="1005800"/>
              </a:xfrm>
              <a:prstGeom prst="ellipse">
                <a:avLst/>
              </a:prstGeom>
              <a:solidFill>
                <a:schemeClr val="accent1">
                  <a:lumMod val="20000"/>
                  <a:lumOff val="80000"/>
                </a:schemeClr>
              </a:solidFill>
              <a:ln w="762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Arrow: Striped Right 37">
                <a:extLst>
                  <a:ext uri="{FF2B5EF4-FFF2-40B4-BE49-F238E27FC236}">
                    <a16:creationId xmlns:a16="http://schemas.microsoft.com/office/drawing/2014/main" id="{95C0DC0F-3DFA-FD4C-A84F-914BAE495708}"/>
                  </a:ext>
                </a:extLst>
              </p:cNvPr>
              <p:cNvSpPr/>
              <p:nvPr/>
            </p:nvSpPr>
            <p:spPr>
              <a:xfrm rot="16200000">
                <a:off x="5888142" y="2410637"/>
                <a:ext cx="568334" cy="395500"/>
              </a:xfrm>
              <a:prstGeom prst="stripedRightArrow">
                <a:avLst>
                  <a:gd name="adj1" fmla="val 58459"/>
                  <a:gd name="adj2" fmla="val 63534"/>
                </a:avLst>
              </a:prstGeom>
              <a:solidFill>
                <a:srgbClr val="5C6F7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sp>
        <p:nvSpPr>
          <p:cNvPr id="28" name="TextBox 8">
            <a:extLst>
              <a:ext uri="{FF2B5EF4-FFF2-40B4-BE49-F238E27FC236}">
                <a16:creationId xmlns:a16="http://schemas.microsoft.com/office/drawing/2014/main" id="{B180424E-1E83-5385-0CD8-688B86B90417}"/>
              </a:ext>
            </a:extLst>
          </p:cNvPr>
          <p:cNvSpPr txBox="1"/>
          <p:nvPr/>
        </p:nvSpPr>
        <p:spPr>
          <a:xfrm>
            <a:off x="725532" y="5812840"/>
            <a:ext cx="10847175" cy="369332"/>
          </a:xfrm>
          <a:prstGeom prst="rect">
            <a:avLst/>
          </a:prstGeom>
          <a:noFill/>
        </p:spPr>
        <p:txBody>
          <a:bodyPr wrap="square" rtlCol="0" anchor="b">
            <a:spAutoFit/>
          </a:bodyPr>
          <a:lstStyle/>
          <a:p>
            <a:pPr lvl="0">
              <a:defRPr/>
            </a:pPr>
            <a:r>
              <a:rPr lang="en-US" sz="900" dirty="0">
                <a:latin typeface="Calibri" panose="020F0502020204030204" pitchFamily="34" charset="0"/>
                <a:cs typeface="Calibri" panose="020F0502020204030204" pitchFamily="34" charset="0"/>
              </a:rPr>
              <a:t>HA – </a:t>
            </a:r>
            <a:r>
              <a:rPr lang="en-US" sz="900" dirty="0" err="1">
                <a:latin typeface="Calibri" panose="020F0502020204030204" pitchFamily="34" charset="0"/>
                <a:cs typeface="Calibri" panose="020F0502020204030204" pitchFamily="34" charset="0"/>
              </a:rPr>
              <a:t>Hämagglutinin</a:t>
            </a:r>
            <a:endParaRPr lang="en-US" sz="900" dirty="0">
              <a:latin typeface="Calibri" panose="020F0502020204030204" pitchFamily="34" charset="0"/>
              <a:cs typeface="Calibri" panose="020F0502020204030204" pitchFamily="34" charset="0"/>
            </a:endParaRPr>
          </a:p>
          <a:p>
            <a:pPr lvl="0">
              <a:defRPr/>
            </a:pPr>
            <a:r>
              <a:rPr lang="en-US" sz="900" dirty="0">
                <a:latin typeface="Calibri" panose="020F0502020204030204" pitchFamily="34" charset="0"/>
                <a:cs typeface="Calibri" panose="020F0502020204030204" pitchFamily="34" charset="0"/>
              </a:rPr>
              <a:t>1. </a:t>
            </a:r>
            <a:r>
              <a:rPr lang="en-US" sz="900" dirty="0" err="1">
                <a:latin typeface="Calibri" panose="020F0502020204030204" pitchFamily="34" charset="0"/>
                <a:cs typeface="Calibri" panose="020F0502020204030204" pitchFamily="34" charset="0"/>
              </a:rPr>
              <a:t>Domnich</a:t>
            </a:r>
            <a:r>
              <a:rPr lang="en-US" sz="900" dirty="0">
                <a:latin typeface="Calibri" panose="020F0502020204030204" pitchFamily="34" charset="0"/>
                <a:cs typeface="Calibri" panose="020F0502020204030204" pitchFamily="34" charset="0"/>
              </a:rPr>
              <a:t> A &amp; de </a:t>
            </a:r>
            <a:r>
              <a:rPr lang="en-US" sz="900" dirty="0" err="1">
                <a:latin typeface="Calibri" panose="020F0502020204030204" pitchFamily="34" charset="0"/>
                <a:cs typeface="Calibri" panose="020F0502020204030204" pitchFamily="34" charset="0"/>
              </a:rPr>
              <a:t>Waure</a:t>
            </a:r>
            <a:r>
              <a:rPr lang="en-US" sz="900" dirty="0">
                <a:latin typeface="Calibri" panose="020F0502020204030204" pitchFamily="34" charset="0"/>
                <a:cs typeface="Calibri" panose="020F0502020204030204" pitchFamily="34" charset="0"/>
              </a:rPr>
              <a:t> C. Int J Infect Dis. 2022 Sep;122:855-863. 2.Wong &amp; Webby. Clin </a:t>
            </a:r>
            <a:r>
              <a:rPr lang="en-US" sz="900" dirty="0" err="1">
                <a:latin typeface="Calibri" panose="020F0502020204030204" pitchFamily="34" charset="0"/>
                <a:cs typeface="Calibri" panose="020F0502020204030204" pitchFamily="34" charset="0"/>
              </a:rPr>
              <a:t>Microbiol</a:t>
            </a:r>
            <a:r>
              <a:rPr lang="en-US" sz="900" dirty="0">
                <a:latin typeface="Calibri" panose="020F0502020204030204" pitchFamily="34" charset="0"/>
                <a:cs typeface="Calibri" panose="020F0502020204030204" pitchFamily="34" charset="0"/>
              </a:rPr>
              <a:t> Rev. 2013;26:476–92. 3. Wiggins KB et al. Viruses. 2021 Jun 9;13(6):1109. </a:t>
            </a:r>
            <a:endParaRPr lang="de-DE"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697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FFA88F-AE1E-4140-801A-3CB64CDBB4BB}"/>
              </a:ext>
            </a:extLst>
          </p:cNvPr>
          <p:cNvSpPr>
            <a:spLocks noGrp="1"/>
          </p:cNvSpPr>
          <p:nvPr>
            <p:ph type="sldNum" sz="quarter" idx="10"/>
          </p:nvPr>
        </p:nvSpPr>
        <p:spPr/>
        <p:txBody>
          <a:bodyPr/>
          <a:lstStyle/>
          <a:p>
            <a:fld id="{99EB916B-55F2-4A6B-BCF8-09E073F77D34}" type="slidenum">
              <a:rPr lang="en-AU" smtClean="0"/>
              <a:pPr/>
              <a:t>28</a:t>
            </a:fld>
            <a:endParaRPr lang="en-AU"/>
          </a:p>
        </p:txBody>
      </p:sp>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31044" y="462122"/>
            <a:ext cx="10729912" cy="1218795"/>
          </a:xfrm>
        </p:spPr>
        <p:txBody>
          <a:bodyPr/>
          <a:lstStyle/>
          <a:p>
            <a:pPr>
              <a:spcBef>
                <a:spcPct val="0"/>
              </a:spcBef>
            </a:pPr>
            <a:r>
              <a:rPr lang="de-DE" sz="4400" b="0" dirty="0">
                <a:solidFill>
                  <a:schemeClr val="tx1"/>
                </a:solidFill>
                <a:latin typeface="Calibri" panose="020F0502020204030204" pitchFamily="34" charset="0"/>
                <a:ea typeface="+mj-ea"/>
                <a:cs typeface="Calibri" panose="020F0502020204030204" pitchFamily="34" charset="0"/>
              </a:rPr>
              <a:t>Mögliche Ursachen für geringe Impfeffektivität bei Influenza</a:t>
            </a:r>
            <a:r>
              <a:rPr lang="de-DE" sz="4400" b="0" baseline="30000" dirty="0">
                <a:solidFill>
                  <a:schemeClr val="tx1"/>
                </a:solidFill>
                <a:latin typeface="Calibri" panose="020F0502020204030204" pitchFamily="34" charset="0"/>
                <a:ea typeface="+mj-ea"/>
                <a:cs typeface="Calibri" panose="020F0502020204030204" pitchFamily="34" charset="0"/>
              </a:rPr>
              <a:t>1-3</a:t>
            </a:r>
            <a:endParaRPr lang="en-AU" sz="4400" b="0" baseline="30000" dirty="0">
              <a:solidFill>
                <a:schemeClr val="tx1"/>
              </a:solidFill>
              <a:latin typeface="Calibri" panose="020F0502020204030204" pitchFamily="34" charset="0"/>
              <a:ea typeface="+mj-ea"/>
              <a:cs typeface="Calibri" panose="020F0502020204030204" pitchFamily="34" charset="0"/>
            </a:endParaRPr>
          </a:p>
        </p:txBody>
      </p:sp>
      <p:grpSp>
        <p:nvGrpSpPr>
          <p:cNvPr id="5" name="Gruppieren 4">
            <a:extLst>
              <a:ext uri="{FF2B5EF4-FFF2-40B4-BE49-F238E27FC236}">
                <a16:creationId xmlns:a16="http://schemas.microsoft.com/office/drawing/2014/main" id="{DB7D401F-E8E5-F7C8-997B-2A5426414223}"/>
              </a:ext>
            </a:extLst>
          </p:cNvPr>
          <p:cNvGrpSpPr/>
          <p:nvPr/>
        </p:nvGrpSpPr>
        <p:grpSpPr>
          <a:xfrm>
            <a:off x="1297549" y="1830710"/>
            <a:ext cx="9366779" cy="4047453"/>
            <a:chOff x="1631504" y="1424310"/>
            <a:chExt cx="9452452" cy="4047453"/>
          </a:xfrm>
        </p:grpSpPr>
        <p:sp>
          <p:nvSpPr>
            <p:cNvPr id="6" name="Rectangle 24">
              <a:extLst>
                <a:ext uri="{FF2B5EF4-FFF2-40B4-BE49-F238E27FC236}">
                  <a16:creationId xmlns:a16="http://schemas.microsoft.com/office/drawing/2014/main" id="{BFCBCB1E-2B50-A622-39F3-3049057D1CA9}"/>
                </a:ext>
              </a:extLst>
            </p:cNvPr>
            <p:cNvSpPr/>
            <p:nvPr/>
          </p:nvSpPr>
          <p:spPr>
            <a:xfrm>
              <a:off x="4832545" y="2426730"/>
              <a:ext cx="2700000"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7" name="Rectangle 24">
              <a:extLst>
                <a:ext uri="{FF2B5EF4-FFF2-40B4-BE49-F238E27FC236}">
                  <a16:creationId xmlns:a16="http://schemas.microsoft.com/office/drawing/2014/main" id="{097867BC-57B4-CACE-3638-DE4EB9FEFD70}"/>
                </a:ext>
              </a:extLst>
            </p:cNvPr>
            <p:cNvSpPr/>
            <p:nvPr/>
          </p:nvSpPr>
          <p:spPr>
            <a:xfrm>
              <a:off x="1631504" y="1424310"/>
              <a:ext cx="3119123" cy="7898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9" name="Rectangle 24">
              <a:extLst>
                <a:ext uri="{FF2B5EF4-FFF2-40B4-BE49-F238E27FC236}">
                  <a16:creationId xmlns:a16="http://schemas.microsoft.com/office/drawing/2014/main" id="{0AA76C7D-196A-AEF4-9807-9FB44E0506A2}"/>
                </a:ext>
              </a:extLst>
            </p:cNvPr>
            <p:cNvSpPr/>
            <p:nvPr/>
          </p:nvSpPr>
          <p:spPr>
            <a:xfrm>
              <a:off x="1632265" y="2426730"/>
              <a:ext cx="3117600"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0" name="Textfeld 9">
              <a:extLst>
                <a:ext uri="{FF2B5EF4-FFF2-40B4-BE49-F238E27FC236}">
                  <a16:creationId xmlns:a16="http://schemas.microsoft.com/office/drawing/2014/main" id="{B69EDF31-15DA-BE43-35EC-08AB31DDC7C0}"/>
                </a:ext>
              </a:extLst>
            </p:cNvPr>
            <p:cNvSpPr txBox="1"/>
            <p:nvPr/>
          </p:nvSpPr>
          <p:spPr>
            <a:xfrm>
              <a:off x="1919536" y="1643999"/>
              <a:ext cx="2656389" cy="404341"/>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a:ln>
                    <a:noFill/>
                  </a:ln>
                  <a:solidFill>
                    <a:srgbClr val="FFFFFF"/>
                  </a:solidFill>
                  <a:effectLst/>
                  <a:uLnTx/>
                  <a:uFillTx/>
                  <a:latin typeface="+mj-lt"/>
                  <a:ea typeface="+mn-ea"/>
                  <a:cs typeface="+mn-cs"/>
                </a:rPr>
                <a:t>BEDINGT DURCH </a:t>
              </a:r>
              <a:br>
                <a:rPr kumimoji="0" lang="de-DE" b="0" i="0" u="none" strike="noStrike" kern="1200" cap="none" spc="0" normalizeH="0" baseline="0" noProof="0">
                  <a:ln>
                    <a:noFill/>
                  </a:ln>
                  <a:solidFill>
                    <a:srgbClr val="FFFFFF"/>
                  </a:solidFill>
                  <a:effectLst/>
                  <a:uLnTx/>
                  <a:uFillTx/>
                  <a:latin typeface="+mj-lt"/>
                  <a:ea typeface="+mn-ea"/>
                  <a:cs typeface="+mn-cs"/>
                </a:rPr>
              </a:br>
              <a:r>
                <a:rPr kumimoji="0" lang="de-DE" b="1" i="0" u="none" strike="noStrike" kern="1200" cap="none" spc="0" normalizeH="0" baseline="0" noProof="0">
                  <a:ln>
                    <a:noFill/>
                  </a:ln>
                  <a:solidFill>
                    <a:srgbClr val="FFFFFF"/>
                  </a:solidFill>
                  <a:effectLst/>
                  <a:uLnTx/>
                  <a:uFillTx/>
                  <a:latin typeface="+mj-lt"/>
                  <a:ea typeface="+mn-ea"/>
                  <a:cs typeface="+mn-cs"/>
                </a:rPr>
                <a:t>VIRUS </a:t>
              </a:r>
            </a:p>
          </p:txBody>
        </p:sp>
        <p:sp>
          <p:nvSpPr>
            <p:cNvPr id="11" name="Textfeld 10">
              <a:extLst>
                <a:ext uri="{FF2B5EF4-FFF2-40B4-BE49-F238E27FC236}">
                  <a16:creationId xmlns:a16="http://schemas.microsoft.com/office/drawing/2014/main" id="{BBE32709-68CC-C249-0E1B-F2238E563377}"/>
                </a:ext>
              </a:extLst>
            </p:cNvPr>
            <p:cNvSpPr txBox="1"/>
            <p:nvPr/>
          </p:nvSpPr>
          <p:spPr>
            <a:xfrm>
              <a:off x="1919536" y="2402297"/>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ANTIGENDRIFT</a:t>
              </a:r>
              <a:endParaRPr kumimoji="0" lang="de-DE" sz="1400" b="1" i="0" u="none" strike="noStrike" kern="1200" cap="none" spc="0" normalizeH="0" baseline="30000" noProof="0">
                <a:ln>
                  <a:noFill/>
                </a:ln>
                <a:solidFill>
                  <a:prstClr val="black"/>
                </a:solidFill>
                <a:effectLst/>
                <a:uLnTx/>
                <a:uFillTx/>
                <a:latin typeface="+mj-lt"/>
                <a:ea typeface="+mn-ea"/>
                <a:cs typeface="+mn-cs"/>
              </a:endParaRPr>
            </a:p>
          </p:txBody>
        </p:sp>
        <p:sp>
          <p:nvSpPr>
            <p:cNvPr id="12" name="Textfeld 11">
              <a:extLst>
                <a:ext uri="{FF2B5EF4-FFF2-40B4-BE49-F238E27FC236}">
                  <a16:creationId xmlns:a16="http://schemas.microsoft.com/office/drawing/2014/main" id="{68BDC977-5738-7784-9345-8F8E4901A996}"/>
                </a:ext>
              </a:extLst>
            </p:cNvPr>
            <p:cNvSpPr txBox="1"/>
            <p:nvPr/>
          </p:nvSpPr>
          <p:spPr>
            <a:xfrm>
              <a:off x="1854189" y="44210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ea typeface="+mn-ea"/>
                  <a:cs typeface="+mn-cs"/>
                </a:rPr>
                <a:t>Zirkulation von Viren </a:t>
              </a:r>
              <a:br>
                <a:rPr kumimoji="0" lang="de-DE" sz="1400" b="0" i="0" u="none" strike="noStrike" kern="1200" cap="none" spc="0" normalizeH="0" baseline="0" noProof="0" dirty="0">
                  <a:ln>
                    <a:noFill/>
                  </a:ln>
                  <a:solidFill>
                    <a:prstClr val="black"/>
                  </a:solidFill>
                  <a:effectLst/>
                  <a:uLnTx/>
                  <a:uFillTx/>
                  <a:ea typeface="+mn-ea"/>
                  <a:cs typeface="+mn-cs"/>
                </a:rPr>
              </a:br>
              <a:r>
                <a:rPr kumimoji="0" lang="de-DE" sz="1400" b="0" i="0" u="none" strike="noStrike" kern="1200" cap="none" spc="0" normalizeH="0" baseline="0" noProof="0" dirty="0">
                  <a:ln>
                    <a:noFill/>
                  </a:ln>
                  <a:solidFill>
                    <a:prstClr val="black"/>
                  </a:solidFill>
                  <a:effectLst/>
                  <a:uLnTx/>
                  <a:uFillTx/>
                  <a:ea typeface="+mn-ea"/>
                  <a:cs typeface="+mn-cs"/>
                </a:rPr>
                <a:t>mit unterschiedlichen </a:t>
              </a:r>
              <a:r>
                <a:rPr kumimoji="0" lang="de-DE" sz="1400" b="0" i="0" u="none" strike="noStrike" kern="1200" cap="none" spc="0" normalizeH="0" baseline="0" noProof="0" dirty="0" err="1">
                  <a:ln>
                    <a:noFill/>
                  </a:ln>
                  <a:solidFill>
                    <a:prstClr val="black"/>
                  </a:solidFill>
                  <a:effectLst/>
                  <a:uLnTx/>
                  <a:uFillTx/>
                  <a:ea typeface="+mn-ea"/>
                  <a:cs typeface="+mn-cs"/>
                </a:rPr>
                <a:t>antigenen</a:t>
              </a:r>
              <a:r>
                <a:rPr kumimoji="0" lang="de-DE" sz="1400" b="0" i="0" u="none" strike="noStrike" kern="1200" cap="none" spc="0" normalizeH="0" baseline="0" noProof="0" dirty="0">
                  <a:ln>
                    <a:noFill/>
                  </a:ln>
                  <a:solidFill>
                    <a:prstClr val="black"/>
                  </a:solidFill>
                  <a:effectLst/>
                  <a:uLnTx/>
                  <a:uFillTx/>
                  <a:ea typeface="+mn-ea"/>
                  <a:cs typeface="+mn-cs"/>
                </a:rPr>
                <a:t> Eigenschaften</a:t>
              </a:r>
              <a:endParaRPr kumimoji="0" lang="de-DE" sz="1400" b="0" i="0" u="none" strike="noStrike" kern="1200" cap="none" spc="0" normalizeH="0" baseline="30000" noProof="0" dirty="0">
                <a:ln>
                  <a:noFill/>
                </a:ln>
                <a:solidFill>
                  <a:prstClr val="black"/>
                </a:solidFill>
                <a:effectLst/>
                <a:uLnTx/>
                <a:uFillTx/>
                <a:ea typeface="+mn-ea"/>
                <a:cs typeface="+mn-cs"/>
              </a:endParaRPr>
            </a:p>
          </p:txBody>
        </p:sp>
        <p:sp>
          <p:nvSpPr>
            <p:cNvPr id="13" name="Rectangle 24">
              <a:extLst>
                <a:ext uri="{FF2B5EF4-FFF2-40B4-BE49-F238E27FC236}">
                  <a16:creationId xmlns:a16="http://schemas.microsoft.com/office/drawing/2014/main" id="{E87AD689-E878-9240-3B26-71D1C0B8685A}"/>
                </a:ext>
              </a:extLst>
            </p:cNvPr>
            <p:cNvSpPr/>
            <p:nvPr/>
          </p:nvSpPr>
          <p:spPr>
            <a:xfrm>
              <a:off x="4833305" y="1424310"/>
              <a:ext cx="2699240" cy="78981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4" name="Textfeld 13">
              <a:extLst>
                <a:ext uri="{FF2B5EF4-FFF2-40B4-BE49-F238E27FC236}">
                  <a16:creationId xmlns:a16="http://schemas.microsoft.com/office/drawing/2014/main" id="{0A82EEBD-4341-D6F3-963A-B802B277A8BB}"/>
                </a:ext>
              </a:extLst>
            </p:cNvPr>
            <p:cNvSpPr txBox="1"/>
            <p:nvPr/>
          </p:nvSpPr>
          <p:spPr>
            <a:xfrm>
              <a:off x="4818552" y="1643999"/>
              <a:ext cx="2796670" cy="404341"/>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a:ln>
                    <a:noFill/>
                  </a:ln>
                  <a:solidFill>
                    <a:srgbClr val="FFFFFF"/>
                  </a:solidFill>
                  <a:effectLst/>
                  <a:uLnTx/>
                  <a:uFillTx/>
                  <a:latin typeface="+mj-lt"/>
                  <a:ea typeface="+mn-ea"/>
                  <a:cs typeface="+mn-cs"/>
                </a:rPr>
                <a:t>BEDINGT DURCH </a:t>
              </a:r>
              <a:br>
                <a:rPr kumimoji="0" lang="de-DE" b="0" i="0" u="none" strike="noStrike" kern="1200" cap="none" spc="0" normalizeH="0" baseline="0" noProof="0">
                  <a:ln>
                    <a:noFill/>
                  </a:ln>
                  <a:solidFill>
                    <a:srgbClr val="FFFFFF"/>
                  </a:solidFill>
                  <a:effectLst/>
                  <a:uLnTx/>
                  <a:uFillTx/>
                  <a:latin typeface="+mj-lt"/>
                  <a:ea typeface="+mn-ea"/>
                  <a:cs typeface="+mn-cs"/>
                </a:rPr>
              </a:br>
              <a:r>
                <a:rPr kumimoji="0" lang="de-DE" b="1" i="0" u="none" strike="noStrike" kern="1200" cap="none" spc="0" normalizeH="0" baseline="0" noProof="0">
                  <a:ln>
                    <a:noFill/>
                  </a:ln>
                  <a:solidFill>
                    <a:srgbClr val="FFFFFF"/>
                  </a:solidFill>
                  <a:effectLst/>
                  <a:uLnTx/>
                  <a:uFillTx/>
                  <a:latin typeface="+mj-lt"/>
                  <a:ea typeface="+mn-ea"/>
                  <a:cs typeface="+mn-cs"/>
                </a:rPr>
                <a:t>WIRT</a:t>
              </a:r>
            </a:p>
          </p:txBody>
        </p:sp>
        <p:sp>
          <p:nvSpPr>
            <p:cNvPr id="16" name="Textfeld 15">
              <a:extLst>
                <a:ext uri="{FF2B5EF4-FFF2-40B4-BE49-F238E27FC236}">
                  <a16:creationId xmlns:a16="http://schemas.microsoft.com/office/drawing/2014/main" id="{92F685E9-FA8C-060B-2686-19D8AA04EA74}"/>
                </a:ext>
              </a:extLst>
            </p:cNvPr>
            <p:cNvSpPr txBox="1"/>
            <p:nvPr/>
          </p:nvSpPr>
          <p:spPr>
            <a:xfrm>
              <a:off x="4818552" y="44210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ea typeface="+mn-ea"/>
                  <a:cs typeface="+mn-cs"/>
                </a:rPr>
                <a:t>Ältere, </a:t>
              </a:r>
              <a:br>
                <a:rPr kumimoji="0" lang="de-DE" sz="1400" b="0" i="0" u="none" strike="noStrike" kern="1200" cap="none" spc="0" normalizeH="0" baseline="0" noProof="0">
                  <a:ln>
                    <a:noFill/>
                  </a:ln>
                  <a:solidFill>
                    <a:prstClr val="black"/>
                  </a:solidFill>
                  <a:effectLst/>
                  <a:uLnTx/>
                  <a:uFillTx/>
                  <a:ea typeface="+mn-ea"/>
                  <a:cs typeface="+mn-cs"/>
                </a:rPr>
              </a:br>
              <a:r>
                <a:rPr kumimoji="0" lang="de-DE" sz="1400" b="0" i="0" u="none" strike="noStrike" kern="1200" cap="none" spc="0" normalizeH="0" baseline="0" noProof="0">
                  <a:ln>
                    <a:noFill/>
                  </a:ln>
                  <a:solidFill>
                    <a:prstClr val="black"/>
                  </a:solidFill>
                  <a:effectLst/>
                  <a:uLnTx/>
                  <a:uFillTx/>
                  <a:ea typeface="+mn-ea"/>
                  <a:cs typeface="+mn-cs"/>
                </a:rPr>
                <a:t>Immungeschwächte</a:t>
              </a:r>
              <a:endParaRPr kumimoji="0" lang="de-DE" sz="1400" b="0" i="0" u="none" strike="noStrike" kern="1200" cap="none" spc="0" normalizeH="0" baseline="30000" noProof="0">
                <a:ln>
                  <a:noFill/>
                </a:ln>
                <a:solidFill>
                  <a:prstClr val="black"/>
                </a:solidFill>
                <a:effectLst/>
                <a:uLnTx/>
                <a:uFillTx/>
                <a:ea typeface="+mn-ea"/>
                <a:cs typeface="+mn-cs"/>
              </a:endParaRPr>
            </a:p>
          </p:txBody>
        </p:sp>
        <p:sp>
          <p:nvSpPr>
            <p:cNvPr id="17" name="Rectangle 24">
              <a:extLst>
                <a:ext uri="{FF2B5EF4-FFF2-40B4-BE49-F238E27FC236}">
                  <a16:creationId xmlns:a16="http://schemas.microsoft.com/office/drawing/2014/main" id="{2641AF3E-8990-F0D8-B9A2-4049FE820119}"/>
                </a:ext>
              </a:extLst>
            </p:cNvPr>
            <p:cNvSpPr/>
            <p:nvPr/>
          </p:nvSpPr>
          <p:spPr>
            <a:xfrm>
              <a:off x="7617141" y="1432991"/>
              <a:ext cx="3466815" cy="772450"/>
            </a:xfrm>
            <a:prstGeom prst="rect">
              <a:avLst/>
            </a:prstGeom>
            <a:solidFill>
              <a:srgbClr val="C0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8" name="Rectangle 24">
              <a:extLst>
                <a:ext uri="{FF2B5EF4-FFF2-40B4-BE49-F238E27FC236}">
                  <a16:creationId xmlns:a16="http://schemas.microsoft.com/office/drawing/2014/main" id="{C36FA888-270A-89A5-49DD-8B5346778F6F}"/>
                </a:ext>
              </a:extLst>
            </p:cNvPr>
            <p:cNvSpPr/>
            <p:nvPr/>
          </p:nvSpPr>
          <p:spPr>
            <a:xfrm>
              <a:off x="7617400" y="2426730"/>
              <a:ext cx="3466555" cy="3045033"/>
            </a:xfrm>
            <a:prstGeom prst="rect">
              <a:avLst/>
            </a:prstGeom>
            <a:solidFill>
              <a:srgbClr val="B0C5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C6F7B"/>
                </a:solidFill>
                <a:effectLst/>
                <a:uLnTx/>
                <a:uFillTx/>
                <a:ea typeface="+mn-ea"/>
                <a:cs typeface="+mn-cs"/>
              </a:endParaRPr>
            </a:p>
          </p:txBody>
        </p:sp>
        <p:sp>
          <p:nvSpPr>
            <p:cNvPr id="19" name="Textfeld 18">
              <a:extLst>
                <a:ext uri="{FF2B5EF4-FFF2-40B4-BE49-F238E27FC236}">
                  <a16:creationId xmlns:a16="http://schemas.microsoft.com/office/drawing/2014/main" id="{2526EA01-07A8-2875-6971-1B2AA9B6505D}"/>
                </a:ext>
              </a:extLst>
            </p:cNvPr>
            <p:cNvSpPr txBox="1"/>
            <p:nvPr/>
          </p:nvSpPr>
          <p:spPr>
            <a:xfrm>
              <a:off x="7615222" y="1623818"/>
              <a:ext cx="3468734" cy="393698"/>
            </a:xfrm>
            <a:prstGeom prst="rect">
              <a:avLst/>
            </a:prstGeom>
            <a:noFill/>
          </p:spPr>
          <p:txBody>
            <a:bodyPr wrap="square" lIns="0" tIns="0" rIns="0" bIns="0" rtlCol="0" anchor="ctr">
              <a:spAutoFit/>
            </a:bodyPr>
            <a:lstStyle/>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0" i="0" u="none" strike="noStrike" kern="1200" cap="none" spc="0" normalizeH="0" baseline="0" noProof="0" dirty="0">
                  <a:ln>
                    <a:noFill/>
                  </a:ln>
                  <a:solidFill>
                    <a:srgbClr val="FFFFFF"/>
                  </a:solidFill>
                  <a:effectLst/>
                  <a:uLnTx/>
                  <a:uFillTx/>
                  <a:latin typeface="+mj-lt"/>
                  <a:ea typeface="+mn-ea"/>
                  <a:cs typeface="+mn-cs"/>
                </a:rPr>
                <a:t>BEDINGT DURCH</a:t>
              </a:r>
            </a:p>
            <a:p>
              <a:pPr marL="0" marR="0" lvl="0" indent="0" algn="ctr" defTabSz="685800" rtl="0" eaLnBrk="1" fontAlgn="auto" latinLnBrk="0" hangingPunct="1">
                <a:lnSpc>
                  <a:spcPts val="1455"/>
                </a:lnSpc>
                <a:spcBef>
                  <a:spcPts val="0"/>
                </a:spcBef>
                <a:spcAft>
                  <a:spcPts val="0"/>
                </a:spcAft>
                <a:buClrTx/>
                <a:buSzTx/>
                <a:buFontTx/>
                <a:buNone/>
                <a:tabLst/>
                <a:defRPr/>
              </a:pPr>
              <a:r>
                <a:rPr kumimoji="0" lang="de-DE" b="1" i="0" u="none" strike="noStrike" kern="1200" cap="none" spc="0" normalizeH="0" baseline="0" noProof="0" dirty="0">
                  <a:ln>
                    <a:noFill/>
                  </a:ln>
                  <a:solidFill>
                    <a:srgbClr val="FFFFFF"/>
                  </a:solidFill>
                  <a:effectLst/>
                  <a:uLnTx/>
                  <a:uFillTx/>
                  <a:latin typeface="+mj-lt"/>
                  <a:ea typeface="+mn-ea"/>
                  <a:cs typeface="+mn-cs"/>
                </a:rPr>
                <a:t>HERSTELLUNGSVERFAHREN</a:t>
              </a:r>
              <a:r>
                <a:rPr kumimoji="0" lang="de-DE" b="1" i="0" u="none" strike="noStrike" kern="1200" cap="none" spc="0" normalizeH="0" baseline="0" noProof="0" dirty="0">
                  <a:ln>
                    <a:noFill/>
                  </a:ln>
                  <a:solidFill>
                    <a:srgbClr val="FFFFFF"/>
                  </a:solidFill>
                  <a:effectLst/>
                  <a:uLnTx/>
                  <a:uFillTx/>
                  <a:ea typeface="+mn-ea"/>
                  <a:cs typeface="+mn-cs"/>
                </a:rPr>
                <a:t> </a:t>
              </a:r>
            </a:p>
          </p:txBody>
        </p:sp>
        <p:sp>
          <p:nvSpPr>
            <p:cNvPr id="20" name="Textfeld 19">
              <a:extLst>
                <a:ext uri="{FF2B5EF4-FFF2-40B4-BE49-F238E27FC236}">
                  <a16:creationId xmlns:a16="http://schemas.microsoft.com/office/drawing/2014/main" id="{C34C598E-A863-3B25-1B67-0DF36FC1E0BA}"/>
                </a:ext>
              </a:extLst>
            </p:cNvPr>
            <p:cNvSpPr txBox="1"/>
            <p:nvPr/>
          </p:nvSpPr>
          <p:spPr>
            <a:xfrm>
              <a:off x="7958752" y="2402297"/>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EI-ADAPTATION</a:t>
              </a:r>
              <a:endParaRPr kumimoji="0" lang="de-DE" sz="1600" b="1" i="0" u="none" strike="noStrike" kern="1200" cap="none" spc="0" normalizeH="0" baseline="30000" noProof="0">
                <a:ln>
                  <a:noFill/>
                </a:ln>
                <a:solidFill>
                  <a:prstClr val="black"/>
                </a:solidFill>
                <a:effectLst/>
                <a:uLnTx/>
                <a:uFillTx/>
                <a:latin typeface="+mj-lt"/>
                <a:ea typeface="+mn-ea"/>
                <a:cs typeface="+mn-cs"/>
              </a:endParaRPr>
            </a:p>
          </p:txBody>
        </p:sp>
        <p:sp>
          <p:nvSpPr>
            <p:cNvPr id="21" name="Textfeld 20">
              <a:extLst>
                <a:ext uri="{FF2B5EF4-FFF2-40B4-BE49-F238E27FC236}">
                  <a16:creationId xmlns:a16="http://schemas.microsoft.com/office/drawing/2014/main" id="{B23A2F66-3554-092B-A94A-191C482F1AA4}"/>
                </a:ext>
              </a:extLst>
            </p:cNvPr>
            <p:cNvSpPr txBox="1"/>
            <p:nvPr/>
          </p:nvSpPr>
          <p:spPr>
            <a:xfrm>
              <a:off x="8046712" y="4426628"/>
              <a:ext cx="2673752" cy="830997"/>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prstClr val="black"/>
                  </a:solidFill>
                  <a:effectLst/>
                  <a:uLnTx/>
                  <a:uFillTx/>
                  <a:ea typeface="+mn-ea"/>
                  <a:cs typeface="+mn-cs"/>
                </a:rPr>
                <a:t>Hämagglutinin im Impfstoff </a:t>
              </a:r>
              <a:br>
                <a:rPr kumimoji="0" lang="de-DE" sz="1400" b="0" i="0" u="none" strike="noStrike" kern="1200" cap="none" spc="0" normalizeH="0" baseline="0" noProof="0">
                  <a:ln>
                    <a:noFill/>
                  </a:ln>
                  <a:solidFill>
                    <a:prstClr val="black"/>
                  </a:solidFill>
                  <a:effectLst/>
                  <a:uLnTx/>
                  <a:uFillTx/>
                  <a:ea typeface="+mn-ea"/>
                  <a:cs typeface="+mn-cs"/>
                </a:rPr>
              </a:br>
              <a:r>
                <a:rPr kumimoji="0" lang="de-DE" sz="1400" b="0" i="0" u="none" strike="noStrike" kern="1200" cap="none" spc="0" normalizeH="0" baseline="0" noProof="0">
                  <a:ln>
                    <a:noFill/>
                  </a:ln>
                  <a:solidFill>
                    <a:prstClr val="black"/>
                  </a:solidFill>
                  <a:effectLst/>
                  <a:uLnTx/>
                  <a:uFillTx/>
                  <a:ea typeface="+mn-ea"/>
                  <a:cs typeface="+mn-cs"/>
                </a:rPr>
                <a:t>unterscheidet sich bereits von dem empfohlenen Impfstamm</a:t>
              </a:r>
              <a:endParaRPr kumimoji="0" lang="de-DE" sz="1400" b="0" i="0" u="none" strike="noStrike" kern="1200" cap="none" spc="0" normalizeH="0" baseline="30000" noProof="0">
                <a:ln>
                  <a:noFill/>
                </a:ln>
                <a:solidFill>
                  <a:prstClr val="black"/>
                </a:solidFill>
                <a:effectLst/>
                <a:uLnTx/>
                <a:uFillTx/>
                <a:ea typeface="+mn-ea"/>
                <a:cs typeface="+mn-cs"/>
              </a:endParaRPr>
            </a:p>
          </p:txBody>
        </p:sp>
        <p:pic>
          <p:nvPicPr>
            <p:cNvPr id="22" name="Grafik 21">
              <a:extLst>
                <a:ext uri="{FF2B5EF4-FFF2-40B4-BE49-F238E27FC236}">
                  <a16:creationId xmlns:a16="http://schemas.microsoft.com/office/drawing/2014/main" id="{8E81F530-F418-7BC0-DD13-A33B90FA0892}"/>
                </a:ext>
              </a:extLst>
            </p:cNvPr>
            <p:cNvPicPr>
              <a:picLocks noChangeAspect="1"/>
            </p:cNvPicPr>
            <p:nvPr/>
          </p:nvPicPr>
          <p:blipFill>
            <a:blip r:embed="rId3"/>
            <a:stretch>
              <a:fillRect/>
            </a:stretch>
          </p:blipFill>
          <p:spPr>
            <a:xfrm>
              <a:off x="8539245" y="2943175"/>
              <a:ext cx="1476134" cy="1357491"/>
            </a:xfrm>
            <a:prstGeom prst="rect">
              <a:avLst/>
            </a:prstGeom>
          </p:spPr>
        </p:pic>
        <p:pic>
          <p:nvPicPr>
            <p:cNvPr id="23" name="Picture 5">
              <a:extLst>
                <a:ext uri="{FF2B5EF4-FFF2-40B4-BE49-F238E27FC236}">
                  <a16:creationId xmlns:a16="http://schemas.microsoft.com/office/drawing/2014/main" id="{FD874066-992F-8EDE-1EE3-286FA2A25D1E}"/>
                </a:ext>
              </a:extLst>
            </p:cNvPr>
            <p:cNvPicPr>
              <a:picLocks noChangeAspect="1"/>
            </p:cNvPicPr>
            <p:nvPr/>
          </p:nvPicPr>
          <p:blipFill>
            <a:blip r:embed="rId4">
              <a:duotone>
                <a:prstClr val="black"/>
                <a:schemeClr val="accent3">
                  <a:lumMod val="20000"/>
                  <a:lumOff val="80000"/>
                  <a:tint val="45000"/>
                  <a:satMod val="400000"/>
                </a:schemeClr>
              </a:duoton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2495600" y="2960768"/>
              <a:ext cx="1448681" cy="1364834"/>
            </a:xfrm>
            <a:prstGeom prst="rect">
              <a:avLst/>
            </a:prstGeom>
          </p:spPr>
        </p:pic>
        <p:pic>
          <p:nvPicPr>
            <p:cNvPr id="24" name="Picture 7">
              <a:extLst>
                <a:ext uri="{FF2B5EF4-FFF2-40B4-BE49-F238E27FC236}">
                  <a16:creationId xmlns:a16="http://schemas.microsoft.com/office/drawing/2014/main" id="{D3FECF24-7B16-5BD0-D480-34CE2E3DF412}"/>
                </a:ext>
              </a:extLst>
            </p:cNvPr>
            <p:cNvPicPr>
              <a:picLocks noChangeAspect="1"/>
            </p:cNvPicPr>
            <p:nvPr/>
          </p:nvPicPr>
          <p:blipFill>
            <a:blip r:embed="rId6" cstate="print">
              <a:duotone>
                <a:prstClr val="black"/>
                <a:schemeClr val="accent3">
                  <a:lumMod val="20000"/>
                  <a:lumOff val="80000"/>
                  <a:tint val="45000"/>
                  <a:satMod val="400000"/>
                </a:schemeClr>
              </a:duotone>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928872" y="2991934"/>
              <a:ext cx="2338915" cy="1451364"/>
            </a:xfrm>
            <a:prstGeom prst="rect">
              <a:avLst/>
            </a:prstGeom>
          </p:spPr>
        </p:pic>
        <mc:AlternateContent xmlns:mc="http://schemas.openxmlformats.org/markup-compatibility/2006" xmlns:p14="http://schemas.microsoft.com/office/powerpoint/2010/main">
          <mc:Choice Requires="p14">
            <p:contentPart p14:bwMode="auto" r:id="rId8">
              <p14:nvContentPartPr>
                <p14:cNvPr id="25" name="Freihand 24">
                  <a:extLst>
                    <a:ext uri="{FF2B5EF4-FFF2-40B4-BE49-F238E27FC236}">
                      <a16:creationId xmlns:a16="http://schemas.microsoft.com/office/drawing/2014/main" id="{D431FA2B-42AA-45F1-939F-F3301B61F8FF}"/>
                    </a:ext>
                  </a:extLst>
                </p14:cNvPr>
                <p14:cNvContentPartPr/>
                <p14:nvPr/>
              </p14:nvContentPartPr>
              <p14:xfrm>
                <a:off x="4670802" y="1581318"/>
                <a:ext cx="360" cy="10800"/>
              </p14:xfrm>
            </p:contentPart>
          </mc:Choice>
          <mc:Fallback xmlns="">
            <p:pic>
              <p:nvPicPr>
                <p:cNvPr id="25" name="Freihand 24">
                  <a:extLst>
                    <a:ext uri="{FF2B5EF4-FFF2-40B4-BE49-F238E27FC236}">
                      <a16:creationId xmlns:a16="http://schemas.microsoft.com/office/drawing/2014/main" id="{D431FA2B-42AA-45F1-939F-F3301B61F8FF}"/>
                    </a:ext>
                  </a:extLst>
                </p:cNvPr>
                <p:cNvPicPr/>
                <p:nvPr/>
              </p:nvPicPr>
              <p:blipFill>
                <a:blip r:embed="rId10"/>
                <a:stretch>
                  <a:fillRect/>
                </a:stretch>
              </p:blipFill>
              <p:spPr>
                <a:xfrm>
                  <a:off x="4661802" y="1572318"/>
                  <a:ext cx="180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Freihand 25">
                  <a:extLst>
                    <a:ext uri="{FF2B5EF4-FFF2-40B4-BE49-F238E27FC236}">
                      <a16:creationId xmlns:a16="http://schemas.microsoft.com/office/drawing/2014/main" id="{86E9DACD-27E3-5FA1-9F00-B3553F4A23A8}"/>
                    </a:ext>
                  </a:extLst>
                </p14:cNvPr>
                <p14:cNvContentPartPr/>
                <p14:nvPr/>
              </p14:nvContentPartPr>
              <p14:xfrm>
                <a:off x="4575402" y="1464678"/>
                <a:ext cx="2160" cy="360"/>
              </p14:xfrm>
            </p:contentPart>
          </mc:Choice>
          <mc:Fallback xmlns="">
            <p:pic>
              <p:nvPicPr>
                <p:cNvPr id="26" name="Freihand 25">
                  <a:extLst>
                    <a:ext uri="{FF2B5EF4-FFF2-40B4-BE49-F238E27FC236}">
                      <a16:creationId xmlns:a16="http://schemas.microsoft.com/office/drawing/2014/main" id="{86E9DACD-27E3-5FA1-9F00-B3553F4A23A8}"/>
                    </a:ext>
                  </a:extLst>
                </p:cNvPr>
                <p:cNvPicPr/>
                <p:nvPr/>
              </p:nvPicPr>
              <p:blipFill>
                <a:blip r:embed="rId12"/>
                <a:stretch>
                  <a:fillRect/>
                </a:stretch>
              </p:blipFill>
              <p:spPr>
                <a:xfrm>
                  <a:off x="4566402" y="1455678"/>
                  <a:ext cx="19800" cy="18000"/>
                </a:xfrm>
                <a:prstGeom prst="rect">
                  <a:avLst/>
                </a:prstGeom>
              </p:spPr>
            </p:pic>
          </mc:Fallback>
        </mc:AlternateContent>
        <p:sp>
          <p:nvSpPr>
            <p:cNvPr id="8" name="Textfeld 7">
              <a:extLst>
                <a:ext uri="{FF2B5EF4-FFF2-40B4-BE49-F238E27FC236}">
                  <a16:creationId xmlns:a16="http://schemas.microsoft.com/office/drawing/2014/main" id="{4FFD26DF-C836-59E2-B692-6E9F77EDCE24}"/>
                </a:ext>
              </a:extLst>
            </p:cNvPr>
            <p:cNvSpPr txBox="1"/>
            <p:nvPr/>
          </p:nvSpPr>
          <p:spPr>
            <a:xfrm>
              <a:off x="4807616" y="2483322"/>
              <a:ext cx="2673752" cy="523031"/>
            </a:xfrm>
            <a:prstGeom prst="rect">
              <a:avLst/>
            </a:prstGeom>
            <a:no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prstClr val="black"/>
                  </a:solidFill>
                  <a:effectLst/>
                  <a:uLnTx/>
                  <a:uFillTx/>
                  <a:latin typeface="+mj-lt"/>
                  <a:ea typeface="+mn-ea"/>
                  <a:cs typeface="+mn-cs"/>
                </a:rPr>
                <a:t>IMMUNSENESZENZ</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prstClr val="black"/>
                  </a:solidFill>
                  <a:effectLst/>
                  <a:uLnTx/>
                  <a:uFillTx/>
                  <a:latin typeface="+mj-lt"/>
                  <a:ea typeface="+mn-ea"/>
                  <a:cs typeface="+mn-cs"/>
                </a:rPr>
                <a:t>IMMUNSUPPRESSIVE THERAPIE</a:t>
              </a:r>
            </a:p>
          </p:txBody>
        </p:sp>
      </p:grpSp>
      <p:sp>
        <p:nvSpPr>
          <p:cNvPr id="27" name="Rectangle 26">
            <a:extLst>
              <a:ext uri="{FF2B5EF4-FFF2-40B4-BE49-F238E27FC236}">
                <a16:creationId xmlns:a16="http://schemas.microsoft.com/office/drawing/2014/main" id="{6C767243-EC49-48FA-8877-4289BC1B48F9}"/>
              </a:ext>
            </a:extLst>
          </p:cNvPr>
          <p:cNvSpPr/>
          <p:nvPr/>
        </p:nvSpPr>
        <p:spPr>
          <a:xfrm>
            <a:off x="495759" y="6566054"/>
            <a:ext cx="3238959" cy="187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0009F87-1E0D-413C-8EFB-D4609E6B511C}"/>
              </a:ext>
            </a:extLst>
          </p:cNvPr>
          <p:cNvSpPr txBox="1"/>
          <p:nvPr/>
        </p:nvSpPr>
        <p:spPr>
          <a:xfrm>
            <a:off x="730250" y="6155814"/>
            <a:ext cx="10729912" cy="246221"/>
          </a:xfrm>
          <a:prstGeom prst="rect">
            <a:avLst/>
          </a:prstGeom>
          <a:noFill/>
        </p:spPr>
        <p:txBody>
          <a:bodyPr wrap="square">
            <a:spAutoFit/>
          </a:bodyPr>
          <a:lstStyle/>
          <a:p>
            <a:r>
              <a:rPr lang="en-US" sz="1000" dirty="0">
                <a:latin typeface="Calibri" panose="020F0502020204030204" pitchFamily="34" charset="0"/>
                <a:cs typeface="Calibri" panose="020F0502020204030204" pitchFamily="34" charset="0"/>
              </a:rPr>
              <a:t>1. Van den Brand JMA, et al. J </a:t>
            </a:r>
            <a:r>
              <a:rPr lang="en-US" sz="1000" dirty="0" err="1">
                <a:latin typeface="Calibri" panose="020F0502020204030204" pitchFamily="34" charset="0"/>
                <a:cs typeface="Calibri" panose="020F0502020204030204" pitchFamily="34" charset="0"/>
              </a:rPr>
              <a:t>Virol</a:t>
            </a:r>
            <a:r>
              <a:rPr lang="en-US" sz="1000" dirty="0">
                <a:latin typeface="Calibri" panose="020F0502020204030204" pitchFamily="34" charset="0"/>
                <a:cs typeface="Calibri" panose="020F0502020204030204" pitchFamily="34" charset="0"/>
              </a:rPr>
              <a:t>. 2011;85(6):2851–2858; 2. </a:t>
            </a:r>
            <a:r>
              <a:rPr lang="en-US" sz="1000" dirty="0" err="1">
                <a:latin typeface="Calibri" panose="020F0502020204030204" pitchFamily="34" charset="0"/>
                <a:cs typeface="Calibri" panose="020F0502020204030204" pitchFamily="34" charset="0"/>
              </a:rPr>
              <a:t>Skowronski</a:t>
            </a:r>
            <a:r>
              <a:rPr lang="en-US" sz="1000" dirty="0">
                <a:latin typeface="Calibri" panose="020F0502020204030204" pitchFamily="34" charset="0"/>
                <a:cs typeface="Calibri" panose="020F0502020204030204" pitchFamily="34" charset="0"/>
              </a:rPr>
              <a:t> DM, et al. </a:t>
            </a:r>
            <a:r>
              <a:rPr lang="en-US" sz="1000" dirty="0" err="1">
                <a:latin typeface="Calibri" panose="020F0502020204030204" pitchFamily="34" charset="0"/>
                <a:cs typeface="Calibri" panose="020F0502020204030204" pitchFamily="34" charset="0"/>
              </a:rPr>
              <a:t>PLoS</a:t>
            </a:r>
            <a:r>
              <a:rPr lang="en-US" sz="1000" dirty="0">
                <a:latin typeface="Calibri" panose="020F0502020204030204" pitchFamily="34" charset="0"/>
                <a:cs typeface="Calibri" panose="020F0502020204030204" pitchFamily="34" charset="0"/>
              </a:rPr>
              <a:t> One. 2014;9(3):e92153. 3. </a:t>
            </a:r>
            <a:r>
              <a:rPr lang="en-US" sz="1000" dirty="0" err="1">
                <a:latin typeface="Calibri" panose="020F0502020204030204" pitchFamily="34" charset="0"/>
                <a:cs typeface="Calibri" panose="020F0502020204030204" pitchFamily="34" charset="0"/>
              </a:rPr>
              <a:t>Belongia</a:t>
            </a:r>
            <a:r>
              <a:rPr lang="en-US" sz="1000" dirty="0">
                <a:latin typeface="Calibri" panose="020F0502020204030204" pitchFamily="34" charset="0"/>
                <a:cs typeface="Calibri" panose="020F0502020204030204" pitchFamily="34" charset="0"/>
              </a:rPr>
              <a:t> EA, et al. Clin Infect Dis. 2019;69(10):1817–1823. ​</a:t>
            </a:r>
          </a:p>
        </p:txBody>
      </p:sp>
      <p:sp>
        <p:nvSpPr>
          <p:cNvPr id="4" name="Rectangle 3">
            <a:extLst>
              <a:ext uri="{FF2B5EF4-FFF2-40B4-BE49-F238E27FC236}">
                <a16:creationId xmlns:a16="http://schemas.microsoft.com/office/drawing/2014/main" id="{35C7F914-D78D-F53E-E6D9-FA0BEA60D7A4}"/>
              </a:ext>
            </a:extLst>
          </p:cNvPr>
          <p:cNvSpPr/>
          <p:nvPr/>
        </p:nvSpPr>
        <p:spPr>
          <a:xfrm>
            <a:off x="7158971" y="1660398"/>
            <a:ext cx="3615416" cy="433139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228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9">
            <a:extLst>
              <a:ext uri="{FF2B5EF4-FFF2-40B4-BE49-F238E27FC236}">
                <a16:creationId xmlns:a16="http://schemas.microsoft.com/office/drawing/2014/main" id="{5F74FBDE-533F-40B1-9453-BE47FCF5CD80}"/>
              </a:ext>
            </a:extLst>
          </p:cNvPr>
          <p:cNvSpPr txBox="1"/>
          <p:nvPr/>
        </p:nvSpPr>
        <p:spPr>
          <a:xfrm>
            <a:off x="867795" y="6142131"/>
            <a:ext cx="10568867" cy="58477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800" b="0" i="0" u="none" strike="noStrike" kern="1200" cap="none" spc="0" normalizeH="0" baseline="0" noProof="0" dirty="0">
                <a:ln>
                  <a:noFill/>
                </a:ln>
                <a:solidFill>
                  <a:srgbClr val="231F20"/>
                </a:solidFill>
                <a:effectLst/>
                <a:uLnTx/>
                <a:uFillTx/>
                <a:latin typeface="Montserrat Light"/>
                <a:ea typeface="+mn-ea"/>
                <a:cs typeface="+mn-cs"/>
              </a:rPr>
              <a:t>WHO – World Health Organisation.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en-US" sz="800" b="0" i="0" u="none" strike="noStrike" kern="1200" cap="none" spc="0" normalizeH="0" baseline="0" noProof="0" dirty="0">
                <a:ln>
                  <a:noFill/>
                </a:ln>
                <a:solidFill>
                  <a:srgbClr val="231F20"/>
                </a:solidFill>
                <a:effectLst/>
                <a:uLnTx/>
                <a:uFillTx/>
                <a:latin typeface="Montserrat Light"/>
                <a:ea typeface="+mn-ea"/>
                <a:cs typeface="+mn-cs"/>
              </a:rPr>
              <a:t>1. </a:t>
            </a:r>
            <a:r>
              <a:rPr kumimoji="0" lang="en-US" altLang="en-US" sz="800" b="0" i="0" u="none" strike="noStrike" kern="1200" cap="none" spc="0" normalizeH="0" baseline="0" noProof="0" dirty="0">
                <a:ln>
                  <a:noFill/>
                </a:ln>
                <a:solidFill>
                  <a:srgbClr val="231F20"/>
                </a:solidFill>
                <a:effectLst/>
                <a:uLnTx/>
                <a:uFillTx/>
                <a:latin typeface="Montserrat Light"/>
                <a:ea typeface="+mn-ea"/>
                <a:cs typeface="+mn-cs"/>
              </a:rPr>
              <a:t>Rajaram S et al. </a:t>
            </a:r>
            <a:r>
              <a:rPr kumimoji="0" lang="en-US" altLang="en-US" sz="800" b="0" i="0" u="none" strike="noStrike" kern="1200" cap="none" spc="0" normalizeH="0" baseline="0" noProof="0" dirty="0" err="1">
                <a:ln>
                  <a:noFill/>
                </a:ln>
                <a:solidFill>
                  <a:srgbClr val="231F20"/>
                </a:solidFill>
                <a:effectLst/>
                <a:uLnTx/>
                <a:uFillTx/>
                <a:latin typeface="Montserrat Light"/>
                <a:ea typeface="+mn-ea"/>
                <a:cs typeface="+mn-cs"/>
              </a:rPr>
              <a:t>Ther</a:t>
            </a:r>
            <a:r>
              <a:rPr kumimoji="0" lang="en-US" altLang="en-US" sz="800" b="0" i="0" u="none" strike="noStrike" kern="1200" cap="none" spc="0" normalizeH="0" baseline="0" noProof="0" dirty="0">
                <a:ln>
                  <a:noFill/>
                </a:ln>
                <a:solidFill>
                  <a:srgbClr val="231F20"/>
                </a:solidFill>
                <a:effectLst/>
                <a:uLnTx/>
                <a:uFillTx/>
                <a:latin typeface="Montserrat Light"/>
                <a:ea typeface="+mn-ea"/>
                <a:cs typeface="+mn-cs"/>
              </a:rPr>
              <a:t> Adv Vaccines </a:t>
            </a:r>
            <a:r>
              <a:rPr kumimoji="0" lang="en-US" altLang="en-US" sz="800" b="0" i="0" u="none" strike="noStrike" kern="1200" cap="none" spc="0" normalizeH="0" baseline="0" noProof="0" dirty="0" err="1">
                <a:ln>
                  <a:noFill/>
                </a:ln>
                <a:solidFill>
                  <a:srgbClr val="231F20"/>
                </a:solidFill>
                <a:effectLst/>
                <a:uLnTx/>
                <a:uFillTx/>
                <a:latin typeface="Montserrat Light"/>
                <a:ea typeface="+mn-ea"/>
                <a:cs typeface="+mn-cs"/>
              </a:rPr>
              <a:t>Immunother</a:t>
            </a:r>
            <a:r>
              <a:rPr kumimoji="0" lang="en-US" altLang="en-US" sz="800" b="0" i="0" u="none" strike="noStrike" kern="1200" cap="none" spc="0" normalizeH="0" baseline="0" noProof="0" dirty="0">
                <a:ln>
                  <a:noFill/>
                </a:ln>
                <a:solidFill>
                  <a:srgbClr val="231F20"/>
                </a:solidFill>
                <a:effectLst/>
                <a:uLnTx/>
                <a:uFillTx/>
                <a:latin typeface="Montserrat Light"/>
                <a:ea typeface="+mn-ea"/>
                <a:cs typeface="+mn-cs"/>
              </a:rPr>
              <a:t>. 2020 Feb 22;8:2515135520908121</a:t>
            </a:r>
            <a:r>
              <a:rPr kumimoji="0" lang="de-DE" altLang="en-US" sz="800" b="0" i="0" u="none" strike="noStrike" kern="1200" cap="none" spc="0" normalizeH="0" baseline="0" noProof="0" dirty="0">
                <a:ln>
                  <a:noFill/>
                </a:ln>
                <a:solidFill>
                  <a:srgbClr val="231F20"/>
                </a:solidFill>
                <a:effectLst/>
                <a:uLnTx/>
                <a:uFillTx/>
                <a:latin typeface="Montserrat Light"/>
                <a:ea typeface="+mn-ea"/>
                <a:cs typeface="+mn-cs"/>
              </a:rPr>
              <a:t>. 2. Centers for Disease Control and Prevention. Cell-based flu vaccines. </a:t>
            </a:r>
            <a:r>
              <a:rPr kumimoji="0" lang="de-DE" altLang="en-US" sz="800" b="0" i="0" u="none" strike="noStrike" kern="1200" cap="none" spc="0" normalizeH="0" baseline="0" noProof="0" dirty="0">
                <a:ln>
                  <a:noFill/>
                </a:ln>
                <a:solidFill>
                  <a:srgbClr val="231F20"/>
                </a:solidFill>
                <a:effectLst/>
                <a:uLnTx/>
                <a:uFillTx/>
                <a:latin typeface="Montserrat Light"/>
                <a:ea typeface="+mn-ea"/>
                <a:cs typeface="+mn-cs"/>
                <a:hlinkClick r:id="rId3"/>
              </a:rPr>
              <a:t>https://www.cdc.gov/flu/prevent/cell-based.htm</a:t>
            </a:r>
            <a:r>
              <a:rPr kumimoji="0" lang="de-DE" altLang="en-US" sz="800" b="0" i="0" u="none" strike="noStrike" kern="1200" cap="none" spc="0" normalizeH="0" baseline="0" noProof="0" dirty="0">
                <a:ln>
                  <a:noFill/>
                </a:ln>
                <a:solidFill>
                  <a:srgbClr val="231F20"/>
                </a:solidFill>
                <a:effectLst/>
                <a:uLnTx/>
                <a:uFillTx/>
                <a:latin typeface="Montserrat Light"/>
                <a:ea typeface="+mn-ea"/>
                <a:cs typeface="+mn-cs"/>
              </a:rPr>
              <a:t>; zuletzt aufgerufen Januar 2023. 3. Barr IG et al. NPJ Vaccines. 2018 Oct 9;3:44. 4. </a:t>
            </a:r>
            <a:r>
              <a:rPr kumimoji="0" lang="de-DE" altLang="de-DE" sz="800" b="0" i="0" u="none" strike="noStrike" kern="1200" cap="none" spc="0" normalizeH="0" baseline="0" noProof="0" dirty="0">
                <a:ln>
                  <a:noFill/>
                </a:ln>
                <a:solidFill>
                  <a:srgbClr val="231F20"/>
                </a:solidFill>
                <a:effectLst/>
                <a:uLnTx/>
                <a:uFillTx/>
                <a:latin typeface="Montserrat Light"/>
                <a:ea typeface="+mn-ea"/>
                <a:cs typeface="+mn-cs"/>
              </a:rPr>
              <a:t>Robert Koch Institut. Epidemiologisches Bulletin 1/2021, abrufbar unter </a:t>
            </a:r>
            <a:r>
              <a:rPr kumimoji="0" lang="de-DE" altLang="de-DE" sz="800" b="0" i="0" u="none" strike="noStrike" kern="1200" cap="none" spc="0" normalizeH="0" baseline="0" noProof="0" dirty="0">
                <a:ln>
                  <a:noFill/>
                </a:ln>
                <a:solidFill>
                  <a:srgbClr val="231F20"/>
                </a:solidFill>
                <a:effectLst/>
                <a:uLnTx/>
                <a:uFillTx/>
                <a:latin typeface="Montserrat Light"/>
                <a:ea typeface="+mn-ea"/>
                <a:cs typeface="+mn-cs"/>
                <a:hlinkClick r:id="rId4"/>
              </a:rPr>
              <a:t>https://www.rki.de/DE/Content/Infekt/EpidBull/Archiv/2021/Ausgaben/01_21.pdf?__blob=publicationFile</a:t>
            </a:r>
            <a:r>
              <a:rPr kumimoji="0" lang="de-DE" altLang="de-DE" sz="800" b="0" i="0" u="none" strike="noStrike" kern="1200" cap="none" spc="0" normalizeH="0" baseline="0" noProof="0" dirty="0">
                <a:ln>
                  <a:noFill/>
                </a:ln>
                <a:solidFill>
                  <a:srgbClr val="231F20"/>
                </a:solidFill>
                <a:effectLst/>
                <a:uLnTx/>
                <a:uFillTx/>
                <a:latin typeface="Montserrat Light"/>
                <a:ea typeface="+mn-ea"/>
                <a:cs typeface="+mn-cs"/>
              </a:rPr>
              <a:t>. </a:t>
            </a:r>
            <a:endParaRPr kumimoji="0" lang="en-US" sz="800" b="0" i="0" u="none" strike="noStrike" kern="1200" cap="none" spc="0" normalizeH="0" baseline="0" noProof="0" dirty="0">
              <a:ln>
                <a:noFill/>
              </a:ln>
              <a:solidFill>
                <a:srgbClr val="231F20"/>
              </a:solidFill>
              <a:effectLst/>
              <a:uLnTx/>
              <a:uFillTx/>
              <a:latin typeface="Montserrat Light"/>
              <a:ea typeface="+mn-ea"/>
              <a:cs typeface="+mn-cs"/>
            </a:endParaRPr>
          </a:p>
        </p:txBody>
      </p:sp>
      <p:sp>
        <p:nvSpPr>
          <p:cNvPr id="4" name="Slide Number Placeholder 3">
            <a:extLst>
              <a:ext uri="{FF2B5EF4-FFF2-40B4-BE49-F238E27FC236}">
                <a16:creationId xmlns:a16="http://schemas.microsoft.com/office/drawing/2014/main" id="{949B93AC-13BD-476C-906B-29E4A8098BB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AU" sz="900" b="0" i="0" u="none" strike="noStrike" kern="1200" cap="none" spc="0" normalizeH="0" baseline="0" noProof="0">
              <a:ln>
                <a:noFill/>
              </a:ln>
              <a:solidFill>
                <a:srgbClr val="808285"/>
              </a:solidFill>
              <a:effectLst/>
              <a:uLnTx/>
              <a:uFillTx/>
              <a:latin typeface="Montserrat" panose="00000500000000000000" pitchFamily="2" charset="0"/>
              <a:ea typeface="+mn-ea"/>
              <a:cs typeface="+mn-cs"/>
            </a:endParaRPr>
          </a:p>
        </p:txBody>
      </p:sp>
      <p:sp>
        <p:nvSpPr>
          <p:cNvPr id="3" name="Textplatzhalter 2">
            <a:extLst>
              <a:ext uri="{FF2B5EF4-FFF2-40B4-BE49-F238E27FC236}">
                <a16:creationId xmlns:a16="http://schemas.microsoft.com/office/drawing/2014/main" id="{91DFB023-87A0-7134-82EB-499C7BEBC219}"/>
              </a:ext>
            </a:extLst>
          </p:cNvPr>
          <p:cNvSpPr txBox="1">
            <a:spLocks/>
          </p:cNvSpPr>
          <p:nvPr/>
        </p:nvSpPr>
        <p:spPr>
          <a:xfrm>
            <a:off x="340347" y="392116"/>
            <a:ext cx="11220198" cy="77559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de-DE" sz="2800" b="1" i="0" u="none" strike="noStrike" kern="1200" cap="none" spc="0" normalizeH="0" baseline="0" noProof="0" dirty="0">
                <a:ln>
                  <a:noFill/>
                </a:ln>
                <a:solidFill>
                  <a:srgbClr val="FC1921"/>
                </a:solidFill>
                <a:effectLst/>
                <a:uLnTx/>
                <a:uFillTx/>
                <a:latin typeface="Montserrat"/>
                <a:ea typeface="+mn-ea"/>
                <a:cs typeface="+mn-cs"/>
              </a:rPr>
              <a:t>Zellkulturbasierte Produktion von Influenza-Impfstoffen vermeidet die Ei-Adaptation</a:t>
            </a:r>
            <a:endParaRPr kumimoji="0" lang="de-DE" sz="2800" b="1" i="0" u="none" strike="noStrike" kern="1200" cap="none" spc="0" normalizeH="0" baseline="30000" noProof="0" dirty="0">
              <a:ln>
                <a:noFill/>
              </a:ln>
              <a:solidFill>
                <a:srgbClr val="FC1921"/>
              </a:solidFill>
              <a:effectLst/>
              <a:uLnTx/>
              <a:uFillTx/>
              <a:latin typeface="Montserrat"/>
              <a:ea typeface="+mn-ea"/>
              <a:cs typeface="+mn-cs"/>
            </a:endParaRPr>
          </a:p>
        </p:txBody>
      </p:sp>
      <p:grpSp>
        <p:nvGrpSpPr>
          <p:cNvPr id="25" name="Group 24">
            <a:extLst>
              <a:ext uri="{FF2B5EF4-FFF2-40B4-BE49-F238E27FC236}">
                <a16:creationId xmlns:a16="http://schemas.microsoft.com/office/drawing/2014/main" id="{3CA93569-E79B-9B6D-4606-0E6E289890AA}"/>
              </a:ext>
            </a:extLst>
          </p:cNvPr>
          <p:cNvGrpSpPr/>
          <p:nvPr/>
        </p:nvGrpSpPr>
        <p:grpSpPr>
          <a:xfrm>
            <a:off x="755337" y="1544972"/>
            <a:ext cx="10681326" cy="4177173"/>
            <a:chOff x="755337" y="1544972"/>
            <a:chExt cx="10681326" cy="4177173"/>
          </a:xfrm>
        </p:grpSpPr>
        <p:sp>
          <p:nvSpPr>
            <p:cNvPr id="12" name="Rectangle 11">
              <a:extLst>
                <a:ext uri="{FF2B5EF4-FFF2-40B4-BE49-F238E27FC236}">
                  <a16:creationId xmlns:a16="http://schemas.microsoft.com/office/drawing/2014/main" id="{7E24D15C-4F8C-07B0-AFD6-838C05CB8267}"/>
                </a:ext>
              </a:extLst>
            </p:cNvPr>
            <p:cNvSpPr/>
            <p:nvPr/>
          </p:nvSpPr>
          <p:spPr>
            <a:xfrm>
              <a:off x="755337" y="1544972"/>
              <a:ext cx="10681326" cy="4177173"/>
            </a:xfrm>
            <a:prstGeom prst="rect">
              <a:avLst/>
            </a:prstGeom>
            <a:solidFill>
              <a:srgbClr val="B2B4B2"/>
            </a:solidFill>
            <a:ln>
              <a:solidFill>
                <a:srgbClr val="B2B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6" name="Picture 5">
              <a:extLst>
                <a:ext uri="{FF2B5EF4-FFF2-40B4-BE49-F238E27FC236}">
                  <a16:creationId xmlns:a16="http://schemas.microsoft.com/office/drawing/2014/main" id="{948BC2AA-16A5-50DB-3A9C-19FF8EF1888E}"/>
                </a:ext>
              </a:extLst>
            </p:cNvPr>
            <p:cNvPicPr>
              <a:picLocks noChangeAspect="1"/>
            </p:cNvPicPr>
            <p:nvPr/>
          </p:nvPicPr>
          <p:blipFill rotWithShape="1">
            <a:blip r:embed="rId5"/>
            <a:srcRect l="1522" t="2999" b="13896"/>
            <a:stretch/>
          </p:blipFill>
          <p:spPr>
            <a:xfrm>
              <a:off x="813861" y="1767929"/>
              <a:ext cx="9634331" cy="3555273"/>
            </a:xfrm>
            <a:prstGeom prst="rect">
              <a:avLst/>
            </a:prstGeom>
          </p:spPr>
        </p:pic>
        <p:sp>
          <p:nvSpPr>
            <p:cNvPr id="5" name="TextBox 4">
              <a:extLst>
                <a:ext uri="{FF2B5EF4-FFF2-40B4-BE49-F238E27FC236}">
                  <a16:creationId xmlns:a16="http://schemas.microsoft.com/office/drawing/2014/main" id="{3FFD35BE-53CC-B146-F21C-6EB46E71356B}"/>
                </a:ext>
              </a:extLst>
            </p:cNvPr>
            <p:cNvSpPr txBox="1"/>
            <p:nvPr/>
          </p:nvSpPr>
          <p:spPr>
            <a:xfrm>
              <a:off x="813860" y="3356559"/>
              <a:ext cx="1030544" cy="55399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srgbClr val="231F20"/>
                  </a:solidFill>
                  <a:effectLst/>
                  <a:uLnTx/>
                  <a:uFillTx/>
                  <a:latin typeface="Montserrat Light"/>
                  <a:ea typeface="+mn-ea"/>
                  <a:cs typeface="+mn-cs"/>
                </a:rPr>
                <a:t>WHO-empfohlene Impfstämme</a:t>
              </a:r>
              <a:endParaRPr kumimoji="0" lang="en-US" sz="1000" b="1" i="0" u="none" strike="noStrike" kern="1200" cap="none" spc="0" normalizeH="0" baseline="0" noProof="0">
                <a:ln>
                  <a:noFill/>
                </a:ln>
                <a:solidFill>
                  <a:srgbClr val="231F20"/>
                </a:solidFill>
                <a:effectLst/>
                <a:uLnTx/>
                <a:uFillTx/>
                <a:latin typeface="Montserrat Light"/>
                <a:ea typeface="+mn-ea"/>
                <a:cs typeface="+mn-cs"/>
              </a:endParaRPr>
            </a:p>
          </p:txBody>
        </p:sp>
        <p:sp>
          <p:nvSpPr>
            <p:cNvPr id="8" name="TextBox 7">
              <a:extLst>
                <a:ext uri="{FF2B5EF4-FFF2-40B4-BE49-F238E27FC236}">
                  <a16:creationId xmlns:a16="http://schemas.microsoft.com/office/drawing/2014/main" id="{6C1D221C-15CE-DAFC-290A-61BBFC6AD041}"/>
                </a:ext>
              </a:extLst>
            </p:cNvPr>
            <p:cNvSpPr txBox="1"/>
            <p:nvPr/>
          </p:nvSpPr>
          <p:spPr>
            <a:xfrm>
              <a:off x="1073031" y="1811394"/>
              <a:ext cx="1778646" cy="400110"/>
            </a:xfrm>
            <a:prstGeom prst="rect">
              <a:avLst/>
            </a:prstGeom>
            <a:solidFill>
              <a:schemeClr val="accent4">
                <a:lumMod val="2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prstClr val="white"/>
                  </a:solidFill>
                  <a:effectLst/>
                  <a:uLnTx/>
                  <a:uFillTx/>
                  <a:latin typeface="Montserrat"/>
                  <a:ea typeface="+mn-ea"/>
                  <a:cs typeface="+mn-cs"/>
                </a:rPr>
                <a:t>Zellkulturbasierte Virusproduktion</a:t>
              </a:r>
              <a:endParaRPr kumimoji="0" lang="en-US" sz="1000" b="1" i="0" u="none" strike="noStrike" kern="1200" cap="none" spc="0" normalizeH="0" baseline="0" noProof="0">
                <a:ln>
                  <a:noFill/>
                </a:ln>
                <a:solidFill>
                  <a:prstClr val="white"/>
                </a:solidFill>
                <a:effectLst/>
                <a:uLnTx/>
                <a:uFillTx/>
                <a:latin typeface="Montserrat"/>
                <a:ea typeface="+mn-ea"/>
                <a:cs typeface="+mn-cs"/>
              </a:endParaRPr>
            </a:p>
          </p:txBody>
        </p:sp>
        <p:sp>
          <p:nvSpPr>
            <p:cNvPr id="9" name="TextBox 8">
              <a:extLst>
                <a:ext uri="{FF2B5EF4-FFF2-40B4-BE49-F238E27FC236}">
                  <a16:creationId xmlns:a16="http://schemas.microsoft.com/office/drawing/2014/main" id="{1C96EDC9-14C5-882E-8D23-F196FF4E8346}"/>
                </a:ext>
              </a:extLst>
            </p:cNvPr>
            <p:cNvSpPr txBox="1"/>
            <p:nvPr/>
          </p:nvSpPr>
          <p:spPr>
            <a:xfrm>
              <a:off x="1073031" y="4855559"/>
              <a:ext cx="1778646" cy="400110"/>
            </a:xfrm>
            <a:prstGeom prst="rect">
              <a:avLst/>
            </a:prstGeom>
            <a:solidFill>
              <a:schemeClr val="accent4">
                <a:lumMod val="2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prstClr val="white"/>
                  </a:solidFill>
                  <a:effectLst/>
                  <a:uLnTx/>
                  <a:uFillTx/>
                  <a:latin typeface="Montserrat"/>
                  <a:ea typeface="+mn-ea"/>
                  <a:cs typeface="+mn-cs"/>
                </a:rPr>
                <a:t>Eibasierte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a:ln>
                    <a:noFill/>
                  </a:ln>
                  <a:solidFill>
                    <a:prstClr val="white"/>
                  </a:solidFill>
                  <a:effectLst/>
                  <a:uLnTx/>
                  <a:uFillTx/>
                  <a:latin typeface="Montserrat"/>
                  <a:ea typeface="+mn-ea"/>
                  <a:cs typeface="+mn-cs"/>
                </a:rPr>
                <a:t>Virusproduktion</a:t>
              </a:r>
              <a:endParaRPr kumimoji="0" lang="en-US" sz="1000" b="1" i="0" u="none" strike="noStrike" kern="1200" cap="none" spc="0" normalizeH="0" baseline="0" noProof="0">
                <a:ln>
                  <a:noFill/>
                </a:ln>
                <a:solidFill>
                  <a:prstClr val="white"/>
                </a:solidFill>
                <a:effectLst/>
                <a:uLnTx/>
                <a:uFillTx/>
                <a:latin typeface="Montserrat"/>
                <a:ea typeface="+mn-ea"/>
                <a:cs typeface="+mn-cs"/>
              </a:endParaRPr>
            </a:p>
          </p:txBody>
        </p:sp>
        <p:sp>
          <p:nvSpPr>
            <p:cNvPr id="11" name="TextBox 10">
              <a:extLst>
                <a:ext uri="{FF2B5EF4-FFF2-40B4-BE49-F238E27FC236}">
                  <a16:creationId xmlns:a16="http://schemas.microsoft.com/office/drawing/2014/main" id="{754EB1C1-E664-D00E-5040-DC026E06E622}"/>
                </a:ext>
              </a:extLst>
            </p:cNvPr>
            <p:cNvSpPr txBox="1"/>
            <p:nvPr/>
          </p:nvSpPr>
          <p:spPr>
            <a:xfrm>
              <a:off x="3487464" y="1649661"/>
              <a:ext cx="158567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231F20"/>
                  </a:solidFill>
                  <a:effectLst/>
                  <a:uLnTx/>
                  <a:uFillTx/>
                  <a:latin typeface="Montserrat Light"/>
                  <a:ea typeface="+mn-ea"/>
                  <a:cs typeface="+mn-cs"/>
                </a:rPr>
                <a:t>Vermehrung in Säugetierzellen</a:t>
              </a:r>
              <a:endParaRPr kumimoji="0" lang="en-US" sz="900" b="1" i="0" u="none" strike="noStrike" kern="1200" cap="none" spc="0" normalizeH="0" baseline="0" noProof="0">
                <a:ln>
                  <a:noFill/>
                </a:ln>
                <a:solidFill>
                  <a:srgbClr val="231F20"/>
                </a:solidFill>
                <a:effectLst/>
                <a:uLnTx/>
                <a:uFillTx/>
                <a:latin typeface="Montserrat Light"/>
                <a:ea typeface="+mn-ea"/>
                <a:cs typeface="+mn-cs"/>
              </a:endParaRPr>
            </a:p>
          </p:txBody>
        </p:sp>
        <p:sp>
          <p:nvSpPr>
            <p:cNvPr id="13" name="TextBox 12">
              <a:extLst>
                <a:ext uri="{FF2B5EF4-FFF2-40B4-BE49-F238E27FC236}">
                  <a16:creationId xmlns:a16="http://schemas.microsoft.com/office/drawing/2014/main" id="{0170CDB9-1D24-595A-7170-7FC064692C35}"/>
                </a:ext>
              </a:extLst>
            </p:cNvPr>
            <p:cNvSpPr txBox="1"/>
            <p:nvPr/>
          </p:nvSpPr>
          <p:spPr>
            <a:xfrm>
              <a:off x="3491553" y="5153217"/>
              <a:ext cx="1585677" cy="5078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231F20"/>
                  </a:solidFill>
                  <a:effectLst/>
                  <a:uLnTx/>
                  <a:uFillTx/>
                  <a:latin typeface="Montserrat Light"/>
                  <a:ea typeface="+mn-ea"/>
                  <a:cs typeface="+mn-cs"/>
                </a:rPr>
                <a:t>Vermehrung in Hühnereiern kann zu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a:ln>
                    <a:noFill/>
                  </a:ln>
                  <a:solidFill>
                    <a:srgbClr val="231F20"/>
                  </a:solidFill>
                  <a:effectLst/>
                  <a:uLnTx/>
                  <a:uFillTx/>
                  <a:latin typeface="Montserrat Light"/>
                  <a:ea typeface="+mn-ea"/>
                  <a:cs typeface="+mn-cs"/>
                </a:rPr>
                <a:t>Ei-Adaptation führen</a:t>
              </a:r>
              <a:endParaRPr kumimoji="0" lang="en-US" sz="900" b="0" i="0" u="none" strike="noStrike" kern="1200" cap="none" spc="0" normalizeH="0" baseline="0" noProof="0">
                <a:ln>
                  <a:noFill/>
                </a:ln>
                <a:solidFill>
                  <a:srgbClr val="231F20"/>
                </a:solidFill>
                <a:effectLst/>
                <a:uLnTx/>
                <a:uFillTx/>
                <a:latin typeface="Montserrat Light"/>
                <a:ea typeface="+mn-ea"/>
                <a:cs typeface="+mn-cs"/>
              </a:endParaRPr>
            </a:p>
          </p:txBody>
        </p:sp>
        <p:pic>
          <p:nvPicPr>
            <p:cNvPr id="16" name="Graphic 15" descr="High voltage with solid fill">
              <a:extLst>
                <a:ext uri="{FF2B5EF4-FFF2-40B4-BE49-F238E27FC236}">
                  <a16:creationId xmlns:a16="http://schemas.microsoft.com/office/drawing/2014/main" id="{432A04DF-C78D-0772-82BD-2C30AABD58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96879" y="5231237"/>
              <a:ext cx="408609" cy="408609"/>
            </a:xfrm>
            <a:prstGeom prst="rect">
              <a:avLst/>
            </a:prstGeom>
          </p:spPr>
        </p:pic>
        <p:sp>
          <p:nvSpPr>
            <p:cNvPr id="24" name="Rectangle 23">
              <a:extLst>
                <a:ext uri="{FF2B5EF4-FFF2-40B4-BE49-F238E27FC236}">
                  <a16:creationId xmlns:a16="http://schemas.microsoft.com/office/drawing/2014/main" id="{6D4914D6-723F-BCC8-C6DC-80511AA091E4}"/>
                </a:ext>
              </a:extLst>
            </p:cNvPr>
            <p:cNvSpPr/>
            <p:nvPr/>
          </p:nvSpPr>
          <p:spPr>
            <a:xfrm>
              <a:off x="9979784" y="4337032"/>
              <a:ext cx="701075" cy="495694"/>
            </a:xfrm>
            <a:prstGeom prst="rect">
              <a:avLst/>
            </a:prstGeom>
            <a:solidFill>
              <a:srgbClr val="B2B4B2"/>
            </a:solidFill>
            <a:ln>
              <a:solidFill>
                <a:srgbClr val="B2B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grpSp>
          <p:nvGrpSpPr>
            <p:cNvPr id="93" name="Group 92">
              <a:extLst>
                <a:ext uri="{FF2B5EF4-FFF2-40B4-BE49-F238E27FC236}">
                  <a16:creationId xmlns:a16="http://schemas.microsoft.com/office/drawing/2014/main" id="{59F4234B-4B27-BECB-4B13-2890CA10AB2A}"/>
                </a:ext>
              </a:extLst>
            </p:cNvPr>
            <p:cNvGrpSpPr/>
            <p:nvPr/>
          </p:nvGrpSpPr>
          <p:grpSpPr>
            <a:xfrm>
              <a:off x="9901724" y="4434757"/>
              <a:ext cx="1501393" cy="784830"/>
              <a:chOff x="9913698" y="4396369"/>
              <a:chExt cx="1501393" cy="784830"/>
            </a:xfrm>
          </p:grpSpPr>
          <p:sp>
            <p:nvSpPr>
              <p:cNvPr id="22" name="TextBox 21">
                <a:extLst>
                  <a:ext uri="{FF2B5EF4-FFF2-40B4-BE49-F238E27FC236}">
                    <a16:creationId xmlns:a16="http://schemas.microsoft.com/office/drawing/2014/main" id="{727F2816-0CDF-E2F1-ACEA-80FE184A58D9}"/>
                  </a:ext>
                </a:extLst>
              </p:cNvPr>
              <p:cNvSpPr txBox="1"/>
              <p:nvPr/>
            </p:nvSpPr>
            <p:spPr>
              <a:xfrm>
                <a:off x="10145117" y="4396369"/>
                <a:ext cx="1269974" cy="7848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231F20"/>
                    </a:solidFill>
                    <a:effectLst/>
                    <a:uLnTx/>
                    <a:uFillTx/>
                    <a:latin typeface="Montserrat Light"/>
                    <a:ea typeface="+mn-ea"/>
                    <a:cs typeface="+mn-cs"/>
                  </a:rPr>
                  <a:t>Impfeffektivität durch Ei-Adaptation potentiell beinflusst</a:t>
                </a:r>
                <a:endParaRPr kumimoji="0" lang="en-US" sz="900" b="1" i="0" u="none" strike="noStrike" kern="1200" cap="none" spc="0" normalizeH="0" baseline="0" noProof="0">
                  <a:ln>
                    <a:noFill/>
                  </a:ln>
                  <a:solidFill>
                    <a:srgbClr val="231F20"/>
                  </a:solidFill>
                  <a:effectLst/>
                  <a:uLnTx/>
                  <a:uFillTx/>
                  <a:latin typeface="Montserrat Light"/>
                  <a:ea typeface="+mn-ea"/>
                  <a:cs typeface="+mn-cs"/>
                </a:endParaRPr>
              </a:p>
            </p:txBody>
          </p:sp>
          <p:pic>
            <p:nvPicPr>
              <p:cNvPr id="23" name="Graphic 22" descr="High voltage with solid fill">
                <a:extLst>
                  <a:ext uri="{FF2B5EF4-FFF2-40B4-BE49-F238E27FC236}">
                    <a16:creationId xmlns:a16="http://schemas.microsoft.com/office/drawing/2014/main" id="{8EDBC947-F7CE-8543-90BF-08637BD709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13698" y="4508744"/>
                <a:ext cx="469100" cy="469100"/>
              </a:xfrm>
              <a:prstGeom prst="rect">
                <a:avLst/>
              </a:prstGeom>
            </p:spPr>
          </p:pic>
        </p:grpSp>
        <p:sp>
          <p:nvSpPr>
            <p:cNvPr id="2" name="Rectangle 1">
              <a:extLst>
                <a:ext uri="{FF2B5EF4-FFF2-40B4-BE49-F238E27FC236}">
                  <a16:creationId xmlns:a16="http://schemas.microsoft.com/office/drawing/2014/main" id="{7F695E24-CED7-A15C-FBDF-CBA871D10FF9}"/>
                </a:ext>
              </a:extLst>
            </p:cNvPr>
            <p:cNvSpPr/>
            <p:nvPr/>
          </p:nvSpPr>
          <p:spPr>
            <a:xfrm>
              <a:off x="3030406" y="2053331"/>
              <a:ext cx="1521404" cy="1186142"/>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10" name="Rectangle 9">
              <a:extLst>
                <a:ext uri="{FF2B5EF4-FFF2-40B4-BE49-F238E27FC236}">
                  <a16:creationId xmlns:a16="http://schemas.microsoft.com/office/drawing/2014/main" id="{D304ED82-D402-BE88-B8EF-149A367C5868}"/>
                </a:ext>
              </a:extLst>
            </p:cNvPr>
            <p:cNvSpPr/>
            <p:nvPr/>
          </p:nvSpPr>
          <p:spPr>
            <a:xfrm>
              <a:off x="1962354" y="2984821"/>
              <a:ext cx="1424819" cy="1186142"/>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26" name="Picture 25">
              <a:extLst>
                <a:ext uri="{FF2B5EF4-FFF2-40B4-BE49-F238E27FC236}">
                  <a16:creationId xmlns:a16="http://schemas.microsoft.com/office/drawing/2014/main" id="{DCCBF2D1-BD4B-7FAB-0BC3-E3542FE47D16}"/>
                </a:ext>
              </a:extLst>
            </p:cNvPr>
            <p:cNvPicPr>
              <a:picLocks noChangeAspect="1"/>
            </p:cNvPicPr>
            <p:nvPr/>
          </p:nvPicPr>
          <p:blipFill>
            <a:blip r:embed="rId8"/>
            <a:stretch>
              <a:fillRect/>
            </a:stretch>
          </p:blipFill>
          <p:spPr>
            <a:xfrm rot="19199997">
              <a:off x="2311017" y="3273721"/>
              <a:ext cx="429555" cy="382768"/>
            </a:xfrm>
            <a:prstGeom prst="rect">
              <a:avLst/>
            </a:prstGeom>
          </p:spPr>
        </p:pic>
        <p:pic>
          <p:nvPicPr>
            <p:cNvPr id="28" name="Picture 27">
              <a:extLst>
                <a:ext uri="{FF2B5EF4-FFF2-40B4-BE49-F238E27FC236}">
                  <a16:creationId xmlns:a16="http://schemas.microsoft.com/office/drawing/2014/main" id="{0653A971-1460-DDBA-0235-98EAA520D014}"/>
                </a:ext>
              </a:extLst>
            </p:cNvPr>
            <p:cNvPicPr>
              <a:picLocks noChangeAspect="1"/>
            </p:cNvPicPr>
            <p:nvPr/>
          </p:nvPicPr>
          <p:blipFill>
            <a:blip r:embed="rId8"/>
            <a:stretch>
              <a:fillRect/>
            </a:stretch>
          </p:blipFill>
          <p:spPr>
            <a:xfrm rot="19199997">
              <a:off x="1881247" y="3394218"/>
              <a:ext cx="429555" cy="382768"/>
            </a:xfrm>
            <a:prstGeom prst="rect">
              <a:avLst/>
            </a:prstGeom>
          </p:spPr>
        </p:pic>
        <p:pic>
          <p:nvPicPr>
            <p:cNvPr id="29" name="Picture 28">
              <a:extLst>
                <a:ext uri="{FF2B5EF4-FFF2-40B4-BE49-F238E27FC236}">
                  <a16:creationId xmlns:a16="http://schemas.microsoft.com/office/drawing/2014/main" id="{78822207-7529-8792-D475-3F90A1B2490F}"/>
                </a:ext>
              </a:extLst>
            </p:cNvPr>
            <p:cNvPicPr>
              <a:picLocks noChangeAspect="1"/>
            </p:cNvPicPr>
            <p:nvPr/>
          </p:nvPicPr>
          <p:blipFill>
            <a:blip r:embed="rId8"/>
            <a:stretch>
              <a:fillRect/>
            </a:stretch>
          </p:blipFill>
          <p:spPr>
            <a:xfrm rot="19199997">
              <a:off x="2004735" y="2951230"/>
              <a:ext cx="429555" cy="382768"/>
            </a:xfrm>
            <a:prstGeom prst="rect">
              <a:avLst/>
            </a:prstGeom>
          </p:spPr>
        </p:pic>
        <p:grpSp>
          <p:nvGrpSpPr>
            <p:cNvPr id="40" name="Group 39">
              <a:extLst>
                <a:ext uri="{FF2B5EF4-FFF2-40B4-BE49-F238E27FC236}">
                  <a16:creationId xmlns:a16="http://schemas.microsoft.com/office/drawing/2014/main" id="{352E215B-E64B-90B8-4271-37CBFC11F480}"/>
                </a:ext>
              </a:extLst>
            </p:cNvPr>
            <p:cNvGrpSpPr>
              <a:grpSpLocks noChangeAspect="1"/>
            </p:cNvGrpSpPr>
            <p:nvPr/>
          </p:nvGrpSpPr>
          <p:grpSpPr>
            <a:xfrm>
              <a:off x="3414498" y="2178035"/>
              <a:ext cx="1161021" cy="1080001"/>
              <a:chOff x="5070616" y="3662128"/>
              <a:chExt cx="862291" cy="802117"/>
            </a:xfrm>
          </p:grpSpPr>
          <p:pic>
            <p:nvPicPr>
              <p:cNvPr id="31" name="Picture 30">
                <a:extLst>
                  <a:ext uri="{FF2B5EF4-FFF2-40B4-BE49-F238E27FC236}">
                    <a16:creationId xmlns:a16="http://schemas.microsoft.com/office/drawing/2014/main" id="{E074F715-99CA-6C4F-E223-D4EE200917D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275661" y="3662128"/>
                <a:ext cx="657246" cy="576014"/>
              </a:xfrm>
              <a:prstGeom prst="rect">
                <a:avLst/>
              </a:prstGeom>
            </p:spPr>
          </p:pic>
          <p:sp>
            <p:nvSpPr>
              <p:cNvPr id="34" name="Oval 33">
                <a:extLst>
                  <a:ext uri="{FF2B5EF4-FFF2-40B4-BE49-F238E27FC236}">
                    <a16:creationId xmlns:a16="http://schemas.microsoft.com/office/drawing/2014/main" id="{77D480DA-90BD-61C7-6EA9-E5B898C880A6}"/>
                  </a:ext>
                </a:extLst>
              </p:cNvPr>
              <p:cNvSpPr/>
              <p:nvPr/>
            </p:nvSpPr>
            <p:spPr>
              <a:xfrm>
                <a:off x="5070616" y="3996765"/>
                <a:ext cx="686248" cy="467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35" name="Picture 4" descr="RandD_Business_Icon_CellsInAPetriDish_FINAL_4167x4167">
                <a:extLst>
                  <a:ext uri="{FF2B5EF4-FFF2-40B4-BE49-F238E27FC236}">
                    <a16:creationId xmlns:a16="http://schemas.microsoft.com/office/drawing/2014/main" id="{624599A0-9CE7-B13C-C081-C044A3EF0BA4}"/>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131448" y="3972757"/>
                <a:ext cx="557301" cy="48842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C77F3BFD-74DB-D6FF-EE24-CD101CD6143D}"/>
                </a:ext>
              </a:extLst>
            </p:cNvPr>
            <p:cNvSpPr/>
            <p:nvPr/>
          </p:nvSpPr>
          <p:spPr>
            <a:xfrm>
              <a:off x="3156124" y="3939896"/>
              <a:ext cx="1424819" cy="1186142"/>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grpSp>
          <p:nvGrpSpPr>
            <p:cNvPr id="47" name="Group 46">
              <a:extLst>
                <a:ext uri="{FF2B5EF4-FFF2-40B4-BE49-F238E27FC236}">
                  <a16:creationId xmlns:a16="http://schemas.microsoft.com/office/drawing/2014/main" id="{BAAF4A4D-B659-A624-FB33-E14638ABA470}"/>
                </a:ext>
              </a:extLst>
            </p:cNvPr>
            <p:cNvGrpSpPr>
              <a:grpSpLocks noChangeAspect="1"/>
            </p:cNvGrpSpPr>
            <p:nvPr/>
          </p:nvGrpSpPr>
          <p:grpSpPr>
            <a:xfrm>
              <a:off x="3457765" y="4009785"/>
              <a:ext cx="904569" cy="488967"/>
              <a:chOff x="4196047" y="3006400"/>
              <a:chExt cx="781448" cy="422414"/>
            </a:xfrm>
          </p:grpSpPr>
          <p:pic>
            <p:nvPicPr>
              <p:cNvPr id="45" name="Picture 44">
                <a:extLst>
                  <a:ext uri="{FF2B5EF4-FFF2-40B4-BE49-F238E27FC236}">
                    <a16:creationId xmlns:a16="http://schemas.microsoft.com/office/drawing/2014/main" id="{05D1B5D9-3FB2-CABC-9DB2-C79D13D7D47D}"/>
                  </a:ext>
                </a:extLst>
              </p:cNvPr>
              <p:cNvPicPr>
                <a:picLocks noChangeAspect="1"/>
              </p:cNvPicPr>
              <p:nvPr/>
            </p:nvPicPr>
            <p:blipFill>
              <a:blip r:embed="rId11">
                <a:duotone>
                  <a:prstClr val="black"/>
                  <a:srgbClr val="0E56A5">
                    <a:tint val="45000"/>
                    <a:satMod val="400000"/>
                  </a:srgbClr>
                </a:duotone>
                <a:extLst>
                  <a:ext uri="{28A0092B-C50C-407E-A947-70E740481C1C}">
                    <a14:useLocalDpi xmlns:a14="http://schemas.microsoft.com/office/drawing/2010/main" val="0"/>
                  </a:ext>
                </a:extLst>
              </a:blip>
              <a:srcRect/>
              <a:stretch/>
            </p:blipFill>
            <p:spPr>
              <a:xfrm rot="14652636">
                <a:off x="4198757" y="3073207"/>
                <a:ext cx="343772" cy="349192"/>
              </a:xfrm>
              <a:prstGeom prst="rect">
                <a:avLst/>
              </a:prstGeom>
            </p:spPr>
          </p:pic>
          <p:pic>
            <p:nvPicPr>
              <p:cNvPr id="17" name="Picture 16">
                <a:extLst>
                  <a:ext uri="{FF2B5EF4-FFF2-40B4-BE49-F238E27FC236}">
                    <a16:creationId xmlns:a16="http://schemas.microsoft.com/office/drawing/2014/main" id="{26B5E4B4-2212-E8B4-6A39-1A9DC88650B8}"/>
                  </a:ext>
                </a:extLst>
              </p:cNvPr>
              <p:cNvPicPr>
                <a:picLocks noChangeAspect="1"/>
              </p:cNvPicPr>
              <p:nvPr/>
            </p:nvPicPr>
            <p:blipFill>
              <a:blip r:embed="rId11">
                <a:duotone>
                  <a:prstClr val="black"/>
                  <a:srgbClr val="0E56A5">
                    <a:tint val="45000"/>
                    <a:satMod val="400000"/>
                  </a:srgbClr>
                </a:duotone>
                <a:extLst>
                  <a:ext uri="{28A0092B-C50C-407E-A947-70E740481C1C}">
                    <a14:useLocalDpi xmlns:a14="http://schemas.microsoft.com/office/drawing/2010/main" val="0"/>
                  </a:ext>
                </a:extLst>
              </a:blip>
              <a:srcRect/>
              <a:stretch/>
            </p:blipFill>
            <p:spPr>
              <a:xfrm rot="14652636">
                <a:off x="4551751" y="3003070"/>
                <a:ext cx="422414" cy="429074"/>
              </a:xfrm>
              <a:prstGeom prst="rect">
                <a:avLst/>
              </a:prstGeom>
            </p:spPr>
          </p:pic>
        </p:grpSp>
        <p:sp>
          <p:nvSpPr>
            <p:cNvPr id="54" name="Rectangle 53">
              <a:extLst>
                <a:ext uri="{FF2B5EF4-FFF2-40B4-BE49-F238E27FC236}">
                  <a16:creationId xmlns:a16="http://schemas.microsoft.com/office/drawing/2014/main" id="{782B4E74-07BC-CB23-933B-C54CCD001C9B}"/>
                </a:ext>
              </a:extLst>
            </p:cNvPr>
            <p:cNvSpPr/>
            <p:nvPr/>
          </p:nvSpPr>
          <p:spPr>
            <a:xfrm>
              <a:off x="5789482" y="2321433"/>
              <a:ext cx="978873" cy="1035126"/>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55" name="Rectangle 54">
              <a:extLst>
                <a:ext uri="{FF2B5EF4-FFF2-40B4-BE49-F238E27FC236}">
                  <a16:creationId xmlns:a16="http://schemas.microsoft.com/office/drawing/2014/main" id="{9B3DDDA6-7A14-5845-AEBA-82435AD58E24}"/>
                </a:ext>
              </a:extLst>
            </p:cNvPr>
            <p:cNvSpPr/>
            <p:nvPr/>
          </p:nvSpPr>
          <p:spPr>
            <a:xfrm>
              <a:off x="6118225" y="1693941"/>
              <a:ext cx="1167549" cy="1035126"/>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56" name="Rectangle 55">
              <a:extLst>
                <a:ext uri="{FF2B5EF4-FFF2-40B4-BE49-F238E27FC236}">
                  <a16:creationId xmlns:a16="http://schemas.microsoft.com/office/drawing/2014/main" id="{086F77BF-3534-02B9-C954-303989B7C874}"/>
                </a:ext>
              </a:extLst>
            </p:cNvPr>
            <p:cNvSpPr/>
            <p:nvPr/>
          </p:nvSpPr>
          <p:spPr>
            <a:xfrm>
              <a:off x="6178209" y="3497841"/>
              <a:ext cx="1167549" cy="1035126"/>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57" name="Rectangle 56">
              <a:extLst>
                <a:ext uri="{FF2B5EF4-FFF2-40B4-BE49-F238E27FC236}">
                  <a16:creationId xmlns:a16="http://schemas.microsoft.com/office/drawing/2014/main" id="{857237F7-B6A3-C26B-838F-47CB4F064992}"/>
                </a:ext>
              </a:extLst>
            </p:cNvPr>
            <p:cNvSpPr/>
            <p:nvPr/>
          </p:nvSpPr>
          <p:spPr>
            <a:xfrm>
              <a:off x="5774713" y="4295594"/>
              <a:ext cx="1043385" cy="1035126"/>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61" name="Picture 60">
              <a:extLst>
                <a:ext uri="{FF2B5EF4-FFF2-40B4-BE49-F238E27FC236}">
                  <a16:creationId xmlns:a16="http://schemas.microsoft.com/office/drawing/2014/main" id="{3CEA7064-CC5E-ED4B-9349-92C67349C9DA}"/>
                </a:ext>
              </a:extLst>
            </p:cNvPr>
            <p:cNvPicPr>
              <a:picLocks noChangeAspect="1"/>
            </p:cNvPicPr>
            <p:nvPr/>
          </p:nvPicPr>
          <p:blipFill>
            <a:blip r:embed="rId12" cstate="hqprint">
              <a:extLst>
                <a:ext uri="{BEBA8EAE-BF5A-486C-A8C5-ECC9F3942E4B}">
                  <a14:imgProps xmlns:a14="http://schemas.microsoft.com/office/drawing/2010/main">
                    <a14:imgLayer r:embed="rId13">
                      <a14:imgEffect>
                        <a14:backgroundRemoval t="10000" b="90000" l="10000" r="95885">
                          <a14:foregroundMark x1="95885" y1="57292" x2="92083" y2="61719"/>
                          <a14:backgroundMark x1="2813" y1="20833" x2="5260" y2="35833"/>
                        </a14:backgroundRemoval>
                      </a14:imgEffect>
                    </a14:imgLayer>
                  </a14:imgProps>
                </a:ext>
                <a:ext uri="{28A0092B-C50C-407E-A947-70E740481C1C}">
                  <a14:useLocalDpi xmlns:a14="http://schemas.microsoft.com/office/drawing/2010/main" val="0"/>
                </a:ext>
              </a:extLst>
            </a:blip>
            <a:stretch>
              <a:fillRect/>
            </a:stretch>
          </p:blipFill>
          <p:spPr>
            <a:xfrm rot="16607041">
              <a:off x="5933390" y="2131207"/>
              <a:ext cx="1080000" cy="1080000"/>
            </a:xfrm>
            <a:prstGeom prst="rect">
              <a:avLst/>
            </a:prstGeom>
          </p:spPr>
        </p:pic>
        <p:pic>
          <p:nvPicPr>
            <p:cNvPr id="62" name="Picture 61" descr="A picture containing icon&#10;&#10;Description automatically generated">
              <a:extLst>
                <a:ext uri="{FF2B5EF4-FFF2-40B4-BE49-F238E27FC236}">
                  <a16:creationId xmlns:a16="http://schemas.microsoft.com/office/drawing/2014/main" id="{B0794B58-0AAE-8344-789F-270DBB9D79EF}"/>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697387" y="3966981"/>
              <a:ext cx="1080000" cy="1080000"/>
            </a:xfrm>
            <a:prstGeom prst="rect">
              <a:avLst/>
            </a:prstGeom>
          </p:spPr>
        </p:pic>
        <p:sp>
          <p:nvSpPr>
            <p:cNvPr id="64" name="Rectangle 63">
              <a:extLst>
                <a:ext uri="{FF2B5EF4-FFF2-40B4-BE49-F238E27FC236}">
                  <a16:creationId xmlns:a16="http://schemas.microsoft.com/office/drawing/2014/main" id="{27389C95-39A6-EDA2-B437-D0063B04AF31}"/>
                </a:ext>
              </a:extLst>
            </p:cNvPr>
            <p:cNvSpPr/>
            <p:nvPr/>
          </p:nvSpPr>
          <p:spPr>
            <a:xfrm>
              <a:off x="8455294" y="1601410"/>
              <a:ext cx="1677849" cy="1855289"/>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5" name="Rectangle 64">
              <a:extLst>
                <a:ext uri="{FF2B5EF4-FFF2-40B4-BE49-F238E27FC236}">
                  <a16:creationId xmlns:a16="http://schemas.microsoft.com/office/drawing/2014/main" id="{05CA7428-62FA-4757-EC40-3F65A0E83740}"/>
                </a:ext>
              </a:extLst>
            </p:cNvPr>
            <p:cNvSpPr/>
            <p:nvPr/>
          </p:nvSpPr>
          <p:spPr>
            <a:xfrm>
              <a:off x="8438522" y="3493397"/>
              <a:ext cx="1424820" cy="1855289"/>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6" name="Rectangle 65">
              <a:extLst>
                <a:ext uri="{FF2B5EF4-FFF2-40B4-BE49-F238E27FC236}">
                  <a16:creationId xmlns:a16="http://schemas.microsoft.com/office/drawing/2014/main" id="{1F9C35B0-51AA-F117-FDF0-828804E58612}"/>
                </a:ext>
              </a:extLst>
            </p:cNvPr>
            <p:cNvSpPr/>
            <p:nvPr/>
          </p:nvSpPr>
          <p:spPr>
            <a:xfrm>
              <a:off x="9555112" y="3693094"/>
              <a:ext cx="1424820" cy="518706"/>
            </a:xfrm>
            <a:prstGeom prst="rect">
              <a:avLst/>
            </a:prstGeom>
            <a:solidFill>
              <a:srgbClr val="B2B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grpSp>
          <p:nvGrpSpPr>
            <p:cNvPr id="67" name="Group 66">
              <a:extLst>
                <a:ext uri="{FF2B5EF4-FFF2-40B4-BE49-F238E27FC236}">
                  <a16:creationId xmlns:a16="http://schemas.microsoft.com/office/drawing/2014/main" id="{B6080293-8275-17FF-103E-E7DFDFCAA41B}"/>
                </a:ext>
              </a:extLst>
            </p:cNvPr>
            <p:cNvGrpSpPr>
              <a:grpSpLocks noChangeAspect="1"/>
            </p:cNvGrpSpPr>
            <p:nvPr/>
          </p:nvGrpSpPr>
          <p:grpSpPr>
            <a:xfrm>
              <a:off x="9261285" y="3688062"/>
              <a:ext cx="905460" cy="720000"/>
              <a:chOff x="4288645" y="1656739"/>
              <a:chExt cx="916380" cy="834372"/>
            </a:xfrm>
          </p:grpSpPr>
          <p:sp>
            <p:nvSpPr>
              <p:cNvPr id="68" name="Oval 67">
                <a:extLst>
                  <a:ext uri="{FF2B5EF4-FFF2-40B4-BE49-F238E27FC236}">
                    <a16:creationId xmlns:a16="http://schemas.microsoft.com/office/drawing/2014/main" id="{DC9D0831-7EB9-4AFD-FC07-0B6065E22051}"/>
                  </a:ext>
                </a:extLst>
              </p:cNvPr>
              <p:cNvSpPr/>
              <p:nvPr/>
            </p:nvSpPr>
            <p:spPr>
              <a:xfrm>
                <a:off x="4288645" y="1656739"/>
                <a:ext cx="916380" cy="8343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69" name="Picture 68">
                <a:extLst>
                  <a:ext uri="{FF2B5EF4-FFF2-40B4-BE49-F238E27FC236}">
                    <a16:creationId xmlns:a16="http://schemas.microsoft.com/office/drawing/2014/main" id="{47BB46FD-8F81-7E3C-E669-9D4A7BF6635F}"/>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rot="19268842">
                <a:off x="4408230" y="1839382"/>
                <a:ext cx="88193" cy="83671"/>
              </a:xfrm>
              <a:prstGeom prst="rect">
                <a:avLst/>
              </a:prstGeom>
            </p:spPr>
          </p:pic>
          <p:pic>
            <p:nvPicPr>
              <p:cNvPr id="70" name="Picture 69">
                <a:extLst>
                  <a:ext uri="{FF2B5EF4-FFF2-40B4-BE49-F238E27FC236}">
                    <a16:creationId xmlns:a16="http://schemas.microsoft.com/office/drawing/2014/main" id="{0134A677-A6EE-A841-9F6C-51B7D2ADB8E6}"/>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rot="15024568">
                <a:off x="4959532" y="1971427"/>
                <a:ext cx="172559" cy="140592"/>
              </a:xfrm>
              <a:prstGeom prst="rect">
                <a:avLst/>
              </a:prstGeom>
            </p:spPr>
          </p:pic>
          <p:pic>
            <p:nvPicPr>
              <p:cNvPr id="71" name="Picture 70">
                <a:extLst>
                  <a:ext uri="{FF2B5EF4-FFF2-40B4-BE49-F238E27FC236}">
                    <a16:creationId xmlns:a16="http://schemas.microsoft.com/office/drawing/2014/main" id="{A228BF86-2672-3E7A-320F-4F14591D4A09}"/>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rot="20450318">
                <a:off x="4484650" y="2155793"/>
                <a:ext cx="209419" cy="198682"/>
              </a:xfrm>
              <a:prstGeom prst="rect">
                <a:avLst/>
              </a:prstGeom>
            </p:spPr>
          </p:pic>
          <p:pic>
            <p:nvPicPr>
              <p:cNvPr id="72" name="Picture 71">
                <a:extLst>
                  <a:ext uri="{FF2B5EF4-FFF2-40B4-BE49-F238E27FC236}">
                    <a16:creationId xmlns:a16="http://schemas.microsoft.com/office/drawing/2014/main" id="{B2DF0B15-DC0F-A57F-4DE1-688EB96222E0}"/>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l="4348" t="12945" r="29374" b="24013"/>
              <a:stretch/>
            </p:blipFill>
            <p:spPr>
              <a:xfrm>
                <a:off x="4581432" y="1865438"/>
                <a:ext cx="320850" cy="329321"/>
              </a:xfrm>
              <a:prstGeom prst="rect">
                <a:avLst/>
              </a:prstGeom>
            </p:spPr>
          </p:pic>
        </p:grpSp>
        <p:grpSp>
          <p:nvGrpSpPr>
            <p:cNvPr id="81" name="Group 80">
              <a:extLst>
                <a:ext uri="{FF2B5EF4-FFF2-40B4-BE49-F238E27FC236}">
                  <a16:creationId xmlns:a16="http://schemas.microsoft.com/office/drawing/2014/main" id="{B19A6F7A-147A-00E7-657D-3123CEEE66A3}"/>
                </a:ext>
              </a:extLst>
            </p:cNvPr>
            <p:cNvGrpSpPr>
              <a:grpSpLocks noChangeAspect="1"/>
            </p:cNvGrpSpPr>
            <p:nvPr/>
          </p:nvGrpSpPr>
          <p:grpSpPr>
            <a:xfrm>
              <a:off x="8554273" y="3992321"/>
              <a:ext cx="805448" cy="1079999"/>
              <a:chOff x="6424340" y="1956229"/>
              <a:chExt cx="564677" cy="757158"/>
            </a:xfrm>
          </p:grpSpPr>
          <p:pic>
            <p:nvPicPr>
              <p:cNvPr id="79" name="Picture 8" descr="Science_Bacteriology_Icon_RGB_300dpi">
                <a:extLst>
                  <a:ext uri="{FF2B5EF4-FFF2-40B4-BE49-F238E27FC236}">
                    <a16:creationId xmlns:a16="http://schemas.microsoft.com/office/drawing/2014/main" id="{A5246692-9F5D-0A92-D60C-7BAD35B54C9E}"/>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rot="11721515">
                <a:off x="6481870" y="1956229"/>
                <a:ext cx="507147" cy="47018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8F0604AD-3E9D-07D8-244A-34F2E7F52EC6}"/>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6424340" y="2384483"/>
                <a:ext cx="521092" cy="328904"/>
              </a:xfrm>
              <a:prstGeom prst="rect">
                <a:avLst/>
              </a:prstGeom>
            </p:spPr>
          </p:pic>
        </p:grpSp>
        <p:grpSp>
          <p:nvGrpSpPr>
            <p:cNvPr id="83" name="Group 82">
              <a:extLst>
                <a:ext uri="{FF2B5EF4-FFF2-40B4-BE49-F238E27FC236}">
                  <a16:creationId xmlns:a16="http://schemas.microsoft.com/office/drawing/2014/main" id="{474AFDE6-9C23-D144-03A5-689D9D91D0EB}"/>
                </a:ext>
              </a:extLst>
            </p:cNvPr>
            <p:cNvGrpSpPr>
              <a:grpSpLocks noChangeAspect="1"/>
            </p:cNvGrpSpPr>
            <p:nvPr/>
          </p:nvGrpSpPr>
          <p:grpSpPr>
            <a:xfrm>
              <a:off x="8358871" y="2385105"/>
              <a:ext cx="1070454" cy="1080000"/>
              <a:chOff x="6321031" y="3782150"/>
              <a:chExt cx="771295" cy="778173"/>
            </a:xfrm>
          </p:grpSpPr>
          <p:pic>
            <p:nvPicPr>
              <p:cNvPr id="84" name="Picture 12" descr="RandDKnowledge_Icon_PatientengagementMethods_FINAL_4167x4167">
                <a:extLst>
                  <a:ext uri="{FF2B5EF4-FFF2-40B4-BE49-F238E27FC236}">
                    <a16:creationId xmlns:a16="http://schemas.microsoft.com/office/drawing/2014/main" id="{1509C7AA-58F3-3D39-A892-DE61336267F8}"/>
                  </a:ext>
                </a:extLst>
              </p:cNvPr>
              <p:cNvPicPr>
                <a:picLocks noChangeAspect="1" noChangeArrowheads="1"/>
              </p:cNvPicPr>
              <p:nvPr/>
            </p:nvPicPr>
            <p:blipFill rotWithShape="1">
              <a:blip r:embed="rId21" cstate="hqprint">
                <a:extLst>
                  <a:ext uri="{28A0092B-C50C-407E-A947-70E740481C1C}">
                    <a14:useLocalDpi xmlns:a14="http://schemas.microsoft.com/office/drawing/2010/main" val="0"/>
                  </a:ext>
                </a:extLst>
              </a:blip>
              <a:srcRect t="52459"/>
              <a:stretch/>
            </p:blipFill>
            <p:spPr bwMode="auto">
              <a:xfrm>
                <a:off x="6321031" y="4234226"/>
                <a:ext cx="771295" cy="32609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Science_Bacteriology_Icon_RGB_300dpi">
                <a:extLst>
                  <a:ext uri="{FF2B5EF4-FFF2-40B4-BE49-F238E27FC236}">
                    <a16:creationId xmlns:a16="http://schemas.microsoft.com/office/drawing/2014/main" id="{777BBFE9-6F34-8E32-05C9-703F6DF9C07C}"/>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a:fillRect/>
              </a:stretch>
            </p:blipFill>
            <p:spPr bwMode="auto">
              <a:xfrm rot="11721515">
                <a:off x="6511979" y="3782150"/>
                <a:ext cx="507147" cy="4701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Group 85">
              <a:extLst>
                <a:ext uri="{FF2B5EF4-FFF2-40B4-BE49-F238E27FC236}">
                  <a16:creationId xmlns:a16="http://schemas.microsoft.com/office/drawing/2014/main" id="{75F57828-04FD-516D-0747-D3D40DCA7146}"/>
                </a:ext>
              </a:extLst>
            </p:cNvPr>
            <p:cNvGrpSpPr>
              <a:grpSpLocks noChangeAspect="1"/>
            </p:cNvGrpSpPr>
            <p:nvPr/>
          </p:nvGrpSpPr>
          <p:grpSpPr>
            <a:xfrm>
              <a:off x="9175788" y="1935629"/>
              <a:ext cx="990957" cy="720000"/>
              <a:chOff x="4277216" y="3421762"/>
              <a:chExt cx="1029248" cy="840885"/>
            </a:xfrm>
          </p:grpSpPr>
          <p:sp>
            <p:nvSpPr>
              <p:cNvPr id="87" name="Oval 86">
                <a:extLst>
                  <a:ext uri="{FF2B5EF4-FFF2-40B4-BE49-F238E27FC236}">
                    <a16:creationId xmlns:a16="http://schemas.microsoft.com/office/drawing/2014/main" id="{DE17F7E1-4D8F-262A-45F1-B6A4A5EF6C77}"/>
                  </a:ext>
                </a:extLst>
              </p:cNvPr>
              <p:cNvSpPr/>
              <p:nvPr/>
            </p:nvSpPr>
            <p:spPr>
              <a:xfrm>
                <a:off x="4277216" y="3421762"/>
                <a:ext cx="1029248" cy="84088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grpSp>
            <p:nvGrpSpPr>
              <p:cNvPr id="88" name="Group 87">
                <a:extLst>
                  <a:ext uri="{FF2B5EF4-FFF2-40B4-BE49-F238E27FC236}">
                    <a16:creationId xmlns:a16="http://schemas.microsoft.com/office/drawing/2014/main" id="{2920F1D7-EF48-30E8-1CDC-D4B79827C8C5}"/>
                  </a:ext>
                </a:extLst>
              </p:cNvPr>
              <p:cNvGrpSpPr/>
              <p:nvPr/>
            </p:nvGrpSpPr>
            <p:grpSpPr>
              <a:xfrm>
                <a:off x="4523763" y="3540879"/>
                <a:ext cx="547181" cy="543070"/>
                <a:chOff x="10452174" y="4719644"/>
                <a:chExt cx="560469" cy="515489"/>
              </a:xfrm>
            </p:grpSpPr>
            <p:pic>
              <p:nvPicPr>
                <p:cNvPr id="89" name="Picture 88">
                  <a:extLst>
                    <a:ext uri="{FF2B5EF4-FFF2-40B4-BE49-F238E27FC236}">
                      <a16:creationId xmlns:a16="http://schemas.microsoft.com/office/drawing/2014/main" id="{3768C533-CABE-2622-E537-FA348DD0BE90}"/>
                    </a:ext>
                  </a:extLst>
                </p:cNvPr>
                <p:cNvPicPr>
                  <a:picLocks noChangeAspect="1"/>
                </p:cNvPicPr>
                <p:nvPr/>
              </p:nvPicPr>
              <p:blipFill>
                <a:blip r:embed="rId22"/>
                <a:stretch>
                  <a:fillRect/>
                </a:stretch>
              </p:blipFill>
              <p:spPr>
                <a:xfrm rot="17685991">
                  <a:off x="10820282" y="4770851"/>
                  <a:ext cx="186116" cy="198607"/>
                </a:xfrm>
                <a:prstGeom prst="rect">
                  <a:avLst/>
                </a:prstGeom>
              </p:spPr>
            </p:pic>
            <p:pic>
              <p:nvPicPr>
                <p:cNvPr id="90" name="Picture 89">
                  <a:extLst>
                    <a:ext uri="{FF2B5EF4-FFF2-40B4-BE49-F238E27FC236}">
                      <a16:creationId xmlns:a16="http://schemas.microsoft.com/office/drawing/2014/main" id="{F5BD890A-DF2C-073E-69C3-ED9B5739E5E8}"/>
                    </a:ext>
                  </a:extLst>
                </p:cNvPr>
                <p:cNvPicPr>
                  <a:picLocks noChangeAspect="1"/>
                </p:cNvPicPr>
                <p:nvPr/>
              </p:nvPicPr>
              <p:blipFill>
                <a:blip r:embed="rId22"/>
                <a:stretch>
                  <a:fillRect/>
                </a:stretch>
              </p:blipFill>
              <p:spPr>
                <a:xfrm rot="2006278">
                  <a:off x="10648570" y="5036526"/>
                  <a:ext cx="186116" cy="198607"/>
                </a:xfrm>
                <a:prstGeom prst="rect">
                  <a:avLst/>
                </a:prstGeom>
              </p:spPr>
            </p:pic>
            <p:pic>
              <p:nvPicPr>
                <p:cNvPr id="91" name="Picture 90">
                  <a:extLst>
                    <a:ext uri="{FF2B5EF4-FFF2-40B4-BE49-F238E27FC236}">
                      <a16:creationId xmlns:a16="http://schemas.microsoft.com/office/drawing/2014/main" id="{BC2D980E-CC39-1CCB-4D33-72D4A082DD42}"/>
                    </a:ext>
                  </a:extLst>
                </p:cNvPr>
                <p:cNvPicPr>
                  <a:picLocks noChangeAspect="1"/>
                </p:cNvPicPr>
                <p:nvPr/>
              </p:nvPicPr>
              <p:blipFill>
                <a:blip r:embed="rId22"/>
                <a:stretch>
                  <a:fillRect/>
                </a:stretch>
              </p:blipFill>
              <p:spPr>
                <a:xfrm rot="9905561">
                  <a:off x="10452174" y="4719644"/>
                  <a:ext cx="186116" cy="198607"/>
                </a:xfrm>
                <a:prstGeom prst="rect">
                  <a:avLst/>
                </a:prstGeom>
              </p:spPr>
            </p:pic>
            <p:pic>
              <p:nvPicPr>
                <p:cNvPr id="92" name="Picture 91">
                  <a:extLst>
                    <a:ext uri="{FF2B5EF4-FFF2-40B4-BE49-F238E27FC236}">
                      <a16:creationId xmlns:a16="http://schemas.microsoft.com/office/drawing/2014/main" id="{60118D52-9924-6F0E-E767-D65818972D2A}"/>
                    </a:ext>
                  </a:extLst>
                </p:cNvPr>
                <p:cNvPicPr>
                  <a:picLocks noChangeAspect="1"/>
                </p:cNvPicPr>
                <p:nvPr/>
              </p:nvPicPr>
              <p:blipFill rotWithShape="1">
                <a:blip r:embed="rId23" cstate="hqprint">
                  <a:extLst>
                    <a:ext uri="{28A0092B-C50C-407E-A947-70E740481C1C}">
                      <a14:useLocalDpi xmlns:a14="http://schemas.microsoft.com/office/drawing/2010/main" val="0"/>
                    </a:ext>
                  </a:extLst>
                </a:blip>
                <a:srcRect l="4348" t="12945" r="29374" b="24013"/>
                <a:stretch/>
              </p:blipFill>
              <p:spPr>
                <a:xfrm>
                  <a:off x="10531247" y="4762623"/>
                  <a:ext cx="369121" cy="351097"/>
                </a:xfrm>
                <a:prstGeom prst="rect">
                  <a:avLst/>
                </a:prstGeom>
              </p:spPr>
            </p:pic>
          </p:grpSp>
        </p:grpSp>
        <p:sp>
          <p:nvSpPr>
            <p:cNvPr id="27" name="TextBox 26">
              <a:extLst>
                <a:ext uri="{FF2B5EF4-FFF2-40B4-BE49-F238E27FC236}">
                  <a16:creationId xmlns:a16="http://schemas.microsoft.com/office/drawing/2014/main" id="{74065C18-9E7B-4F53-C9DD-E5D5A9C0F4CD}"/>
                </a:ext>
              </a:extLst>
            </p:cNvPr>
            <p:cNvSpPr txBox="1"/>
            <p:nvPr/>
          </p:nvSpPr>
          <p:spPr>
            <a:xfrm>
              <a:off x="10135238" y="2521644"/>
              <a:ext cx="1269974" cy="6463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231F20"/>
                  </a:solidFill>
                  <a:effectLst/>
                  <a:uLnTx/>
                  <a:uFillTx/>
                  <a:latin typeface="Montserrat Light"/>
                  <a:ea typeface="+mn-ea"/>
                  <a:cs typeface="+mn-cs"/>
                </a:rPr>
                <a:t>Hohe antigene Übereinstimmung mit WHO-Virusstämmen </a:t>
              </a:r>
              <a:endParaRPr kumimoji="0" lang="en-US" sz="900" b="1" i="0" u="none" strike="noStrike" kern="1200" cap="none" spc="0" normalizeH="0" baseline="0" noProof="0" dirty="0">
                <a:ln>
                  <a:noFill/>
                </a:ln>
                <a:solidFill>
                  <a:srgbClr val="231F20"/>
                </a:solidFill>
                <a:effectLst/>
                <a:uLnTx/>
                <a:uFillTx/>
                <a:latin typeface="Montserrat Light"/>
                <a:ea typeface="+mn-ea"/>
                <a:cs typeface="+mn-cs"/>
              </a:endParaRPr>
            </a:p>
          </p:txBody>
        </p:sp>
        <p:sp>
          <p:nvSpPr>
            <p:cNvPr id="14" name="TextBox 13">
              <a:extLst>
                <a:ext uri="{FF2B5EF4-FFF2-40B4-BE49-F238E27FC236}">
                  <a16:creationId xmlns:a16="http://schemas.microsoft.com/office/drawing/2014/main" id="{4149DF73-A44A-16D4-DCFE-A0E80DA2F6BC}"/>
                </a:ext>
              </a:extLst>
            </p:cNvPr>
            <p:cNvSpPr txBox="1"/>
            <p:nvPr/>
          </p:nvSpPr>
          <p:spPr>
            <a:xfrm>
              <a:off x="6318141" y="4900606"/>
              <a:ext cx="130663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231F20"/>
                  </a:solidFill>
                  <a:effectLst/>
                  <a:uLnTx/>
                  <a:uFillTx/>
                  <a:latin typeface="Montserrat Light"/>
                  <a:ea typeface="+mn-ea"/>
                  <a:cs typeface="+mn-cs"/>
                </a:rPr>
                <a:t>Eibasierter Influenza-Impfstoff</a:t>
              </a:r>
              <a:endParaRPr kumimoji="0" lang="en-US" sz="900" b="1" i="0" u="none" strike="noStrike" kern="1200" cap="none" spc="0" normalizeH="0" baseline="0" noProof="0">
                <a:ln>
                  <a:noFill/>
                </a:ln>
                <a:solidFill>
                  <a:srgbClr val="231F20"/>
                </a:solidFill>
                <a:effectLst/>
                <a:uLnTx/>
                <a:uFillTx/>
                <a:latin typeface="Montserrat Light"/>
                <a:ea typeface="+mn-ea"/>
                <a:cs typeface="+mn-cs"/>
              </a:endParaRPr>
            </a:p>
          </p:txBody>
        </p:sp>
        <p:sp>
          <p:nvSpPr>
            <p:cNvPr id="21" name="TextBox 20">
              <a:extLst>
                <a:ext uri="{FF2B5EF4-FFF2-40B4-BE49-F238E27FC236}">
                  <a16:creationId xmlns:a16="http://schemas.microsoft.com/office/drawing/2014/main" id="{482D8A53-FD4C-9D3A-2749-2B68F4FEB294}"/>
                </a:ext>
              </a:extLst>
            </p:cNvPr>
            <p:cNvSpPr txBox="1"/>
            <p:nvPr/>
          </p:nvSpPr>
          <p:spPr>
            <a:xfrm>
              <a:off x="6318141" y="2979301"/>
              <a:ext cx="1306631"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231F20"/>
                  </a:solidFill>
                  <a:effectLst/>
                  <a:uLnTx/>
                  <a:uFillTx/>
                  <a:latin typeface="Montserrat Light"/>
                  <a:ea typeface="+mn-ea"/>
                  <a:cs typeface="+mn-cs"/>
                </a:rPr>
                <a:t>Zellkulturbasierter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a:ln>
                    <a:noFill/>
                  </a:ln>
                  <a:solidFill>
                    <a:srgbClr val="231F20"/>
                  </a:solidFill>
                  <a:effectLst/>
                  <a:uLnTx/>
                  <a:uFillTx/>
                  <a:latin typeface="Montserrat Light"/>
                  <a:ea typeface="+mn-ea"/>
                  <a:cs typeface="+mn-cs"/>
                </a:rPr>
                <a:t>Influenza-Impfstoff</a:t>
              </a:r>
              <a:endParaRPr kumimoji="0" lang="en-US" sz="900" b="1" i="0" u="none" strike="noStrike" kern="1200" cap="none" spc="0" normalizeH="0" baseline="0" noProof="0">
                <a:ln>
                  <a:noFill/>
                </a:ln>
                <a:solidFill>
                  <a:srgbClr val="231F20"/>
                </a:solidFill>
                <a:effectLst/>
                <a:uLnTx/>
                <a:uFillTx/>
                <a:latin typeface="Montserrat Light"/>
                <a:ea typeface="+mn-ea"/>
                <a:cs typeface="+mn-cs"/>
              </a:endParaRPr>
            </a:p>
          </p:txBody>
        </p:sp>
        <p:grpSp>
          <p:nvGrpSpPr>
            <p:cNvPr id="15" name="Group 14">
              <a:extLst>
                <a:ext uri="{FF2B5EF4-FFF2-40B4-BE49-F238E27FC236}">
                  <a16:creationId xmlns:a16="http://schemas.microsoft.com/office/drawing/2014/main" id="{15C656E9-4598-6250-30A7-8B404BE4B71A}"/>
                </a:ext>
              </a:extLst>
            </p:cNvPr>
            <p:cNvGrpSpPr/>
            <p:nvPr/>
          </p:nvGrpSpPr>
          <p:grpSpPr>
            <a:xfrm>
              <a:off x="3405110" y="4385927"/>
              <a:ext cx="1022274" cy="714072"/>
              <a:chOff x="2456688" y="3079186"/>
              <a:chExt cx="1152144" cy="858828"/>
            </a:xfrm>
          </p:grpSpPr>
          <p:sp>
            <p:nvSpPr>
              <p:cNvPr id="18" name="Oval 17">
                <a:extLst>
                  <a:ext uri="{FF2B5EF4-FFF2-40B4-BE49-F238E27FC236}">
                    <a16:creationId xmlns:a16="http://schemas.microsoft.com/office/drawing/2014/main" id="{C2BD4B4F-8904-7262-4E83-7513012635D2}"/>
                  </a:ext>
                </a:extLst>
              </p:cNvPr>
              <p:cNvSpPr/>
              <p:nvPr/>
            </p:nvSpPr>
            <p:spPr>
              <a:xfrm>
                <a:off x="2732500" y="3079186"/>
                <a:ext cx="617440" cy="617440"/>
              </a:xfrm>
              <a:prstGeom prst="ellipse">
                <a:avLst/>
              </a:prstGeom>
              <a:solidFill>
                <a:srgbClr val="F4F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19" name="Freeform: Shape 18">
                <a:extLst>
                  <a:ext uri="{FF2B5EF4-FFF2-40B4-BE49-F238E27FC236}">
                    <a16:creationId xmlns:a16="http://schemas.microsoft.com/office/drawing/2014/main" id="{E18EB2FD-6801-3015-48FC-DDF63E3D173C}"/>
                  </a:ext>
                </a:extLst>
              </p:cNvPr>
              <p:cNvSpPr/>
              <p:nvPr/>
            </p:nvSpPr>
            <p:spPr>
              <a:xfrm>
                <a:off x="2542872" y="3276654"/>
                <a:ext cx="981297" cy="592669"/>
              </a:xfrm>
              <a:custGeom>
                <a:avLst/>
                <a:gdLst>
                  <a:gd name="connsiteX0" fmla="*/ 715776 w 735903"/>
                  <a:gd name="connsiteY0" fmla="*/ 18337 h 443188"/>
                  <a:gd name="connsiteX1" fmla="*/ 622431 w 735903"/>
                  <a:gd name="connsiteY1" fmla="*/ 18337 h 443188"/>
                  <a:gd name="connsiteX2" fmla="*/ 540516 w 735903"/>
                  <a:gd name="connsiteY2" fmla="*/ 88822 h 443188"/>
                  <a:gd name="connsiteX3" fmla="*/ 500511 w 735903"/>
                  <a:gd name="connsiteY3" fmla="*/ 172642 h 443188"/>
                  <a:gd name="connsiteX4" fmla="*/ 456696 w 735903"/>
                  <a:gd name="connsiteY4" fmla="*/ 128827 h 443188"/>
                  <a:gd name="connsiteX5" fmla="*/ 397641 w 735903"/>
                  <a:gd name="connsiteY5" fmla="*/ 86917 h 443188"/>
                  <a:gd name="connsiteX6" fmla="*/ 317631 w 735903"/>
                  <a:gd name="connsiteY6" fmla="*/ 86917 h 443188"/>
                  <a:gd name="connsiteX7" fmla="*/ 241431 w 735903"/>
                  <a:gd name="connsiteY7" fmla="*/ 136447 h 443188"/>
                  <a:gd name="connsiteX8" fmla="*/ 209046 w 735903"/>
                  <a:gd name="connsiteY8" fmla="*/ 130732 h 443188"/>
                  <a:gd name="connsiteX9" fmla="*/ 182376 w 735903"/>
                  <a:gd name="connsiteY9" fmla="*/ 62152 h 443188"/>
                  <a:gd name="connsiteX10" fmla="*/ 108081 w 735903"/>
                  <a:gd name="connsiteY10" fmla="*/ 20242 h 443188"/>
                  <a:gd name="connsiteX11" fmla="*/ 66171 w 735903"/>
                  <a:gd name="connsiteY11" fmla="*/ 18337 h 443188"/>
                  <a:gd name="connsiteX12" fmla="*/ 1401 w 735903"/>
                  <a:gd name="connsiteY12" fmla="*/ 203122 h 443188"/>
                  <a:gd name="connsiteX13" fmla="*/ 132846 w 735903"/>
                  <a:gd name="connsiteY13" fmla="*/ 351712 h 443188"/>
                  <a:gd name="connsiteX14" fmla="*/ 300486 w 735903"/>
                  <a:gd name="connsiteY14" fmla="*/ 424102 h 443188"/>
                  <a:gd name="connsiteX15" fmla="*/ 607191 w 735903"/>
                  <a:gd name="connsiteY15" fmla="*/ 426007 h 443188"/>
                  <a:gd name="connsiteX16" fmla="*/ 727206 w 735903"/>
                  <a:gd name="connsiteY16" fmla="*/ 225982 h 443188"/>
                  <a:gd name="connsiteX17" fmla="*/ 715776 w 735903"/>
                  <a:gd name="connsiteY17" fmla="*/ 18337 h 443188"/>
                  <a:gd name="connsiteX0" fmla="*/ 715776 w 835909"/>
                  <a:gd name="connsiteY0" fmla="*/ 15187 h 440038"/>
                  <a:gd name="connsiteX1" fmla="*/ 622431 w 835909"/>
                  <a:gd name="connsiteY1" fmla="*/ 15187 h 440038"/>
                  <a:gd name="connsiteX2" fmla="*/ 540516 w 835909"/>
                  <a:gd name="connsiteY2" fmla="*/ 85672 h 440038"/>
                  <a:gd name="connsiteX3" fmla="*/ 500511 w 835909"/>
                  <a:gd name="connsiteY3" fmla="*/ 169492 h 440038"/>
                  <a:gd name="connsiteX4" fmla="*/ 456696 w 835909"/>
                  <a:gd name="connsiteY4" fmla="*/ 125677 h 440038"/>
                  <a:gd name="connsiteX5" fmla="*/ 397641 w 835909"/>
                  <a:gd name="connsiteY5" fmla="*/ 83767 h 440038"/>
                  <a:gd name="connsiteX6" fmla="*/ 317631 w 835909"/>
                  <a:gd name="connsiteY6" fmla="*/ 83767 h 440038"/>
                  <a:gd name="connsiteX7" fmla="*/ 241431 w 835909"/>
                  <a:gd name="connsiteY7" fmla="*/ 133297 h 440038"/>
                  <a:gd name="connsiteX8" fmla="*/ 209046 w 835909"/>
                  <a:gd name="connsiteY8" fmla="*/ 127582 h 440038"/>
                  <a:gd name="connsiteX9" fmla="*/ 182376 w 835909"/>
                  <a:gd name="connsiteY9" fmla="*/ 59002 h 440038"/>
                  <a:gd name="connsiteX10" fmla="*/ 108081 w 835909"/>
                  <a:gd name="connsiteY10" fmla="*/ 17092 h 440038"/>
                  <a:gd name="connsiteX11" fmla="*/ 66171 w 835909"/>
                  <a:gd name="connsiteY11" fmla="*/ 15187 h 440038"/>
                  <a:gd name="connsiteX12" fmla="*/ 1401 w 835909"/>
                  <a:gd name="connsiteY12" fmla="*/ 199972 h 440038"/>
                  <a:gd name="connsiteX13" fmla="*/ 132846 w 835909"/>
                  <a:gd name="connsiteY13" fmla="*/ 348562 h 440038"/>
                  <a:gd name="connsiteX14" fmla="*/ 300486 w 835909"/>
                  <a:gd name="connsiteY14" fmla="*/ 420952 h 440038"/>
                  <a:gd name="connsiteX15" fmla="*/ 607191 w 835909"/>
                  <a:gd name="connsiteY15" fmla="*/ 422857 h 440038"/>
                  <a:gd name="connsiteX16" fmla="*/ 833886 w 835909"/>
                  <a:gd name="connsiteY16" fmla="*/ 179017 h 440038"/>
                  <a:gd name="connsiteX17" fmla="*/ 715776 w 835909"/>
                  <a:gd name="connsiteY17" fmla="*/ 15187 h 440038"/>
                  <a:gd name="connsiteX0" fmla="*/ 715776 w 863692"/>
                  <a:gd name="connsiteY0" fmla="*/ 15187 h 453337"/>
                  <a:gd name="connsiteX1" fmla="*/ 622431 w 863692"/>
                  <a:gd name="connsiteY1" fmla="*/ 15187 h 453337"/>
                  <a:gd name="connsiteX2" fmla="*/ 540516 w 863692"/>
                  <a:gd name="connsiteY2" fmla="*/ 85672 h 453337"/>
                  <a:gd name="connsiteX3" fmla="*/ 500511 w 863692"/>
                  <a:gd name="connsiteY3" fmla="*/ 169492 h 453337"/>
                  <a:gd name="connsiteX4" fmla="*/ 456696 w 863692"/>
                  <a:gd name="connsiteY4" fmla="*/ 125677 h 453337"/>
                  <a:gd name="connsiteX5" fmla="*/ 397641 w 863692"/>
                  <a:gd name="connsiteY5" fmla="*/ 83767 h 453337"/>
                  <a:gd name="connsiteX6" fmla="*/ 317631 w 863692"/>
                  <a:gd name="connsiteY6" fmla="*/ 83767 h 453337"/>
                  <a:gd name="connsiteX7" fmla="*/ 241431 w 863692"/>
                  <a:gd name="connsiteY7" fmla="*/ 133297 h 453337"/>
                  <a:gd name="connsiteX8" fmla="*/ 209046 w 863692"/>
                  <a:gd name="connsiteY8" fmla="*/ 127582 h 453337"/>
                  <a:gd name="connsiteX9" fmla="*/ 182376 w 863692"/>
                  <a:gd name="connsiteY9" fmla="*/ 59002 h 453337"/>
                  <a:gd name="connsiteX10" fmla="*/ 108081 w 863692"/>
                  <a:gd name="connsiteY10" fmla="*/ 17092 h 453337"/>
                  <a:gd name="connsiteX11" fmla="*/ 66171 w 863692"/>
                  <a:gd name="connsiteY11" fmla="*/ 15187 h 453337"/>
                  <a:gd name="connsiteX12" fmla="*/ 1401 w 863692"/>
                  <a:gd name="connsiteY12" fmla="*/ 199972 h 453337"/>
                  <a:gd name="connsiteX13" fmla="*/ 132846 w 863692"/>
                  <a:gd name="connsiteY13" fmla="*/ 348562 h 453337"/>
                  <a:gd name="connsiteX14" fmla="*/ 300486 w 863692"/>
                  <a:gd name="connsiteY14" fmla="*/ 420952 h 453337"/>
                  <a:gd name="connsiteX15" fmla="*/ 824361 w 863692"/>
                  <a:gd name="connsiteY15" fmla="*/ 440002 h 453337"/>
                  <a:gd name="connsiteX16" fmla="*/ 833886 w 863692"/>
                  <a:gd name="connsiteY16" fmla="*/ 179017 h 453337"/>
                  <a:gd name="connsiteX17" fmla="*/ 715776 w 863692"/>
                  <a:gd name="connsiteY17" fmla="*/ 15187 h 453337"/>
                  <a:gd name="connsiteX0" fmla="*/ 715776 w 863692"/>
                  <a:gd name="connsiteY0" fmla="*/ 15187 h 484909"/>
                  <a:gd name="connsiteX1" fmla="*/ 622431 w 863692"/>
                  <a:gd name="connsiteY1" fmla="*/ 15187 h 484909"/>
                  <a:gd name="connsiteX2" fmla="*/ 540516 w 863692"/>
                  <a:gd name="connsiteY2" fmla="*/ 85672 h 484909"/>
                  <a:gd name="connsiteX3" fmla="*/ 500511 w 863692"/>
                  <a:gd name="connsiteY3" fmla="*/ 169492 h 484909"/>
                  <a:gd name="connsiteX4" fmla="*/ 456696 w 863692"/>
                  <a:gd name="connsiteY4" fmla="*/ 125677 h 484909"/>
                  <a:gd name="connsiteX5" fmla="*/ 397641 w 863692"/>
                  <a:gd name="connsiteY5" fmla="*/ 83767 h 484909"/>
                  <a:gd name="connsiteX6" fmla="*/ 317631 w 863692"/>
                  <a:gd name="connsiteY6" fmla="*/ 83767 h 484909"/>
                  <a:gd name="connsiteX7" fmla="*/ 241431 w 863692"/>
                  <a:gd name="connsiteY7" fmla="*/ 133297 h 484909"/>
                  <a:gd name="connsiteX8" fmla="*/ 209046 w 863692"/>
                  <a:gd name="connsiteY8" fmla="*/ 127582 h 484909"/>
                  <a:gd name="connsiteX9" fmla="*/ 182376 w 863692"/>
                  <a:gd name="connsiteY9" fmla="*/ 59002 h 484909"/>
                  <a:gd name="connsiteX10" fmla="*/ 108081 w 863692"/>
                  <a:gd name="connsiteY10" fmla="*/ 17092 h 484909"/>
                  <a:gd name="connsiteX11" fmla="*/ 66171 w 863692"/>
                  <a:gd name="connsiteY11" fmla="*/ 15187 h 484909"/>
                  <a:gd name="connsiteX12" fmla="*/ 1401 w 863692"/>
                  <a:gd name="connsiteY12" fmla="*/ 199972 h 484909"/>
                  <a:gd name="connsiteX13" fmla="*/ 132846 w 863692"/>
                  <a:gd name="connsiteY13" fmla="*/ 348562 h 484909"/>
                  <a:gd name="connsiteX14" fmla="*/ 365256 w 863692"/>
                  <a:gd name="connsiteY14" fmla="*/ 480007 h 484909"/>
                  <a:gd name="connsiteX15" fmla="*/ 824361 w 863692"/>
                  <a:gd name="connsiteY15" fmla="*/ 440002 h 484909"/>
                  <a:gd name="connsiteX16" fmla="*/ 833886 w 863692"/>
                  <a:gd name="connsiteY16" fmla="*/ 179017 h 484909"/>
                  <a:gd name="connsiteX17" fmla="*/ 715776 w 863692"/>
                  <a:gd name="connsiteY17" fmla="*/ 15187 h 484909"/>
                  <a:gd name="connsiteX0" fmla="*/ 715776 w 845236"/>
                  <a:gd name="connsiteY0" fmla="*/ 15187 h 512468"/>
                  <a:gd name="connsiteX1" fmla="*/ 622431 w 845236"/>
                  <a:gd name="connsiteY1" fmla="*/ 15187 h 512468"/>
                  <a:gd name="connsiteX2" fmla="*/ 540516 w 845236"/>
                  <a:gd name="connsiteY2" fmla="*/ 85672 h 512468"/>
                  <a:gd name="connsiteX3" fmla="*/ 500511 w 845236"/>
                  <a:gd name="connsiteY3" fmla="*/ 169492 h 512468"/>
                  <a:gd name="connsiteX4" fmla="*/ 456696 w 845236"/>
                  <a:gd name="connsiteY4" fmla="*/ 125677 h 512468"/>
                  <a:gd name="connsiteX5" fmla="*/ 397641 w 845236"/>
                  <a:gd name="connsiteY5" fmla="*/ 83767 h 512468"/>
                  <a:gd name="connsiteX6" fmla="*/ 317631 w 845236"/>
                  <a:gd name="connsiteY6" fmla="*/ 83767 h 512468"/>
                  <a:gd name="connsiteX7" fmla="*/ 241431 w 845236"/>
                  <a:gd name="connsiteY7" fmla="*/ 133297 h 512468"/>
                  <a:gd name="connsiteX8" fmla="*/ 209046 w 845236"/>
                  <a:gd name="connsiteY8" fmla="*/ 127582 h 512468"/>
                  <a:gd name="connsiteX9" fmla="*/ 182376 w 845236"/>
                  <a:gd name="connsiteY9" fmla="*/ 59002 h 512468"/>
                  <a:gd name="connsiteX10" fmla="*/ 108081 w 845236"/>
                  <a:gd name="connsiteY10" fmla="*/ 17092 h 512468"/>
                  <a:gd name="connsiteX11" fmla="*/ 66171 w 845236"/>
                  <a:gd name="connsiteY11" fmla="*/ 15187 h 512468"/>
                  <a:gd name="connsiteX12" fmla="*/ 1401 w 845236"/>
                  <a:gd name="connsiteY12" fmla="*/ 199972 h 512468"/>
                  <a:gd name="connsiteX13" fmla="*/ 132846 w 845236"/>
                  <a:gd name="connsiteY13" fmla="*/ 348562 h 512468"/>
                  <a:gd name="connsiteX14" fmla="*/ 365256 w 845236"/>
                  <a:gd name="connsiteY14" fmla="*/ 480007 h 512468"/>
                  <a:gd name="connsiteX15" fmla="*/ 687200 w 845236"/>
                  <a:gd name="connsiteY15" fmla="*/ 510487 h 512468"/>
                  <a:gd name="connsiteX16" fmla="*/ 824361 w 845236"/>
                  <a:gd name="connsiteY16" fmla="*/ 440002 h 512468"/>
                  <a:gd name="connsiteX17" fmla="*/ 833886 w 845236"/>
                  <a:gd name="connsiteY17" fmla="*/ 179017 h 512468"/>
                  <a:gd name="connsiteX18" fmla="*/ 715776 w 845236"/>
                  <a:gd name="connsiteY18" fmla="*/ 15187 h 512468"/>
                  <a:gd name="connsiteX0" fmla="*/ 715776 w 845236"/>
                  <a:gd name="connsiteY0" fmla="*/ 15187 h 514027"/>
                  <a:gd name="connsiteX1" fmla="*/ 622431 w 845236"/>
                  <a:gd name="connsiteY1" fmla="*/ 15187 h 514027"/>
                  <a:gd name="connsiteX2" fmla="*/ 540516 w 845236"/>
                  <a:gd name="connsiteY2" fmla="*/ 85672 h 514027"/>
                  <a:gd name="connsiteX3" fmla="*/ 500511 w 845236"/>
                  <a:gd name="connsiteY3" fmla="*/ 169492 h 514027"/>
                  <a:gd name="connsiteX4" fmla="*/ 456696 w 845236"/>
                  <a:gd name="connsiteY4" fmla="*/ 125677 h 514027"/>
                  <a:gd name="connsiteX5" fmla="*/ 397641 w 845236"/>
                  <a:gd name="connsiteY5" fmla="*/ 83767 h 514027"/>
                  <a:gd name="connsiteX6" fmla="*/ 317631 w 845236"/>
                  <a:gd name="connsiteY6" fmla="*/ 83767 h 514027"/>
                  <a:gd name="connsiteX7" fmla="*/ 241431 w 845236"/>
                  <a:gd name="connsiteY7" fmla="*/ 133297 h 514027"/>
                  <a:gd name="connsiteX8" fmla="*/ 209046 w 845236"/>
                  <a:gd name="connsiteY8" fmla="*/ 127582 h 514027"/>
                  <a:gd name="connsiteX9" fmla="*/ 182376 w 845236"/>
                  <a:gd name="connsiteY9" fmla="*/ 59002 h 514027"/>
                  <a:gd name="connsiteX10" fmla="*/ 108081 w 845236"/>
                  <a:gd name="connsiteY10" fmla="*/ 17092 h 514027"/>
                  <a:gd name="connsiteX11" fmla="*/ 66171 w 845236"/>
                  <a:gd name="connsiteY11" fmla="*/ 15187 h 514027"/>
                  <a:gd name="connsiteX12" fmla="*/ 1401 w 845236"/>
                  <a:gd name="connsiteY12" fmla="*/ 199972 h 514027"/>
                  <a:gd name="connsiteX13" fmla="*/ 132846 w 845236"/>
                  <a:gd name="connsiteY13" fmla="*/ 348562 h 514027"/>
                  <a:gd name="connsiteX14" fmla="*/ 365256 w 845236"/>
                  <a:gd name="connsiteY14" fmla="*/ 480007 h 514027"/>
                  <a:gd name="connsiteX15" fmla="*/ 561470 w 845236"/>
                  <a:gd name="connsiteY15" fmla="*/ 495246 h 514027"/>
                  <a:gd name="connsiteX16" fmla="*/ 687200 w 845236"/>
                  <a:gd name="connsiteY16" fmla="*/ 510487 h 514027"/>
                  <a:gd name="connsiteX17" fmla="*/ 824361 w 845236"/>
                  <a:gd name="connsiteY17" fmla="*/ 440002 h 514027"/>
                  <a:gd name="connsiteX18" fmla="*/ 833886 w 845236"/>
                  <a:gd name="connsiteY18" fmla="*/ 179017 h 514027"/>
                  <a:gd name="connsiteX19" fmla="*/ 715776 w 845236"/>
                  <a:gd name="connsiteY19" fmla="*/ 15187 h 514027"/>
                  <a:gd name="connsiteX0" fmla="*/ 715776 w 845236"/>
                  <a:gd name="connsiteY0" fmla="*/ 15187 h 595537"/>
                  <a:gd name="connsiteX1" fmla="*/ 622431 w 845236"/>
                  <a:gd name="connsiteY1" fmla="*/ 15187 h 595537"/>
                  <a:gd name="connsiteX2" fmla="*/ 540516 w 845236"/>
                  <a:gd name="connsiteY2" fmla="*/ 85672 h 595537"/>
                  <a:gd name="connsiteX3" fmla="*/ 500511 w 845236"/>
                  <a:gd name="connsiteY3" fmla="*/ 169492 h 595537"/>
                  <a:gd name="connsiteX4" fmla="*/ 456696 w 845236"/>
                  <a:gd name="connsiteY4" fmla="*/ 125677 h 595537"/>
                  <a:gd name="connsiteX5" fmla="*/ 397641 w 845236"/>
                  <a:gd name="connsiteY5" fmla="*/ 83767 h 595537"/>
                  <a:gd name="connsiteX6" fmla="*/ 317631 w 845236"/>
                  <a:gd name="connsiteY6" fmla="*/ 83767 h 595537"/>
                  <a:gd name="connsiteX7" fmla="*/ 241431 w 845236"/>
                  <a:gd name="connsiteY7" fmla="*/ 133297 h 595537"/>
                  <a:gd name="connsiteX8" fmla="*/ 209046 w 845236"/>
                  <a:gd name="connsiteY8" fmla="*/ 127582 h 595537"/>
                  <a:gd name="connsiteX9" fmla="*/ 182376 w 845236"/>
                  <a:gd name="connsiteY9" fmla="*/ 59002 h 595537"/>
                  <a:gd name="connsiteX10" fmla="*/ 108081 w 845236"/>
                  <a:gd name="connsiteY10" fmla="*/ 17092 h 595537"/>
                  <a:gd name="connsiteX11" fmla="*/ 66171 w 845236"/>
                  <a:gd name="connsiteY11" fmla="*/ 15187 h 595537"/>
                  <a:gd name="connsiteX12" fmla="*/ 1401 w 845236"/>
                  <a:gd name="connsiteY12" fmla="*/ 199972 h 595537"/>
                  <a:gd name="connsiteX13" fmla="*/ 132846 w 845236"/>
                  <a:gd name="connsiteY13" fmla="*/ 348562 h 595537"/>
                  <a:gd name="connsiteX14" fmla="*/ 391926 w 845236"/>
                  <a:gd name="connsiteY14" fmla="*/ 592402 h 595537"/>
                  <a:gd name="connsiteX15" fmla="*/ 561470 w 845236"/>
                  <a:gd name="connsiteY15" fmla="*/ 495246 h 595537"/>
                  <a:gd name="connsiteX16" fmla="*/ 687200 w 845236"/>
                  <a:gd name="connsiteY16" fmla="*/ 510487 h 595537"/>
                  <a:gd name="connsiteX17" fmla="*/ 824361 w 845236"/>
                  <a:gd name="connsiteY17" fmla="*/ 440002 h 595537"/>
                  <a:gd name="connsiteX18" fmla="*/ 833886 w 845236"/>
                  <a:gd name="connsiteY18" fmla="*/ 179017 h 595537"/>
                  <a:gd name="connsiteX19" fmla="*/ 715776 w 845236"/>
                  <a:gd name="connsiteY19" fmla="*/ 15187 h 595537"/>
                  <a:gd name="connsiteX0" fmla="*/ 715776 w 845236"/>
                  <a:gd name="connsiteY0" fmla="*/ 15187 h 592669"/>
                  <a:gd name="connsiteX1" fmla="*/ 622431 w 845236"/>
                  <a:gd name="connsiteY1" fmla="*/ 15187 h 592669"/>
                  <a:gd name="connsiteX2" fmla="*/ 540516 w 845236"/>
                  <a:gd name="connsiteY2" fmla="*/ 85672 h 592669"/>
                  <a:gd name="connsiteX3" fmla="*/ 500511 w 845236"/>
                  <a:gd name="connsiteY3" fmla="*/ 169492 h 592669"/>
                  <a:gd name="connsiteX4" fmla="*/ 456696 w 845236"/>
                  <a:gd name="connsiteY4" fmla="*/ 125677 h 592669"/>
                  <a:gd name="connsiteX5" fmla="*/ 397641 w 845236"/>
                  <a:gd name="connsiteY5" fmla="*/ 83767 h 592669"/>
                  <a:gd name="connsiteX6" fmla="*/ 317631 w 845236"/>
                  <a:gd name="connsiteY6" fmla="*/ 83767 h 592669"/>
                  <a:gd name="connsiteX7" fmla="*/ 241431 w 845236"/>
                  <a:gd name="connsiteY7" fmla="*/ 133297 h 592669"/>
                  <a:gd name="connsiteX8" fmla="*/ 209046 w 845236"/>
                  <a:gd name="connsiteY8" fmla="*/ 127582 h 592669"/>
                  <a:gd name="connsiteX9" fmla="*/ 182376 w 845236"/>
                  <a:gd name="connsiteY9" fmla="*/ 59002 h 592669"/>
                  <a:gd name="connsiteX10" fmla="*/ 108081 w 845236"/>
                  <a:gd name="connsiteY10" fmla="*/ 17092 h 592669"/>
                  <a:gd name="connsiteX11" fmla="*/ 66171 w 845236"/>
                  <a:gd name="connsiteY11" fmla="*/ 15187 h 592669"/>
                  <a:gd name="connsiteX12" fmla="*/ 1401 w 845236"/>
                  <a:gd name="connsiteY12" fmla="*/ 199972 h 592669"/>
                  <a:gd name="connsiteX13" fmla="*/ 132846 w 845236"/>
                  <a:gd name="connsiteY13" fmla="*/ 348562 h 592669"/>
                  <a:gd name="connsiteX14" fmla="*/ 193805 w 845236"/>
                  <a:gd name="connsiteY14" fmla="*/ 518106 h 592669"/>
                  <a:gd name="connsiteX15" fmla="*/ 391926 w 845236"/>
                  <a:gd name="connsiteY15" fmla="*/ 592402 h 592669"/>
                  <a:gd name="connsiteX16" fmla="*/ 561470 w 845236"/>
                  <a:gd name="connsiteY16" fmla="*/ 495246 h 592669"/>
                  <a:gd name="connsiteX17" fmla="*/ 687200 w 845236"/>
                  <a:gd name="connsiteY17" fmla="*/ 510487 h 592669"/>
                  <a:gd name="connsiteX18" fmla="*/ 824361 w 845236"/>
                  <a:gd name="connsiteY18" fmla="*/ 440002 h 592669"/>
                  <a:gd name="connsiteX19" fmla="*/ 833886 w 845236"/>
                  <a:gd name="connsiteY19" fmla="*/ 179017 h 592669"/>
                  <a:gd name="connsiteX20" fmla="*/ 715776 w 845236"/>
                  <a:gd name="connsiteY20" fmla="*/ 15187 h 592669"/>
                  <a:gd name="connsiteX0" fmla="*/ 714592 w 844052"/>
                  <a:gd name="connsiteY0" fmla="*/ 15187 h 592669"/>
                  <a:gd name="connsiteX1" fmla="*/ 621247 w 844052"/>
                  <a:gd name="connsiteY1" fmla="*/ 15187 h 592669"/>
                  <a:gd name="connsiteX2" fmla="*/ 539332 w 844052"/>
                  <a:gd name="connsiteY2" fmla="*/ 85672 h 592669"/>
                  <a:gd name="connsiteX3" fmla="*/ 499327 w 844052"/>
                  <a:gd name="connsiteY3" fmla="*/ 169492 h 592669"/>
                  <a:gd name="connsiteX4" fmla="*/ 455512 w 844052"/>
                  <a:gd name="connsiteY4" fmla="*/ 125677 h 592669"/>
                  <a:gd name="connsiteX5" fmla="*/ 396457 w 844052"/>
                  <a:gd name="connsiteY5" fmla="*/ 83767 h 592669"/>
                  <a:gd name="connsiteX6" fmla="*/ 316447 w 844052"/>
                  <a:gd name="connsiteY6" fmla="*/ 83767 h 592669"/>
                  <a:gd name="connsiteX7" fmla="*/ 240247 w 844052"/>
                  <a:gd name="connsiteY7" fmla="*/ 133297 h 592669"/>
                  <a:gd name="connsiteX8" fmla="*/ 207862 w 844052"/>
                  <a:gd name="connsiteY8" fmla="*/ 127582 h 592669"/>
                  <a:gd name="connsiteX9" fmla="*/ 181192 w 844052"/>
                  <a:gd name="connsiteY9" fmla="*/ 59002 h 592669"/>
                  <a:gd name="connsiteX10" fmla="*/ 106897 w 844052"/>
                  <a:gd name="connsiteY10" fmla="*/ 17092 h 592669"/>
                  <a:gd name="connsiteX11" fmla="*/ 64987 w 844052"/>
                  <a:gd name="connsiteY11" fmla="*/ 15187 h 592669"/>
                  <a:gd name="connsiteX12" fmla="*/ 217 w 844052"/>
                  <a:gd name="connsiteY12" fmla="*/ 199972 h 592669"/>
                  <a:gd name="connsiteX13" fmla="*/ 49747 w 844052"/>
                  <a:gd name="connsiteY13" fmla="*/ 455242 h 592669"/>
                  <a:gd name="connsiteX14" fmla="*/ 192621 w 844052"/>
                  <a:gd name="connsiteY14" fmla="*/ 518106 h 592669"/>
                  <a:gd name="connsiteX15" fmla="*/ 390742 w 844052"/>
                  <a:gd name="connsiteY15" fmla="*/ 592402 h 592669"/>
                  <a:gd name="connsiteX16" fmla="*/ 560286 w 844052"/>
                  <a:gd name="connsiteY16" fmla="*/ 495246 h 592669"/>
                  <a:gd name="connsiteX17" fmla="*/ 686016 w 844052"/>
                  <a:gd name="connsiteY17" fmla="*/ 510487 h 592669"/>
                  <a:gd name="connsiteX18" fmla="*/ 823177 w 844052"/>
                  <a:gd name="connsiteY18" fmla="*/ 440002 h 592669"/>
                  <a:gd name="connsiteX19" fmla="*/ 832702 w 844052"/>
                  <a:gd name="connsiteY19" fmla="*/ 179017 h 592669"/>
                  <a:gd name="connsiteX20" fmla="*/ 714592 w 844052"/>
                  <a:gd name="connsiteY20" fmla="*/ 15187 h 592669"/>
                  <a:gd name="connsiteX0" fmla="*/ 849665 w 979125"/>
                  <a:gd name="connsiteY0" fmla="*/ 16424 h 593906"/>
                  <a:gd name="connsiteX1" fmla="*/ 756320 w 979125"/>
                  <a:gd name="connsiteY1" fmla="*/ 16424 h 593906"/>
                  <a:gd name="connsiteX2" fmla="*/ 674405 w 979125"/>
                  <a:gd name="connsiteY2" fmla="*/ 86909 h 593906"/>
                  <a:gd name="connsiteX3" fmla="*/ 634400 w 979125"/>
                  <a:gd name="connsiteY3" fmla="*/ 170729 h 593906"/>
                  <a:gd name="connsiteX4" fmla="*/ 590585 w 979125"/>
                  <a:gd name="connsiteY4" fmla="*/ 126914 h 593906"/>
                  <a:gd name="connsiteX5" fmla="*/ 531530 w 979125"/>
                  <a:gd name="connsiteY5" fmla="*/ 85004 h 593906"/>
                  <a:gd name="connsiteX6" fmla="*/ 451520 w 979125"/>
                  <a:gd name="connsiteY6" fmla="*/ 85004 h 593906"/>
                  <a:gd name="connsiteX7" fmla="*/ 375320 w 979125"/>
                  <a:gd name="connsiteY7" fmla="*/ 134534 h 593906"/>
                  <a:gd name="connsiteX8" fmla="*/ 342935 w 979125"/>
                  <a:gd name="connsiteY8" fmla="*/ 128819 h 593906"/>
                  <a:gd name="connsiteX9" fmla="*/ 316265 w 979125"/>
                  <a:gd name="connsiteY9" fmla="*/ 60239 h 593906"/>
                  <a:gd name="connsiteX10" fmla="*/ 241970 w 979125"/>
                  <a:gd name="connsiteY10" fmla="*/ 18329 h 593906"/>
                  <a:gd name="connsiteX11" fmla="*/ 200060 w 979125"/>
                  <a:gd name="connsiteY11" fmla="*/ 16424 h 593906"/>
                  <a:gd name="connsiteX12" fmla="*/ 35 w 979125"/>
                  <a:gd name="connsiteY12" fmla="*/ 224069 h 593906"/>
                  <a:gd name="connsiteX13" fmla="*/ 184820 w 979125"/>
                  <a:gd name="connsiteY13" fmla="*/ 456479 h 593906"/>
                  <a:gd name="connsiteX14" fmla="*/ 327694 w 979125"/>
                  <a:gd name="connsiteY14" fmla="*/ 519343 h 593906"/>
                  <a:gd name="connsiteX15" fmla="*/ 525815 w 979125"/>
                  <a:gd name="connsiteY15" fmla="*/ 593639 h 593906"/>
                  <a:gd name="connsiteX16" fmla="*/ 695359 w 979125"/>
                  <a:gd name="connsiteY16" fmla="*/ 496483 h 593906"/>
                  <a:gd name="connsiteX17" fmla="*/ 821089 w 979125"/>
                  <a:gd name="connsiteY17" fmla="*/ 511724 h 593906"/>
                  <a:gd name="connsiteX18" fmla="*/ 958250 w 979125"/>
                  <a:gd name="connsiteY18" fmla="*/ 441239 h 593906"/>
                  <a:gd name="connsiteX19" fmla="*/ 967775 w 979125"/>
                  <a:gd name="connsiteY19" fmla="*/ 180254 h 593906"/>
                  <a:gd name="connsiteX20" fmla="*/ 849665 w 979125"/>
                  <a:gd name="connsiteY20" fmla="*/ 16424 h 593906"/>
                  <a:gd name="connsiteX0" fmla="*/ 851222 w 980682"/>
                  <a:gd name="connsiteY0" fmla="*/ 15187 h 592669"/>
                  <a:gd name="connsiteX1" fmla="*/ 757877 w 980682"/>
                  <a:gd name="connsiteY1" fmla="*/ 15187 h 592669"/>
                  <a:gd name="connsiteX2" fmla="*/ 675962 w 980682"/>
                  <a:gd name="connsiteY2" fmla="*/ 85672 h 592669"/>
                  <a:gd name="connsiteX3" fmla="*/ 635957 w 980682"/>
                  <a:gd name="connsiteY3" fmla="*/ 169492 h 592669"/>
                  <a:gd name="connsiteX4" fmla="*/ 592142 w 980682"/>
                  <a:gd name="connsiteY4" fmla="*/ 125677 h 592669"/>
                  <a:gd name="connsiteX5" fmla="*/ 533087 w 980682"/>
                  <a:gd name="connsiteY5" fmla="*/ 83767 h 592669"/>
                  <a:gd name="connsiteX6" fmla="*/ 453077 w 980682"/>
                  <a:gd name="connsiteY6" fmla="*/ 83767 h 592669"/>
                  <a:gd name="connsiteX7" fmla="*/ 376877 w 980682"/>
                  <a:gd name="connsiteY7" fmla="*/ 133297 h 592669"/>
                  <a:gd name="connsiteX8" fmla="*/ 344492 w 980682"/>
                  <a:gd name="connsiteY8" fmla="*/ 127582 h 592669"/>
                  <a:gd name="connsiteX9" fmla="*/ 317822 w 980682"/>
                  <a:gd name="connsiteY9" fmla="*/ 59002 h 592669"/>
                  <a:gd name="connsiteX10" fmla="*/ 243527 w 980682"/>
                  <a:gd name="connsiteY10" fmla="*/ 17092 h 592669"/>
                  <a:gd name="connsiteX11" fmla="*/ 201617 w 980682"/>
                  <a:gd name="connsiteY11" fmla="*/ 15187 h 592669"/>
                  <a:gd name="connsiteX12" fmla="*/ 102557 w 980682"/>
                  <a:gd name="connsiteY12" fmla="*/ 47571 h 592669"/>
                  <a:gd name="connsiteX13" fmla="*/ 1592 w 980682"/>
                  <a:gd name="connsiteY13" fmla="*/ 222832 h 592669"/>
                  <a:gd name="connsiteX14" fmla="*/ 186377 w 980682"/>
                  <a:gd name="connsiteY14" fmla="*/ 455242 h 592669"/>
                  <a:gd name="connsiteX15" fmla="*/ 329251 w 980682"/>
                  <a:gd name="connsiteY15" fmla="*/ 518106 h 592669"/>
                  <a:gd name="connsiteX16" fmla="*/ 527372 w 980682"/>
                  <a:gd name="connsiteY16" fmla="*/ 592402 h 592669"/>
                  <a:gd name="connsiteX17" fmla="*/ 696916 w 980682"/>
                  <a:gd name="connsiteY17" fmla="*/ 495246 h 592669"/>
                  <a:gd name="connsiteX18" fmla="*/ 822646 w 980682"/>
                  <a:gd name="connsiteY18" fmla="*/ 510487 h 592669"/>
                  <a:gd name="connsiteX19" fmla="*/ 959807 w 980682"/>
                  <a:gd name="connsiteY19" fmla="*/ 440002 h 592669"/>
                  <a:gd name="connsiteX20" fmla="*/ 969332 w 980682"/>
                  <a:gd name="connsiteY20" fmla="*/ 179017 h 592669"/>
                  <a:gd name="connsiteX21" fmla="*/ 851222 w 980682"/>
                  <a:gd name="connsiteY21" fmla="*/ 15187 h 592669"/>
                  <a:gd name="connsiteX0" fmla="*/ 851837 w 981297"/>
                  <a:gd name="connsiteY0" fmla="*/ 15187 h 592669"/>
                  <a:gd name="connsiteX1" fmla="*/ 758492 w 981297"/>
                  <a:gd name="connsiteY1" fmla="*/ 15187 h 592669"/>
                  <a:gd name="connsiteX2" fmla="*/ 676577 w 981297"/>
                  <a:gd name="connsiteY2" fmla="*/ 85672 h 592669"/>
                  <a:gd name="connsiteX3" fmla="*/ 636572 w 981297"/>
                  <a:gd name="connsiteY3" fmla="*/ 169492 h 592669"/>
                  <a:gd name="connsiteX4" fmla="*/ 592757 w 981297"/>
                  <a:gd name="connsiteY4" fmla="*/ 125677 h 592669"/>
                  <a:gd name="connsiteX5" fmla="*/ 533702 w 981297"/>
                  <a:gd name="connsiteY5" fmla="*/ 83767 h 592669"/>
                  <a:gd name="connsiteX6" fmla="*/ 453692 w 981297"/>
                  <a:gd name="connsiteY6" fmla="*/ 83767 h 592669"/>
                  <a:gd name="connsiteX7" fmla="*/ 377492 w 981297"/>
                  <a:gd name="connsiteY7" fmla="*/ 133297 h 592669"/>
                  <a:gd name="connsiteX8" fmla="*/ 345107 w 981297"/>
                  <a:gd name="connsiteY8" fmla="*/ 127582 h 592669"/>
                  <a:gd name="connsiteX9" fmla="*/ 318437 w 981297"/>
                  <a:gd name="connsiteY9" fmla="*/ 59002 h 592669"/>
                  <a:gd name="connsiteX10" fmla="*/ 244142 w 981297"/>
                  <a:gd name="connsiteY10" fmla="*/ 17092 h 592669"/>
                  <a:gd name="connsiteX11" fmla="*/ 202232 w 981297"/>
                  <a:gd name="connsiteY11" fmla="*/ 15187 h 592669"/>
                  <a:gd name="connsiteX12" fmla="*/ 103172 w 981297"/>
                  <a:gd name="connsiteY12" fmla="*/ 47571 h 592669"/>
                  <a:gd name="connsiteX13" fmla="*/ 2207 w 981297"/>
                  <a:gd name="connsiteY13" fmla="*/ 222832 h 592669"/>
                  <a:gd name="connsiteX14" fmla="*/ 46022 w 981297"/>
                  <a:gd name="connsiteY14" fmla="*/ 472386 h 592669"/>
                  <a:gd name="connsiteX15" fmla="*/ 186992 w 981297"/>
                  <a:gd name="connsiteY15" fmla="*/ 455242 h 592669"/>
                  <a:gd name="connsiteX16" fmla="*/ 329866 w 981297"/>
                  <a:gd name="connsiteY16" fmla="*/ 518106 h 592669"/>
                  <a:gd name="connsiteX17" fmla="*/ 527987 w 981297"/>
                  <a:gd name="connsiteY17" fmla="*/ 592402 h 592669"/>
                  <a:gd name="connsiteX18" fmla="*/ 697531 w 981297"/>
                  <a:gd name="connsiteY18" fmla="*/ 495246 h 592669"/>
                  <a:gd name="connsiteX19" fmla="*/ 823261 w 981297"/>
                  <a:gd name="connsiteY19" fmla="*/ 510487 h 592669"/>
                  <a:gd name="connsiteX20" fmla="*/ 960422 w 981297"/>
                  <a:gd name="connsiteY20" fmla="*/ 440002 h 592669"/>
                  <a:gd name="connsiteX21" fmla="*/ 969947 w 981297"/>
                  <a:gd name="connsiteY21" fmla="*/ 179017 h 592669"/>
                  <a:gd name="connsiteX22" fmla="*/ 851837 w 981297"/>
                  <a:gd name="connsiteY22" fmla="*/ 15187 h 592669"/>
                  <a:gd name="connsiteX0" fmla="*/ 851837 w 981297"/>
                  <a:gd name="connsiteY0" fmla="*/ 15187 h 592669"/>
                  <a:gd name="connsiteX1" fmla="*/ 758492 w 981297"/>
                  <a:gd name="connsiteY1" fmla="*/ 15187 h 592669"/>
                  <a:gd name="connsiteX2" fmla="*/ 676577 w 981297"/>
                  <a:gd name="connsiteY2" fmla="*/ 85672 h 592669"/>
                  <a:gd name="connsiteX3" fmla="*/ 636572 w 981297"/>
                  <a:gd name="connsiteY3" fmla="*/ 169492 h 592669"/>
                  <a:gd name="connsiteX4" fmla="*/ 592757 w 981297"/>
                  <a:gd name="connsiteY4" fmla="*/ 125677 h 592669"/>
                  <a:gd name="connsiteX5" fmla="*/ 533702 w 981297"/>
                  <a:gd name="connsiteY5" fmla="*/ 83767 h 592669"/>
                  <a:gd name="connsiteX6" fmla="*/ 453692 w 981297"/>
                  <a:gd name="connsiteY6" fmla="*/ 83767 h 592669"/>
                  <a:gd name="connsiteX7" fmla="*/ 377492 w 981297"/>
                  <a:gd name="connsiteY7" fmla="*/ 133297 h 592669"/>
                  <a:gd name="connsiteX8" fmla="*/ 345107 w 981297"/>
                  <a:gd name="connsiteY8" fmla="*/ 127582 h 592669"/>
                  <a:gd name="connsiteX9" fmla="*/ 318437 w 981297"/>
                  <a:gd name="connsiteY9" fmla="*/ 59002 h 592669"/>
                  <a:gd name="connsiteX10" fmla="*/ 244142 w 981297"/>
                  <a:gd name="connsiteY10" fmla="*/ 17092 h 592669"/>
                  <a:gd name="connsiteX11" fmla="*/ 202232 w 981297"/>
                  <a:gd name="connsiteY11" fmla="*/ 15187 h 592669"/>
                  <a:gd name="connsiteX12" fmla="*/ 103172 w 981297"/>
                  <a:gd name="connsiteY12" fmla="*/ 47571 h 592669"/>
                  <a:gd name="connsiteX13" fmla="*/ 2207 w 981297"/>
                  <a:gd name="connsiteY13" fmla="*/ 222832 h 592669"/>
                  <a:gd name="connsiteX14" fmla="*/ 46022 w 981297"/>
                  <a:gd name="connsiteY14" fmla="*/ 472386 h 592669"/>
                  <a:gd name="connsiteX15" fmla="*/ 186992 w 981297"/>
                  <a:gd name="connsiteY15" fmla="*/ 516202 h 592669"/>
                  <a:gd name="connsiteX16" fmla="*/ 329866 w 981297"/>
                  <a:gd name="connsiteY16" fmla="*/ 518106 h 592669"/>
                  <a:gd name="connsiteX17" fmla="*/ 527987 w 981297"/>
                  <a:gd name="connsiteY17" fmla="*/ 592402 h 592669"/>
                  <a:gd name="connsiteX18" fmla="*/ 697531 w 981297"/>
                  <a:gd name="connsiteY18" fmla="*/ 495246 h 592669"/>
                  <a:gd name="connsiteX19" fmla="*/ 823261 w 981297"/>
                  <a:gd name="connsiteY19" fmla="*/ 510487 h 592669"/>
                  <a:gd name="connsiteX20" fmla="*/ 960422 w 981297"/>
                  <a:gd name="connsiteY20" fmla="*/ 440002 h 592669"/>
                  <a:gd name="connsiteX21" fmla="*/ 969947 w 981297"/>
                  <a:gd name="connsiteY21" fmla="*/ 179017 h 592669"/>
                  <a:gd name="connsiteX22" fmla="*/ 851837 w 981297"/>
                  <a:gd name="connsiteY22" fmla="*/ 15187 h 59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81297" h="592669">
                    <a:moveTo>
                      <a:pt x="851837" y="15187"/>
                    </a:moveTo>
                    <a:cubicBezTo>
                      <a:pt x="816595" y="-12118"/>
                      <a:pt x="787702" y="3440"/>
                      <a:pt x="758492" y="15187"/>
                    </a:cubicBezTo>
                    <a:cubicBezTo>
                      <a:pt x="729282" y="26934"/>
                      <a:pt x="696897" y="59954"/>
                      <a:pt x="676577" y="85672"/>
                    </a:cubicBezTo>
                    <a:cubicBezTo>
                      <a:pt x="656257" y="111390"/>
                      <a:pt x="650542" y="162825"/>
                      <a:pt x="636572" y="169492"/>
                    </a:cubicBezTo>
                    <a:cubicBezTo>
                      <a:pt x="622602" y="176160"/>
                      <a:pt x="609902" y="139964"/>
                      <a:pt x="592757" y="125677"/>
                    </a:cubicBezTo>
                    <a:cubicBezTo>
                      <a:pt x="575612" y="111390"/>
                      <a:pt x="556879" y="90752"/>
                      <a:pt x="533702" y="83767"/>
                    </a:cubicBezTo>
                    <a:cubicBezTo>
                      <a:pt x="510525" y="76782"/>
                      <a:pt x="479727" y="75512"/>
                      <a:pt x="453692" y="83767"/>
                    </a:cubicBezTo>
                    <a:cubicBezTo>
                      <a:pt x="427657" y="92022"/>
                      <a:pt x="395589" y="125995"/>
                      <a:pt x="377492" y="133297"/>
                    </a:cubicBezTo>
                    <a:cubicBezTo>
                      <a:pt x="359395" y="140599"/>
                      <a:pt x="354949" y="139965"/>
                      <a:pt x="345107" y="127582"/>
                    </a:cubicBezTo>
                    <a:cubicBezTo>
                      <a:pt x="335264" y="115200"/>
                      <a:pt x="335264" y="77417"/>
                      <a:pt x="318437" y="59002"/>
                    </a:cubicBezTo>
                    <a:cubicBezTo>
                      <a:pt x="301610" y="40587"/>
                      <a:pt x="263509" y="24395"/>
                      <a:pt x="244142" y="17092"/>
                    </a:cubicBezTo>
                    <a:cubicBezTo>
                      <a:pt x="224774" y="9789"/>
                      <a:pt x="225727" y="10107"/>
                      <a:pt x="202232" y="15187"/>
                    </a:cubicBezTo>
                    <a:cubicBezTo>
                      <a:pt x="178737" y="20267"/>
                      <a:pt x="136510" y="12964"/>
                      <a:pt x="103172" y="47571"/>
                    </a:cubicBezTo>
                    <a:cubicBezTo>
                      <a:pt x="69835" y="82179"/>
                      <a:pt x="11732" y="152030"/>
                      <a:pt x="2207" y="222832"/>
                    </a:cubicBezTo>
                    <a:cubicBezTo>
                      <a:pt x="-7318" y="293634"/>
                      <a:pt x="15225" y="433651"/>
                      <a:pt x="46022" y="472386"/>
                    </a:cubicBezTo>
                    <a:cubicBezTo>
                      <a:pt x="76819" y="511121"/>
                      <a:pt x="139685" y="508582"/>
                      <a:pt x="186992" y="516202"/>
                    </a:cubicBezTo>
                    <a:cubicBezTo>
                      <a:pt x="234299" y="523822"/>
                      <a:pt x="286686" y="477466"/>
                      <a:pt x="329866" y="518106"/>
                    </a:cubicBezTo>
                    <a:cubicBezTo>
                      <a:pt x="373046" y="558746"/>
                      <a:pt x="466710" y="596212"/>
                      <a:pt x="527987" y="592402"/>
                    </a:cubicBezTo>
                    <a:cubicBezTo>
                      <a:pt x="589264" y="588592"/>
                      <a:pt x="643874" y="490166"/>
                      <a:pt x="697531" y="495246"/>
                    </a:cubicBezTo>
                    <a:cubicBezTo>
                      <a:pt x="751188" y="500326"/>
                      <a:pt x="777223" y="522552"/>
                      <a:pt x="823261" y="510487"/>
                    </a:cubicBezTo>
                    <a:cubicBezTo>
                      <a:pt x="869299" y="498422"/>
                      <a:pt x="936609" y="487945"/>
                      <a:pt x="960422" y="440002"/>
                    </a:cubicBezTo>
                    <a:cubicBezTo>
                      <a:pt x="984235" y="392060"/>
                      <a:pt x="988044" y="249819"/>
                      <a:pt x="969947" y="179017"/>
                    </a:cubicBezTo>
                    <a:cubicBezTo>
                      <a:pt x="951850" y="108215"/>
                      <a:pt x="887079" y="42492"/>
                      <a:pt x="851837" y="1518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pic>
            <p:nvPicPr>
              <p:cNvPr id="20" name="Picture 19">
                <a:extLst>
                  <a:ext uri="{FF2B5EF4-FFF2-40B4-BE49-F238E27FC236}">
                    <a16:creationId xmlns:a16="http://schemas.microsoft.com/office/drawing/2014/main" id="{697BF464-5320-27F7-B30E-32CF8ADC863D}"/>
                  </a:ext>
                </a:extLst>
              </p:cNvPr>
              <p:cNvPicPr>
                <a:picLocks noChangeAspect="1"/>
              </p:cNvPicPr>
              <p:nvPr/>
            </p:nvPicPr>
            <p:blipFill rotWithShape="1">
              <a:blip r:embed="rId24"/>
              <a:srcRect l="11197" t="13345" r="12321" b="35776"/>
              <a:stretch/>
            </p:blipFill>
            <p:spPr>
              <a:xfrm>
                <a:off x="2456688" y="3171575"/>
                <a:ext cx="1152144" cy="766439"/>
              </a:xfrm>
              <a:prstGeom prst="rect">
                <a:avLst/>
              </a:prstGeom>
            </p:spPr>
          </p:pic>
        </p:grpSp>
      </p:grpSp>
    </p:spTree>
    <p:extLst>
      <p:ext uri="{BB962C8B-B14F-4D97-AF65-F5344CB8AC3E}">
        <p14:creationId xmlns:p14="http://schemas.microsoft.com/office/powerpoint/2010/main" val="2548575609"/>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1F2FAD25-22F7-07EE-2B4E-12534131924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44" imgH="345" progId="TCLayout.ActiveDocument.1">
                  <p:embed/>
                </p:oleObj>
              </mc:Choice>
              <mc:Fallback>
                <p:oleObj name="think-cell Folie" r:id="rId5" imgW="344" imgH="345" progId="TCLayout.ActiveDocument.1">
                  <p:embed/>
                  <p:pic>
                    <p:nvPicPr>
                      <p:cNvPr id="32" name="think-cell data - do not delete" hidden="1">
                        <a:extLst>
                          <a:ext uri="{FF2B5EF4-FFF2-40B4-BE49-F238E27FC236}">
                            <a16:creationId xmlns:a16="http://schemas.microsoft.com/office/drawing/2014/main" id="{1F2FAD25-22F7-07EE-2B4E-1253413192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5" name="Rounded Rectangle 24"/>
          <p:cNvSpPr/>
          <p:nvPr/>
        </p:nvSpPr>
        <p:spPr bwMode="auto">
          <a:xfrm>
            <a:off x="3838577" y="4744013"/>
            <a:ext cx="4514848" cy="1068207"/>
          </a:xfrm>
          <a:prstGeom prst="roundRect">
            <a:avLst>
              <a:gd name="adj" fmla="val 50000"/>
            </a:avLst>
          </a:prstGeom>
          <a:solidFill>
            <a:schemeClr val="accent3">
              <a:lumMod val="20000"/>
              <a:lumOff val="8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a:solidFill>
                <a:schemeClr val="tx1"/>
              </a:solidFill>
            </a:endParaRPr>
          </a:p>
        </p:txBody>
      </p:sp>
      <p:sp>
        <p:nvSpPr>
          <p:cNvPr id="21" name="Rounded Rectangle 20"/>
          <p:cNvSpPr/>
          <p:nvPr/>
        </p:nvSpPr>
        <p:spPr bwMode="auto">
          <a:xfrm>
            <a:off x="365125" y="2342381"/>
            <a:ext cx="11460163" cy="1068207"/>
          </a:xfrm>
          <a:prstGeom prst="roundRect">
            <a:avLst>
              <a:gd name="adj" fmla="val 50000"/>
            </a:avLst>
          </a:prstGeom>
          <a:solidFill>
            <a:schemeClr val="accent3">
              <a:lumMod val="20000"/>
              <a:lumOff val="8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a:solidFill>
                <a:schemeClr val="tx1"/>
              </a:solidFill>
            </a:endParaRPr>
          </a:p>
        </p:txBody>
      </p:sp>
      <p:sp>
        <p:nvSpPr>
          <p:cNvPr id="22" name="Rounded Rectangle 21"/>
          <p:cNvSpPr/>
          <p:nvPr/>
        </p:nvSpPr>
        <p:spPr bwMode="auto">
          <a:xfrm>
            <a:off x="365124" y="3543197"/>
            <a:ext cx="11460163" cy="1068207"/>
          </a:xfrm>
          <a:prstGeom prst="roundRect">
            <a:avLst>
              <a:gd name="adj" fmla="val 50000"/>
            </a:avLst>
          </a:prstGeom>
          <a:solidFill>
            <a:schemeClr val="accent3">
              <a:lumMod val="20000"/>
              <a:lumOff val="8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indent="-285750" algn="l" eaLnBrk="0" fontAlgn="auto" hangingPunct="0">
              <a:spcBef>
                <a:spcPts val="300"/>
              </a:spcBef>
              <a:spcAft>
                <a:spcPts val="300"/>
              </a:spcAft>
              <a:buClr>
                <a:schemeClr val="tx2"/>
              </a:buClr>
              <a:buSzPct val="110000"/>
              <a:buFont typeface="Arial" panose="020B0604020202020204" pitchFamily="34" charset="0"/>
              <a:buChar char="•"/>
            </a:pPr>
            <a:endParaRPr lang="de-DE" sz="1600" kern="0">
              <a:solidFill>
                <a:schemeClr val="tx1"/>
              </a:solidFill>
            </a:endParaRPr>
          </a:p>
        </p:txBody>
      </p:sp>
      <p:sp>
        <p:nvSpPr>
          <p:cNvPr id="26" name="TextBox 25"/>
          <p:cNvSpPr txBox="1"/>
          <p:nvPr/>
        </p:nvSpPr>
        <p:spPr>
          <a:xfrm>
            <a:off x="9211015" y="3862649"/>
            <a:ext cx="1352487" cy="429303"/>
          </a:xfrm>
          <a:prstGeom prst="rect">
            <a:avLst/>
          </a:prstGeom>
          <a:noFill/>
        </p:spPr>
        <p:txBody>
          <a:bodyPr wrap="square" lIns="0" tIns="0" rIns="0" bIns="0" rtlCol="0" anchor="ctr">
            <a:noAutofit/>
          </a:bodyPr>
          <a:lstStyle>
            <a:defPPr>
              <a:defRPr lang="en-US"/>
            </a:defPPr>
            <a:lvl1pPr algn="ctr">
              <a:defRPr>
                <a:solidFill>
                  <a:srgbClr val="980056"/>
                </a:solidFill>
              </a:defRPr>
            </a:lvl1pPr>
            <a:lvl4pPr marL="0" lvl="3" algn="ctr">
              <a:defRPr sz="2100" b="1">
                <a:solidFill>
                  <a:schemeClr val="accent4"/>
                </a:solidFill>
              </a:defRPr>
            </a:lvl4pPr>
          </a:lstStyle>
          <a:p>
            <a:pPr algn="r"/>
            <a:r>
              <a:rPr lang="de-DE" b="1">
                <a:solidFill>
                  <a:schemeClr val="tx1">
                    <a:lumMod val="65000"/>
                    <a:lumOff val="35000"/>
                  </a:schemeClr>
                </a:solidFill>
              </a:rPr>
              <a:t>Ernährung</a:t>
            </a:r>
            <a:r>
              <a:rPr lang="de-DE" b="1" baseline="30000">
                <a:solidFill>
                  <a:schemeClr val="tx1">
                    <a:lumMod val="65000"/>
                    <a:lumOff val="35000"/>
                  </a:schemeClr>
                </a:solidFill>
              </a:rPr>
              <a:t>2</a:t>
            </a:r>
          </a:p>
        </p:txBody>
      </p:sp>
      <p:sp>
        <p:nvSpPr>
          <p:cNvPr id="27" name="TextBox 26"/>
          <p:cNvSpPr txBox="1"/>
          <p:nvPr/>
        </p:nvSpPr>
        <p:spPr>
          <a:xfrm>
            <a:off x="8596296" y="2649318"/>
            <a:ext cx="1967206" cy="454332"/>
          </a:xfrm>
          <a:prstGeom prst="rect">
            <a:avLst/>
          </a:prstGeom>
          <a:noFill/>
        </p:spPr>
        <p:txBody>
          <a:bodyPr wrap="square" lIns="0" tIns="0" rIns="0" bIns="0" rtlCol="0" anchor="ctr">
            <a:noAutofit/>
          </a:bodyPr>
          <a:lstStyle>
            <a:defPPr>
              <a:defRPr lang="en-US"/>
            </a:defPPr>
            <a:lvl1pPr algn="ctr">
              <a:defRPr>
                <a:solidFill>
                  <a:srgbClr val="980056"/>
                </a:solidFill>
              </a:defRPr>
            </a:lvl1pPr>
            <a:lvl4pPr marL="0" lvl="3" algn="ctr">
              <a:defRPr sz="2100" b="1">
                <a:solidFill>
                  <a:schemeClr val="accent4"/>
                </a:solidFill>
              </a:defRPr>
            </a:lvl4pPr>
          </a:lstStyle>
          <a:p>
            <a:pPr algn="r"/>
            <a:r>
              <a:rPr lang="de-DE" b="1">
                <a:solidFill>
                  <a:schemeClr val="tx1">
                    <a:lumMod val="65000"/>
                    <a:lumOff val="35000"/>
                  </a:schemeClr>
                </a:solidFill>
              </a:rPr>
              <a:t>Bewegung</a:t>
            </a:r>
            <a:r>
              <a:rPr lang="de-DE" b="1" baseline="30000">
                <a:solidFill>
                  <a:schemeClr val="tx1">
                    <a:lumMod val="65000"/>
                    <a:lumOff val="35000"/>
                  </a:schemeClr>
                </a:solidFill>
              </a:rPr>
              <a:t>2</a:t>
            </a:r>
          </a:p>
        </p:txBody>
      </p:sp>
      <p:sp>
        <p:nvSpPr>
          <p:cNvPr id="28" name="TextBox 27"/>
          <p:cNvSpPr txBox="1"/>
          <p:nvPr/>
        </p:nvSpPr>
        <p:spPr>
          <a:xfrm>
            <a:off x="1497514" y="3867368"/>
            <a:ext cx="2121093" cy="419865"/>
          </a:xfrm>
          <a:prstGeom prst="rect">
            <a:avLst/>
          </a:prstGeom>
          <a:noFill/>
        </p:spPr>
        <p:txBody>
          <a:bodyPr wrap="square" lIns="0" tIns="0" rIns="0" bIns="0" rtlCol="0" anchor="ctr">
            <a:noAutofit/>
          </a:bodyPr>
          <a:lstStyle>
            <a:defPPr>
              <a:defRPr lang="en-US"/>
            </a:defPPr>
            <a:lvl4pPr marL="0" lvl="3" algn="ctr">
              <a:defRPr sz="2100" b="1">
                <a:solidFill>
                  <a:schemeClr val="accent4"/>
                </a:solidFill>
              </a:defRPr>
            </a:lvl4pPr>
          </a:lstStyle>
          <a:p>
            <a:r>
              <a:rPr lang="de-DE" b="1">
                <a:solidFill>
                  <a:schemeClr val="tx1">
                    <a:lumMod val="65000"/>
                    <a:lumOff val="35000"/>
                  </a:schemeClr>
                </a:solidFill>
              </a:rPr>
              <a:t>Medikamente</a:t>
            </a:r>
            <a:r>
              <a:rPr lang="de-DE" b="1" baseline="30000">
                <a:solidFill>
                  <a:schemeClr val="tx1">
                    <a:lumMod val="65000"/>
                    <a:lumOff val="35000"/>
                  </a:schemeClr>
                </a:solidFill>
              </a:rPr>
              <a:t>3</a:t>
            </a:r>
          </a:p>
        </p:txBody>
      </p:sp>
      <p:sp>
        <p:nvSpPr>
          <p:cNvPr id="29" name="TextBox 28"/>
          <p:cNvSpPr txBox="1"/>
          <p:nvPr/>
        </p:nvSpPr>
        <p:spPr>
          <a:xfrm>
            <a:off x="1497514" y="2602671"/>
            <a:ext cx="1408971" cy="547627"/>
          </a:xfrm>
          <a:prstGeom prst="rect">
            <a:avLst/>
          </a:prstGeom>
          <a:noFill/>
        </p:spPr>
        <p:txBody>
          <a:bodyPr wrap="square" lIns="0" tIns="0" rIns="0" bIns="0" rtlCol="0" anchor="ctr">
            <a:noAutofit/>
          </a:bodyPr>
          <a:lstStyle/>
          <a:p>
            <a:r>
              <a:rPr lang="de-DE" b="1">
                <a:solidFill>
                  <a:schemeClr val="tx1">
                    <a:lumMod val="65000"/>
                    <a:lumOff val="35000"/>
                  </a:schemeClr>
                </a:solidFill>
              </a:rPr>
              <a:t>Impfungen</a:t>
            </a:r>
            <a:r>
              <a:rPr lang="de-DE" b="1" baseline="30000">
                <a:solidFill>
                  <a:schemeClr val="tx1">
                    <a:lumMod val="65000"/>
                    <a:lumOff val="35000"/>
                  </a:schemeClr>
                </a:solidFill>
              </a:rPr>
              <a:t>1</a:t>
            </a:r>
          </a:p>
        </p:txBody>
      </p:sp>
      <p:sp>
        <p:nvSpPr>
          <p:cNvPr id="30" name="TextBox 29">
            <a:extLst>
              <a:ext uri="{FF2B5EF4-FFF2-40B4-BE49-F238E27FC236}">
                <a16:creationId xmlns:a16="http://schemas.microsoft.com/office/drawing/2014/main" id="{26FF9ADB-B785-4F7A-999A-C7700BE0BF69}"/>
              </a:ext>
            </a:extLst>
          </p:cNvPr>
          <p:cNvSpPr txBox="1"/>
          <p:nvPr/>
        </p:nvSpPr>
        <p:spPr>
          <a:xfrm>
            <a:off x="4624552" y="5078746"/>
            <a:ext cx="3005958" cy="672010"/>
          </a:xfrm>
          <a:prstGeom prst="rect">
            <a:avLst/>
          </a:prstGeom>
          <a:noFill/>
        </p:spPr>
        <p:txBody>
          <a:bodyPr wrap="square" lIns="0" tIns="0" rIns="0" bIns="0" rtlCol="0">
            <a:noAutofit/>
          </a:bodyPr>
          <a:lstStyle>
            <a:defPPr>
              <a:defRPr lang="en-US"/>
            </a:defPPr>
            <a:lvl1pPr algn="ctr">
              <a:defRPr>
                <a:solidFill>
                  <a:srgbClr val="980056"/>
                </a:solidFill>
              </a:defRPr>
            </a:lvl1pPr>
            <a:lvl4pPr marL="0" lvl="3" algn="ctr">
              <a:defRPr sz="2100" b="1">
                <a:solidFill>
                  <a:schemeClr val="accent4"/>
                </a:solidFill>
              </a:defRPr>
            </a:lvl4pPr>
          </a:lstStyle>
          <a:p>
            <a:r>
              <a:rPr lang="de-DE" b="1">
                <a:solidFill>
                  <a:schemeClr val="tx1">
                    <a:lumMod val="65000"/>
                    <a:lumOff val="35000"/>
                  </a:schemeClr>
                </a:solidFill>
              </a:rPr>
              <a:t>Rauchentwöhnung,</a:t>
            </a:r>
            <a:br>
              <a:rPr lang="de-DE" b="1">
                <a:solidFill>
                  <a:schemeClr val="tx1">
                    <a:lumMod val="65000"/>
                    <a:lumOff val="35000"/>
                  </a:schemeClr>
                </a:solidFill>
              </a:rPr>
            </a:br>
            <a:r>
              <a:rPr lang="de-DE" b="1">
                <a:solidFill>
                  <a:schemeClr val="tx1">
                    <a:lumMod val="65000"/>
                    <a:lumOff val="35000"/>
                  </a:schemeClr>
                </a:solidFill>
              </a:rPr>
              <a:t>Krebsvorsorge</a:t>
            </a:r>
            <a:r>
              <a:rPr lang="de-DE" b="1" baseline="30000">
                <a:solidFill>
                  <a:schemeClr val="tx1">
                    <a:lumMod val="65000"/>
                    <a:lumOff val="35000"/>
                  </a:schemeClr>
                </a:solidFill>
              </a:rPr>
              <a:t>4,5</a:t>
            </a:r>
          </a:p>
        </p:txBody>
      </p:sp>
      <p:sp>
        <p:nvSpPr>
          <p:cNvPr id="4" name="Text Placeholder 3"/>
          <p:cNvSpPr>
            <a:spLocks noGrp="1"/>
          </p:cNvSpPr>
          <p:nvPr>
            <p:ph type="body" sz="quarter" idx="13"/>
          </p:nvPr>
        </p:nvSpPr>
        <p:spPr/>
        <p:txBody>
          <a:bodyPr/>
          <a:lstStyle/>
          <a:p>
            <a:r>
              <a:rPr lang="en-GB"/>
              <a:t>1. Global Coalition on Aging, 2013. Life-course immunization: a driver of healthy aging. </a:t>
            </a:r>
            <a:r>
              <a:rPr lang="en-US">
                <a:hlinkClick r:id="rId7">
                  <a:extLst>
                    <a:ext uri="{A12FA001-AC4F-418D-AE19-62706E023703}">
                      <ahyp:hlinkClr xmlns:ahyp="http://schemas.microsoft.com/office/drawing/2018/hyperlinkcolor" val="tx"/>
                    </a:ext>
                  </a:extLst>
                </a:hlinkClick>
              </a:rPr>
              <a:t>https://globalcoalitiononaging.com/wp-content/uploads/2018/07/life-course-immunization_gcoa-for-web-1.pdf</a:t>
            </a:r>
            <a:r>
              <a:rPr lang="en-US"/>
              <a:t> </a:t>
            </a:r>
            <a:r>
              <a:rPr lang="en-GB"/>
              <a:t>(accessed November 2022); </a:t>
            </a:r>
            <a:br>
              <a:rPr lang="en-GB"/>
            </a:br>
            <a:r>
              <a:rPr lang="en-GB"/>
              <a:t>2. World Health Organization, 1999. A life course perspective of maintaining independence in older age. </a:t>
            </a:r>
            <a:r>
              <a:rPr lang="en-US">
                <a:hlinkClick r:id="rId8"/>
              </a:rPr>
              <a:t>https://apps.who.int/iris/handle/10665/65576</a:t>
            </a:r>
            <a:r>
              <a:rPr lang="en-US"/>
              <a:t> </a:t>
            </a:r>
            <a:r>
              <a:rPr lang="en-GB"/>
              <a:t>(accessed November 2022); 3. </a:t>
            </a:r>
            <a:r>
              <a:rPr lang="en-GB" err="1"/>
              <a:t>Monane</a:t>
            </a:r>
            <a:r>
              <a:rPr lang="en-GB"/>
              <a:t> M, et al. West J Med 1997;167:233–37; 4. Pace LE, et al. </a:t>
            </a:r>
            <a:r>
              <a:rPr lang="pt-BR"/>
              <a:t>JAMA 2014;311(13):1327–35; 5. Duffy JY, et al. </a:t>
            </a:r>
            <a:r>
              <a:rPr lang="fi-FI"/>
              <a:t>Semin Perinatol 2015;39(4):264–7</a:t>
            </a:r>
            <a:endParaRPr lang="en-GB"/>
          </a:p>
        </p:txBody>
      </p:sp>
      <p:sp>
        <p:nvSpPr>
          <p:cNvPr id="33" name="Foliennummernplatzhalter 32">
            <a:extLst>
              <a:ext uri="{FF2B5EF4-FFF2-40B4-BE49-F238E27FC236}">
                <a16:creationId xmlns:a16="http://schemas.microsoft.com/office/drawing/2014/main" id="{041390CF-CB35-1FD6-12C5-FE1F62B6AA24}"/>
              </a:ext>
            </a:extLst>
          </p:cNvPr>
          <p:cNvSpPr>
            <a:spLocks noGrp="1"/>
          </p:cNvSpPr>
          <p:nvPr>
            <p:ph type="sldNum" sz="quarter" idx="21"/>
          </p:nvPr>
        </p:nvSpPr>
        <p:spPr/>
        <p:txBody>
          <a:bodyPr/>
          <a:lstStyle/>
          <a:p>
            <a:fld id="{9F9F533D-B52E-4A2F-BF72-0ADD2D94BD75}" type="slidenum">
              <a:rPr lang="en-GB" smtClean="0"/>
              <a:pPr/>
              <a:t>3</a:t>
            </a:fld>
            <a:endParaRPr lang="en-GB"/>
          </a:p>
        </p:txBody>
      </p:sp>
      <p:sp>
        <p:nvSpPr>
          <p:cNvPr id="40" name="Untertitel 39">
            <a:extLst>
              <a:ext uri="{FF2B5EF4-FFF2-40B4-BE49-F238E27FC236}">
                <a16:creationId xmlns:a16="http://schemas.microsoft.com/office/drawing/2014/main" id="{1BCE86EB-BD47-B024-0E41-A8C55CBC8094}"/>
              </a:ext>
            </a:extLst>
          </p:cNvPr>
          <p:cNvSpPr>
            <a:spLocks noGrp="1"/>
          </p:cNvSpPr>
          <p:nvPr>
            <p:ph type="subTitle" idx="4294967295"/>
          </p:nvPr>
        </p:nvSpPr>
        <p:spPr>
          <a:xfrm>
            <a:off x="0" y="695325"/>
            <a:ext cx="11460163" cy="352425"/>
          </a:xfrm>
        </p:spPr>
        <p:txBody>
          <a:bodyPr>
            <a:normAutofit fontScale="77500" lnSpcReduction="20000"/>
          </a:bodyPr>
          <a:lstStyle/>
          <a:p>
            <a:r>
              <a:rPr lang="de-DE" dirty="0"/>
              <a:t>Um Gesundheit und Wohlbefinden in der Bevölkerung zu fördern</a:t>
            </a:r>
          </a:p>
        </p:txBody>
      </p:sp>
      <p:sp>
        <p:nvSpPr>
          <p:cNvPr id="44" name="Titel 43">
            <a:extLst>
              <a:ext uri="{FF2B5EF4-FFF2-40B4-BE49-F238E27FC236}">
                <a16:creationId xmlns:a16="http://schemas.microsoft.com/office/drawing/2014/main" id="{940C59C0-7EB5-0B56-CDE0-8E7C3EB132EF}"/>
              </a:ext>
            </a:extLst>
          </p:cNvPr>
          <p:cNvSpPr>
            <a:spLocks noGrp="1"/>
          </p:cNvSpPr>
          <p:nvPr>
            <p:ph type="title" idx="4294967295"/>
          </p:nvPr>
        </p:nvSpPr>
        <p:spPr>
          <a:xfrm>
            <a:off x="0" y="287338"/>
            <a:ext cx="11460163" cy="425450"/>
          </a:xfrm>
        </p:spPr>
        <p:txBody>
          <a:bodyPr vert="horz">
            <a:normAutofit fontScale="90000"/>
          </a:bodyPr>
          <a:lstStyle/>
          <a:p>
            <a:r>
              <a:rPr lang="de-DE" dirty="0"/>
              <a:t>Warum sind lebenslange Impfungen wichtig?</a:t>
            </a:r>
          </a:p>
        </p:txBody>
      </p:sp>
      <p:sp>
        <p:nvSpPr>
          <p:cNvPr id="8" name="Content Placeholder 9"/>
          <p:cNvSpPr txBox="1">
            <a:spLocks/>
          </p:cNvSpPr>
          <p:nvPr/>
        </p:nvSpPr>
        <p:spPr>
          <a:xfrm>
            <a:off x="365124" y="1380382"/>
            <a:ext cx="11460162" cy="553998"/>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sz="1800" b="1" dirty="0">
                <a:solidFill>
                  <a:schemeClr val="tx1">
                    <a:lumMod val="65000"/>
                    <a:lumOff val="35000"/>
                  </a:schemeClr>
                </a:solidFill>
              </a:rPr>
              <a:t>Lebenslanges Impfen </a:t>
            </a:r>
            <a:r>
              <a:rPr lang="de-DE" sz="1800" dirty="0">
                <a:solidFill>
                  <a:schemeClr val="tx1">
                    <a:lumMod val="65000"/>
                    <a:lumOff val="35000"/>
                  </a:schemeClr>
                </a:solidFill>
              </a:rPr>
              <a:t>bietet zusammen mit einer angemessenen Lebensweise und Gesundheitsfürsorge die Möglichkeit, in guter Gesundheit zu leben und zu altern.</a:t>
            </a:r>
            <a:r>
              <a:rPr lang="de-DE" sz="1800" baseline="30000" dirty="0">
                <a:solidFill>
                  <a:schemeClr val="tx1">
                    <a:lumMod val="65000"/>
                    <a:lumOff val="35000"/>
                  </a:schemeClr>
                </a:solidFill>
              </a:rPr>
              <a:t>1,2</a:t>
            </a:r>
          </a:p>
        </p:txBody>
      </p:sp>
      <p:sp>
        <p:nvSpPr>
          <p:cNvPr id="9" name="Oval 73">
            <a:extLst>
              <a:ext uri="{FF2B5EF4-FFF2-40B4-BE49-F238E27FC236}">
                <a16:creationId xmlns:a16="http://schemas.microsoft.com/office/drawing/2014/main" id="{1C9C70F7-11B1-47FC-9AB6-122789B26616}"/>
              </a:ext>
            </a:extLst>
          </p:cNvPr>
          <p:cNvSpPr/>
          <p:nvPr/>
        </p:nvSpPr>
        <p:spPr bwMode="auto">
          <a:xfrm>
            <a:off x="4677103" y="2148804"/>
            <a:ext cx="2837794" cy="2837794"/>
          </a:xfrm>
          <a:prstGeom prst="ellipse">
            <a:avLst/>
          </a:prstGeom>
          <a:solidFill>
            <a:schemeClr val="accent2"/>
          </a:solidFill>
          <a:ln w="19050">
            <a:solidFill>
              <a:schemeClr val="bg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e-DE" sz="2000" b="1" baseline="30000">
              <a:solidFill>
                <a:schemeClr val="bg1"/>
              </a:solidFill>
              <a:latin typeface="+mj-lt"/>
            </a:endParaRPr>
          </a:p>
        </p:txBody>
      </p:sp>
      <p:sp>
        <p:nvSpPr>
          <p:cNvPr id="10" name="TextBox 9"/>
          <p:cNvSpPr txBox="1"/>
          <p:nvPr/>
        </p:nvSpPr>
        <p:spPr>
          <a:xfrm>
            <a:off x="4847657" y="3930850"/>
            <a:ext cx="2496686" cy="687461"/>
          </a:xfrm>
          <a:prstGeom prst="rect">
            <a:avLst/>
          </a:prstGeom>
          <a:noFill/>
        </p:spPr>
        <p:txBody>
          <a:bodyPr wrap="square" lIns="0" tIns="0" rIns="0" bIns="0" rtlCol="0">
            <a:noAutofit/>
          </a:bodyPr>
          <a:lstStyle>
            <a:defPPr>
              <a:defRPr lang="en-US"/>
            </a:defPPr>
            <a:lvl4pPr marL="0" lvl="3" algn="ctr">
              <a:defRPr sz="2100" b="1">
                <a:solidFill>
                  <a:schemeClr val="accent4"/>
                </a:solidFill>
              </a:defRPr>
            </a:lvl4pPr>
          </a:lstStyle>
          <a:p>
            <a:pPr algn="ctr"/>
            <a:r>
              <a:rPr lang="de-DE" b="1">
                <a:solidFill>
                  <a:schemeClr val="bg1"/>
                </a:solidFill>
                <a:latin typeface="+mj-lt"/>
              </a:rPr>
              <a:t>Gesundes Leben und Wohlbefinden</a:t>
            </a:r>
          </a:p>
        </p:txBody>
      </p:sp>
      <p:grpSp>
        <p:nvGrpSpPr>
          <p:cNvPr id="6" name="Gruppieren 5">
            <a:extLst>
              <a:ext uri="{FF2B5EF4-FFF2-40B4-BE49-F238E27FC236}">
                <a16:creationId xmlns:a16="http://schemas.microsoft.com/office/drawing/2014/main" id="{5B31D5B3-3B24-449E-58A7-E1CE77125829}"/>
              </a:ext>
            </a:extLst>
          </p:cNvPr>
          <p:cNvGrpSpPr/>
          <p:nvPr/>
        </p:nvGrpSpPr>
        <p:grpSpPr>
          <a:xfrm>
            <a:off x="5716377" y="2317481"/>
            <a:ext cx="789526" cy="1524136"/>
            <a:chOff x="5779439" y="2439219"/>
            <a:chExt cx="663402" cy="1280660"/>
          </a:xfrm>
        </p:grpSpPr>
        <p:grpSp>
          <p:nvGrpSpPr>
            <p:cNvPr id="11" name="Group 10"/>
            <p:cNvGrpSpPr/>
            <p:nvPr/>
          </p:nvGrpSpPr>
          <p:grpSpPr>
            <a:xfrm>
              <a:off x="5941026" y="2439219"/>
              <a:ext cx="379376" cy="358237"/>
              <a:chOff x="2853144" y="2927540"/>
              <a:chExt cx="722742" cy="717891"/>
            </a:xfrm>
            <a:solidFill>
              <a:srgbClr val="343E56"/>
            </a:solidFill>
          </p:grpSpPr>
          <p:sp>
            <p:nvSpPr>
              <p:cNvPr id="12" name="Heart 11"/>
              <p:cNvSpPr/>
              <p:nvPr/>
            </p:nvSpPr>
            <p:spPr bwMode="auto">
              <a:xfrm>
                <a:off x="2853144" y="3000901"/>
                <a:ext cx="661584" cy="644530"/>
              </a:xfrm>
              <a:prstGeom prst="heart">
                <a:avLst/>
              </a:prstGeom>
              <a:noFill/>
              <a:ln w="19050">
                <a:solidFill>
                  <a:schemeClr val="bg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de-DE" sz="1200" b="1" kern="0">
                  <a:solidFill>
                    <a:srgbClr val="FFFFFF"/>
                  </a:solidFill>
                  <a:latin typeface="+mj-lt"/>
                </a:endParaRPr>
              </a:p>
            </p:txBody>
          </p:sp>
          <p:grpSp>
            <p:nvGrpSpPr>
              <p:cNvPr id="13" name="Group 12"/>
              <p:cNvGrpSpPr/>
              <p:nvPr/>
            </p:nvGrpSpPr>
            <p:grpSpPr>
              <a:xfrm>
                <a:off x="3318070" y="2927540"/>
                <a:ext cx="257816" cy="251212"/>
                <a:chOff x="3450665" y="2688111"/>
                <a:chExt cx="338635" cy="329961"/>
              </a:xfrm>
              <a:grpFill/>
            </p:grpSpPr>
            <p:sp>
              <p:nvSpPr>
                <p:cNvPr id="14" name="Oval 13"/>
                <p:cNvSpPr/>
                <p:nvPr/>
              </p:nvSpPr>
              <p:spPr bwMode="auto">
                <a:xfrm>
                  <a:off x="3450665" y="2688111"/>
                  <a:ext cx="338635" cy="329961"/>
                </a:xfrm>
                <a:prstGeom prst="ellipse">
                  <a:avLst/>
                </a:prstGeom>
                <a:solidFill>
                  <a:schemeClr val="accent2"/>
                </a:solidFill>
                <a:ln w="19050">
                  <a:solidFill>
                    <a:schemeClr val="bg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de-DE" sz="1200" b="1" kern="0">
                    <a:solidFill>
                      <a:srgbClr val="FFFFFF"/>
                    </a:solidFill>
                    <a:latin typeface="+mj-lt"/>
                  </a:endParaRPr>
                </a:p>
              </p:txBody>
            </p:sp>
            <p:sp>
              <p:nvSpPr>
                <p:cNvPr id="15" name="Plus 14"/>
                <p:cNvSpPr/>
                <p:nvPr/>
              </p:nvSpPr>
              <p:spPr bwMode="auto">
                <a:xfrm>
                  <a:off x="3462607" y="2709241"/>
                  <a:ext cx="298631" cy="290981"/>
                </a:xfrm>
                <a:prstGeom prst="mathPlus">
                  <a:avLst>
                    <a:gd name="adj1" fmla="val 17553"/>
                  </a:avLst>
                </a:prstGeom>
                <a:solidFill>
                  <a:schemeClr val="bg1"/>
                </a:solidFill>
                <a:ln w="1905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de-DE" sz="1200" b="1" kern="0">
                    <a:solidFill>
                      <a:srgbClr val="FFFFFF"/>
                    </a:solidFill>
                    <a:latin typeface="+mj-lt"/>
                  </a:endParaRPr>
                </a:p>
              </p:txBody>
            </p:sp>
          </p:grpSp>
        </p:grpSp>
        <p:sp>
          <p:nvSpPr>
            <p:cNvPr id="16" name="Freeform 32">
              <a:extLst>
                <a:ext uri="{FF2B5EF4-FFF2-40B4-BE49-F238E27FC236}">
                  <a16:creationId xmlns:a16="http://schemas.microsoft.com/office/drawing/2014/main" id="{89C61FAE-39F6-4CA6-9D96-16AB1686806A}"/>
                </a:ext>
              </a:extLst>
            </p:cNvPr>
            <p:cNvSpPr>
              <a:spLocks noEditPoints="1"/>
            </p:cNvSpPr>
            <p:nvPr/>
          </p:nvSpPr>
          <p:spPr bwMode="auto">
            <a:xfrm>
              <a:off x="6122864" y="2835502"/>
              <a:ext cx="319977" cy="884377"/>
            </a:xfrm>
            <a:custGeom>
              <a:avLst/>
              <a:gdLst>
                <a:gd name="T0" fmla="*/ 191 w 213"/>
                <a:gd name="T1" fmla="*/ 371 h 615"/>
                <a:gd name="T2" fmla="*/ 212 w 213"/>
                <a:gd name="T3" fmla="*/ 332 h 615"/>
                <a:gd name="T4" fmla="*/ 194 w 213"/>
                <a:gd name="T5" fmla="*/ 164 h 615"/>
                <a:gd name="T6" fmla="*/ 182 w 213"/>
                <a:gd name="T7" fmla="*/ 147 h 615"/>
                <a:gd name="T8" fmla="*/ 140 w 213"/>
                <a:gd name="T9" fmla="*/ 127 h 615"/>
                <a:gd name="T10" fmla="*/ 144 w 213"/>
                <a:gd name="T11" fmla="*/ 124 h 615"/>
                <a:gd name="T12" fmla="*/ 167 w 213"/>
                <a:gd name="T13" fmla="*/ 124 h 615"/>
                <a:gd name="T14" fmla="*/ 172 w 213"/>
                <a:gd name="T15" fmla="*/ 121 h 615"/>
                <a:gd name="T16" fmla="*/ 172 w 213"/>
                <a:gd name="T17" fmla="*/ 115 h 615"/>
                <a:gd name="T18" fmla="*/ 161 w 213"/>
                <a:gd name="T19" fmla="*/ 74 h 615"/>
                <a:gd name="T20" fmla="*/ 161 w 213"/>
                <a:gd name="T21" fmla="*/ 54 h 615"/>
                <a:gd name="T22" fmla="*/ 107 w 213"/>
                <a:gd name="T23" fmla="*/ 0 h 615"/>
                <a:gd name="T24" fmla="*/ 53 w 213"/>
                <a:gd name="T25" fmla="*/ 54 h 615"/>
                <a:gd name="T26" fmla="*/ 53 w 213"/>
                <a:gd name="T27" fmla="*/ 69 h 615"/>
                <a:gd name="T28" fmla="*/ 53 w 213"/>
                <a:gd name="T29" fmla="*/ 69 h 615"/>
                <a:gd name="T30" fmla="*/ 42 w 213"/>
                <a:gd name="T31" fmla="*/ 115 h 615"/>
                <a:gd name="T32" fmla="*/ 42 w 213"/>
                <a:gd name="T33" fmla="*/ 121 h 615"/>
                <a:gd name="T34" fmla="*/ 47 w 213"/>
                <a:gd name="T35" fmla="*/ 124 h 615"/>
                <a:gd name="T36" fmla="*/ 70 w 213"/>
                <a:gd name="T37" fmla="*/ 124 h 615"/>
                <a:gd name="T38" fmla="*/ 74 w 213"/>
                <a:gd name="T39" fmla="*/ 127 h 615"/>
                <a:gd name="T40" fmla="*/ 32 w 213"/>
                <a:gd name="T41" fmla="*/ 147 h 615"/>
                <a:gd name="T42" fmla="*/ 19 w 213"/>
                <a:gd name="T43" fmla="*/ 164 h 615"/>
                <a:gd name="T44" fmla="*/ 2 w 213"/>
                <a:gd name="T45" fmla="*/ 332 h 615"/>
                <a:gd name="T46" fmla="*/ 23 w 213"/>
                <a:gd name="T47" fmla="*/ 371 h 615"/>
                <a:gd name="T48" fmla="*/ 4 w 213"/>
                <a:gd name="T49" fmla="*/ 454 h 615"/>
                <a:gd name="T50" fmla="*/ 14 w 213"/>
                <a:gd name="T51" fmla="*/ 465 h 615"/>
                <a:gd name="T52" fmla="*/ 50 w 213"/>
                <a:gd name="T53" fmla="*/ 465 h 615"/>
                <a:gd name="T54" fmla="*/ 69 w 213"/>
                <a:gd name="T55" fmla="*/ 603 h 615"/>
                <a:gd name="T56" fmla="*/ 83 w 213"/>
                <a:gd name="T57" fmla="*/ 615 h 615"/>
                <a:gd name="T58" fmla="*/ 101 w 213"/>
                <a:gd name="T59" fmla="*/ 615 h 615"/>
                <a:gd name="T60" fmla="*/ 101 w 213"/>
                <a:gd name="T61" fmla="*/ 465 h 615"/>
                <a:gd name="T62" fmla="*/ 113 w 213"/>
                <a:gd name="T63" fmla="*/ 465 h 615"/>
                <a:gd name="T64" fmla="*/ 113 w 213"/>
                <a:gd name="T65" fmla="*/ 615 h 615"/>
                <a:gd name="T66" fmla="*/ 131 w 213"/>
                <a:gd name="T67" fmla="*/ 615 h 615"/>
                <a:gd name="T68" fmla="*/ 144 w 213"/>
                <a:gd name="T69" fmla="*/ 603 h 615"/>
                <a:gd name="T70" fmla="*/ 164 w 213"/>
                <a:gd name="T71" fmla="*/ 465 h 615"/>
                <a:gd name="T72" fmla="*/ 200 w 213"/>
                <a:gd name="T73" fmla="*/ 465 h 615"/>
                <a:gd name="T74" fmla="*/ 209 w 213"/>
                <a:gd name="T75" fmla="*/ 454 h 615"/>
                <a:gd name="T76" fmla="*/ 191 w 213"/>
                <a:gd name="T77" fmla="*/ 371 h 615"/>
                <a:gd name="T78" fmla="*/ 25 w 213"/>
                <a:gd name="T79" fmla="*/ 358 h 615"/>
                <a:gd name="T80" fmla="*/ 21 w 213"/>
                <a:gd name="T81" fmla="*/ 355 h 615"/>
                <a:gd name="T82" fmla="*/ 14 w 213"/>
                <a:gd name="T83" fmla="*/ 333 h 615"/>
                <a:gd name="T84" fmla="*/ 16 w 213"/>
                <a:gd name="T85" fmla="*/ 308 h 615"/>
                <a:gd name="T86" fmla="*/ 36 w 213"/>
                <a:gd name="T87" fmla="*/ 308 h 615"/>
                <a:gd name="T88" fmla="*/ 25 w 213"/>
                <a:gd name="T89" fmla="*/ 358 h 615"/>
                <a:gd name="T90" fmla="*/ 107 w 213"/>
                <a:gd name="T91" fmla="*/ 127 h 615"/>
                <a:gd name="T92" fmla="*/ 65 w 213"/>
                <a:gd name="T93" fmla="*/ 85 h 615"/>
                <a:gd name="T94" fmla="*/ 65 w 213"/>
                <a:gd name="T95" fmla="*/ 74 h 615"/>
                <a:gd name="T96" fmla="*/ 85 w 213"/>
                <a:gd name="T97" fmla="*/ 54 h 615"/>
                <a:gd name="T98" fmla="*/ 113 w 213"/>
                <a:gd name="T99" fmla="*/ 54 h 615"/>
                <a:gd name="T100" fmla="*/ 133 w 213"/>
                <a:gd name="T101" fmla="*/ 34 h 615"/>
                <a:gd name="T102" fmla="*/ 133 w 213"/>
                <a:gd name="T103" fmla="*/ 21 h 615"/>
                <a:gd name="T104" fmla="*/ 149 w 213"/>
                <a:gd name="T105" fmla="*/ 54 h 615"/>
                <a:gd name="T106" fmla="*/ 149 w 213"/>
                <a:gd name="T107" fmla="*/ 85 h 615"/>
                <a:gd name="T108" fmla="*/ 107 w 213"/>
                <a:gd name="T109" fmla="*/ 127 h 615"/>
                <a:gd name="T110" fmla="*/ 177 w 213"/>
                <a:gd name="T111" fmla="*/ 308 h 615"/>
                <a:gd name="T112" fmla="*/ 197 w 213"/>
                <a:gd name="T113" fmla="*/ 308 h 615"/>
                <a:gd name="T114" fmla="*/ 200 w 213"/>
                <a:gd name="T115" fmla="*/ 333 h 615"/>
                <a:gd name="T116" fmla="*/ 192 w 213"/>
                <a:gd name="T117" fmla="*/ 355 h 615"/>
                <a:gd name="T118" fmla="*/ 188 w 213"/>
                <a:gd name="T119" fmla="*/ 359 h 615"/>
                <a:gd name="T120" fmla="*/ 177 w 213"/>
                <a:gd name="T121" fmla="*/ 308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3" h="615">
                  <a:moveTo>
                    <a:pt x="191" y="371"/>
                  </a:moveTo>
                  <a:cubicBezTo>
                    <a:pt x="205" y="363"/>
                    <a:pt x="213" y="349"/>
                    <a:pt x="212" y="332"/>
                  </a:cubicBezTo>
                  <a:cubicBezTo>
                    <a:pt x="194" y="164"/>
                    <a:pt x="194" y="164"/>
                    <a:pt x="194" y="164"/>
                  </a:cubicBezTo>
                  <a:cubicBezTo>
                    <a:pt x="193" y="154"/>
                    <a:pt x="188" y="150"/>
                    <a:pt x="182" y="147"/>
                  </a:cubicBezTo>
                  <a:cubicBezTo>
                    <a:pt x="140" y="127"/>
                    <a:pt x="140" y="127"/>
                    <a:pt x="140" y="127"/>
                  </a:cubicBezTo>
                  <a:cubicBezTo>
                    <a:pt x="141" y="126"/>
                    <a:pt x="143" y="125"/>
                    <a:pt x="144" y="124"/>
                  </a:cubicBezTo>
                  <a:cubicBezTo>
                    <a:pt x="167" y="124"/>
                    <a:pt x="167" y="124"/>
                    <a:pt x="167" y="124"/>
                  </a:cubicBezTo>
                  <a:cubicBezTo>
                    <a:pt x="169" y="124"/>
                    <a:pt x="171" y="123"/>
                    <a:pt x="172" y="121"/>
                  </a:cubicBezTo>
                  <a:cubicBezTo>
                    <a:pt x="173" y="119"/>
                    <a:pt x="173" y="117"/>
                    <a:pt x="172" y="115"/>
                  </a:cubicBezTo>
                  <a:cubicBezTo>
                    <a:pt x="162" y="95"/>
                    <a:pt x="161" y="90"/>
                    <a:pt x="161" y="74"/>
                  </a:cubicBezTo>
                  <a:cubicBezTo>
                    <a:pt x="161" y="54"/>
                    <a:pt x="161" y="54"/>
                    <a:pt x="161" y="54"/>
                  </a:cubicBezTo>
                  <a:cubicBezTo>
                    <a:pt x="161" y="24"/>
                    <a:pt x="137" y="0"/>
                    <a:pt x="107" y="0"/>
                  </a:cubicBezTo>
                  <a:cubicBezTo>
                    <a:pt x="77" y="0"/>
                    <a:pt x="53" y="24"/>
                    <a:pt x="53" y="54"/>
                  </a:cubicBezTo>
                  <a:cubicBezTo>
                    <a:pt x="53" y="69"/>
                    <a:pt x="53" y="69"/>
                    <a:pt x="53" y="69"/>
                  </a:cubicBezTo>
                  <a:cubicBezTo>
                    <a:pt x="53" y="69"/>
                    <a:pt x="53" y="69"/>
                    <a:pt x="53" y="69"/>
                  </a:cubicBezTo>
                  <a:cubicBezTo>
                    <a:pt x="53" y="89"/>
                    <a:pt x="53" y="94"/>
                    <a:pt x="42" y="115"/>
                  </a:cubicBezTo>
                  <a:cubicBezTo>
                    <a:pt x="41" y="117"/>
                    <a:pt x="41" y="119"/>
                    <a:pt x="42" y="121"/>
                  </a:cubicBezTo>
                  <a:cubicBezTo>
                    <a:pt x="43" y="123"/>
                    <a:pt x="45" y="124"/>
                    <a:pt x="47" y="124"/>
                  </a:cubicBezTo>
                  <a:cubicBezTo>
                    <a:pt x="70" y="124"/>
                    <a:pt x="70" y="124"/>
                    <a:pt x="70" y="124"/>
                  </a:cubicBezTo>
                  <a:cubicBezTo>
                    <a:pt x="71" y="125"/>
                    <a:pt x="72" y="126"/>
                    <a:pt x="74" y="127"/>
                  </a:cubicBezTo>
                  <a:cubicBezTo>
                    <a:pt x="32" y="147"/>
                    <a:pt x="32" y="147"/>
                    <a:pt x="32" y="147"/>
                  </a:cubicBezTo>
                  <a:cubicBezTo>
                    <a:pt x="26" y="150"/>
                    <a:pt x="21" y="155"/>
                    <a:pt x="19" y="164"/>
                  </a:cubicBezTo>
                  <a:cubicBezTo>
                    <a:pt x="2" y="332"/>
                    <a:pt x="2" y="332"/>
                    <a:pt x="2" y="332"/>
                  </a:cubicBezTo>
                  <a:cubicBezTo>
                    <a:pt x="0" y="349"/>
                    <a:pt x="9" y="363"/>
                    <a:pt x="23" y="371"/>
                  </a:cubicBezTo>
                  <a:cubicBezTo>
                    <a:pt x="4" y="454"/>
                    <a:pt x="4" y="454"/>
                    <a:pt x="4" y="454"/>
                  </a:cubicBezTo>
                  <a:cubicBezTo>
                    <a:pt x="3" y="460"/>
                    <a:pt x="7" y="465"/>
                    <a:pt x="14" y="465"/>
                  </a:cubicBezTo>
                  <a:cubicBezTo>
                    <a:pt x="50" y="465"/>
                    <a:pt x="50" y="465"/>
                    <a:pt x="50" y="465"/>
                  </a:cubicBezTo>
                  <a:cubicBezTo>
                    <a:pt x="69" y="603"/>
                    <a:pt x="69" y="603"/>
                    <a:pt x="69" y="603"/>
                  </a:cubicBezTo>
                  <a:cubicBezTo>
                    <a:pt x="70" y="609"/>
                    <a:pt x="76" y="615"/>
                    <a:pt x="83" y="615"/>
                  </a:cubicBezTo>
                  <a:cubicBezTo>
                    <a:pt x="101" y="615"/>
                    <a:pt x="101" y="615"/>
                    <a:pt x="101" y="615"/>
                  </a:cubicBezTo>
                  <a:cubicBezTo>
                    <a:pt x="101" y="465"/>
                    <a:pt x="101" y="465"/>
                    <a:pt x="101" y="465"/>
                  </a:cubicBezTo>
                  <a:cubicBezTo>
                    <a:pt x="105" y="465"/>
                    <a:pt x="109" y="465"/>
                    <a:pt x="113" y="465"/>
                  </a:cubicBezTo>
                  <a:cubicBezTo>
                    <a:pt x="113" y="615"/>
                    <a:pt x="113" y="615"/>
                    <a:pt x="113" y="615"/>
                  </a:cubicBezTo>
                  <a:cubicBezTo>
                    <a:pt x="131" y="615"/>
                    <a:pt x="131" y="615"/>
                    <a:pt x="131" y="615"/>
                  </a:cubicBezTo>
                  <a:cubicBezTo>
                    <a:pt x="137" y="615"/>
                    <a:pt x="143" y="609"/>
                    <a:pt x="144" y="603"/>
                  </a:cubicBezTo>
                  <a:cubicBezTo>
                    <a:pt x="164" y="465"/>
                    <a:pt x="164" y="465"/>
                    <a:pt x="164" y="465"/>
                  </a:cubicBezTo>
                  <a:cubicBezTo>
                    <a:pt x="200" y="465"/>
                    <a:pt x="200" y="465"/>
                    <a:pt x="200" y="465"/>
                  </a:cubicBezTo>
                  <a:cubicBezTo>
                    <a:pt x="206" y="465"/>
                    <a:pt x="211" y="460"/>
                    <a:pt x="209" y="454"/>
                  </a:cubicBezTo>
                  <a:lnTo>
                    <a:pt x="191" y="371"/>
                  </a:lnTo>
                  <a:close/>
                  <a:moveTo>
                    <a:pt x="25" y="358"/>
                  </a:moveTo>
                  <a:cubicBezTo>
                    <a:pt x="24" y="357"/>
                    <a:pt x="22" y="356"/>
                    <a:pt x="21" y="355"/>
                  </a:cubicBezTo>
                  <a:cubicBezTo>
                    <a:pt x="17" y="350"/>
                    <a:pt x="13" y="343"/>
                    <a:pt x="14" y="333"/>
                  </a:cubicBezTo>
                  <a:cubicBezTo>
                    <a:pt x="16" y="308"/>
                    <a:pt x="16" y="308"/>
                    <a:pt x="16" y="308"/>
                  </a:cubicBezTo>
                  <a:cubicBezTo>
                    <a:pt x="36" y="308"/>
                    <a:pt x="36" y="308"/>
                    <a:pt x="36" y="308"/>
                  </a:cubicBezTo>
                  <a:lnTo>
                    <a:pt x="25" y="358"/>
                  </a:lnTo>
                  <a:close/>
                  <a:moveTo>
                    <a:pt x="107" y="127"/>
                  </a:moveTo>
                  <a:cubicBezTo>
                    <a:pt x="84" y="127"/>
                    <a:pt x="65" y="108"/>
                    <a:pt x="65" y="85"/>
                  </a:cubicBezTo>
                  <a:cubicBezTo>
                    <a:pt x="65" y="74"/>
                    <a:pt x="65" y="74"/>
                    <a:pt x="65" y="74"/>
                  </a:cubicBezTo>
                  <a:cubicBezTo>
                    <a:pt x="65" y="63"/>
                    <a:pt x="74" y="54"/>
                    <a:pt x="85" y="54"/>
                  </a:cubicBezTo>
                  <a:cubicBezTo>
                    <a:pt x="99" y="54"/>
                    <a:pt x="113" y="54"/>
                    <a:pt x="113" y="54"/>
                  </a:cubicBezTo>
                  <a:cubicBezTo>
                    <a:pt x="124" y="54"/>
                    <a:pt x="133" y="45"/>
                    <a:pt x="133" y="34"/>
                  </a:cubicBezTo>
                  <a:cubicBezTo>
                    <a:pt x="133" y="34"/>
                    <a:pt x="133" y="27"/>
                    <a:pt x="133" y="21"/>
                  </a:cubicBezTo>
                  <a:cubicBezTo>
                    <a:pt x="143" y="29"/>
                    <a:pt x="149" y="41"/>
                    <a:pt x="149" y="54"/>
                  </a:cubicBezTo>
                  <a:cubicBezTo>
                    <a:pt x="149" y="85"/>
                    <a:pt x="149" y="85"/>
                    <a:pt x="149" y="85"/>
                  </a:cubicBezTo>
                  <a:cubicBezTo>
                    <a:pt x="149" y="108"/>
                    <a:pt x="130" y="127"/>
                    <a:pt x="107" y="127"/>
                  </a:cubicBezTo>
                  <a:close/>
                  <a:moveTo>
                    <a:pt x="177" y="308"/>
                  </a:moveTo>
                  <a:cubicBezTo>
                    <a:pt x="197" y="308"/>
                    <a:pt x="197" y="308"/>
                    <a:pt x="197" y="308"/>
                  </a:cubicBezTo>
                  <a:cubicBezTo>
                    <a:pt x="200" y="333"/>
                    <a:pt x="200" y="333"/>
                    <a:pt x="200" y="333"/>
                  </a:cubicBezTo>
                  <a:cubicBezTo>
                    <a:pt x="201" y="343"/>
                    <a:pt x="196" y="350"/>
                    <a:pt x="192" y="355"/>
                  </a:cubicBezTo>
                  <a:cubicBezTo>
                    <a:pt x="191" y="356"/>
                    <a:pt x="190" y="357"/>
                    <a:pt x="188" y="359"/>
                  </a:cubicBezTo>
                  <a:lnTo>
                    <a:pt x="177" y="308"/>
                  </a:lnTo>
                  <a:close/>
                </a:path>
              </a:pathLst>
            </a:custGeom>
            <a:noFill/>
            <a:ln w="19050">
              <a:solidFill>
                <a:schemeClr val="bg1"/>
              </a:solidFill>
            </a:ln>
          </p:spPr>
          <p:txBody>
            <a:bodyPr vert="horz" wrap="square" lIns="91440" tIns="45720" rIns="91440" bIns="45720" numCol="1" anchor="t" anchorCtr="0" compatLnSpc="1">
              <a:prstTxWarp prst="textNoShape">
                <a:avLst/>
              </a:prstTxWarp>
            </a:bodyPr>
            <a:lstStyle/>
            <a:p>
              <a:endParaRPr lang="de-DE">
                <a:latin typeface="+mj-lt"/>
              </a:endParaRPr>
            </a:p>
          </p:txBody>
        </p:sp>
        <p:grpSp>
          <p:nvGrpSpPr>
            <p:cNvPr id="17" name="Group 37">
              <a:extLst>
                <a:ext uri="{FF2B5EF4-FFF2-40B4-BE49-F238E27FC236}">
                  <a16:creationId xmlns:a16="http://schemas.microsoft.com/office/drawing/2014/main" id="{98BD38D2-F2C3-4DFA-A47C-A27DAB3D088F}"/>
                </a:ext>
              </a:extLst>
            </p:cNvPr>
            <p:cNvGrpSpPr/>
            <p:nvPr/>
          </p:nvGrpSpPr>
          <p:grpSpPr>
            <a:xfrm>
              <a:off x="5779439" y="2831199"/>
              <a:ext cx="300516" cy="880582"/>
              <a:chOff x="6677025" y="1263650"/>
              <a:chExt cx="409575" cy="1200150"/>
            </a:xfrm>
            <a:solidFill>
              <a:srgbClr val="343E56"/>
            </a:solidFill>
          </p:grpSpPr>
          <p:sp>
            <p:nvSpPr>
              <p:cNvPr id="18" name="Freeform 88">
                <a:extLst>
                  <a:ext uri="{FF2B5EF4-FFF2-40B4-BE49-F238E27FC236}">
                    <a16:creationId xmlns:a16="http://schemas.microsoft.com/office/drawing/2014/main" id="{B395C473-D806-4241-B042-6D33642DF1B5}"/>
                  </a:ext>
                </a:extLst>
              </p:cNvPr>
              <p:cNvSpPr>
                <a:spLocks noEditPoints="1"/>
              </p:cNvSpPr>
              <p:nvPr/>
            </p:nvSpPr>
            <p:spPr bwMode="auto">
              <a:xfrm>
                <a:off x="6778625" y="1263650"/>
                <a:ext cx="204788" cy="263525"/>
              </a:xfrm>
              <a:custGeom>
                <a:avLst/>
                <a:gdLst>
                  <a:gd name="T0" fmla="*/ 55 w 109"/>
                  <a:gd name="T1" fmla="*/ 0 h 140"/>
                  <a:gd name="T2" fmla="*/ 0 w 109"/>
                  <a:gd name="T3" fmla="*/ 55 h 140"/>
                  <a:gd name="T4" fmla="*/ 0 w 109"/>
                  <a:gd name="T5" fmla="*/ 85 h 140"/>
                  <a:gd name="T6" fmla="*/ 55 w 109"/>
                  <a:gd name="T7" fmla="*/ 140 h 140"/>
                  <a:gd name="T8" fmla="*/ 109 w 109"/>
                  <a:gd name="T9" fmla="*/ 85 h 140"/>
                  <a:gd name="T10" fmla="*/ 109 w 109"/>
                  <a:gd name="T11" fmla="*/ 55 h 140"/>
                  <a:gd name="T12" fmla="*/ 55 w 109"/>
                  <a:gd name="T13" fmla="*/ 0 h 140"/>
                  <a:gd name="T14" fmla="*/ 97 w 109"/>
                  <a:gd name="T15" fmla="*/ 85 h 140"/>
                  <a:gd name="T16" fmla="*/ 55 w 109"/>
                  <a:gd name="T17" fmla="*/ 128 h 140"/>
                  <a:gd name="T18" fmla="*/ 12 w 109"/>
                  <a:gd name="T19" fmla="*/ 85 h 140"/>
                  <a:gd name="T20" fmla="*/ 12 w 109"/>
                  <a:gd name="T21" fmla="*/ 59 h 140"/>
                  <a:gd name="T22" fmla="*/ 33 w 109"/>
                  <a:gd name="T23" fmla="*/ 39 h 140"/>
                  <a:gd name="T24" fmla="*/ 33 w 109"/>
                  <a:gd name="T25" fmla="*/ 39 h 140"/>
                  <a:gd name="T26" fmla="*/ 55 w 109"/>
                  <a:gd name="T27" fmla="*/ 41 h 140"/>
                  <a:gd name="T28" fmla="*/ 91 w 109"/>
                  <a:gd name="T29" fmla="*/ 34 h 140"/>
                  <a:gd name="T30" fmla="*/ 97 w 109"/>
                  <a:gd name="T31" fmla="*/ 55 h 140"/>
                  <a:gd name="T32" fmla="*/ 97 w 109"/>
                  <a:gd name="T33" fmla="*/ 8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140">
                    <a:moveTo>
                      <a:pt x="55" y="0"/>
                    </a:moveTo>
                    <a:cubicBezTo>
                      <a:pt x="25" y="0"/>
                      <a:pt x="0" y="25"/>
                      <a:pt x="0" y="55"/>
                    </a:cubicBezTo>
                    <a:cubicBezTo>
                      <a:pt x="0" y="85"/>
                      <a:pt x="0" y="85"/>
                      <a:pt x="0" y="85"/>
                    </a:cubicBezTo>
                    <a:cubicBezTo>
                      <a:pt x="0" y="115"/>
                      <a:pt x="25" y="140"/>
                      <a:pt x="55" y="140"/>
                    </a:cubicBezTo>
                    <a:cubicBezTo>
                      <a:pt x="84" y="140"/>
                      <a:pt x="109" y="115"/>
                      <a:pt x="109" y="85"/>
                    </a:cubicBezTo>
                    <a:cubicBezTo>
                      <a:pt x="109" y="55"/>
                      <a:pt x="109" y="55"/>
                      <a:pt x="109" y="55"/>
                    </a:cubicBezTo>
                    <a:cubicBezTo>
                      <a:pt x="109" y="25"/>
                      <a:pt x="84" y="0"/>
                      <a:pt x="55" y="0"/>
                    </a:cubicBezTo>
                    <a:close/>
                    <a:moveTo>
                      <a:pt x="97" y="85"/>
                    </a:moveTo>
                    <a:cubicBezTo>
                      <a:pt x="97" y="109"/>
                      <a:pt x="78" y="128"/>
                      <a:pt x="55" y="128"/>
                    </a:cubicBezTo>
                    <a:cubicBezTo>
                      <a:pt x="31" y="128"/>
                      <a:pt x="12" y="109"/>
                      <a:pt x="12" y="85"/>
                    </a:cubicBezTo>
                    <a:cubicBezTo>
                      <a:pt x="12" y="59"/>
                      <a:pt x="12" y="59"/>
                      <a:pt x="12" y="59"/>
                    </a:cubicBezTo>
                    <a:cubicBezTo>
                      <a:pt x="13" y="48"/>
                      <a:pt x="22" y="39"/>
                      <a:pt x="33" y="39"/>
                    </a:cubicBezTo>
                    <a:cubicBezTo>
                      <a:pt x="33" y="39"/>
                      <a:pt x="33" y="39"/>
                      <a:pt x="33" y="39"/>
                    </a:cubicBezTo>
                    <a:cubicBezTo>
                      <a:pt x="39" y="41"/>
                      <a:pt x="47" y="41"/>
                      <a:pt x="55" y="41"/>
                    </a:cubicBezTo>
                    <a:cubicBezTo>
                      <a:pt x="70" y="41"/>
                      <a:pt x="83" y="38"/>
                      <a:pt x="91" y="34"/>
                    </a:cubicBezTo>
                    <a:cubicBezTo>
                      <a:pt x="95" y="40"/>
                      <a:pt x="97" y="47"/>
                      <a:pt x="97" y="55"/>
                    </a:cubicBezTo>
                    <a:lnTo>
                      <a:pt x="97" y="85"/>
                    </a:lnTo>
                    <a:close/>
                  </a:path>
                </a:pathLst>
              </a:custGeom>
              <a:no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latin typeface="+mj-lt"/>
                </a:endParaRPr>
              </a:p>
            </p:txBody>
          </p:sp>
          <p:sp>
            <p:nvSpPr>
              <p:cNvPr id="19" name="Freeform 89">
                <a:extLst>
                  <a:ext uri="{FF2B5EF4-FFF2-40B4-BE49-F238E27FC236}">
                    <a16:creationId xmlns:a16="http://schemas.microsoft.com/office/drawing/2014/main" id="{1983BF79-1CD4-4C44-AB4D-E89DAFC205F2}"/>
                  </a:ext>
                </a:extLst>
              </p:cNvPr>
              <p:cNvSpPr>
                <a:spLocks noEditPoints="1"/>
              </p:cNvSpPr>
              <p:nvPr/>
            </p:nvSpPr>
            <p:spPr bwMode="auto">
              <a:xfrm>
                <a:off x="6677025" y="1512888"/>
                <a:ext cx="409575" cy="950912"/>
              </a:xfrm>
              <a:custGeom>
                <a:avLst/>
                <a:gdLst>
                  <a:gd name="T0" fmla="*/ 219 w 219"/>
                  <a:gd name="T1" fmla="*/ 213 h 507"/>
                  <a:gd name="T2" fmla="*/ 219 w 219"/>
                  <a:gd name="T3" fmla="*/ 213 h 507"/>
                  <a:gd name="T4" fmla="*/ 208 w 219"/>
                  <a:gd name="T5" fmla="*/ 40 h 507"/>
                  <a:gd name="T6" fmla="*/ 197 w 219"/>
                  <a:gd name="T7" fmla="*/ 23 h 507"/>
                  <a:gd name="T8" fmla="*/ 151 w 219"/>
                  <a:gd name="T9" fmla="*/ 0 h 507"/>
                  <a:gd name="T10" fmla="*/ 123 w 219"/>
                  <a:gd name="T11" fmla="*/ 90 h 507"/>
                  <a:gd name="T12" fmla="*/ 115 w 219"/>
                  <a:gd name="T13" fmla="*/ 42 h 507"/>
                  <a:gd name="T14" fmla="*/ 126 w 219"/>
                  <a:gd name="T15" fmla="*/ 27 h 507"/>
                  <a:gd name="T16" fmla="*/ 126 w 219"/>
                  <a:gd name="T17" fmla="*/ 27 h 507"/>
                  <a:gd name="T18" fmla="*/ 126 w 219"/>
                  <a:gd name="T19" fmla="*/ 21 h 507"/>
                  <a:gd name="T20" fmla="*/ 119 w 219"/>
                  <a:gd name="T21" fmla="*/ 15 h 507"/>
                  <a:gd name="T22" fmla="*/ 99 w 219"/>
                  <a:gd name="T23" fmla="*/ 15 h 507"/>
                  <a:gd name="T24" fmla="*/ 93 w 219"/>
                  <a:gd name="T25" fmla="*/ 21 h 507"/>
                  <a:gd name="T26" fmla="*/ 93 w 219"/>
                  <a:gd name="T27" fmla="*/ 27 h 507"/>
                  <a:gd name="T28" fmla="*/ 104 w 219"/>
                  <a:gd name="T29" fmla="*/ 42 h 507"/>
                  <a:gd name="T30" fmla="*/ 97 w 219"/>
                  <a:gd name="T31" fmla="*/ 89 h 507"/>
                  <a:gd name="T32" fmla="*/ 68 w 219"/>
                  <a:gd name="T33" fmla="*/ 0 h 507"/>
                  <a:gd name="T34" fmla="*/ 22 w 219"/>
                  <a:gd name="T35" fmla="*/ 23 h 507"/>
                  <a:gd name="T36" fmla="*/ 11 w 219"/>
                  <a:gd name="T37" fmla="*/ 40 h 507"/>
                  <a:gd name="T38" fmla="*/ 0 w 219"/>
                  <a:gd name="T39" fmla="*/ 213 h 507"/>
                  <a:gd name="T40" fmla="*/ 0 w 219"/>
                  <a:gd name="T41" fmla="*/ 213 h 507"/>
                  <a:gd name="T42" fmla="*/ 0 w 219"/>
                  <a:gd name="T43" fmla="*/ 225 h 507"/>
                  <a:gd name="T44" fmla="*/ 34 w 219"/>
                  <a:gd name="T45" fmla="*/ 269 h 507"/>
                  <a:gd name="T46" fmla="*/ 34 w 219"/>
                  <a:gd name="T47" fmla="*/ 507 h 507"/>
                  <a:gd name="T48" fmla="*/ 63 w 219"/>
                  <a:gd name="T49" fmla="*/ 507 h 507"/>
                  <a:gd name="T50" fmla="*/ 76 w 219"/>
                  <a:gd name="T51" fmla="*/ 495 h 507"/>
                  <a:gd name="T52" fmla="*/ 103 w 219"/>
                  <a:gd name="T53" fmla="*/ 271 h 507"/>
                  <a:gd name="T54" fmla="*/ 116 w 219"/>
                  <a:gd name="T55" fmla="*/ 271 h 507"/>
                  <a:gd name="T56" fmla="*/ 143 w 219"/>
                  <a:gd name="T57" fmla="*/ 495 h 507"/>
                  <a:gd name="T58" fmla="*/ 156 w 219"/>
                  <a:gd name="T59" fmla="*/ 507 h 507"/>
                  <a:gd name="T60" fmla="*/ 185 w 219"/>
                  <a:gd name="T61" fmla="*/ 507 h 507"/>
                  <a:gd name="T62" fmla="*/ 185 w 219"/>
                  <a:gd name="T63" fmla="*/ 269 h 507"/>
                  <a:gd name="T64" fmla="*/ 219 w 219"/>
                  <a:gd name="T65" fmla="*/ 225 h 507"/>
                  <a:gd name="T66" fmla="*/ 219 w 219"/>
                  <a:gd name="T67" fmla="*/ 213 h 507"/>
                  <a:gd name="T68" fmla="*/ 34 w 219"/>
                  <a:gd name="T69" fmla="*/ 257 h 507"/>
                  <a:gd name="T70" fmla="*/ 12 w 219"/>
                  <a:gd name="T71" fmla="*/ 225 h 507"/>
                  <a:gd name="T72" fmla="*/ 12 w 219"/>
                  <a:gd name="T73" fmla="*/ 225 h 507"/>
                  <a:gd name="T74" fmla="*/ 34 w 219"/>
                  <a:gd name="T75" fmla="*/ 225 h 507"/>
                  <a:gd name="T76" fmla="*/ 34 w 219"/>
                  <a:gd name="T77" fmla="*/ 257 h 507"/>
                  <a:gd name="T78" fmla="*/ 185 w 219"/>
                  <a:gd name="T79" fmla="*/ 257 h 507"/>
                  <a:gd name="T80" fmla="*/ 185 w 219"/>
                  <a:gd name="T81" fmla="*/ 225 h 507"/>
                  <a:gd name="T82" fmla="*/ 207 w 219"/>
                  <a:gd name="T83" fmla="*/ 225 h 507"/>
                  <a:gd name="T84" fmla="*/ 207 w 219"/>
                  <a:gd name="T85" fmla="*/ 225 h 507"/>
                  <a:gd name="T86" fmla="*/ 185 w 219"/>
                  <a:gd name="T87" fmla="*/ 257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9" h="507">
                    <a:moveTo>
                      <a:pt x="219" y="213"/>
                    </a:moveTo>
                    <a:cubicBezTo>
                      <a:pt x="219" y="213"/>
                      <a:pt x="219" y="213"/>
                      <a:pt x="219" y="213"/>
                    </a:cubicBezTo>
                    <a:cubicBezTo>
                      <a:pt x="208" y="40"/>
                      <a:pt x="208" y="40"/>
                      <a:pt x="208" y="40"/>
                    </a:cubicBezTo>
                    <a:cubicBezTo>
                      <a:pt x="207" y="31"/>
                      <a:pt x="202" y="26"/>
                      <a:pt x="197" y="23"/>
                    </a:cubicBezTo>
                    <a:cubicBezTo>
                      <a:pt x="151" y="0"/>
                      <a:pt x="151" y="0"/>
                      <a:pt x="151" y="0"/>
                    </a:cubicBezTo>
                    <a:cubicBezTo>
                      <a:pt x="123" y="90"/>
                      <a:pt x="123" y="90"/>
                      <a:pt x="123" y="90"/>
                    </a:cubicBezTo>
                    <a:cubicBezTo>
                      <a:pt x="115" y="42"/>
                      <a:pt x="115" y="42"/>
                      <a:pt x="115" y="42"/>
                    </a:cubicBezTo>
                    <a:cubicBezTo>
                      <a:pt x="121" y="39"/>
                      <a:pt x="126" y="34"/>
                      <a:pt x="126" y="27"/>
                    </a:cubicBezTo>
                    <a:cubicBezTo>
                      <a:pt x="126" y="27"/>
                      <a:pt x="126" y="27"/>
                      <a:pt x="126" y="27"/>
                    </a:cubicBezTo>
                    <a:cubicBezTo>
                      <a:pt x="126" y="21"/>
                      <a:pt x="126" y="21"/>
                      <a:pt x="126" y="21"/>
                    </a:cubicBezTo>
                    <a:cubicBezTo>
                      <a:pt x="126" y="18"/>
                      <a:pt x="123" y="15"/>
                      <a:pt x="119" y="15"/>
                    </a:cubicBezTo>
                    <a:cubicBezTo>
                      <a:pt x="99" y="15"/>
                      <a:pt x="99" y="15"/>
                      <a:pt x="99" y="15"/>
                    </a:cubicBezTo>
                    <a:cubicBezTo>
                      <a:pt x="96" y="15"/>
                      <a:pt x="93" y="18"/>
                      <a:pt x="93" y="21"/>
                    </a:cubicBezTo>
                    <a:cubicBezTo>
                      <a:pt x="93" y="27"/>
                      <a:pt x="93" y="27"/>
                      <a:pt x="93" y="27"/>
                    </a:cubicBezTo>
                    <a:cubicBezTo>
                      <a:pt x="93" y="34"/>
                      <a:pt x="98" y="39"/>
                      <a:pt x="104" y="42"/>
                    </a:cubicBezTo>
                    <a:cubicBezTo>
                      <a:pt x="97" y="89"/>
                      <a:pt x="97" y="89"/>
                      <a:pt x="97" y="89"/>
                    </a:cubicBezTo>
                    <a:cubicBezTo>
                      <a:pt x="68" y="0"/>
                      <a:pt x="68" y="0"/>
                      <a:pt x="68" y="0"/>
                    </a:cubicBezTo>
                    <a:cubicBezTo>
                      <a:pt x="22" y="23"/>
                      <a:pt x="22" y="23"/>
                      <a:pt x="22" y="23"/>
                    </a:cubicBezTo>
                    <a:cubicBezTo>
                      <a:pt x="17" y="26"/>
                      <a:pt x="12" y="30"/>
                      <a:pt x="11" y="40"/>
                    </a:cubicBezTo>
                    <a:cubicBezTo>
                      <a:pt x="0" y="213"/>
                      <a:pt x="0" y="213"/>
                      <a:pt x="0" y="213"/>
                    </a:cubicBezTo>
                    <a:cubicBezTo>
                      <a:pt x="0" y="213"/>
                      <a:pt x="0" y="213"/>
                      <a:pt x="0" y="213"/>
                    </a:cubicBezTo>
                    <a:cubicBezTo>
                      <a:pt x="0" y="225"/>
                      <a:pt x="0" y="225"/>
                      <a:pt x="0" y="225"/>
                    </a:cubicBezTo>
                    <a:cubicBezTo>
                      <a:pt x="0" y="246"/>
                      <a:pt x="14" y="264"/>
                      <a:pt x="34" y="269"/>
                    </a:cubicBezTo>
                    <a:cubicBezTo>
                      <a:pt x="34" y="507"/>
                      <a:pt x="34" y="507"/>
                      <a:pt x="34" y="507"/>
                    </a:cubicBezTo>
                    <a:cubicBezTo>
                      <a:pt x="63" y="507"/>
                      <a:pt x="63" y="507"/>
                      <a:pt x="63" y="507"/>
                    </a:cubicBezTo>
                    <a:cubicBezTo>
                      <a:pt x="70" y="507"/>
                      <a:pt x="76" y="501"/>
                      <a:pt x="76" y="495"/>
                    </a:cubicBezTo>
                    <a:cubicBezTo>
                      <a:pt x="103" y="271"/>
                      <a:pt x="103" y="271"/>
                      <a:pt x="103" y="271"/>
                    </a:cubicBezTo>
                    <a:cubicBezTo>
                      <a:pt x="116" y="271"/>
                      <a:pt x="116" y="271"/>
                      <a:pt x="116" y="271"/>
                    </a:cubicBezTo>
                    <a:cubicBezTo>
                      <a:pt x="143" y="495"/>
                      <a:pt x="143" y="495"/>
                      <a:pt x="143" y="495"/>
                    </a:cubicBezTo>
                    <a:cubicBezTo>
                      <a:pt x="143" y="501"/>
                      <a:pt x="149" y="507"/>
                      <a:pt x="156" y="507"/>
                    </a:cubicBezTo>
                    <a:cubicBezTo>
                      <a:pt x="185" y="507"/>
                      <a:pt x="185" y="507"/>
                      <a:pt x="185" y="507"/>
                    </a:cubicBezTo>
                    <a:cubicBezTo>
                      <a:pt x="185" y="269"/>
                      <a:pt x="185" y="269"/>
                      <a:pt x="185" y="269"/>
                    </a:cubicBezTo>
                    <a:cubicBezTo>
                      <a:pt x="205" y="264"/>
                      <a:pt x="219" y="246"/>
                      <a:pt x="219" y="225"/>
                    </a:cubicBezTo>
                    <a:lnTo>
                      <a:pt x="219" y="213"/>
                    </a:lnTo>
                    <a:close/>
                    <a:moveTo>
                      <a:pt x="34" y="257"/>
                    </a:moveTo>
                    <a:cubicBezTo>
                      <a:pt x="21" y="252"/>
                      <a:pt x="12" y="240"/>
                      <a:pt x="12" y="225"/>
                    </a:cubicBezTo>
                    <a:cubicBezTo>
                      <a:pt x="12" y="225"/>
                      <a:pt x="12" y="225"/>
                      <a:pt x="12" y="225"/>
                    </a:cubicBezTo>
                    <a:cubicBezTo>
                      <a:pt x="34" y="225"/>
                      <a:pt x="34" y="225"/>
                      <a:pt x="34" y="225"/>
                    </a:cubicBezTo>
                    <a:lnTo>
                      <a:pt x="34" y="257"/>
                    </a:lnTo>
                    <a:close/>
                    <a:moveTo>
                      <a:pt x="185" y="257"/>
                    </a:moveTo>
                    <a:cubicBezTo>
                      <a:pt x="185" y="225"/>
                      <a:pt x="185" y="225"/>
                      <a:pt x="185" y="225"/>
                    </a:cubicBezTo>
                    <a:cubicBezTo>
                      <a:pt x="207" y="225"/>
                      <a:pt x="207" y="225"/>
                      <a:pt x="207" y="225"/>
                    </a:cubicBezTo>
                    <a:cubicBezTo>
                      <a:pt x="207" y="225"/>
                      <a:pt x="207" y="225"/>
                      <a:pt x="207" y="225"/>
                    </a:cubicBezTo>
                    <a:cubicBezTo>
                      <a:pt x="207" y="240"/>
                      <a:pt x="198" y="252"/>
                      <a:pt x="185" y="257"/>
                    </a:cubicBezTo>
                    <a:close/>
                  </a:path>
                </a:pathLst>
              </a:custGeom>
              <a:noFill/>
              <a:ln w="19050">
                <a:solidFill>
                  <a:schemeClr val="bg1"/>
                </a:solidFill>
                <a:round/>
                <a:headEnd/>
                <a:tailEnd/>
              </a:ln>
            </p:spPr>
            <p:txBody>
              <a:bodyPr vert="horz" wrap="square" lIns="91440" tIns="45720" rIns="91440" bIns="45720" numCol="1" anchor="t" anchorCtr="0" compatLnSpc="1">
                <a:prstTxWarp prst="textNoShape">
                  <a:avLst/>
                </a:prstTxWarp>
              </a:bodyPr>
              <a:lstStyle/>
              <a:p>
                <a:endParaRPr lang="de-DE">
                  <a:latin typeface="+mj-lt"/>
                </a:endParaRPr>
              </a:p>
            </p:txBody>
          </p:sp>
        </p:grpSp>
      </p:grpSp>
      <p:sp>
        <p:nvSpPr>
          <p:cNvPr id="31" name="Freeform: Shape 71">
            <a:extLst>
              <a:ext uri="{FF2B5EF4-FFF2-40B4-BE49-F238E27FC236}">
                <a16:creationId xmlns:a16="http://schemas.microsoft.com/office/drawing/2014/main" id="{7AF422A5-B372-4861-A729-D121DDC83EEC}"/>
              </a:ext>
            </a:extLst>
          </p:cNvPr>
          <p:cNvSpPr/>
          <p:nvPr/>
        </p:nvSpPr>
        <p:spPr>
          <a:xfrm>
            <a:off x="657237" y="2604165"/>
            <a:ext cx="544925" cy="544639"/>
          </a:xfrm>
          <a:custGeom>
            <a:avLst/>
            <a:gdLst>
              <a:gd name="connsiteX0" fmla="*/ 415290 w 544925"/>
              <a:gd name="connsiteY0" fmla="*/ 208502 h 544639"/>
              <a:gd name="connsiteX1" fmla="*/ 403003 w 544925"/>
              <a:gd name="connsiteY1" fmla="*/ 220789 h 544639"/>
              <a:gd name="connsiteX2" fmla="*/ 348329 w 544925"/>
              <a:gd name="connsiteY2" fmla="*/ 166116 h 544639"/>
              <a:gd name="connsiteX3" fmla="*/ 318040 w 544925"/>
              <a:gd name="connsiteY3" fmla="*/ 196406 h 544639"/>
              <a:gd name="connsiteX4" fmla="*/ 372713 w 544925"/>
              <a:gd name="connsiteY4" fmla="*/ 251079 h 544639"/>
              <a:gd name="connsiteX5" fmla="*/ 342424 w 544925"/>
              <a:gd name="connsiteY5" fmla="*/ 281369 h 544639"/>
              <a:gd name="connsiteX6" fmla="*/ 287750 w 544925"/>
              <a:gd name="connsiteY6" fmla="*/ 226695 h 544639"/>
              <a:gd name="connsiteX7" fmla="*/ 257461 w 544925"/>
              <a:gd name="connsiteY7" fmla="*/ 256984 h 544639"/>
              <a:gd name="connsiteX8" fmla="*/ 312134 w 544925"/>
              <a:gd name="connsiteY8" fmla="*/ 311658 h 544639"/>
              <a:gd name="connsiteX9" fmla="*/ 281845 w 544925"/>
              <a:gd name="connsiteY9" fmla="*/ 341948 h 544639"/>
              <a:gd name="connsiteX10" fmla="*/ 227171 w 544925"/>
              <a:gd name="connsiteY10" fmla="*/ 287274 h 544639"/>
              <a:gd name="connsiteX11" fmla="*/ 196882 w 544925"/>
              <a:gd name="connsiteY11" fmla="*/ 317564 h 544639"/>
              <a:gd name="connsiteX12" fmla="*/ 251555 w 544925"/>
              <a:gd name="connsiteY12" fmla="*/ 372237 h 544639"/>
              <a:gd name="connsiteX13" fmla="*/ 218313 w 544925"/>
              <a:gd name="connsiteY13" fmla="*/ 405479 h 544639"/>
              <a:gd name="connsiteX14" fmla="*/ 139351 w 544925"/>
              <a:gd name="connsiteY14" fmla="*/ 326517 h 544639"/>
              <a:gd name="connsiteX15" fmla="*/ 336137 w 544925"/>
              <a:gd name="connsiteY15" fmla="*/ 129730 h 544639"/>
              <a:gd name="connsiteX16" fmla="*/ 415195 w 544925"/>
              <a:gd name="connsiteY16" fmla="*/ 129730 h 544639"/>
              <a:gd name="connsiteX17" fmla="*/ 415195 w 544925"/>
              <a:gd name="connsiteY17" fmla="*/ 208788 h 544639"/>
              <a:gd name="connsiteX18" fmla="*/ 544925 w 544925"/>
              <a:gd name="connsiteY18" fmla="*/ 30289 h 544639"/>
              <a:gd name="connsiteX19" fmla="*/ 514636 w 544925"/>
              <a:gd name="connsiteY19" fmla="*/ 0 h 544639"/>
              <a:gd name="connsiteX20" fmla="*/ 428530 w 544925"/>
              <a:gd name="connsiteY20" fmla="*/ 86106 h 544639"/>
              <a:gd name="connsiteX21" fmla="*/ 305848 w 544925"/>
              <a:gd name="connsiteY21" fmla="*/ 99441 h 544639"/>
              <a:gd name="connsiteX22" fmla="*/ 109061 w 544925"/>
              <a:gd name="connsiteY22" fmla="*/ 296228 h 544639"/>
              <a:gd name="connsiteX23" fmla="*/ 81248 w 544925"/>
              <a:gd name="connsiteY23" fmla="*/ 268415 h 544639"/>
              <a:gd name="connsiteX24" fmla="*/ 50959 w 544925"/>
              <a:gd name="connsiteY24" fmla="*/ 298704 h 544639"/>
              <a:gd name="connsiteX25" fmla="*/ 133350 w 544925"/>
              <a:gd name="connsiteY25" fmla="*/ 381095 h 544639"/>
              <a:gd name="connsiteX26" fmla="*/ 60579 w 544925"/>
              <a:gd name="connsiteY26" fmla="*/ 453866 h 544639"/>
              <a:gd name="connsiteX27" fmla="*/ 30290 w 544925"/>
              <a:gd name="connsiteY27" fmla="*/ 423577 h 544639"/>
              <a:gd name="connsiteX28" fmla="*/ 0 w 544925"/>
              <a:gd name="connsiteY28" fmla="*/ 453866 h 544639"/>
              <a:gd name="connsiteX29" fmla="*/ 27432 w 544925"/>
              <a:gd name="connsiteY29" fmla="*/ 481298 h 544639"/>
              <a:gd name="connsiteX30" fmla="*/ 61151 w 544925"/>
              <a:gd name="connsiteY30" fmla="*/ 482441 h 544639"/>
              <a:gd name="connsiteX31" fmla="*/ 61913 w 544925"/>
              <a:gd name="connsiteY31" fmla="*/ 483203 h 544639"/>
              <a:gd name="connsiteX32" fmla="*/ 63246 w 544925"/>
              <a:gd name="connsiteY32" fmla="*/ 517112 h 544639"/>
              <a:gd name="connsiteX33" fmla="*/ 90773 w 544925"/>
              <a:gd name="connsiteY33" fmla="*/ 544640 h 544639"/>
              <a:gd name="connsiteX34" fmla="*/ 121063 w 544925"/>
              <a:gd name="connsiteY34" fmla="*/ 514350 h 544639"/>
              <a:gd name="connsiteX35" fmla="*/ 90773 w 544925"/>
              <a:gd name="connsiteY35" fmla="*/ 484060 h 544639"/>
              <a:gd name="connsiteX36" fmla="*/ 163544 w 544925"/>
              <a:gd name="connsiteY36" fmla="*/ 411290 h 544639"/>
              <a:gd name="connsiteX37" fmla="*/ 245935 w 544925"/>
              <a:gd name="connsiteY37" fmla="*/ 493681 h 544639"/>
              <a:gd name="connsiteX38" fmla="*/ 276225 w 544925"/>
              <a:gd name="connsiteY38" fmla="*/ 463391 h 544639"/>
              <a:gd name="connsiteX39" fmla="*/ 248412 w 544925"/>
              <a:gd name="connsiteY39" fmla="*/ 435578 h 544639"/>
              <a:gd name="connsiteX40" fmla="*/ 445199 w 544925"/>
              <a:gd name="connsiteY40" fmla="*/ 238792 h 544639"/>
              <a:gd name="connsiteX41" fmla="*/ 458534 w 544925"/>
              <a:gd name="connsiteY41" fmla="*/ 116110 h 544639"/>
              <a:gd name="connsiteX42" fmla="*/ 544640 w 544925"/>
              <a:gd name="connsiteY42" fmla="*/ 30004 h 54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44925" h="544639">
                <a:moveTo>
                  <a:pt x="415290" y="208502"/>
                </a:moveTo>
                <a:lnTo>
                  <a:pt x="403003" y="220789"/>
                </a:lnTo>
                <a:lnTo>
                  <a:pt x="348329" y="166116"/>
                </a:lnTo>
                <a:lnTo>
                  <a:pt x="318040" y="196406"/>
                </a:lnTo>
                <a:lnTo>
                  <a:pt x="372713" y="251079"/>
                </a:lnTo>
                <a:lnTo>
                  <a:pt x="342424" y="281369"/>
                </a:lnTo>
                <a:lnTo>
                  <a:pt x="287750" y="226695"/>
                </a:lnTo>
                <a:lnTo>
                  <a:pt x="257461" y="256984"/>
                </a:lnTo>
                <a:lnTo>
                  <a:pt x="312134" y="311658"/>
                </a:lnTo>
                <a:lnTo>
                  <a:pt x="281845" y="341948"/>
                </a:lnTo>
                <a:lnTo>
                  <a:pt x="227171" y="287274"/>
                </a:lnTo>
                <a:lnTo>
                  <a:pt x="196882" y="317564"/>
                </a:lnTo>
                <a:lnTo>
                  <a:pt x="251555" y="372237"/>
                </a:lnTo>
                <a:lnTo>
                  <a:pt x="218313" y="405479"/>
                </a:lnTo>
                <a:lnTo>
                  <a:pt x="139351" y="326517"/>
                </a:lnTo>
                <a:lnTo>
                  <a:pt x="336137" y="129730"/>
                </a:lnTo>
                <a:cubicBezTo>
                  <a:pt x="357950" y="107918"/>
                  <a:pt x="393383" y="107918"/>
                  <a:pt x="415195" y="129730"/>
                </a:cubicBezTo>
                <a:cubicBezTo>
                  <a:pt x="437007" y="151543"/>
                  <a:pt x="437007" y="186976"/>
                  <a:pt x="415195" y="208788"/>
                </a:cubicBezTo>
                <a:moveTo>
                  <a:pt x="544925" y="30289"/>
                </a:moveTo>
                <a:lnTo>
                  <a:pt x="514636" y="0"/>
                </a:lnTo>
                <a:lnTo>
                  <a:pt x="428530" y="86106"/>
                </a:lnTo>
                <a:cubicBezTo>
                  <a:pt x="390335" y="61912"/>
                  <a:pt x="339185" y="66199"/>
                  <a:pt x="305848" y="99441"/>
                </a:cubicBezTo>
                <a:lnTo>
                  <a:pt x="109061" y="296228"/>
                </a:lnTo>
                <a:lnTo>
                  <a:pt x="81248" y="268415"/>
                </a:lnTo>
                <a:lnTo>
                  <a:pt x="50959" y="298704"/>
                </a:lnTo>
                <a:lnTo>
                  <a:pt x="133350" y="381095"/>
                </a:lnTo>
                <a:lnTo>
                  <a:pt x="60579" y="453866"/>
                </a:lnTo>
                <a:lnTo>
                  <a:pt x="30290" y="423577"/>
                </a:lnTo>
                <a:lnTo>
                  <a:pt x="0" y="453866"/>
                </a:lnTo>
                <a:lnTo>
                  <a:pt x="27432" y="481298"/>
                </a:lnTo>
                <a:cubicBezTo>
                  <a:pt x="37338" y="489014"/>
                  <a:pt x="50292" y="487299"/>
                  <a:pt x="61151" y="482441"/>
                </a:cubicBezTo>
                <a:lnTo>
                  <a:pt x="61913" y="483203"/>
                </a:lnTo>
                <a:cubicBezTo>
                  <a:pt x="57055" y="494062"/>
                  <a:pt x="55531" y="507206"/>
                  <a:pt x="63246" y="517112"/>
                </a:cubicBezTo>
                <a:lnTo>
                  <a:pt x="90773" y="544640"/>
                </a:lnTo>
                <a:lnTo>
                  <a:pt x="121063" y="514350"/>
                </a:lnTo>
                <a:lnTo>
                  <a:pt x="90773" y="484060"/>
                </a:lnTo>
                <a:lnTo>
                  <a:pt x="163544" y="411290"/>
                </a:lnTo>
                <a:lnTo>
                  <a:pt x="245935" y="493681"/>
                </a:lnTo>
                <a:lnTo>
                  <a:pt x="276225" y="463391"/>
                </a:lnTo>
                <a:lnTo>
                  <a:pt x="248412" y="435578"/>
                </a:lnTo>
                <a:lnTo>
                  <a:pt x="445199" y="238792"/>
                </a:lnTo>
                <a:cubicBezTo>
                  <a:pt x="478441" y="205550"/>
                  <a:pt x="482822" y="154305"/>
                  <a:pt x="458534" y="116110"/>
                </a:cubicBezTo>
                <a:lnTo>
                  <a:pt x="544640" y="30004"/>
                </a:lnTo>
                <a:close/>
              </a:path>
            </a:pathLst>
          </a:custGeom>
          <a:solidFill>
            <a:schemeClr val="accent2"/>
          </a:solidFill>
          <a:ln w="9525" cap="flat">
            <a:solidFill>
              <a:schemeClr val="bg1">
                <a:lumMod val="95000"/>
              </a:schemeClr>
            </a:solidFill>
            <a:prstDash val="solid"/>
            <a:miter/>
          </a:ln>
        </p:spPr>
        <p:txBody>
          <a:bodyPr rtlCol="0" anchor="ctr"/>
          <a:lstStyle/>
          <a:p>
            <a:endParaRPr lang="de-DE"/>
          </a:p>
        </p:txBody>
      </p:sp>
      <p:sp>
        <p:nvSpPr>
          <p:cNvPr id="35" name="Freeform: Shape 20">
            <a:extLst>
              <a:ext uri="{FF2B5EF4-FFF2-40B4-BE49-F238E27FC236}">
                <a16:creationId xmlns:a16="http://schemas.microsoft.com/office/drawing/2014/main" id="{480C65D9-9362-439D-A3A4-299EFC181739}"/>
              </a:ext>
            </a:extLst>
          </p:cNvPr>
          <p:cNvSpPr/>
          <p:nvPr/>
        </p:nvSpPr>
        <p:spPr>
          <a:xfrm>
            <a:off x="706682" y="3763389"/>
            <a:ext cx="446034" cy="627823"/>
          </a:xfrm>
          <a:custGeom>
            <a:avLst/>
            <a:gdLst>
              <a:gd name="connsiteX0" fmla="*/ 43529 w 473487"/>
              <a:gd name="connsiteY0" fmla="*/ 623507 h 666464"/>
              <a:gd name="connsiteX1" fmla="*/ 43053 w 473487"/>
              <a:gd name="connsiteY1" fmla="*/ 42958 h 666464"/>
              <a:gd name="connsiteX2" fmla="*/ 430054 w 473487"/>
              <a:gd name="connsiteY2" fmla="*/ 42958 h 666464"/>
              <a:gd name="connsiteX3" fmla="*/ 430530 w 473487"/>
              <a:gd name="connsiteY3" fmla="*/ 623507 h 666464"/>
              <a:gd name="connsiteX4" fmla="*/ 43529 w 473487"/>
              <a:gd name="connsiteY4" fmla="*/ 623507 h 666464"/>
              <a:gd name="connsiteX5" fmla="*/ 473012 w 473487"/>
              <a:gd name="connsiteY5" fmla="*/ 21431 h 666464"/>
              <a:gd name="connsiteX6" fmla="*/ 451485 w 473487"/>
              <a:gd name="connsiteY6" fmla="*/ 0 h 666464"/>
              <a:gd name="connsiteX7" fmla="*/ 21527 w 473487"/>
              <a:gd name="connsiteY7" fmla="*/ 0 h 666464"/>
              <a:gd name="connsiteX8" fmla="*/ 6286 w 473487"/>
              <a:gd name="connsiteY8" fmla="*/ 6287 h 666464"/>
              <a:gd name="connsiteX9" fmla="*/ 0 w 473487"/>
              <a:gd name="connsiteY9" fmla="*/ 21527 h 666464"/>
              <a:gd name="connsiteX10" fmla="*/ 572 w 473487"/>
              <a:gd name="connsiteY10" fmla="*/ 645033 h 666464"/>
              <a:gd name="connsiteX11" fmla="*/ 22003 w 473487"/>
              <a:gd name="connsiteY11" fmla="*/ 666464 h 666464"/>
              <a:gd name="connsiteX12" fmla="*/ 213836 w 473487"/>
              <a:gd name="connsiteY12" fmla="*/ 666464 h 666464"/>
              <a:gd name="connsiteX13" fmla="*/ 236601 w 473487"/>
              <a:gd name="connsiteY13" fmla="*/ 643604 h 666464"/>
              <a:gd name="connsiteX14" fmla="*/ 237744 w 473487"/>
              <a:gd name="connsiteY14" fmla="*/ 643604 h 666464"/>
              <a:gd name="connsiteX15" fmla="*/ 260794 w 473487"/>
              <a:gd name="connsiteY15" fmla="*/ 666464 h 666464"/>
              <a:gd name="connsiteX16" fmla="*/ 451961 w 473487"/>
              <a:gd name="connsiteY16" fmla="*/ 666464 h 666464"/>
              <a:gd name="connsiteX17" fmla="*/ 467201 w 473487"/>
              <a:gd name="connsiteY17" fmla="*/ 660178 h 666464"/>
              <a:gd name="connsiteX18" fmla="*/ 473488 w 473487"/>
              <a:gd name="connsiteY18" fmla="*/ 644938 h 666464"/>
              <a:gd name="connsiteX19" fmla="*/ 473012 w 473487"/>
              <a:gd name="connsiteY19" fmla="*/ 21431 h 666464"/>
              <a:gd name="connsiteX20" fmla="*/ 215551 w 473487"/>
              <a:gd name="connsiteY20" fmla="*/ 558927 h 666464"/>
              <a:gd name="connsiteX21" fmla="*/ 258604 w 473487"/>
              <a:gd name="connsiteY21" fmla="*/ 558927 h 666464"/>
              <a:gd name="connsiteX22" fmla="*/ 258604 w 473487"/>
              <a:gd name="connsiteY22" fmla="*/ 107823 h 666464"/>
              <a:gd name="connsiteX23" fmla="*/ 215551 w 473487"/>
              <a:gd name="connsiteY23" fmla="*/ 107823 h 666464"/>
              <a:gd name="connsiteX24" fmla="*/ 215551 w 473487"/>
              <a:gd name="connsiteY24" fmla="*/ 558927 h 666464"/>
              <a:gd name="connsiteX25" fmla="*/ 118872 w 473487"/>
              <a:gd name="connsiteY25" fmla="*/ 107442 h 666464"/>
              <a:gd name="connsiteX26" fmla="*/ 86582 w 473487"/>
              <a:gd name="connsiteY26" fmla="*/ 139732 h 666464"/>
              <a:gd name="connsiteX27" fmla="*/ 118872 w 473487"/>
              <a:gd name="connsiteY27" fmla="*/ 172022 h 666464"/>
              <a:gd name="connsiteX28" fmla="*/ 151162 w 473487"/>
              <a:gd name="connsiteY28" fmla="*/ 139732 h 666464"/>
              <a:gd name="connsiteX29" fmla="*/ 118872 w 473487"/>
              <a:gd name="connsiteY29" fmla="*/ 107442 h 666464"/>
              <a:gd name="connsiteX30" fmla="*/ 118872 w 473487"/>
              <a:gd name="connsiteY30" fmla="*/ 236411 h 666464"/>
              <a:gd name="connsiteX31" fmla="*/ 86582 w 473487"/>
              <a:gd name="connsiteY31" fmla="*/ 268700 h 666464"/>
              <a:gd name="connsiteX32" fmla="*/ 118872 w 473487"/>
              <a:gd name="connsiteY32" fmla="*/ 300990 h 666464"/>
              <a:gd name="connsiteX33" fmla="*/ 151162 w 473487"/>
              <a:gd name="connsiteY33" fmla="*/ 268700 h 666464"/>
              <a:gd name="connsiteX34" fmla="*/ 118872 w 473487"/>
              <a:gd name="connsiteY34" fmla="*/ 236411 h 666464"/>
              <a:gd name="connsiteX35" fmla="*/ 118872 w 473487"/>
              <a:gd name="connsiteY35" fmla="*/ 365379 h 666464"/>
              <a:gd name="connsiteX36" fmla="*/ 86582 w 473487"/>
              <a:gd name="connsiteY36" fmla="*/ 397669 h 666464"/>
              <a:gd name="connsiteX37" fmla="*/ 118872 w 473487"/>
              <a:gd name="connsiteY37" fmla="*/ 429959 h 666464"/>
              <a:gd name="connsiteX38" fmla="*/ 151162 w 473487"/>
              <a:gd name="connsiteY38" fmla="*/ 397669 h 666464"/>
              <a:gd name="connsiteX39" fmla="*/ 118872 w 473487"/>
              <a:gd name="connsiteY39" fmla="*/ 365379 h 666464"/>
              <a:gd name="connsiteX40" fmla="*/ 118872 w 473487"/>
              <a:gd name="connsiteY40" fmla="*/ 494348 h 666464"/>
              <a:gd name="connsiteX41" fmla="*/ 86582 w 473487"/>
              <a:gd name="connsiteY41" fmla="*/ 526637 h 666464"/>
              <a:gd name="connsiteX42" fmla="*/ 118872 w 473487"/>
              <a:gd name="connsiteY42" fmla="*/ 558927 h 666464"/>
              <a:gd name="connsiteX43" fmla="*/ 151162 w 473487"/>
              <a:gd name="connsiteY43" fmla="*/ 526637 h 666464"/>
              <a:gd name="connsiteX44" fmla="*/ 118872 w 473487"/>
              <a:gd name="connsiteY44" fmla="*/ 494348 h 666464"/>
              <a:gd name="connsiteX45" fmla="*/ 355283 w 473487"/>
              <a:gd name="connsiteY45" fmla="*/ 107442 h 666464"/>
              <a:gd name="connsiteX46" fmla="*/ 322993 w 473487"/>
              <a:gd name="connsiteY46" fmla="*/ 139732 h 666464"/>
              <a:gd name="connsiteX47" fmla="*/ 355283 w 473487"/>
              <a:gd name="connsiteY47" fmla="*/ 172022 h 666464"/>
              <a:gd name="connsiteX48" fmla="*/ 387572 w 473487"/>
              <a:gd name="connsiteY48" fmla="*/ 139732 h 666464"/>
              <a:gd name="connsiteX49" fmla="*/ 355283 w 473487"/>
              <a:gd name="connsiteY49" fmla="*/ 107442 h 666464"/>
              <a:gd name="connsiteX50" fmla="*/ 355283 w 473487"/>
              <a:gd name="connsiteY50" fmla="*/ 236411 h 666464"/>
              <a:gd name="connsiteX51" fmla="*/ 322993 w 473487"/>
              <a:gd name="connsiteY51" fmla="*/ 268700 h 666464"/>
              <a:gd name="connsiteX52" fmla="*/ 355283 w 473487"/>
              <a:gd name="connsiteY52" fmla="*/ 300990 h 666464"/>
              <a:gd name="connsiteX53" fmla="*/ 387572 w 473487"/>
              <a:gd name="connsiteY53" fmla="*/ 268700 h 666464"/>
              <a:gd name="connsiteX54" fmla="*/ 355283 w 473487"/>
              <a:gd name="connsiteY54" fmla="*/ 236411 h 666464"/>
              <a:gd name="connsiteX55" fmla="*/ 355283 w 473487"/>
              <a:gd name="connsiteY55" fmla="*/ 365379 h 666464"/>
              <a:gd name="connsiteX56" fmla="*/ 322993 w 473487"/>
              <a:gd name="connsiteY56" fmla="*/ 397669 h 666464"/>
              <a:gd name="connsiteX57" fmla="*/ 355283 w 473487"/>
              <a:gd name="connsiteY57" fmla="*/ 429959 h 666464"/>
              <a:gd name="connsiteX58" fmla="*/ 387572 w 473487"/>
              <a:gd name="connsiteY58" fmla="*/ 397669 h 666464"/>
              <a:gd name="connsiteX59" fmla="*/ 355283 w 473487"/>
              <a:gd name="connsiteY59" fmla="*/ 365379 h 666464"/>
              <a:gd name="connsiteX60" fmla="*/ 355283 w 473487"/>
              <a:gd name="connsiteY60" fmla="*/ 494348 h 666464"/>
              <a:gd name="connsiteX61" fmla="*/ 322993 w 473487"/>
              <a:gd name="connsiteY61" fmla="*/ 526637 h 666464"/>
              <a:gd name="connsiteX62" fmla="*/ 355283 w 473487"/>
              <a:gd name="connsiteY62" fmla="*/ 558927 h 666464"/>
              <a:gd name="connsiteX63" fmla="*/ 387572 w 473487"/>
              <a:gd name="connsiteY63" fmla="*/ 526637 h 666464"/>
              <a:gd name="connsiteX64" fmla="*/ 355283 w 473487"/>
              <a:gd name="connsiteY64" fmla="*/ 494348 h 66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73487" h="666464">
                <a:moveTo>
                  <a:pt x="43529" y="623507"/>
                </a:moveTo>
                <a:lnTo>
                  <a:pt x="43053" y="42958"/>
                </a:lnTo>
                <a:lnTo>
                  <a:pt x="430054" y="42958"/>
                </a:lnTo>
                <a:lnTo>
                  <a:pt x="430530" y="623507"/>
                </a:lnTo>
                <a:lnTo>
                  <a:pt x="43529" y="623507"/>
                </a:lnTo>
                <a:close/>
                <a:moveTo>
                  <a:pt x="473012" y="21431"/>
                </a:moveTo>
                <a:cubicBezTo>
                  <a:pt x="473012" y="9620"/>
                  <a:pt x="463391" y="0"/>
                  <a:pt x="451485" y="0"/>
                </a:cubicBezTo>
                <a:lnTo>
                  <a:pt x="21527" y="0"/>
                </a:lnTo>
                <a:cubicBezTo>
                  <a:pt x="15811" y="0"/>
                  <a:pt x="10382" y="2286"/>
                  <a:pt x="6286" y="6287"/>
                </a:cubicBezTo>
                <a:cubicBezTo>
                  <a:pt x="2286" y="10287"/>
                  <a:pt x="0" y="15812"/>
                  <a:pt x="0" y="21527"/>
                </a:cubicBezTo>
                <a:lnTo>
                  <a:pt x="572" y="645033"/>
                </a:lnTo>
                <a:cubicBezTo>
                  <a:pt x="572" y="656844"/>
                  <a:pt x="10192" y="666464"/>
                  <a:pt x="22003" y="666464"/>
                </a:cubicBezTo>
                <a:lnTo>
                  <a:pt x="213836" y="666464"/>
                </a:lnTo>
                <a:cubicBezTo>
                  <a:pt x="225171" y="663988"/>
                  <a:pt x="232601" y="654272"/>
                  <a:pt x="236601" y="643604"/>
                </a:cubicBezTo>
                <a:lnTo>
                  <a:pt x="237744" y="643604"/>
                </a:lnTo>
                <a:cubicBezTo>
                  <a:pt x="241744" y="654177"/>
                  <a:pt x="249364" y="663988"/>
                  <a:pt x="260794" y="666464"/>
                </a:cubicBezTo>
                <a:lnTo>
                  <a:pt x="451961" y="666464"/>
                </a:lnTo>
                <a:cubicBezTo>
                  <a:pt x="457676" y="666464"/>
                  <a:pt x="463106" y="664178"/>
                  <a:pt x="467201" y="660178"/>
                </a:cubicBezTo>
                <a:cubicBezTo>
                  <a:pt x="471202" y="656177"/>
                  <a:pt x="473488" y="650653"/>
                  <a:pt x="473488" y="644938"/>
                </a:cubicBezTo>
                <a:lnTo>
                  <a:pt x="473012" y="21431"/>
                </a:lnTo>
                <a:close/>
                <a:moveTo>
                  <a:pt x="215551" y="558927"/>
                </a:moveTo>
                <a:lnTo>
                  <a:pt x="258604" y="558927"/>
                </a:lnTo>
                <a:lnTo>
                  <a:pt x="258604" y="107823"/>
                </a:lnTo>
                <a:lnTo>
                  <a:pt x="215551" y="107823"/>
                </a:lnTo>
                <a:lnTo>
                  <a:pt x="215551" y="558927"/>
                </a:lnTo>
                <a:close/>
                <a:moveTo>
                  <a:pt x="118872" y="107442"/>
                </a:moveTo>
                <a:cubicBezTo>
                  <a:pt x="101060" y="107442"/>
                  <a:pt x="86582" y="121920"/>
                  <a:pt x="86582" y="139732"/>
                </a:cubicBezTo>
                <a:cubicBezTo>
                  <a:pt x="86582" y="157544"/>
                  <a:pt x="101060" y="172022"/>
                  <a:pt x="118872" y="172022"/>
                </a:cubicBezTo>
                <a:cubicBezTo>
                  <a:pt x="136684" y="172022"/>
                  <a:pt x="151162" y="157544"/>
                  <a:pt x="151162" y="139732"/>
                </a:cubicBezTo>
                <a:cubicBezTo>
                  <a:pt x="151162" y="121920"/>
                  <a:pt x="136684" y="107442"/>
                  <a:pt x="118872" y="107442"/>
                </a:cubicBezTo>
                <a:moveTo>
                  <a:pt x="118872" y="236411"/>
                </a:moveTo>
                <a:cubicBezTo>
                  <a:pt x="101060" y="236411"/>
                  <a:pt x="86582" y="250889"/>
                  <a:pt x="86582" y="268700"/>
                </a:cubicBezTo>
                <a:cubicBezTo>
                  <a:pt x="86582" y="286512"/>
                  <a:pt x="101060" y="300990"/>
                  <a:pt x="118872" y="300990"/>
                </a:cubicBezTo>
                <a:cubicBezTo>
                  <a:pt x="136684" y="300990"/>
                  <a:pt x="151162" y="286512"/>
                  <a:pt x="151162" y="268700"/>
                </a:cubicBezTo>
                <a:cubicBezTo>
                  <a:pt x="151162" y="250889"/>
                  <a:pt x="136684" y="236411"/>
                  <a:pt x="118872" y="236411"/>
                </a:cubicBezTo>
                <a:moveTo>
                  <a:pt x="118872" y="365379"/>
                </a:moveTo>
                <a:cubicBezTo>
                  <a:pt x="101060" y="365379"/>
                  <a:pt x="86582" y="379857"/>
                  <a:pt x="86582" y="397669"/>
                </a:cubicBezTo>
                <a:cubicBezTo>
                  <a:pt x="86582" y="415481"/>
                  <a:pt x="101060" y="429959"/>
                  <a:pt x="118872" y="429959"/>
                </a:cubicBezTo>
                <a:cubicBezTo>
                  <a:pt x="136684" y="429959"/>
                  <a:pt x="151162" y="415481"/>
                  <a:pt x="151162" y="397669"/>
                </a:cubicBezTo>
                <a:cubicBezTo>
                  <a:pt x="151162" y="379857"/>
                  <a:pt x="136684" y="365379"/>
                  <a:pt x="118872" y="365379"/>
                </a:cubicBezTo>
                <a:moveTo>
                  <a:pt x="118872" y="494348"/>
                </a:moveTo>
                <a:cubicBezTo>
                  <a:pt x="101060" y="494348"/>
                  <a:pt x="86582" y="508826"/>
                  <a:pt x="86582" y="526637"/>
                </a:cubicBezTo>
                <a:cubicBezTo>
                  <a:pt x="86582" y="544449"/>
                  <a:pt x="101060" y="558927"/>
                  <a:pt x="118872" y="558927"/>
                </a:cubicBezTo>
                <a:cubicBezTo>
                  <a:pt x="136684" y="558927"/>
                  <a:pt x="151162" y="544449"/>
                  <a:pt x="151162" y="526637"/>
                </a:cubicBezTo>
                <a:cubicBezTo>
                  <a:pt x="151162" y="508826"/>
                  <a:pt x="136684" y="494348"/>
                  <a:pt x="118872" y="494348"/>
                </a:cubicBezTo>
                <a:moveTo>
                  <a:pt x="355283" y="107442"/>
                </a:moveTo>
                <a:cubicBezTo>
                  <a:pt x="337471" y="107442"/>
                  <a:pt x="322993" y="121920"/>
                  <a:pt x="322993" y="139732"/>
                </a:cubicBezTo>
                <a:cubicBezTo>
                  <a:pt x="322993" y="157544"/>
                  <a:pt x="337471" y="172022"/>
                  <a:pt x="355283" y="172022"/>
                </a:cubicBezTo>
                <a:cubicBezTo>
                  <a:pt x="373094" y="172022"/>
                  <a:pt x="387572" y="157544"/>
                  <a:pt x="387572" y="139732"/>
                </a:cubicBezTo>
                <a:cubicBezTo>
                  <a:pt x="387572" y="121920"/>
                  <a:pt x="373094" y="107442"/>
                  <a:pt x="355283" y="107442"/>
                </a:cubicBezTo>
                <a:moveTo>
                  <a:pt x="355283" y="236411"/>
                </a:moveTo>
                <a:cubicBezTo>
                  <a:pt x="337471" y="236411"/>
                  <a:pt x="322993" y="250889"/>
                  <a:pt x="322993" y="268700"/>
                </a:cubicBezTo>
                <a:cubicBezTo>
                  <a:pt x="322993" y="286512"/>
                  <a:pt x="337471" y="300990"/>
                  <a:pt x="355283" y="300990"/>
                </a:cubicBezTo>
                <a:cubicBezTo>
                  <a:pt x="373094" y="300990"/>
                  <a:pt x="387572" y="286512"/>
                  <a:pt x="387572" y="268700"/>
                </a:cubicBezTo>
                <a:cubicBezTo>
                  <a:pt x="387572" y="250889"/>
                  <a:pt x="373094" y="236411"/>
                  <a:pt x="355283" y="236411"/>
                </a:cubicBezTo>
                <a:moveTo>
                  <a:pt x="355283" y="365379"/>
                </a:moveTo>
                <a:cubicBezTo>
                  <a:pt x="337471" y="365379"/>
                  <a:pt x="322993" y="379857"/>
                  <a:pt x="322993" y="397669"/>
                </a:cubicBezTo>
                <a:cubicBezTo>
                  <a:pt x="322993" y="415481"/>
                  <a:pt x="337471" y="429959"/>
                  <a:pt x="355283" y="429959"/>
                </a:cubicBezTo>
                <a:cubicBezTo>
                  <a:pt x="373094" y="429959"/>
                  <a:pt x="387572" y="415481"/>
                  <a:pt x="387572" y="397669"/>
                </a:cubicBezTo>
                <a:cubicBezTo>
                  <a:pt x="387572" y="379857"/>
                  <a:pt x="373094" y="365379"/>
                  <a:pt x="355283" y="365379"/>
                </a:cubicBezTo>
                <a:moveTo>
                  <a:pt x="355283" y="494348"/>
                </a:moveTo>
                <a:cubicBezTo>
                  <a:pt x="337471" y="494348"/>
                  <a:pt x="322993" y="508826"/>
                  <a:pt x="322993" y="526637"/>
                </a:cubicBezTo>
                <a:cubicBezTo>
                  <a:pt x="322993" y="544449"/>
                  <a:pt x="337471" y="558927"/>
                  <a:pt x="355283" y="558927"/>
                </a:cubicBezTo>
                <a:cubicBezTo>
                  <a:pt x="373094" y="558927"/>
                  <a:pt x="387572" y="544449"/>
                  <a:pt x="387572" y="526637"/>
                </a:cubicBezTo>
                <a:cubicBezTo>
                  <a:pt x="387572" y="508826"/>
                  <a:pt x="373094" y="494348"/>
                  <a:pt x="355283" y="494348"/>
                </a:cubicBezTo>
              </a:path>
            </a:pathLst>
          </a:custGeom>
          <a:solidFill>
            <a:schemeClr val="accent2"/>
          </a:solidFill>
          <a:ln w="9525" cap="flat">
            <a:solidFill>
              <a:schemeClr val="bg1">
                <a:lumMod val="95000"/>
              </a:schemeClr>
            </a:solidFill>
            <a:prstDash val="solid"/>
            <a:miter/>
          </a:ln>
        </p:spPr>
        <p:txBody>
          <a:bodyPr rtlCol="0" anchor="ctr"/>
          <a:lstStyle/>
          <a:p>
            <a:endParaRPr lang="de-DE"/>
          </a:p>
        </p:txBody>
      </p:sp>
      <p:sp>
        <p:nvSpPr>
          <p:cNvPr id="36" name="Freeform: Shape 211">
            <a:extLst>
              <a:ext uri="{FF2B5EF4-FFF2-40B4-BE49-F238E27FC236}">
                <a16:creationId xmlns:a16="http://schemas.microsoft.com/office/drawing/2014/main" id="{EB8936BA-7FF9-42CB-82FB-00F351A9BEDD}"/>
              </a:ext>
            </a:extLst>
          </p:cNvPr>
          <p:cNvSpPr/>
          <p:nvPr/>
        </p:nvSpPr>
        <p:spPr>
          <a:xfrm>
            <a:off x="4146606" y="5087779"/>
            <a:ext cx="581994" cy="538286"/>
          </a:xfrm>
          <a:custGeom>
            <a:avLst/>
            <a:gdLst>
              <a:gd name="connsiteX0" fmla="*/ 437036 w 468190"/>
              <a:gd name="connsiteY0" fmla="*/ 123150 h 433028"/>
              <a:gd name="connsiteX1" fmla="*/ 448188 w 468190"/>
              <a:gd name="connsiteY1" fmla="*/ 149997 h 433028"/>
              <a:gd name="connsiteX2" fmla="*/ 426884 w 468190"/>
              <a:gd name="connsiteY2" fmla="*/ 171301 h 433028"/>
              <a:gd name="connsiteX3" fmla="*/ 406916 w 468190"/>
              <a:gd name="connsiteY3" fmla="*/ 123150 h 433028"/>
              <a:gd name="connsiteX4" fmla="*/ 426884 w 468190"/>
              <a:gd name="connsiteY4" fmla="*/ 74998 h 433028"/>
              <a:gd name="connsiteX5" fmla="*/ 426884 w 468190"/>
              <a:gd name="connsiteY5" fmla="*/ 21304 h 433028"/>
              <a:gd name="connsiteX6" fmla="*/ 448255 w 468190"/>
              <a:gd name="connsiteY6" fmla="*/ 0 h 433028"/>
              <a:gd name="connsiteX7" fmla="*/ 448255 w 468190"/>
              <a:gd name="connsiteY7" fmla="*/ 96369 h 433028"/>
              <a:gd name="connsiteX8" fmla="*/ 437102 w 468190"/>
              <a:gd name="connsiteY8" fmla="*/ 123217 h 433028"/>
              <a:gd name="connsiteX9" fmla="*/ 387482 w 468190"/>
              <a:gd name="connsiteY9" fmla="*/ 0 h 433028"/>
              <a:gd name="connsiteX10" fmla="*/ 366111 w 468190"/>
              <a:gd name="connsiteY10" fmla="*/ 21304 h 433028"/>
              <a:gd name="connsiteX11" fmla="*/ 366111 w 468190"/>
              <a:gd name="connsiteY11" fmla="*/ 74998 h 433028"/>
              <a:gd name="connsiteX12" fmla="*/ 366111 w 468190"/>
              <a:gd name="connsiteY12" fmla="*/ 171368 h 433028"/>
              <a:gd name="connsiteX13" fmla="*/ 387415 w 468190"/>
              <a:gd name="connsiteY13" fmla="*/ 150064 h 433028"/>
              <a:gd name="connsiteX14" fmla="*/ 387415 w 468190"/>
              <a:gd name="connsiteY14" fmla="*/ 96369 h 433028"/>
              <a:gd name="connsiteX15" fmla="*/ 387415 w 468190"/>
              <a:gd name="connsiteY15" fmla="*/ 0 h 433028"/>
              <a:gd name="connsiteX16" fmla="*/ 391823 w 468190"/>
              <a:gd name="connsiteY16" fmla="*/ 281629 h 433028"/>
              <a:gd name="connsiteX17" fmla="*/ 422009 w 468190"/>
              <a:gd name="connsiteY17" fmla="*/ 281629 h 433028"/>
              <a:gd name="connsiteX18" fmla="*/ 422009 w 468190"/>
              <a:gd name="connsiteY18" fmla="*/ 191136 h 433028"/>
              <a:gd name="connsiteX19" fmla="*/ 391823 w 468190"/>
              <a:gd name="connsiteY19" fmla="*/ 191136 h 433028"/>
              <a:gd name="connsiteX20" fmla="*/ 391823 w 468190"/>
              <a:gd name="connsiteY20" fmla="*/ 281629 h 433028"/>
              <a:gd name="connsiteX21" fmla="*/ 437036 w 468190"/>
              <a:gd name="connsiteY21" fmla="*/ 281629 h 433028"/>
              <a:gd name="connsiteX22" fmla="*/ 467222 w 468190"/>
              <a:gd name="connsiteY22" fmla="*/ 281629 h 433028"/>
              <a:gd name="connsiteX23" fmla="*/ 467222 w 468190"/>
              <a:gd name="connsiteY23" fmla="*/ 191136 h 433028"/>
              <a:gd name="connsiteX24" fmla="*/ 437036 w 468190"/>
              <a:gd name="connsiteY24" fmla="*/ 191136 h 433028"/>
              <a:gd name="connsiteX25" fmla="*/ 437036 w 468190"/>
              <a:gd name="connsiteY25" fmla="*/ 281629 h 433028"/>
              <a:gd name="connsiteX26" fmla="*/ 105519 w 468190"/>
              <a:gd name="connsiteY26" fmla="*/ 221523 h 433028"/>
              <a:gd name="connsiteX27" fmla="*/ 30120 w 468190"/>
              <a:gd name="connsiteY27" fmla="*/ 221523 h 433028"/>
              <a:gd name="connsiteX28" fmla="*/ 30120 w 468190"/>
              <a:gd name="connsiteY28" fmla="*/ 251709 h 433028"/>
              <a:gd name="connsiteX29" fmla="*/ 105519 w 468190"/>
              <a:gd name="connsiteY29" fmla="*/ 251709 h 433028"/>
              <a:gd name="connsiteX30" fmla="*/ 105519 w 468190"/>
              <a:gd name="connsiteY30" fmla="*/ 221523 h 433028"/>
              <a:gd name="connsiteX31" fmla="*/ 222792 w 468190"/>
              <a:gd name="connsiteY31" fmla="*/ 281829 h 433028"/>
              <a:gd name="connsiteX32" fmla="*/ 0 w 468190"/>
              <a:gd name="connsiteY32" fmla="*/ 281829 h 433028"/>
              <a:gd name="connsiteX33" fmla="*/ 0 w 468190"/>
              <a:gd name="connsiteY33" fmla="*/ 191337 h 433028"/>
              <a:gd name="connsiteX34" fmla="*/ 132500 w 468190"/>
              <a:gd name="connsiteY34" fmla="*/ 191337 h 433028"/>
              <a:gd name="connsiteX35" fmla="*/ 162619 w 468190"/>
              <a:gd name="connsiteY35" fmla="*/ 221456 h 433028"/>
              <a:gd name="connsiteX36" fmla="*/ 135705 w 468190"/>
              <a:gd name="connsiteY36" fmla="*/ 221456 h 433028"/>
              <a:gd name="connsiteX37" fmla="*/ 135705 w 468190"/>
              <a:gd name="connsiteY37" fmla="*/ 251643 h 433028"/>
              <a:gd name="connsiteX38" fmla="*/ 192672 w 468190"/>
              <a:gd name="connsiteY38" fmla="*/ 251643 h 433028"/>
              <a:gd name="connsiteX39" fmla="*/ 222792 w 468190"/>
              <a:gd name="connsiteY39" fmla="*/ 281829 h 433028"/>
              <a:gd name="connsiteX40" fmla="*/ 290778 w 468190"/>
              <a:gd name="connsiteY40" fmla="*/ 221523 h 433028"/>
              <a:gd name="connsiteX41" fmla="*/ 376997 w 468190"/>
              <a:gd name="connsiteY41" fmla="*/ 221523 h 433028"/>
              <a:gd name="connsiteX42" fmla="*/ 376997 w 468190"/>
              <a:gd name="connsiteY42" fmla="*/ 191337 h 433028"/>
              <a:gd name="connsiteX43" fmla="*/ 260725 w 468190"/>
              <a:gd name="connsiteY43" fmla="*/ 191337 h 433028"/>
              <a:gd name="connsiteX44" fmla="*/ 290845 w 468190"/>
              <a:gd name="connsiteY44" fmla="*/ 221523 h 433028"/>
              <a:gd name="connsiteX45" fmla="*/ 376997 w 468190"/>
              <a:gd name="connsiteY45" fmla="*/ 251709 h 433028"/>
              <a:gd name="connsiteX46" fmla="*/ 320898 w 468190"/>
              <a:gd name="connsiteY46" fmla="*/ 251709 h 433028"/>
              <a:gd name="connsiteX47" fmla="*/ 351018 w 468190"/>
              <a:gd name="connsiteY47" fmla="*/ 281896 h 433028"/>
              <a:gd name="connsiteX48" fmla="*/ 377063 w 468190"/>
              <a:gd name="connsiteY48" fmla="*/ 281896 h 433028"/>
              <a:gd name="connsiteX49" fmla="*/ 377063 w 468190"/>
              <a:gd name="connsiteY49" fmla="*/ 251709 h 433028"/>
              <a:gd name="connsiteX50" fmla="*/ 435099 w 468190"/>
              <a:gd name="connsiteY50" fmla="*/ 411724 h 433028"/>
              <a:gd name="connsiteX51" fmla="*/ 43877 w 468190"/>
              <a:gd name="connsiteY51" fmla="*/ 19701 h 433028"/>
              <a:gd name="connsiteX52" fmla="*/ 22506 w 468190"/>
              <a:gd name="connsiteY52" fmla="*/ 41005 h 433028"/>
              <a:gd name="connsiteX53" fmla="*/ 413728 w 468190"/>
              <a:gd name="connsiteY53" fmla="*/ 433028 h 433028"/>
              <a:gd name="connsiteX54" fmla="*/ 435099 w 468190"/>
              <a:gd name="connsiteY54" fmla="*/ 411724 h 43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68190" h="433028">
                <a:moveTo>
                  <a:pt x="437036" y="123150"/>
                </a:moveTo>
                <a:cubicBezTo>
                  <a:pt x="437036" y="133301"/>
                  <a:pt x="440976" y="142851"/>
                  <a:pt x="448188" y="149997"/>
                </a:cubicBezTo>
                <a:lnTo>
                  <a:pt x="426884" y="171301"/>
                </a:lnTo>
                <a:cubicBezTo>
                  <a:pt x="413995" y="158412"/>
                  <a:pt x="406916" y="141315"/>
                  <a:pt x="406916" y="123150"/>
                </a:cubicBezTo>
                <a:cubicBezTo>
                  <a:pt x="406916" y="104985"/>
                  <a:pt x="413995" y="87821"/>
                  <a:pt x="426884" y="74998"/>
                </a:cubicBezTo>
                <a:cubicBezTo>
                  <a:pt x="441710" y="60172"/>
                  <a:pt x="441710" y="36063"/>
                  <a:pt x="426884" y="21304"/>
                </a:cubicBezTo>
                <a:lnTo>
                  <a:pt x="448255" y="0"/>
                </a:lnTo>
                <a:cubicBezTo>
                  <a:pt x="474835" y="26580"/>
                  <a:pt x="474835" y="69789"/>
                  <a:pt x="448255" y="96369"/>
                </a:cubicBezTo>
                <a:cubicBezTo>
                  <a:pt x="441043" y="103515"/>
                  <a:pt x="437102" y="113066"/>
                  <a:pt x="437102" y="123217"/>
                </a:cubicBezTo>
                <a:moveTo>
                  <a:pt x="387482" y="0"/>
                </a:moveTo>
                <a:lnTo>
                  <a:pt x="366111" y="21304"/>
                </a:lnTo>
                <a:cubicBezTo>
                  <a:pt x="380937" y="36130"/>
                  <a:pt x="380937" y="60239"/>
                  <a:pt x="366111" y="74998"/>
                </a:cubicBezTo>
                <a:cubicBezTo>
                  <a:pt x="339531" y="101579"/>
                  <a:pt x="339531" y="144788"/>
                  <a:pt x="366111" y="171368"/>
                </a:cubicBezTo>
                <a:lnTo>
                  <a:pt x="387415" y="150064"/>
                </a:lnTo>
                <a:cubicBezTo>
                  <a:pt x="372589" y="135238"/>
                  <a:pt x="372589" y="111129"/>
                  <a:pt x="387415" y="96369"/>
                </a:cubicBezTo>
                <a:cubicBezTo>
                  <a:pt x="413995" y="69789"/>
                  <a:pt x="413995" y="26580"/>
                  <a:pt x="387415" y="0"/>
                </a:cubicBezTo>
                <a:moveTo>
                  <a:pt x="391823" y="281629"/>
                </a:moveTo>
                <a:lnTo>
                  <a:pt x="422009" y="281629"/>
                </a:lnTo>
                <a:lnTo>
                  <a:pt x="422009" y="191136"/>
                </a:lnTo>
                <a:lnTo>
                  <a:pt x="391823" y="191136"/>
                </a:lnTo>
                <a:lnTo>
                  <a:pt x="391823" y="281629"/>
                </a:lnTo>
                <a:close/>
                <a:moveTo>
                  <a:pt x="437036" y="281629"/>
                </a:moveTo>
                <a:lnTo>
                  <a:pt x="467222" y="281629"/>
                </a:lnTo>
                <a:lnTo>
                  <a:pt x="467222" y="191136"/>
                </a:lnTo>
                <a:lnTo>
                  <a:pt x="437036" y="191136"/>
                </a:lnTo>
                <a:lnTo>
                  <a:pt x="437036" y="281629"/>
                </a:lnTo>
                <a:close/>
                <a:moveTo>
                  <a:pt x="105519" y="221523"/>
                </a:moveTo>
                <a:lnTo>
                  <a:pt x="30120" y="221523"/>
                </a:lnTo>
                <a:lnTo>
                  <a:pt x="30120" y="251709"/>
                </a:lnTo>
                <a:lnTo>
                  <a:pt x="105519" y="251709"/>
                </a:lnTo>
                <a:lnTo>
                  <a:pt x="105519" y="221523"/>
                </a:lnTo>
                <a:close/>
                <a:moveTo>
                  <a:pt x="222792" y="281829"/>
                </a:moveTo>
                <a:lnTo>
                  <a:pt x="0" y="281829"/>
                </a:lnTo>
                <a:lnTo>
                  <a:pt x="0" y="191337"/>
                </a:lnTo>
                <a:lnTo>
                  <a:pt x="132500" y="191337"/>
                </a:lnTo>
                <a:lnTo>
                  <a:pt x="162619" y="221456"/>
                </a:lnTo>
                <a:lnTo>
                  <a:pt x="135705" y="221456"/>
                </a:lnTo>
                <a:lnTo>
                  <a:pt x="135705" y="251643"/>
                </a:lnTo>
                <a:lnTo>
                  <a:pt x="192672" y="251643"/>
                </a:lnTo>
                <a:lnTo>
                  <a:pt x="222792" y="281829"/>
                </a:lnTo>
                <a:close/>
                <a:moveTo>
                  <a:pt x="290778" y="221523"/>
                </a:moveTo>
                <a:lnTo>
                  <a:pt x="376997" y="221523"/>
                </a:lnTo>
                <a:lnTo>
                  <a:pt x="376997" y="191337"/>
                </a:lnTo>
                <a:lnTo>
                  <a:pt x="260725" y="191337"/>
                </a:lnTo>
                <a:lnTo>
                  <a:pt x="290845" y="221523"/>
                </a:lnTo>
                <a:close/>
                <a:moveTo>
                  <a:pt x="376997" y="251709"/>
                </a:moveTo>
                <a:lnTo>
                  <a:pt x="320898" y="251709"/>
                </a:lnTo>
                <a:lnTo>
                  <a:pt x="351018" y="281896"/>
                </a:lnTo>
                <a:lnTo>
                  <a:pt x="377063" y="281896"/>
                </a:lnTo>
                <a:lnTo>
                  <a:pt x="377063" y="251709"/>
                </a:lnTo>
                <a:close/>
                <a:moveTo>
                  <a:pt x="435099" y="411724"/>
                </a:moveTo>
                <a:lnTo>
                  <a:pt x="43877" y="19701"/>
                </a:lnTo>
                <a:lnTo>
                  <a:pt x="22506" y="41005"/>
                </a:lnTo>
                <a:lnTo>
                  <a:pt x="413728" y="433028"/>
                </a:lnTo>
                <a:lnTo>
                  <a:pt x="435099" y="411724"/>
                </a:lnTo>
                <a:close/>
              </a:path>
            </a:pathLst>
          </a:custGeom>
          <a:solidFill>
            <a:schemeClr val="accent2"/>
          </a:solidFill>
          <a:ln w="6677" cap="flat">
            <a:noFill/>
            <a:prstDash val="solid"/>
            <a:miter/>
          </a:ln>
        </p:spPr>
        <p:txBody>
          <a:bodyPr rtlCol="0" anchor="ctr"/>
          <a:lstStyle/>
          <a:p>
            <a:endParaRPr lang="de-DE"/>
          </a:p>
        </p:txBody>
      </p:sp>
      <p:sp>
        <p:nvSpPr>
          <p:cNvPr id="37" name="Freeform: Shape 214">
            <a:extLst>
              <a:ext uri="{FF2B5EF4-FFF2-40B4-BE49-F238E27FC236}">
                <a16:creationId xmlns:a16="http://schemas.microsoft.com/office/drawing/2014/main" id="{96C4E308-C7BD-4E3F-8E88-2D340E31E9B6}"/>
              </a:ext>
            </a:extLst>
          </p:cNvPr>
          <p:cNvSpPr/>
          <p:nvPr/>
        </p:nvSpPr>
        <p:spPr>
          <a:xfrm>
            <a:off x="10872112" y="2670078"/>
            <a:ext cx="733902" cy="412812"/>
          </a:xfrm>
          <a:custGeom>
            <a:avLst/>
            <a:gdLst>
              <a:gd name="connsiteX0" fmla="*/ 105585 w 482515"/>
              <a:gd name="connsiteY0" fmla="*/ 0 h 271410"/>
              <a:gd name="connsiteX1" fmla="*/ 120679 w 482515"/>
              <a:gd name="connsiteY1" fmla="*/ 15093 h 271410"/>
              <a:gd name="connsiteX2" fmla="*/ 120679 w 482515"/>
              <a:gd name="connsiteY2" fmla="*/ 256318 h 271410"/>
              <a:gd name="connsiteX3" fmla="*/ 105585 w 482515"/>
              <a:gd name="connsiteY3" fmla="*/ 271411 h 271410"/>
              <a:gd name="connsiteX4" fmla="*/ 90492 w 482515"/>
              <a:gd name="connsiteY4" fmla="*/ 256318 h 271410"/>
              <a:gd name="connsiteX5" fmla="*/ 90492 w 482515"/>
              <a:gd name="connsiteY5" fmla="*/ 15093 h 271410"/>
              <a:gd name="connsiteX6" fmla="*/ 105585 w 482515"/>
              <a:gd name="connsiteY6" fmla="*/ 0 h 271410"/>
              <a:gd name="connsiteX7" fmla="*/ 60372 w 482515"/>
              <a:gd name="connsiteY7" fmla="*/ 45213 h 271410"/>
              <a:gd name="connsiteX8" fmla="*/ 45279 w 482515"/>
              <a:gd name="connsiteY8" fmla="*/ 60306 h 271410"/>
              <a:gd name="connsiteX9" fmla="*/ 45279 w 482515"/>
              <a:gd name="connsiteY9" fmla="*/ 211105 h 271410"/>
              <a:gd name="connsiteX10" fmla="*/ 60372 w 482515"/>
              <a:gd name="connsiteY10" fmla="*/ 226198 h 271410"/>
              <a:gd name="connsiteX11" fmla="*/ 75466 w 482515"/>
              <a:gd name="connsiteY11" fmla="*/ 211105 h 271410"/>
              <a:gd name="connsiteX12" fmla="*/ 75466 w 482515"/>
              <a:gd name="connsiteY12" fmla="*/ 60306 h 271410"/>
              <a:gd name="connsiteX13" fmla="*/ 60372 w 482515"/>
              <a:gd name="connsiteY13" fmla="*/ 45213 h 271410"/>
              <a:gd name="connsiteX14" fmla="*/ 376996 w 482515"/>
              <a:gd name="connsiteY14" fmla="*/ 0 h 271410"/>
              <a:gd name="connsiteX15" fmla="*/ 361903 w 482515"/>
              <a:gd name="connsiteY15" fmla="*/ 15093 h 271410"/>
              <a:gd name="connsiteX16" fmla="*/ 361903 w 482515"/>
              <a:gd name="connsiteY16" fmla="*/ 256318 h 271410"/>
              <a:gd name="connsiteX17" fmla="*/ 376996 w 482515"/>
              <a:gd name="connsiteY17" fmla="*/ 271411 h 271410"/>
              <a:gd name="connsiteX18" fmla="*/ 392090 w 482515"/>
              <a:gd name="connsiteY18" fmla="*/ 256318 h 271410"/>
              <a:gd name="connsiteX19" fmla="*/ 392090 w 482515"/>
              <a:gd name="connsiteY19" fmla="*/ 15093 h 271410"/>
              <a:gd name="connsiteX20" fmla="*/ 376996 w 482515"/>
              <a:gd name="connsiteY20" fmla="*/ 0 h 271410"/>
              <a:gd name="connsiteX21" fmla="*/ 422209 w 482515"/>
              <a:gd name="connsiteY21" fmla="*/ 45213 h 271410"/>
              <a:gd name="connsiteX22" fmla="*/ 407116 w 482515"/>
              <a:gd name="connsiteY22" fmla="*/ 60306 h 271410"/>
              <a:gd name="connsiteX23" fmla="*/ 407116 w 482515"/>
              <a:gd name="connsiteY23" fmla="*/ 211105 h 271410"/>
              <a:gd name="connsiteX24" fmla="*/ 422209 w 482515"/>
              <a:gd name="connsiteY24" fmla="*/ 226198 h 271410"/>
              <a:gd name="connsiteX25" fmla="*/ 437303 w 482515"/>
              <a:gd name="connsiteY25" fmla="*/ 211105 h 271410"/>
              <a:gd name="connsiteX26" fmla="*/ 437303 w 482515"/>
              <a:gd name="connsiteY26" fmla="*/ 60306 h 271410"/>
              <a:gd name="connsiteX27" fmla="*/ 422209 w 482515"/>
              <a:gd name="connsiteY27" fmla="*/ 45213 h 271410"/>
              <a:gd name="connsiteX28" fmla="*/ 0 w 482515"/>
              <a:gd name="connsiteY28" fmla="*/ 150732 h 271410"/>
              <a:gd name="connsiteX29" fmla="*/ 30187 w 482515"/>
              <a:gd name="connsiteY29" fmla="*/ 150732 h 271410"/>
              <a:gd name="connsiteX30" fmla="*/ 30187 w 482515"/>
              <a:gd name="connsiteY30" fmla="*/ 120546 h 271410"/>
              <a:gd name="connsiteX31" fmla="*/ 0 w 482515"/>
              <a:gd name="connsiteY31" fmla="*/ 120546 h 271410"/>
              <a:gd name="connsiteX32" fmla="*/ 0 w 482515"/>
              <a:gd name="connsiteY32" fmla="*/ 150732 h 271410"/>
              <a:gd name="connsiteX33" fmla="*/ 452329 w 482515"/>
              <a:gd name="connsiteY33" fmla="*/ 150732 h 271410"/>
              <a:gd name="connsiteX34" fmla="*/ 482516 w 482515"/>
              <a:gd name="connsiteY34" fmla="*/ 150732 h 271410"/>
              <a:gd name="connsiteX35" fmla="*/ 482516 w 482515"/>
              <a:gd name="connsiteY35" fmla="*/ 120546 h 271410"/>
              <a:gd name="connsiteX36" fmla="*/ 452329 w 482515"/>
              <a:gd name="connsiteY36" fmla="*/ 120546 h 271410"/>
              <a:gd name="connsiteX37" fmla="*/ 452329 w 482515"/>
              <a:gd name="connsiteY37" fmla="*/ 150732 h 271410"/>
              <a:gd name="connsiteX38" fmla="*/ 135705 w 482515"/>
              <a:gd name="connsiteY38" fmla="*/ 150732 h 271410"/>
              <a:gd name="connsiteX39" fmla="*/ 346810 w 482515"/>
              <a:gd name="connsiteY39" fmla="*/ 150732 h 271410"/>
              <a:gd name="connsiteX40" fmla="*/ 346810 w 482515"/>
              <a:gd name="connsiteY40" fmla="*/ 120546 h 271410"/>
              <a:gd name="connsiteX41" fmla="*/ 135705 w 482515"/>
              <a:gd name="connsiteY41" fmla="*/ 120546 h 271410"/>
              <a:gd name="connsiteX42" fmla="*/ 135705 w 482515"/>
              <a:gd name="connsiteY42" fmla="*/ 150732 h 27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82515" h="271410">
                <a:moveTo>
                  <a:pt x="105585" y="0"/>
                </a:moveTo>
                <a:cubicBezTo>
                  <a:pt x="113933" y="0"/>
                  <a:pt x="120679" y="6745"/>
                  <a:pt x="120679" y="15093"/>
                </a:cubicBezTo>
                <a:lnTo>
                  <a:pt x="120679" y="256318"/>
                </a:lnTo>
                <a:cubicBezTo>
                  <a:pt x="120679" y="264666"/>
                  <a:pt x="113933" y="271411"/>
                  <a:pt x="105585" y="271411"/>
                </a:cubicBezTo>
                <a:cubicBezTo>
                  <a:pt x="97237" y="271411"/>
                  <a:pt x="90492" y="264666"/>
                  <a:pt x="90492" y="256318"/>
                </a:cubicBezTo>
                <a:lnTo>
                  <a:pt x="90492" y="15093"/>
                </a:lnTo>
                <a:cubicBezTo>
                  <a:pt x="90492" y="6745"/>
                  <a:pt x="97237" y="0"/>
                  <a:pt x="105585" y="0"/>
                </a:cubicBezTo>
                <a:moveTo>
                  <a:pt x="60372" y="45213"/>
                </a:moveTo>
                <a:cubicBezTo>
                  <a:pt x="52024" y="45213"/>
                  <a:pt x="45279" y="51958"/>
                  <a:pt x="45279" y="60306"/>
                </a:cubicBezTo>
                <a:lnTo>
                  <a:pt x="45279" y="211105"/>
                </a:lnTo>
                <a:cubicBezTo>
                  <a:pt x="45279" y="219453"/>
                  <a:pt x="52024" y="226198"/>
                  <a:pt x="60372" y="226198"/>
                </a:cubicBezTo>
                <a:cubicBezTo>
                  <a:pt x="68720" y="226198"/>
                  <a:pt x="75466" y="219453"/>
                  <a:pt x="75466" y="211105"/>
                </a:cubicBezTo>
                <a:lnTo>
                  <a:pt x="75466" y="60306"/>
                </a:lnTo>
                <a:cubicBezTo>
                  <a:pt x="75466" y="51958"/>
                  <a:pt x="68720" y="45213"/>
                  <a:pt x="60372" y="45213"/>
                </a:cubicBezTo>
                <a:moveTo>
                  <a:pt x="376996" y="0"/>
                </a:moveTo>
                <a:cubicBezTo>
                  <a:pt x="368648" y="0"/>
                  <a:pt x="361903" y="6745"/>
                  <a:pt x="361903" y="15093"/>
                </a:cubicBezTo>
                <a:lnTo>
                  <a:pt x="361903" y="256318"/>
                </a:lnTo>
                <a:cubicBezTo>
                  <a:pt x="361903" y="264666"/>
                  <a:pt x="368648" y="271411"/>
                  <a:pt x="376996" y="271411"/>
                </a:cubicBezTo>
                <a:cubicBezTo>
                  <a:pt x="385344" y="271411"/>
                  <a:pt x="392090" y="264666"/>
                  <a:pt x="392090" y="256318"/>
                </a:cubicBezTo>
                <a:lnTo>
                  <a:pt x="392090" y="15093"/>
                </a:lnTo>
                <a:cubicBezTo>
                  <a:pt x="392090" y="6745"/>
                  <a:pt x="385344" y="0"/>
                  <a:pt x="376996" y="0"/>
                </a:cubicBezTo>
                <a:moveTo>
                  <a:pt x="422209" y="45213"/>
                </a:moveTo>
                <a:cubicBezTo>
                  <a:pt x="413861" y="45213"/>
                  <a:pt x="407116" y="51958"/>
                  <a:pt x="407116" y="60306"/>
                </a:cubicBezTo>
                <a:lnTo>
                  <a:pt x="407116" y="211105"/>
                </a:lnTo>
                <a:cubicBezTo>
                  <a:pt x="407116" y="219453"/>
                  <a:pt x="413861" y="226198"/>
                  <a:pt x="422209" y="226198"/>
                </a:cubicBezTo>
                <a:cubicBezTo>
                  <a:pt x="430557" y="226198"/>
                  <a:pt x="437303" y="219453"/>
                  <a:pt x="437303" y="211105"/>
                </a:cubicBezTo>
                <a:lnTo>
                  <a:pt x="437303" y="60306"/>
                </a:lnTo>
                <a:cubicBezTo>
                  <a:pt x="437303" y="51958"/>
                  <a:pt x="430557" y="45213"/>
                  <a:pt x="422209" y="45213"/>
                </a:cubicBezTo>
                <a:moveTo>
                  <a:pt x="0" y="150732"/>
                </a:moveTo>
                <a:lnTo>
                  <a:pt x="30187" y="150732"/>
                </a:lnTo>
                <a:lnTo>
                  <a:pt x="30187" y="120546"/>
                </a:lnTo>
                <a:lnTo>
                  <a:pt x="0" y="120546"/>
                </a:lnTo>
                <a:lnTo>
                  <a:pt x="0" y="150732"/>
                </a:lnTo>
                <a:close/>
                <a:moveTo>
                  <a:pt x="452329" y="150732"/>
                </a:moveTo>
                <a:lnTo>
                  <a:pt x="482516" y="150732"/>
                </a:lnTo>
                <a:lnTo>
                  <a:pt x="482516" y="120546"/>
                </a:lnTo>
                <a:lnTo>
                  <a:pt x="452329" y="120546"/>
                </a:lnTo>
                <a:lnTo>
                  <a:pt x="452329" y="150732"/>
                </a:lnTo>
                <a:close/>
                <a:moveTo>
                  <a:pt x="135705" y="150732"/>
                </a:moveTo>
                <a:lnTo>
                  <a:pt x="346810" y="150732"/>
                </a:lnTo>
                <a:lnTo>
                  <a:pt x="346810" y="120546"/>
                </a:lnTo>
                <a:lnTo>
                  <a:pt x="135705" y="120546"/>
                </a:lnTo>
                <a:lnTo>
                  <a:pt x="135705" y="150732"/>
                </a:lnTo>
                <a:close/>
              </a:path>
            </a:pathLst>
          </a:custGeom>
          <a:solidFill>
            <a:schemeClr val="accent2"/>
          </a:solidFill>
          <a:ln w="6677" cap="flat">
            <a:solidFill>
              <a:schemeClr val="bg1">
                <a:lumMod val="95000"/>
              </a:schemeClr>
            </a:solidFill>
            <a:prstDash val="solid"/>
            <a:miter/>
          </a:ln>
        </p:spPr>
        <p:txBody>
          <a:bodyPr rtlCol="0" anchor="ctr"/>
          <a:lstStyle/>
          <a:p>
            <a:endParaRPr lang="de-DE"/>
          </a:p>
        </p:txBody>
      </p:sp>
      <p:sp>
        <p:nvSpPr>
          <p:cNvPr id="23" name="Graphic 36">
            <a:extLst>
              <a:ext uri="{FF2B5EF4-FFF2-40B4-BE49-F238E27FC236}">
                <a16:creationId xmlns:a16="http://schemas.microsoft.com/office/drawing/2014/main" id="{9F14A304-AD10-1A3D-2CD9-D06D4DD7ADBF}"/>
              </a:ext>
            </a:extLst>
          </p:cNvPr>
          <p:cNvSpPr/>
          <p:nvPr/>
        </p:nvSpPr>
        <p:spPr>
          <a:xfrm>
            <a:off x="11000601" y="3802223"/>
            <a:ext cx="483097" cy="550154"/>
          </a:xfrm>
          <a:custGeom>
            <a:avLst/>
            <a:gdLst>
              <a:gd name="connsiteX0" fmla="*/ 4483395 w 5709836"/>
              <a:gd name="connsiteY0" fmla="*/ 1603226 h 6502400"/>
              <a:gd name="connsiteX1" fmla="*/ 3103758 w 5709836"/>
              <a:gd name="connsiteY1" fmla="*/ 1917650 h 6502400"/>
              <a:gd name="connsiteX2" fmla="*/ 3052065 w 5709836"/>
              <a:gd name="connsiteY2" fmla="*/ 1962299 h 6502400"/>
              <a:gd name="connsiteX3" fmla="*/ 4378918 w 5709836"/>
              <a:gd name="connsiteY3" fmla="*/ 762000 h 6502400"/>
              <a:gd name="connsiteX4" fmla="*/ 4569418 w 5709836"/>
              <a:gd name="connsiteY4" fmla="*/ 571500 h 6502400"/>
              <a:gd name="connsiteX5" fmla="*/ 4378918 w 5709836"/>
              <a:gd name="connsiteY5" fmla="*/ 381000 h 6502400"/>
              <a:gd name="connsiteX6" fmla="*/ 3016347 w 5709836"/>
              <a:gd name="connsiteY6" fmla="*/ 1056184 h 6502400"/>
              <a:gd name="connsiteX7" fmla="*/ 1711918 w 5709836"/>
              <a:gd name="connsiteY7" fmla="*/ 0 h 6502400"/>
              <a:gd name="connsiteX8" fmla="*/ 949918 w 5709836"/>
              <a:gd name="connsiteY8" fmla="*/ 0 h 6502400"/>
              <a:gd name="connsiteX9" fmla="*/ 759418 w 5709836"/>
              <a:gd name="connsiteY9" fmla="*/ 190500 h 6502400"/>
              <a:gd name="connsiteX10" fmla="*/ 2092918 w 5709836"/>
              <a:gd name="connsiteY10" fmla="*/ 1523851 h 6502400"/>
              <a:gd name="connsiteX11" fmla="*/ 2762496 w 5709836"/>
              <a:gd name="connsiteY11" fmla="*/ 1523851 h 6502400"/>
              <a:gd name="connsiteX12" fmla="*/ 2669031 w 5709836"/>
              <a:gd name="connsiteY12" fmla="*/ 1969740 h 6502400"/>
              <a:gd name="connsiteX13" fmla="*/ 2605829 w 5709836"/>
              <a:gd name="connsiteY13" fmla="*/ 1917402 h 6502400"/>
              <a:gd name="connsiteX14" fmla="*/ 1256057 w 5709836"/>
              <a:gd name="connsiteY14" fmla="*/ 1574155 h 6502400"/>
              <a:gd name="connsiteX15" fmla="*/ 124418 w 5709836"/>
              <a:gd name="connsiteY15" fmla="*/ 2650927 h 6502400"/>
              <a:gd name="connsiteX16" fmla="*/ 57445 w 5709836"/>
              <a:gd name="connsiteY16" fmla="*/ 4254451 h 6502400"/>
              <a:gd name="connsiteX17" fmla="*/ 701027 w 5709836"/>
              <a:gd name="connsiteY17" fmla="*/ 5807770 h 6502400"/>
              <a:gd name="connsiteX18" fmla="*/ 1825970 w 5709836"/>
              <a:gd name="connsiteY18" fmla="*/ 6502400 h 6502400"/>
              <a:gd name="connsiteX19" fmla="*/ 2272355 w 5709836"/>
              <a:gd name="connsiteY19" fmla="*/ 6388448 h 6502400"/>
              <a:gd name="connsiteX20" fmla="*/ 2854918 w 5709836"/>
              <a:gd name="connsiteY20" fmla="*/ 6239173 h 6502400"/>
              <a:gd name="connsiteX21" fmla="*/ 3437530 w 5709836"/>
              <a:gd name="connsiteY21" fmla="*/ 6388299 h 6502400"/>
              <a:gd name="connsiteX22" fmla="*/ 3883866 w 5709836"/>
              <a:gd name="connsiteY22" fmla="*/ 6502400 h 6502400"/>
              <a:gd name="connsiteX23" fmla="*/ 5008858 w 5709836"/>
              <a:gd name="connsiteY23" fmla="*/ 5807720 h 6502400"/>
              <a:gd name="connsiteX24" fmla="*/ 5652391 w 5709836"/>
              <a:gd name="connsiteY24" fmla="*/ 4254302 h 6502400"/>
              <a:gd name="connsiteX25" fmla="*/ 5599457 w 5709836"/>
              <a:gd name="connsiteY25" fmla="*/ 2698701 h 6502400"/>
              <a:gd name="connsiteX26" fmla="*/ 4483395 w 5709836"/>
              <a:gd name="connsiteY26" fmla="*/ 1603226 h 6502400"/>
              <a:gd name="connsiteX27" fmla="*/ 2092918 w 5709836"/>
              <a:gd name="connsiteY27" fmla="*/ 1143000 h 6502400"/>
              <a:gd name="connsiteX28" fmla="*/ 1159567 w 5709836"/>
              <a:gd name="connsiteY28" fmla="*/ 381000 h 6502400"/>
              <a:gd name="connsiteX29" fmla="*/ 1711918 w 5709836"/>
              <a:gd name="connsiteY29" fmla="*/ 381000 h 6502400"/>
              <a:gd name="connsiteX30" fmla="*/ 2645269 w 5709836"/>
              <a:gd name="connsiteY30" fmla="*/ 1143000 h 6502400"/>
              <a:gd name="connsiteX31" fmla="*/ 5277195 w 5709836"/>
              <a:gd name="connsiteY31" fmla="*/ 4188123 h 6502400"/>
              <a:gd name="connsiteX32" fmla="*/ 4703710 w 5709836"/>
              <a:gd name="connsiteY32" fmla="*/ 5579567 h 6502400"/>
              <a:gd name="connsiteX33" fmla="*/ 3883866 w 5709836"/>
              <a:gd name="connsiteY33" fmla="*/ 6121400 h 6502400"/>
              <a:gd name="connsiteX34" fmla="*/ 3619150 w 5709836"/>
              <a:gd name="connsiteY34" fmla="*/ 6053336 h 6502400"/>
              <a:gd name="connsiteX35" fmla="*/ 2854918 w 5709836"/>
              <a:gd name="connsiteY35" fmla="*/ 5858173 h 6502400"/>
              <a:gd name="connsiteX36" fmla="*/ 2091033 w 5709836"/>
              <a:gd name="connsiteY36" fmla="*/ 6053386 h 6502400"/>
              <a:gd name="connsiteX37" fmla="*/ 1825970 w 5709836"/>
              <a:gd name="connsiteY37" fmla="*/ 6121400 h 6502400"/>
              <a:gd name="connsiteX38" fmla="*/ 1006125 w 5709836"/>
              <a:gd name="connsiteY38" fmla="*/ 5579567 h 6502400"/>
              <a:gd name="connsiteX39" fmla="*/ 432641 w 5709836"/>
              <a:gd name="connsiteY39" fmla="*/ 4188272 h 6502400"/>
              <a:gd name="connsiteX40" fmla="*/ 490436 w 5709836"/>
              <a:gd name="connsiteY40" fmla="*/ 2756694 h 6502400"/>
              <a:gd name="connsiteX41" fmla="*/ 1345801 w 5709836"/>
              <a:gd name="connsiteY41" fmla="*/ 1944440 h 6502400"/>
              <a:gd name="connsiteX42" fmla="*/ 2328810 w 5709836"/>
              <a:gd name="connsiteY42" fmla="*/ 2178993 h 6502400"/>
              <a:gd name="connsiteX43" fmla="*/ 2854620 w 5709836"/>
              <a:gd name="connsiteY43" fmla="*/ 2405658 h 6502400"/>
              <a:gd name="connsiteX44" fmla="*/ 2854918 w 5709836"/>
              <a:gd name="connsiteY44" fmla="*/ 2405658 h 6502400"/>
              <a:gd name="connsiteX45" fmla="*/ 2855017 w 5709836"/>
              <a:gd name="connsiteY45" fmla="*/ 2405658 h 6502400"/>
              <a:gd name="connsiteX46" fmla="*/ 3380827 w 5709836"/>
              <a:gd name="connsiteY46" fmla="*/ 2179191 h 6502400"/>
              <a:gd name="connsiteX47" fmla="*/ 4390328 w 5709836"/>
              <a:gd name="connsiteY47" fmla="*/ 1972717 h 6502400"/>
              <a:gd name="connsiteX48" fmla="*/ 5231554 w 5709836"/>
              <a:gd name="connsiteY48" fmla="*/ 2797770 h 6502400"/>
              <a:gd name="connsiteX49" fmla="*/ 5277195 w 5709836"/>
              <a:gd name="connsiteY49" fmla="*/ 4188123 h 65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9836" h="6502400">
                <a:moveTo>
                  <a:pt x="4483395" y="1603226"/>
                </a:moveTo>
                <a:cubicBezTo>
                  <a:pt x="3960016" y="1471414"/>
                  <a:pt x="3405582" y="1597819"/>
                  <a:pt x="3103758" y="1917650"/>
                </a:cubicBezTo>
                <a:cubicBezTo>
                  <a:pt x="3087983" y="1934319"/>
                  <a:pt x="3070669" y="1949252"/>
                  <a:pt x="3052065" y="1962299"/>
                </a:cubicBezTo>
                <a:cubicBezTo>
                  <a:pt x="3119137" y="1289298"/>
                  <a:pt x="3688603" y="762000"/>
                  <a:pt x="4378918" y="762000"/>
                </a:cubicBezTo>
                <a:cubicBezTo>
                  <a:pt x="4484139" y="762000"/>
                  <a:pt x="4569418" y="676722"/>
                  <a:pt x="4569418" y="571500"/>
                </a:cubicBezTo>
                <a:cubicBezTo>
                  <a:pt x="4569418" y="466279"/>
                  <a:pt x="4484139" y="381000"/>
                  <a:pt x="4378918" y="381000"/>
                </a:cubicBezTo>
                <a:cubicBezTo>
                  <a:pt x="3823987" y="381000"/>
                  <a:pt x="3329878" y="646063"/>
                  <a:pt x="3016347" y="1056184"/>
                </a:cubicBezTo>
                <a:cubicBezTo>
                  <a:pt x="2888354" y="453529"/>
                  <a:pt x="2352127" y="0"/>
                  <a:pt x="1711918" y="0"/>
                </a:cubicBezTo>
                <a:lnTo>
                  <a:pt x="949918" y="0"/>
                </a:lnTo>
                <a:cubicBezTo>
                  <a:pt x="844696" y="0"/>
                  <a:pt x="759418" y="85279"/>
                  <a:pt x="759418" y="190500"/>
                </a:cubicBezTo>
                <a:cubicBezTo>
                  <a:pt x="759418" y="925810"/>
                  <a:pt x="1357608" y="1523851"/>
                  <a:pt x="2092918" y="1523851"/>
                </a:cubicBezTo>
                <a:lnTo>
                  <a:pt x="2762496" y="1523851"/>
                </a:lnTo>
                <a:cubicBezTo>
                  <a:pt x="2712440" y="1664940"/>
                  <a:pt x="2680342" y="1814562"/>
                  <a:pt x="2669031" y="1969740"/>
                </a:cubicBezTo>
                <a:cubicBezTo>
                  <a:pt x="2646112" y="1954957"/>
                  <a:pt x="2624780" y="1937494"/>
                  <a:pt x="2605829" y="1917402"/>
                </a:cubicBezTo>
                <a:cubicBezTo>
                  <a:pt x="2288131" y="1580952"/>
                  <a:pt x="1770953" y="1449388"/>
                  <a:pt x="1256057" y="1574155"/>
                </a:cubicBezTo>
                <a:cubicBezTo>
                  <a:pt x="703607" y="1708001"/>
                  <a:pt x="280538" y="2110532"/>
                  <a:pt x="124418" y="2650927"/>
                </a:cubicBezTo>
                <a:cubicBezTo>
                  <a:pt x="-13645" y="3128665"/>
                  <a:pt x="-38053" y="3713113"/>
                  <a:pt x="57445" y="4254451"/>
                </a:cubicBezTo>
                <a:cubicBezTo>
                  <a:pt x="160484" y="4838948"/>
                  <a:pt x="389034" y="5390555"/>
                  <a:pt x="701027" y="5807770"/>
                </a:cubicBezTo>
                <a:cubicBezTo>
                  <a:pt x="1035990" y="6255693"/>
                  <a:pt x="1435544" y="6502400"/>
                  <a:pt x="1825970" y="6502400"/>
                </a:cubicBezTo>
                <a:cubicBezTo>
                  <a:pt x="1982388" y="6502400"/>
                  <a:pt x="2132605" y="6464052"/>
                  <a:pt x="2272355" y="6388448"/>
                </a:cubicBezTo>
                <a:cubicBezTo>
                  <a:pt x="2452685" y="6290767"/>
                  <a:pt x="2654149" y="6239173"/>
                  <a:pt x="2854918" y="6239173"/>
                </a:cubicBezTo>
                <a:cubicBezTo>
                  <a:pt x="3055637" y="6239173"/>
                  <a:pt x="3257250" y="6290816"/>
                  <a:pt x="3437530" y="6388299"/>
                </a:cubicBezTo>
                <a:cubicBezTo>
                  <a:pt x="3576784" y="6464003"/>
                  <a:pt x="3726951" y="6502400"/>
                  <a:pt x="3883866" y="6502400"/>
                </a:cubicBezTo>
                <a:cubicBezTo>
                  <a:pt x="4274341" y="6502400"/>
                  <a:pt x="4673846" y="6255693"/>
                  <a:pt x="5008858" y="5807720"/>
                </a:cubicBezTo>
                <a:cubicBezTo>
                  <a:pt x="5320801" y="5390555"/>
                  <a:pt x="5549401" y="4838849"/>
                  <a:pt x="5652391" y="4254302"/>
                </a:cubicBezTo>
                <a:cubicBezTo>
                  <a:pt x="5744466" y="3732510"/>
                  <a:pt x="5725168" y="3165525"/>
                  <a:pt x="5599457" y="2698701"/>
                </a:cubicBezTo>
                <a:cubicBezTo>
                  <a:pt x="5449935" y="2143472"/>
                  <a:pt x="5043187" y="1744166"/>
                  <a:pt x="4483395" y="1603226"/>
                </a:cubicBezTo>
                <a:close/>
                <a:moveTo>
                  <a:pt x="2092918" y="1143000"/>
                </a:moveTo>
                <a:cubicBezTo>
                  <a:pt x="1632940" y="1143000"/>
                  <a:pt x="1248070" y="815231"/>
                  <a:pt x="1159567" y="381000"/>
                </a:cubicBezTo>
                <a:lnTo>
                  <a:pt x="1711918" y="381000"/>
                </a:lnTo>
                <a:cubicBezTo>
                  <a:pt x="2171896" y="381000"/>
                  <a:pt x="2556765" y="708769"/>
                  <a:pt x="2645269" y="1143000"/>
                </a:cubicBezTo>
                <a:close/>
                <a:moveTo>
                  <a:pt x="5277195" y="4188123"/>
                </a:moveTo>
                <a:cubicBezTo>
                  <a:pt x="5184326" y="4715074"/>
                  <a:pt x="4980630" y="5209233"/>
                  <a:pt x="4703710" y="5579567"/>
                </a:cubicBezTo>
                <a:cubicBezTo>
                  <a:pt x="4446188" y="5923905"/>
                  <a:pt x="4147391" y="6121400"/>
                  <a:pt x="3883866" y="6121400"/>
                </a:cubicBezTo>
                <a:cubicBezTo>
                  <a:pt x="3791245" y="6121400"/>
                  <a:pt x="3702345" y="6098580"/>
                  <a:pt x="3619150" y="6053336"/>
                </a:cubicBezTo>
                <a:cubicBezTo>
                  <a:pt x="3382910" y="5925642"/>
                  <a:pt x="3118691" y="5858173"/>
                  <a:pt x="2854918" y="5858173"/>
                </a:cubicBezTo>
                <a:cubicBezTo>
                  <a:pt x="2590996" y="5858173"/>
                  <a:pt x="2326826" y="5925691"/>
                  <a:pt x="2091033" y="6053386"/>
                </a:cubicBezTo>
                <a:cubicBezTo>
                  <a:pt x="2007590" y="6098530"/>
                  <a:pt x="1918392" y="6121400"/>
                  <a:pt x="1825970" y="6121400"/>
                </a:cubicBezTo>
                <a:cubicBezTo>
                  <a:pt x="1562445" y="6121400"/>
                  <a:pt x="1263647" y="5923905"/>
                  <a:pt x="1006125" y="5579567"/>
                </a:cubicBezTo>
                <a:cubicBezTo>
                  <a:pt x="729156" y="5209282"/>
                  <a:pt x="525509" y="4715173"/>
                  <a:pt x="432641" y="4188272"/>
                </a:cubicBezTo>
                <a:cubicBezTo>
                  <a:pt x="348156" y="3709392"/>
                  <a:pt x="369786" y="3174256"/>
                  <a:pt x="490436" y="2756694"/>
                </a:cubicBezTo>
                <a:cubicBezTo>
                  <a:pt x="609895" y="2343249"/>
                  <a:pt x="921640" y="2047230"/>
                  <a:pt x="1345801" y="1944440"/>
                </a:cubicBezTo>
                <a:cubicBezTo>
                  <a:pt x="1722336" y="1853208"/>
                  <a:pt x="2108148" y="1945283"/>
                  <a:pt x="2328810" y="2178993"/>
                </a:cubicBezTo>
                <a:cubicBezTo>
                  <a:pt x="2464790" y="2322959"/>
                  <a:pt x="2656431" y="2405559"/>
                  <a:pt x="2854620" y="2405658"/>
                </a:cubicBezTo>
                <a:lnTo>
                  <a:pt x="2854918" y="2405658"/>
                </a:lnTo>
                <a:lnTo>
                  <a:pt x="2855017" y="2405658"/>
                </a:lnTo>
                <a:cubicBezTo>
                  <a:pt x="3053405" y="2405608"/>
                  <a:pt x="3245046" y="2323058"/>
                  <a:pt x="3380827" y="2179191"/>
                </a:cubicBezTo>
                <a:cubicBezTo>
                  <a:pt x="3587648" y="1960017"/>
                  <a:pt x="4002779" y="1875135"/>
                  <a:pt x="4390328" y="1972717"/>
                </a:cubicBezTo>
                <a:cubicBezTo>
                  <a:pt x="4638325" y="2035175"/>
                  <a:pt x="5077418" y="2225377"/>
                  <a:pt x="5231554" y="2797770"/>
                </a:cubicBezTo>
                <a:cubicBezTo>
                  <a:pt x="5341637" y="3206452"/>
                  <a:pt x="5358703" y="3726210"/>
                  <a:pt x="5277195" y="4188123"/>
                </a:cubicBezTo>
                <a:close/>
              </a:path>
            </a:pathLst>
          </a:custGeom>
          <a:solidFill>
            <a:schemeClr val="accent2"/>
          </a:solidFill>
          <a:ln w="12688" cap="flat">
            <a:noFill/>
            <a:prstDash val="solid"/>
            <a:miter/>
          </a:ln>
        </p:spPr>
        <p:txBody>
          <a:bodyPr rtlCol="0" anchor="ctr"/>
          <a:lstStyle/>
          <a:p>
            <a:endParaRPr lang="de-DE"/>
          </a:p>
        </p:txBody>
      </p:sp>
    </p:spTree>
    <p:extLst>
      <p:ext uri="{BB962C8B-B14F-4D97-AF65-F5344CB8AC3E}">
        <p14:creationId xmlns:p14="http://schemas.microsoft.com/office/powerpoint/2010/main" val="26500421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0525C6C-3A12-8678-FF61-EA0B7563351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AU" sz="900" b="0" i="0" u="none" strike="noStrike" kern="1200" cap="none" spc="0" normalizeH="0" baseline="0" noProof="0">
              <a:ln>
                <a:noFill/>
              </a:ln>
              <a:solidFill>
                <a:srgbClr val="808285"/>
              </a:solidFill>
              <a:effectLst/>
              <a:uLnTx/>
              <a:uFillTx/>
              <a:latin typeface="Montserrat" panose="00000500000000000000" pitchFamily="2" charset="0"/>
              <a:ea typeface="+mn-ea"/>
              <a:cs typeface="+mn-cs"/>
            </a:endParaRPr>
          </a:p>
        </p:txBody>
      </p:sp>
      <p:sp>
        <p:nvSpPr>
          <p:cNvPr id="7" name="Textfeld 6">
            <a:extLst>
              <a:ext uri="{FF2B5EF4-FFF2-40B4-BE49-F238E27FC236}">
                <a16:creationId xmlns:a16="http://schemas.microsoft.com/office/drawing/2014/main" id="{0089A572-B23F-3C50-FDCB-4D7B85FE0E88}"/>
              </a:ext>
            </a:extLst>
          </p:cNvPr>
          <p:cNvSpPr txBox="1"/>
          <p:nvPr/>
        </p:nvSpPr>
        <p:spPr>
          <a:xfrm>
            <a:off x="890148" y="5890601"/>
            <a:ext cx="109468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rgbClr val="231F20"/>
                </a:solidFill>
                <a:effectLst/>
                <a:uLnTx/>
                <a:uFillTx/>
                <a:latin typeface="Montserrat Light"/>
                <a:ea typeface="+mn-ea"/>
                <a:cs typeface="+mn-cs"/>
              </a:rPr>
              <a:t>QIVc – zellkulturbasiertes quadrivalentes Influenza-Vakzin;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QIVe</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 </a:t>
            </a:r>
            <a:r>
              <a:rPr kumimoji="0" lang="de-DE" sz="800" b="0" i="0" u="none" strike="noStrike" kern="1200" cap="none" spc="0" normalizeH="0" baseline="0" noProof="0" dirty="0">
                <a:ln>
                  <a:noFill/>
                </a:ln>
                <a:solidFill>
                  <a:srgbClr val="231F20"/>
                </a:solidFill>
                <a:effectLst/>
                <a:uLnTx/>
                <a:uFillTx/>
                <a:latin typeface="Montserrat Light"/>
                <a:ea typeface="+mn-ea"/>
                <a:cs typeface="+mn-cs"/>
              </a:rPr>
              <a:t>eibasiertes</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quadrivalentes</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de-DE" sz="800" b="0" i="0" u="none" strike="noStrike" kern="1200" cap="none" spc="0" normalizeH="0" baseline="0" noProof="0" dirty="0">
                <a:ln>
                  <a:noFill/>
                </a:ln>
                <a:solidFill>
                  <a:srgbClr val="231F20"/>
                </a:solidFill>
                <a:effectLst/>
                <a:uLnTx/>
                <a:uFillTx/>
                <a:latin typeface="Montserrat Light"/>
                <a:ea typeface="+mn-ea"/>
                <a:cs typeface="+mn-cs"/>
              </a:rPr>
              <a:t>Influenza-Vakzin</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rVE</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 </a:t>
            </a:r>
            <a:r>
              <a:rPr kumimoji="0" lang="de-DE" sz="800" b="0" i="0" u="none" strike="noStrike" kern="1200" cap="none" spc="0" normalizeH="0" baseline="0" noProof="0" dirty="0">
                <a:ln>
                  <a:noFill/>
                </a:ln>
                <a:solidFill>
                  <a:srgbClr val="231F20"/>
                </a:solidFill>
                <a:effectLst/>
                <a:uLnTx/>
                <a:uFillTx/>
                <a:latin typeface="Montserrat Light"/>
                <a:ea typeface="+mn-ea"/>
                <a:cs typeface="+mn-cs"/>
              </a:rPr>
              <a:t>relative Impfeffektivität</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KI –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Konfidenzintervall</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de-DE" sz="800" b="0" i="0" u="none" strike="noStrike" kern="1200" cap="none" spc="0" normalizeH="0" baseline="0" noProof="0" dirty="0">
                <a:ln>
                  <a:noFill/>
                </a:ln>
                <a:solidFill>
                  <a:srgbClr val="231F20"/>
                </a:solidFill>
                <a:effectLst/>
                <a:uLnTx/>
                <a:uFillTx/>
                <a:latin typeface="Montserrat Light"/>
                <a:ea typeface="+mn-ea"/>
                <a:cs typeface="+mn-cs"/>
              </a:rPr>
              <a:t>ER – Emergency Room/Notaufnahme; US – Vereinigte Staaten von Amerika.</a:t>
            </a:r>
            <a:endParaRPr kumimoji="0" lang="en-US" sz="800" b="0" i="0" u="none" strike="noStrike" kern="1200" cap="none" spc="0" normalizeH="0" baseline="0" noProof="0" dirty="0">
              <a:ln>
                <a:noFill/>
              </a:ln>
              <a:solidFill>
                <a:srgbClr val="231F20"/>
              </a:solidFill>
              <a:effectLst/>
              <a:uLnTx/>
              <a:uFillTx/>
              <a:latin typeface="Montserrat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err="1">
                <a:ln>
                  <a:noFill/>
                </a:ln>
                <a:solidFill>
                  <a:srgbClr val="231F20"/>
                </a:solidFill>
                <a:effectLst/>
                <a:uLnTx/>
                <a:uFillTx/>
                <a:latin typeface="Montserrat Light"/>
                <a:ea typeface="+mn-ea"/>
                <a:cs typeface="+mn-cs"/>
              </a:rPr>
              <a:t>Boikos</a:t>
            </a:r>
            <a:r>
              <a:rPr kumimoji="0" lang="fr-FR" sz="800" b="0" i="0" u="none" strike="noStrike" kern="1200" cap="none" spc="0" normalizeH="0" baseline="0" noProof="0" dirty="0">
                <a:ln>
                  <a:noFill/>
                </a:ln>
                <a:solidFill>
                  <a:srgbClr val="231F20"/>
                </a:solidFill>
                <a:effectLst/>
                <a:uLnTx/>
                <a:uFillTx/>
                <a:latin typeface="Montserrat Light"/>
                <a:ea typeface="+mn-ea"/>
                <a:cs typeface="+mn-cs"/>
              </a:rPr>
              <a:t> et al. Clin Infect Dis. 2020; 71(10): e665-71. 2. Divino et al. Vaccine 2020; 38: 6334-6343. 3. </a:t>
            </a:r>
            <a:r>
              <a:rPr kumimoji="0" lang="fr-FR" sz="800" b="0" i="0" u="none" strike="noStrike" kern="1200" cap="none" spc="0" normalizeH="0" baseline="0" noProof="0" dirty="0" err="1">
                <a:ln>
                  <a:noFill/>
                </a:ln>
                <a:solidFill>
                  <a:srgbClr val="231F20"/>
                </a:solidFill>
                <a:effectLst/>
                <a:uLnTx/>
                <a:uFillTx/>
                <a:latin typeface="Montserrat Light"/>
                <a:ea typeface="+mn-ea"/>
                <a:cs typeface="+mn-cs"/>
              </a:rPr>
              <a:t>Boikos</a:t>
            </a:r>
            <a:r>
              <a:rPr kumimoji="0" lang="fr-FR" sz="800" b="0" i="0" u="none" strike="noStrike" kern="1200" cap="none" spc="0" normalizeH="0" baseline="0" noProof="0" dirty="0">
                <a:ln>
                  <a:noFill/>
                </a:ln>
                <a:solidFill>
                  <a:srgbClr val="231F20"/>
                </a:solidFill>
                <a:effectLst/>
                <a:uLnTx/>
                <a:uFillTx/>
                <a:latin typeface="Montserrat Light"/>
                <a:ea typeface="+mn-ea"/>
                <a:cs typeface="+mn-cs"/>
              </a:rPr>
              <a:t> et al. Clin Infect Dis. 2021; 73(3): e692-8. 4. </a:t>
            </a:r>
            <a:r>
              <a:rPr kumimoji="0" lang="en-US" sz="800" b="0" i="0" u="none" strike="noStrike" kern="1200" cap="none" spc="0" normalizeH="0" baseline="0" noProof="0" dirty="0" err="1">
                <a:ln>
                  <a:noFill/>
                </a:ln>
                <a:solidFill>
                  <a:srgbClr val="231F20"/>
                </a:solidFill>
                <a:effectLst/>
                <a:uLnTx/>
                <a:uFillTx/>
                <a:latin typeface="Montserrat Light"/>
                <a:ea typeface="+mn-ea"/>
                <a:cs typeface="+mn-cs"/>
              </a:rPr>
              <a:t>Krishnarajah</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et al. </a:t>
            </a:r>
            <a:r>
              <a:rPr kumimoji="0" lang="en-US" sz="800" b="0" i="1" u="none" strike="noStrike" kern="1200" cap="none" spc="0" normalizeH="0" baseline="0" noProof="0" dirty="0">
                <a:ln>
                  <a:noFill/>
                </a:ln>
                <a:solidFill>
                  <a:srgbClr val="231F20"/>
                </a:solidFill>
                <a:effectLst/>
                <a:uLnTx/>
                <a:uFillTx/>
                <a:latin typeface="Montserrat Light"/>
                <a:ea typeface="+mn-ea"/>
                <a:cs typeface="+mn-cs"/>
              </a:rPr>
              <a:t>Vaccines</a:t>
            </a:r>
            <a:r>
              <a:rPr kumimoji="0" lang="en-US" sz="800" b="0" i="0" u="none" strike="noStrike" kern="1200" cap="none" spc="0" normalizeH="0" baseline="0" noProof="0" dirty="0">
                <a:ln>
                  <a:noFill/>
                </a:ln>
                <a:solidFill>
                  <a:srgbClr val="231F20"/>
                </a:solidFill>
                <a:effectLst/>
                <a:uLnTx/>
                <a:uFillTx/>
                <a:latin typeface="Montserrat Light"/>
                <a:ea typeface="+mn-ea"/>
                <a:cs typeface="+mn-cs"/>
              </a:rPr>
              <a:t> 2021; 9: 80</a:t>
            </a:r>
            <a:r>
              <a:rPr kumimoji="0" lang="fr-FR" sz="800" b="0" i="0" u="none" strike="noStrike" kern="1200" cap="none" spc="0" normalizeH="0" baseline="0" noProof="0" dirty="0">
                <a:ln>
                  <a:noFill/>
                </a:ln>
                <a:solidFill>
                  <a:srgbClr val="231F20"/>
                </a:solidFill>
                <a:effectLst/>
                <a:uLnTx/>
                <a:uFillTx/>
                <a:latin typeface="Montserrat Light"/>
                <a:ea typeface="+mn-ea"/>
                <a:cs typeface="+mn-cs"/>
              </a:rPr>
              <a:t>. 5. Imran et al. Open Forum Infect Dis. 2022; ofac532. 6. Divino et al. Open Forum Infect Dis 2022; 9(1): ofab604.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231F20"/>
              </a:solidFill>
              <a:effectLst/>
              <a:uLnTx/>
              <a:uFillTx/>
              <a:latin typeface="Montserrat Ligh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srgbClr val="231F20"/>
                </a:solidFill>
                <a:effectLst/>
                <a:uLnTx/>
                <a:uFillTx/>
                <a:latin typeface="Montserrat Light"/>
                <a:ea typeface="+mn-ea"/>
                <a:cs typeface="+mn-cs"/>
              </a:rPr>
              <a:t>Limitationen</a:t>
            </a:r>
            <a:r>
              <a:rPr kumimoji="0" lang="en-US" sz="600" b="1" i="0" u="none" strike="noStrike" kern="1200" cap="none" spc="0" normalizeH="0" baseline="0" noProof="0" dirty="0">
                <a:ln>
                  <a:noFill/>
                </a:ln>
                <a:solidFill>
                  <a:srgbClr val="231F20"/>
                </a:solidFill>
                <a:effectLst/>
                <a:uLnTx/>
                <a:uFillTx/>
                <a:latin typeface="Montserrat Light"/>
                <a:ea typeface="+mn-ea"/>
                <a:cs typeface="+mn-cs"/>
              </a:rPr>
              <a:t>. </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Die betrachteten Influenzafälle in den Studien waren nicht laborbestätigt</a:t>
            </a:r>
            <a:r>
              <a:rPr kumimoji="0" lang="de-DE" sz="600" b="0" i="0" u="none" strike="noStrike" kern="1200" cap="none" spc="0" normalizeH="0" baseline="30000" noProof="0" dirty="0">
                <a:ln>
                  <a:noFill/>
                </a:ln>
                <a:solidFill>
                  <a:srgbClr val="231F20"/>
                </a:solidFill>
                <a:effectLst/>
                <a:uLnTx/>
                <a:uFillTx/>
                <a:latin typeface="Montserrat Light"/>
                <a:ea typeface="+mn-ea"/>
                <a:cs typeface="+mn-cs"/>
              </a:rPr>
              <a:t>1,3,5</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 bzw. es handelt sich um aus den USA erhobene Real-World-Daten. Die betrachteten Influenzafälle in den Studien wurden durch Diagnosecodes ermittelt, wobei Fehlkodierungen, Fehldiagnosen oder Fehlklassifizierungen möglich sind</a:t>
            </a:r>
            <a:r>
              <a:rPr kumimoji="0" lang="de-DE" sz="600" b="0" i="0" u="none" strike="noStrike" kern="1200" cap="none" spc="0" normalizeH="0" baseline="30000" noProof="0" dirty="0">
                <a:ln>
                  <a:noFill/>
                </a:ln>
                <a:solidFill>
                  <a:srgbClr val="231F20"/>
                </a:solidFill>
                <a:effectLst/>
                <a:uLnTx/>
                <a:uFillTx/>
                <a:latin typeface="Montserrat Light"/>
                <a:ea typeface="+mn-ea"/>
                <a:cs typeface="+mn-cs"/>
              </a:rPr>
              <a:t>2,4,6</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 Wie in allen Beobachtungsstudien können unbeobachtbare und nicht gemessene Störfaktoren potentiell zur Verzerrung führen</a:t>
            </a:r>
            <a:r>
              <a:rPr kumimoji="0" lang="de-DE" sz="600" b="0" i="0" u="none" strike="noStrike" kern="1200" cap="none" spc="0" normalizeH="0" baseline="30000" noProof="0" dirty="0">
                <a:ln>
                  <a:noFill/>
                </a:ln>
                <a:solidFill>
                  <a:srgbClr val="231F20"/>
                </a:solidFill>
                <a:effectLst/>
                <a:uLnTx/>
                <a:uFillTx/>
                <a:latin typeface="Montserrat Light"/>
                <a:ea typeface="+mn-ea"/>
                <a:cs typeface="+mn-cs"/>
              </a:rPr>
              <a:t>1-6</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 Die betrachteten Studienpopulationen waren auf versicherte Personen begrenzt</a:t>
            </a:r>
            <a:r>
              <a:rPr kumimoji="0" lang="de-DE" sz="600" b="0" i="0" u="none" strike="noStrike" kern="1200" cap="none" spc="0" normalizeH="0" baseline="30000" noProof="0" dirty="0">
                <a:ln>
                  <a:noFill/>
                </a:ln>
                <a:solidFill>
                  <a:srgbClr val="231F20"/>
                </a:solidFill>
                <a:effectLst/>
                <a:uLnTx/>
                <a:uFillTx/>
                <a:latin typeface="Montserrat Light"/>
                <a:ea typeface="+mn-ea"/>
                <a:cs typeface="+mn-cs"/>
              </a:rPr>
              <a:t>2-6</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 Eine kontinuierliche Erfassung bis zum Ende der Influenzasaison war erforderlich</a:t>
            </a:r>
            <a:r>
              <a:rPr kumimoji="0" lang="de-DE" sz="600" b="0" i="0" u="none" strike="noStrike" kern="1200" cap="none" spc="0" normalizeH="0" baseline="30000" noProof="0" dirty="0">
                <a:ln>
                  <a:noFill/>
                </a:ln>
                <a:solidFill>
                  <a:srgbClr val="231F20"/>
                </a:solidFill>
                <a:effectLst/>
                <a:uLnTx/>
                <a:uFillTx/>
                <a:latin typeface="Montserrat Light"/>
                <a:ea typeface="+mn-ea"/>
                <a:cs typeface="+mn-cs"/>
              </a:rPr>
              <a:t>2,4</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 </a:t>
            </a:r>
          </a:p>
        </p:txBody>
      </p:sp>
      <p:graphicFrame>
        <p:nvGraphicFramePr>
          <p:cNvPr id="17" name="Chart 16">
            <a:extLst>
              <a:ext uri="{FF2B5EF4-FFF2-40B4-BE49-F238E27FC236}">
                <a16:creationId xmlns:a16="http://schemas.microsoft.com/office/drawing/2014/main" id="{404F8A42-7262-BD23-FD46-2C17D37E1315}"/>
              </a:ext>
            </a:extLst>
          </p:cNvPr>
          <p:cNvGraphicFramePr/>
          <p:nvPr/>
        </p:nvGraphicFramePr>
        <p:xfrm>
          <a:off x="5660136" y="1679050"/>
          <a:ext cx="2613986" cy="45232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F04C7328-724C-DEA0-090D-63860FA41D6E}"/>
              </a:ext>
            </a:extLst>
          </p:cNvPr>
          <p:cNvGraphicFramePr>
            <a:graphicFrameLocks/>
          </p:cNvGraphicFramePr>
          <p:nvPr/>
        </p:nvGraphicFramePr>
        <p:xfrm>
          <a:off x="4307256" y="1960325"/>
          <a:ext cx="4112648" cy="36143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Table 3">
            <a:extLst>
              <a:ext uri="{FF2B5EF4-FFF2-40B4-BE49-F238E27FC236}">
                <a16:creationId xmlns:a16="http://schemas.microsoft.com/office/drawing/2014/main" id="{44087973-120C-F23C-DAEA-99A3CB8871B3}"/>
              </a:ext>
            </a:extLst>
          </p:cNvPr>
          <p:cNvGraphicFramePr>
            <a:graphicFrameLocks noGrp="1"/>
          </p:cNvGraphicFramePr>
          <p:nvPr/>
        </p:nvGraphicFramePr>
        <p:xfrm>
          <a:off x="3594582" y="1508150"/>
          <a:ext cx="7857425" cy="3655799"/>
        </p:xfrm>
        <a:graphic>
          <a:graphicData uri="http://schemas.openxmlformats.org/drawingml/2006/table">
            <a:tbl>
              <a:tblPr firstRow="1" bandRow="1">
                <a:tableStyleId>{2D5ABB26-0587-4C30-8999-92F81FD0307C}</a:tableStyleId>
              </a:tblPr>
              <a:tblGrid>
                <a:gridCol w="4797350">
                  <a:extLst>
                    <a:ext uri="{9D8B030D-6E8A-4147-A177-3AD203B41FA5}">
                      <a16:colId xmlns:a16="http://schemas.microsoft.com/office/drawing/2014/main" val="20001"/>
                    </a:ext>
                  </a:extLst>
                </a:gridCol>
                <a:gridCol w="875263">
                  <a:extLst>
                    <a:ext uri="{9D8B030D-6E8A-4147-A177-3AD203B41FA5}">
                      <a16:colId xmlns:a16="http://schemas.microsoft.com/office/drawing/2014/main" val="20005"/>
                    </a:ext>
                  </a:extLst>
                </a:gridCol>
                <a:gridCol w="875263">
                  <a:extLst>
                    <a:ext uri="{9D8B030D-6E8A-4147-A177-3AD203B41FA5}">
                      <a16:colId xmlns:a16="http://schemas.microsoft.com/office/drawing/2014/main" val="1124515755"/>
                    </a:ext>
                  </a:extLst>
                </a:gridCol>
                <a:gridCol w="1309549">
                  <a:extLst>
                    <a:ext uri="{9D8B030D-6E8A-4147-A177-3AD203B41FA5}">
                      <a16:colId xmlns:a16="http://schemas.microsoft.com/office/drawing/2014/main" val="3112103489"/>
                    </a:ext>
                  </a:extLst>
                </a:gridCol>
              </a:tblGrid>
              <a:tr h="290999">
                <a:tc>
                  <a:txBody>
                    <a:bodyPr/>
                    <a:lstStyle/>
                    <a:p>
                      <a:pPr>
                        <a:lnSpc>
                          <a:spcPct val="100000"/>
                        </a:lnSpc>
                      </a:pPr>
                      <a:endParaRPr lang="en-US" sz="1400" b="1">
                        <a:latin typeface="+mn-lt"/>
                        <a:cs typeface="Arial" panose="020B0604020202020204" pitchFamily="34" charset="0"/>
                      </a:endParaRPr>
                    </a:p>
                  </a:txBody>
                  <a:tcPr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200" b="1">
                          <a:latin typeface="+mn-lt"/>
                          <a:cs typeface="Arial" panose="020B0604020202020204" pitchFamily="34" charset="0"/>
                        </a:rPr>
                        <a:t># Anzahl Geimpfte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s-IS" sz="1600" b="1">
                        <a:latin typeface="+mn-lt"/>
                        <a:cs typeface="Arial" panose="020B0604020202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200" b="1">
                          <a:latin typeface="+mn-lt"/>
                          <a:cs typeface="Arial" panose="020B0604020202020204" pitchFamily="34" charset="0"/>
                        </a:rPr>
                        <a:t>rVE (%), adjustiert</a:t>
                      </a:r>
                    </a:p>
                    <a:p>
                      <a:pPr marL="0" marR="0" indent="0" algn="ctr" defTabSz="914400" rtl="0" eaLnBrk="1" fontAlgn="auto" latinLnBrk="0" hangingPunct="1">
                        <a:lnSpc>
                          <a:spcPct val="100000"/>
                        </a:lnSpc>
                        <a:spcBef>
                          <a:spcPts val="0"/>
                        </a:spcBef>
                        <a:spcAft>
                          <a:spcPts val="0"/>
                        </a:spcAft>
                        <a:buClrTx/>
                        <a:buSzTx/>
                        <a:buFontTx/>
                        <a:buNone/>
                        <a:tabLst/>
                        <a:defRPr/>
                      </a:pPr>
                      <a:r>
                        <a:rPr lang="is-IS" sz="1200" b="1">
                          <a:latin typeface="+mn-lt"/>
                          <a:cs typeface="Arial" panose="020B0604020202020204" pitchFamily="34" charset="0"/>
                        </a:rPr>
                        <a:t>(95%-KI)</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185722777"/>
                  </a:ext>
                </a:extLst>
              </a:tr>
              <a:tr h="396000">
                <a:tc>
                  <a:txBody>
                    <a:bodyPr/>
                    <a:lstStyle/>
                    <a:p>
                      <a:pPr>
                        <a:lnSpc>
                          <a:spcPct val="100000"/>
                        </a:lnSpc>
                      </a:pPr>
                      <a:endParaRPr lang="en-US" sz="1400" b="1">
                        <a:latin typeface="+mn-lt"/>
                        <a:cs typeface="Arial" panose="020B0604020202020204" pitchFamily="34" charset="0"/>
                      </a:endParaRPr>
                    </a:p>
                  </a:txBody>
                  <a:tcPr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200" b="1">
                          <a:latin typeface="+mn-lt"/>
                          <a:cs typeface="Arial" panose="020B0604020202020204" pitchFamily="34" charset="0"/>
                        </a:rPr>
                        <a:t>QIVc</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s-IS" sz="1200" b="1">
                          <a:latin typeface="+mn-lt"/>
                          <a:cs typeface="Arial" panose="020B0604020202020204" pitchFamily="34" charset="0"/>
                        </a:rPr>
                        <a:t>QIVe</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s-IS" sz="1600" b="1">
                        <a:latin typeface="+mn-lt"/>
                        <a:cs typeface="Arial" panose="020B060402020202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4257269"/>
                  </a:ext>
                </a:extLst>
              </a:tr>
              <a:tr h="216000">
                <a:tc>
                  <a:txBody>
                    <a:bodyPr/>
                    <a:lstStyle/>
                    <a:p>
                      <a:pPr algn="l">
                        <a:lnSpc>
                          <a:spcPct val="100000"/>
                        </a:lnSpc>
                      </a:pPr>
                      <a:r>
                        <a:rPr lang="de-DE" sz="1400" b="1" noProof="0">
                          <a:latin typeface="+mj-lt"/>
                          <a:cs typeface="Arial" panose="020B0604020202020204" pitchFamily="34" charset="0"/>
                        </a:rPr>
                        <a:t>Saison 2017/2018:</a:t>
                      </a:r>
                      <a:endParaRPr lang="de-DE" sz="1400" b="1" noProof="0">
                        <a:latin typeface="+mn-lt"/>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defTabSz="914400" rtl="0" eaLnBrk="1" fontAlgn="t" latinLnBrk="0" hangingPunct="1">
                        <a:lnSpc>
                          <a:spcPct val="100000"/>
                        </a:lnSpc>
                        <a:spcBef>
                          <a:spcPts val="0"/>
                        </a:spcBef>
                        <a:spcAft>
                          <a:spcPts val="0"/>
                        </a:spcAft>
                      </a:pPr>
                      <a:endParaRPr lang="en-US" sz="1400" b="1" kern="1200">
                        <a:solidFill>
                          <a:schemeClr val="tx1"/>
                        </a:solidFill>
                        <a:effectLst/>
                        <a:latin typeface="+mn-lt"/>
                        <a:cs typeface="Times New Roman" panose="02020603050405020304" pitchFamily="18"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400" b="1" kern="1200">
                        <a:solidFill>
                          <a:schemeClr val="tx1"/>
                        </a:solidFill>
                        <a:effectLst/>
                        <a:latin typeface="+mn-lt"/>
                        <a:cs typeface="Times New Roman" panose="02020603050405020304" pitchFamily="18"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endParaRPr lang="en-US" sz="14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307289720"/>
                  </a:ext>
                </a:extLst>
              </a:tr>
              <a:tr h="360000">
                <a:tc>
                  <a:txBody>
                    <a:bodyPr/>
                    <a:lstStyle/>
                    <a:p>
                      <a:pPr>
                        <a:lnSpc>
                          <a:spcPct val="100000"/>
                        </a:lnSpc>
                      </a:pPr>
                      <a:r>
                        <a:rPr lang="de-DE" sz="1100" b="1" baseline="0" noProof="0">
                          <a:latin typeface="+mn-lt"/>
                          <a:cs typeface="Arial" panose="020B0604020202020204" pitchFamily="34" charset="0"/>
                        </a:rPr>
                        <a:t>	≥4 Jahre</a:t>
                      </a:r>
                      <a:r>
                        <a:rPr lang="de-DE" sz="1200" b="1" baseline="30000" noProof="0">
                          <a:latin typeface="+mn-lt"/>
                          <a:cs typeface="Arial" panose="020B0604020202020204" pitchFamily="34" charset="0"/>
                        </a:rPr>
                        <a:t>1</a:t>
                      </a:r>
                    </a:p>
                  </a:txBody>
                  <a:tcPr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fontAlgn="t" latinLnBrk="0" hangingPunct="1">
                        <a:lnSpc>
                          <a:spcPct val="100000"/>
                        </a:lnSpc>
                        <a:spcBef>
                          <a:spcPts val="0"/>
                        </a:spcBef>
                        <a:spcAft>
                          <a:spcPts val="0"/>
                        </a:spcAft>
                      </a:pPr>
                      <a:r>
                        <a:rPr lang="en-US" sz="1200" b="0" kern="1200">
                          <a:solidFill>
                            <a:schemeClr val="tx1"/>
                          </a:solidFill>
                          <a:effectLst/>
                          <a:latin typeface="+mn-lt"/>
                          <a:cs typeface="Times New Roman" panose="02020603050405020304" pitchFamily="18" charset="0"/>
                        </a:rPr>
                        <a:t>92.187</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cs typeface="Times New Roman" panose="02020603050405020304" pitchFamily="18" charset="0"/>
                        </a:rPr>
                        <a:t>1.261.675</a:t>
                      </a: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de-DE" sz="1200" b="1">
                          <a:effectLst/>
                          <a:latin typeface="+mn-lt"/>
                          <a:ea typeface="Calibri" panose="020F0502020204030204" pitchFamily="34" charset="0"/>
                          <a:cs typeface="Arial" panose="020B0604020202020204" pitchFamily="34" charset="0"/>
                        </a:rPr>
                        <a:t>36,2 (26,1 – 44,9)</a:t>
                      </a:r>
                      <a:endParaRPr lang="en-US" sz="12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559079198"/>
                  </a:ext>
                </a:extLst>
              </a:tr>
              <a:tr h="360000">
                <a:tc>
                  <a:txBody>
                    <a:bodyPr/>
                    <a:lstStyle/>
                    <a:p>
                      <a:pPr marL="0" marR="0" indent="0">
                        <a:spcBef>
                          <a:spcPts val="0"/>
                        </a:spcBef>
                        <a:spcAft>
                          <a:spcPts val="0"/>
                        </a:spcAft>
                        <a:buFont typeface="Arial" panose="020B0604020202020204" pitchFamily="34" charset="0"/>
                        <a:buNone/>
                      </a:pPr>
                      <a:r>
                        <a:rPr lang="de-DE" sz="1100" b="1" baseline="0" noProof="0">
                          <a:latin typeface="+mn-lt"/>
                          <a:cs typeface="Arial" panose="020B0604020202020204" pitchFamily="34" charset="0"/>
                        </a:rPr>
                        <a:t>	4-64 Jahre</a:t>
                      </a:r>
                      <a:r>
                        <a:rPr lang="de-DE" sz="1200" b="1" baseline="30000" noProof="0">
                          <a:effectLst/>
                          <a:latin typeface="+mn-lt"/>
                          <a:ea typeface="Calibri" panose="020F0502020204030204" pitchFamily="34" charset="0"/>
                          <a:cs typeface="Arial" panose="020B0604020202020204" pitchFamily="34" charset="0"/>
                        </a:rPr>
                        <a:t>2 </a:t>
                      </a:r>
                      <a:endParaRPr lang="de-DE" sz="1200" b="1" noProof="0">
                        <a:effectLst/>
                        <a:latin typeface="+mn-lt"/>
                        <a:ea typeface="Calibri" panose="020F0502020204030204" pitchFamily="34" charset="0"/>
                        <a:cs typeface="Arial" panose="020B0604020202020204" pitchFamily="34" charset="0"/>
                      </a:endParaRPr>
                    </a:p>
                  </a:txBody>
                  <a:tcPr marL="68580" marR="68580" marT="0" marB="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551.544</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2.528.966 </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de-DE" sz="1200" b="1">
                          <a:effectLst/>
                          <a:latin typeface="+mn-lt"/>
                          <a:ea typeface="Calibri" panose="020F0502020204030204" pitchFamily="34" charset="0"/>
                          <a:cs typeface="Arial" panose="020B0604020202020204" pitchFamily="34" charset="0"/>
                        </a:rPr>
                        <a:t>14,4 (8,8 – 19,6)</a:t>
                      </a:r>
                      <a:endParaRPr lang="en-US" sz="12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694882048"/>
                  </a:ext>
                </a:extLst>
              </a:tr>
              <a:tr h="252000">
                <a:tc>
                  <a:txBody>
                    <a:bodyPr/>
                    <a:lstStyle/>
                    <a:p>
                      <a:pPr marL="0" marR="0" algn="l" defTabSz="914400" rtl="0" eaLnBrk="1" latinLnBrk="0" hangingPunct="1">
                        <a:lnSpc>
                          <a:spcPct val="100000"/>
                        </a:lnSpc>
                        <a:spcBef>
                          <a:spcPts val="0"/>
                        </a:spcBef>
                        <a:spcAft>
                          <a:spcPts val="0"/>
                        </a:spcAft>
                      </a:pPr>
                      <a:r>
                        <a:rPr lang="de-DE" sz="1400" b="1" kern="1200" noProof="0">
                          <a:solidFill>
                            <a:schemeClr val="tx1"/>
                          </a:solidFill>
                          <a:latin typeface="+mj-lt"/>
                          <a:ea typeface="+mn-ea"/>
                          <a:cs typeface="Arial" panose="020B0604020202020204" pitchFamily="34" charset="0"/>
                        </a:rPr>
                        <a:t>Saison 2018/2019:</a:t>
                      </a:r>
                    </a:p>
                  </a:txBody>
                  <a:tcPr marL="68580" marR="68580" marT="0" marB="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EFEA"/>
                    </a:solidFill>
                  </a:tcPr>
                </a:tc>
                <a:tc>
                  <a:txBody>
                    <a:bodyPr/>
                    <a:lstStyle/>
                    <a:p>
                      <a:pPr marL="0" marR="0" algn="l" defTabSz="914400" rtl="0" eaLnBrk="1" latinLnBrk="0" hangingPunct="1">
                        <a:lnSpc>
                          <a:spcPct val="100000"/>
                        </a:lnSpc>
                        <a:spcBef>
                          <a:spcPts val="0"/>
                        </a:spcBef>
                        <a:spcAft>
                          <a:spcPts val="0"/>
                        </a:spcAft>
                      </a:pPr>
                      <a:endParaRPr lang="en-US" sz="1400" b="0" kern="1200">
                        <a:solidFill>
                          <a:schemeClr val="tx1"/>
                        </a:solidFill>
                        <a:latin typeface="+mn-lt"/>
                        <a:ea typeface="+mn-ea"/>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l" defTabSz="914400" rtl="0" eaLnBrk="1" latinLnBrk="0" hangingPunct="1">
                        <a:lnSpc>
                          <a:spcPct val="100000"/>
                        </a:lnSpc>
                        <a:spcBef>
                          <a:spcPts val="0"/>
                        </a:spcBef>
                        <a:spcAft>
                          <a:spcPts val="0"/>
                        </a:spcAft>
                      </a:pPr>
                      <a:endParaRPr lang="en-US" sz="1400" b="0" kern="1200">
                        <a:solidFill>
                          <a:schemeClr val="tx1"/>
                        </a:solidFill>
                        <a:latin typeface="+mn-lt"/>
                        <a:ea typeface="+mn-ea"/>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l" defTabSz="914400" rtl="0" eaLnBrk="1" latinLnBrk="0" hangingPunct="1">
                        <a:lnSpc>
                          <a:spcPct val="100000"/>
                        </a:lnSpc>
                        <a:spcBef>
                          <a:spcPts val="0"/>
                        </a:spcBef>
                        <a:spcAft>
                          <a:spcPts val="0"/>
                        </a:spcAft>
                      </a:pPr>
                      <a:endParaRPr lang="en-US" sz="1400" b="1" kern="1200">
                        <a:solidFill>
                          <a:schemeClr val="tx1"/>
                        </a:solidFill>
                        <a:latin typeface="+mn-lt"/>
                        <a:ea typeface="+mn-ea"/>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823903377"/>
                  </a:ext>
                </a:extLst>
              </a:tr>
              <a:tr h="360000">
                <a:tc>
                  <a:txBody>
                    <a:bodyPr/>
                    <a:lstStyle/>
                    <a:p>
                      <a:pPr>
                        <a:lnSpc>
                          <a:spcPct val="100000"/>
                        </a:lnSpc>
                      </a:pPr>
                      <a:r>
                        <a:rPr lang="de-DE" sz="1100" b="1" baseline="0" noProof="0">
                          <a:latin typeface="+mn-lt"/>
                          <a:cs typeface="Arial" panose="020B0604020202020204" pitchFamily="34" charset="0"/>
                        </a:rPr>
                        <a:t>	≥4 Jahre</a:t>
                      </a:r>
                      <a:r>
                        <a:rPr lang="de-DE" sz="1200" b="1" baseline="30000" noProof="0">
                          <a:latin typeface="+mn-lt"/>
                          <a:cs typeface="Arial" panose="020B0604020202020204" pitchFamily="34" charset="0"/>
                        </a:rPr>
                        <a:t>3</a:t>
                      </a:r>
                      <a:endParaRPr lang="de-DE" sz="1200" b="1" noProof="0">
                        <a:latin typeface="+mn-lt"/>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2.125.430</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8.000.903</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de-DE" sz="1200" b="1">
                          <a:effectLst/>
                          <a:latin typeface="+mn-lt"/>
                          <a:ea typeface="Calibri" panose="020F0502020204030204" pitchFamily="34" charset="0"/>
                          <a:cs typeface="Arial" panose="020B0604020202020204" pitchFamily="34" charset="0"/>
                        </a:rPr>
                        <a:t>7,6 (6,5 – 8,6)</a:t>
                      </a:r>
                      <a:endParaRPr lang="en-US" sz="12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631541442"/>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1" baseline="0" noProof="0">
                          <a:latin typeface="+mn-lt"/>
                          <a:cs typeface="Arial" panose="020B0604020202020204" pitchFamily="34" charset="0"/>
                        </a:rPr>
                        <a:t>	4-64 Jahre</a:t>
                      </a:r>
                      <a:r>
                        <a:rPr lang="de-DE" sz="1200" b="1" baseline="30000" noProof="0">
                          <a:effectLst/>
                          <a:latin typeface="+mn-lt"/>
                          <a:ea typeface="Calibri" panose="020F0502020204030204" pitchFamily="34" charset="0"/>
                          <a:cs typeface="Arial" panose="020B0604020202020204" pitchFamily="34" charset="0"/>
                        </a:rPr>
                        <a:t>4</a:t>
                      </a:r>
                      <a:endParaRPr lang="de-DE" sz="1200" b="1" noProof="0">
                        <a:effectLst/>
                        <a:latin typeface="+mn-lt"/>
                        <a:ea typeface="Calibri" panose="020F0502020204030204" pitchFamily="34" charset="0"/>
                        <a:cs typeface="Arial" panose="020B0604020202020204" pitchFamily="34" charset="0"/>
                      </a:endParaRPr>
                    </a:p>
                  </a:txBody>
                  <a:tcPr marL="68580" marR="68580" marT="0" marB="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669.030</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3.062.797</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de-DE" sz="1200" b="1">
                          <a:effectLst/>
                          <a:latin typeface="+mn-lt"/>
                          <a:ea typeface="Calibri" panose="020F0502020204030204" pitchFamily="34" charset="0"/>
                          <a:cs typeface="Arial" panose="020B0604020202020204" pitchFamily="34" charset="0"/>
                        </a:rPr>
                        <a:t>6,5 (0,1 – 12,5)</a:t>
                      </a:r>
                      <a:endParaRPr lang="en-US" sz="12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584284738"/>
                  </a:ext>
                </a:extLst>
              </a:tr>
              <a:tr h="252000">
                <a:tc>
                  <a:txBody>
                    <a:bodyPr/>
                    <a:lstStyle/>
                    <a:p>
                      <a:pPr marL="0" marR="0" lvl="1" indent="0" algn="l" defTabSz="914400" rtl="0" eaLnBrk="1" latinLnBrk="0" hangingPunct="1">
                        <a:lnSpc>
                          <a:spcPct val="100000"/>
                        </a:lnSpc>
                        <a:spcBef>
                          <a:spcPts val="0"/>
                        </a:spcBef>
                        <a:spcAft>
                          <a:spcPts val="0"/>
                        </a:spcAft>
                        <a:buFont typeface="Arial" panose="020B0604020202020204" pitchFamily="34" charset="0"/>
                        <a:buNone/>
                      </a:pPr>
                      <a:r>
                        <a:rPr lang="de-DE" sz="1400" b="1" kern="1200" noProof="0">
                          <a:solidFill>
                            <a:schemeClr val="tx1"/>
                          </a:solidFill>
                          <a:latin typeface="+mj-lt"/>
                          <a:ea typeface="+mn-ea"/>
                          <a:cs typeface="Arial" panose="020B0604020202020204" pitchFamily="34" charset="0"/>
                        </a:rPr>
                        <a:t>Saison 2019/2020:</a:t>
                      </a:r>
                    </a:p>
                  </a:txBody>
                  <a:tcPr marL="68580" marR="68580" marT="0" marB="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EFEA"/>
                    </a:solidFill>
                  </a:tcPr>
                </a:tc>
                <a:tc>
                  <a:txBody>
                    <a:bodyPr/>
                    <a:lstStyle/>
                    <a:p>
                      <a:pPr marL="0" marR="0" algn="ctr">
                        <a:lnSpc>
                          <a:spcPct val="100000"/>
                        </a:lnSpc>
                        <a:spcBef>
                          <a:spcPts val="0"/>
                        </a:spcBef>
                        <a:spcAft>
                          <a:spcPts val="0"/>
                        </a:spcAft>
                      </a:pPr>
                      <a:endParaRPr lang="en-US" sz="1000" b="0">
                        <a:effectLst/>
                        <a:latin typeface="+mn-lt"/>
                        <a:ea typeface="Times New Roman" panose="02020603050405020304" pitchFamily="18"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EFEA"/>
                    </a:solidFill>
                  </a:tcPr>
                </a:tc>
                <a:tc>
                  <a:txBody>
                    <a:bodyPr/>
                    <a:lstStyle/>
                    <a:p>
                      <a:pPr marL="0" marR="0" algn="ctr">
                        <a:lnSpc>
                          <a:spcPct val="100000"/>
                        </a:lnSpc>
                        <a:spcBef>
                          <a:spcPts val="0"/>
                        </a:spcBef>
                        <a:spcAft>
                          <a:spcPts val="0"/>
                        </a:spcAft>
                      </a:pPr>
                      <a:endParaRPr lang="en-US" sz="1000" b="0">
                        <a:effectLst/>
                        <a:latin typeface="+mn-lt"/>
                        <a:ea typeface="Times New Roman" panose="02020603050405020304" pitchFamily="18" charset="0"/>
                        <a:cs typeface="Times New Roman" panose="02020603050405020304" pitchFamily="18" charset="0"/>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EFEA"/>
                    </a:solidFill>
                  </a:tcPr>
                </a:tc>
                <a:tc>
                  <a:txBody>
                    <a:bodyPr/>
                    <a:lstStyle/>
                    <a:p>
                      <a:pPr marL="0" marR="0" algn="ctr">
                        <a:spcBef>
                          <a:spcPts val="0"/>
                        </a:spcBef>
                        <a:spcAft>
                          <a:spcPts val="0"/>
                        </a:spcAft>
                      </a:pPr>
                      <a:endParaRPr lang="en-US" sz="10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EFEA"/>
                    </a:solidFill>
                  </a:tcPr>
                </a:tc>
                <a:extLst>
                  <a:ext uri="{0D108BD9-81ED-4DB2-BD59-A6C34878D82A}">
                    <a16:rowId xmlns:a16="http://schemas.microsoft.com/office/drawing/2014/main" val="1573384690"/>
                  </a:ext>
                </a:extLst>
              </a:tr>
              <a:tr h="360000">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100" b="1" baseline="0" noProof="0">
                          <a:latin typeface="+mn-lt"/>
                          <a:cs typeface="Arial" panose="020B0604020202020204" pitchFamily="34" charset="0"/>
                        </a:rPr>
                        <a:t>	≥18 Jahre</a:t>
                      </a:r>
                      <a:r>
                        <a:rPr lang="de-DE" sz="1200" b="1" baseline="30000" noProof="0">
                          <a:latin typeface="+mn-lt"/>
                          <a:cs typeface="Arial" panose="020B0604020202020204" pitchFamily="34" charset="0"/>
                        </a:rPr>
                        <a:t>5</a:t>
                      </a:r>
                      <a:endParaRPr lang="de-DE" sz="1200" b="1" noProof="0">
                        <a:latin typeface="+mn-lt"/>
                        <a:cs typeface="Arial" panose="020B0604020202020204" pitchFamily="34" charset="0"/>
                      </a:endParaRPr>
                    </a:p>
                  </a:txBody>
                  <a:tcPr marL="68580" marR="68580" marT="0" marB="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pPr>
                      <a:r>
                        <a:rPr lang="en-US" sz="1200" b="0" kern="1200">
                          <a:solidFill>
                            <a:schemeClr val="tx1"/>
                          </a:solidFill>
                          <a:effectLst/>
                          <a:latin typeface="+mn-lt"/>
                          <a:ea typeface="Times New Roman" panose="02020603050405020304" pitchFamily="18" charset="0"/>
                          <a:cs typeface="Times New Roman" panose="02020603050405020304" pitchFamily="18" charset="0"/>
                        </a:rPr>
                        <a:t>1.499.215</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pPr>
                      <a:r>
                        <a:rPr lang="en-US" sz="1200" b="0" kern="1200">
                          <a:solidFill>
                            <a:schemeClr val="tx1"/>
                          </a:solidFill>
                          <a:effectLst/>
                          <a:latin typeface="+mn-lt"/>
                          <a:ea typeface="Times New Roman" panose="02020603050405020304" pitchFamily="18" charset="0"/>
                          <a:cs typeface="Times New Roman" panose="02020603050405020304" pitchFamily="18" charset="0"/>
                        </a:rPr>
                        <a:t>4.126.263</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de-DE" sz="1200" b="1">
                          <a:effectLst/>
                          <a:latin typeface="+mn-lt"/>
                          <a:ea typeface="Calibri" panose="020F0502020204030204" pitchFamily="34" charset="0"/>
                          <a:cs typeface="Arial" panose="020B0604020202020204" pitchFamily="34" charset="0"/>
                        </a:rPr>
                        <a:t>9,5 (7,9 – 11,1)</a:t>
                      </a:r>
                      <a:endParaRPr lang="en-US" sz="12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2057554028"/>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b="1" baseline="0" noProof="0">
                          <a:latin typeface="+mn-lt"/>
                          <a:cs typeface="Arial" panose="020B0604020202020204" pitchFamily="34" charset="0"/>
                        </a:rPr>
                        <a:t>	4-64 Jahre</a:t>
                      </a:r>
                      <a:r>
                        <a:rPr lang="de-DE" sz="1200" b="1" baseline="30000" noProof="0">
                          <a:effectLst/>
                          <a:latin typeface="+mn-lt"/>
                          <a:ea typeface="Calibri" panose="020F0502020204030204" pitchFamily="34" charset="0"/>
                          <a:cs typeface="Arial" panose="020B0604020202020204" pitchFamily="34" charset="0"/>
                        </a:rPr>
                        <a:t>6</a:t>
                      </a:r>
                      <a:endParaRPr lang="de-DE" sz="1200" b="1" noProof="0">
                        <a:effectLst/>
                        <a:latin typeface="+mn-lt"/>
                        <a:ea typeface="Calibri" panose="020F0502020204030204" pitchFamily="34" charset="0"/>
                        <a:cs typeface="Arial" panose="020B0604020202020204" pitchFamily="34" charset="0"/>
                      </a:endParaRPr>
                    </a:p>
                  </a:txBody>
                  <a:tcPr marL="68580" marR="68580" marT="0" marB="0" anchor="ctr">
                    <a:lnL w="6350"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1.150.134</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b="0">
                          <a:effectLst/>
                          <a:latin typeface="+mn-lt"/>
                          <a:ea typeface="Times New Roman" panose="02020603050405020304" pitchFamily="18" charset="0"/>
                          <a:cs typeface="Times New Roman" panose="02020603050405020304" pitchFamily="18" charset="0"/>
                        </a:rPr>
                        <a:t>3.924.819</a:t>
                      </a: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de-DE" sz="1200" b="1">
                          <a:effectLst/>
                          <a:latin typeface="+mn-lt"/>
                          <a:ea typeface="Calibri" panose="020F0502020204030204" pitchFamily="34" charset="0"/>
                          <a:cs typeface="Arial" panose="020B0604020202020204" pitchFamily="34" charset="0"/>
                        </a:rPr>
                        <a:t>5,3 (0,5 – 9,9)</a:t>
                      </a:r>
                      <a:endParaRPr lang="en-US" sz="1200" b="1">
                        <a:effectLst/>
                        <a:latin typeface="+mn-lt"/>
                        <a:ea typeface="Calibri" panose="020F0502020204030204" pitchFamily="34" charset="0"/>
                        <a:cs typeface="Arial" panose="020B0604020202020204" pitchFamily="34" charset="0"/>
                      </a:endParaRPr>
                    </a:p>
                  </a:txBody>
                  <a:tcPr marL="68580" marR="68580" marT="0" marB="0" anchor="ctr">
                    <a:lnL w="952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3622145694"/>
                  </a:ext>
                </a:extLst>
              </a:tr>
            </a:tbl>
          </a:graphicData>
        </a:graphic>
      </p:graphicFrame>
      <p:cxnSp>
        <p:nvCxnSpPr>
          <p:cNvPr id="9" name="Straight Connector 31">
            <a:extLst>
              <a:ext uri="{FF2B5EF4-FFF2-40B4-BE49-F238E27FC236}">
                <a16:creationId xmlns:a16="http://schemas.microsoft.com/office/drawing/2014/main" id="{8ACE848B-77BF-EF11-48C3-D586ACDCD253}"/>
              </a:ext>
            </a:extLst>
          </p:cNvPr>
          <p:cNvCxnSpPr>
            <a:cxnSpLocks/>
          </p:cNvCxnSpPr>
          <p:nvPr/>
        </p:nvCxnSpPr>
        <p:spPr>
          <a:xfrm>
            <a:off x="6110371" y="2482301"/>
            <a:ext cx="5316" cy="2744312"/>
          </a:xfrm>
          <a:prstGeom prst="line">
            <a:avLst/>
          </a:prstGeom>
          <a:ln w="9525" cap="sq">
            <a:solidFill>
              <a:schemeClr val="tx1"/>
            </a:solidFill>
            <a:prstDash val="dash"/>
            <a:miter lim="800000"/>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772E634-7A5A-CDC6-F02F-8FEF4CB2B8C9}"/>
              </a:ext>
            </a:extLst>
          </p:cNvPr>
          <p:cNvSpPr txBox="1"/>
          <p:nvPr/>
        </p:nvSpPr>
        <p:spPr>
          <a:xfrm>
            <a:off x="5651188" y="5551374"/>
            <a:ext cx="2613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231F20"/>
                </a:solidFill>
                <a:effectLst/>
                <a:uLnTx/>
                <a:uFillTx/>
                <a:latin typeface="Montserrat Light"/>
                <a:ea typeface="+mn-ea"/>
                <a:cs typeface="+mn-cs"/>
              </a:rPr>
              <a:t>Relative Impfeffektivität (rVE) (%)</a:t>
            </a:r>
            <a:endParaRPr kumimoji="0" lang="en-US" sz="1100" b="1" i="0" u="none" strike="noStrike" kern="1200" cap="none" spc="0" normalizeH="0" baseline="0" noProof="0" dirty="0">
              <a:ln>
                <a:noFill/>
              </a:ln>
              <a:solidFill>
                <a:srgbClr val="231F20"/>
              </a:solidFill>
              <a:effectLst/>
              <a:uLnTx/>
              <a:uFillTx/>
              <a:latin typeface="Montserrat Light"/>
              <a:ea typeface="+mn-ea"/>
              <a:cs typeface="+mn-cs"/>
            </a:endParaRPr>
          </a:p>
        </p:txBody>
      </p:sp>
      <p:pic>
        <p:nvPicPr>
          <p:cNvPr id="11" name="Grafik 14">
            <a:extLst>
              <a:ext uri="{FF2B5EF4-FFF2-40B4-BE49-F238E27FC236}">
                <a16:creationId xmlns:a16="http://schemas.microsoft.com/office/drawing/2014/main" id="{5EE07AEC-ED77-F614-1154-FB06C4BADF17}"/>
              </a:ext>
            </a:extLst>
          </p:cNvPr>
          <p:cNvPicPr>
            <a:picLocks noChangeAspect="1"/>
          </p:cNvPicPr>
          <p:nvPr/>
        </p:nvPicPr>
        <p:blipFill>
          <a:blip r:embed="rId5"/>
          <a:stretch>
            <a:fillRect/>
          </a:stretch>
        </p:blipFill>
        <p:spPr>
          <a:xfrm>
            <a:off x="3788919" y="2520735"/>
            <a:ext cx="324000" cy="324000"/>
          </a:xfrm>
          <a:prstGeom prst="rect">
            <a:avLst/>
          </a:prstGeom>
        </p:spPr>
      </p:pic>
      <p:pic>
        <p:nvPicPr>
          <p:cNvPr id="12" name="Grafik 18">
            <a:extLst>
              <a:ext uri="{FF2B5EF4-FFF2-40B4-BE49-F238E27FC236}">
                <a16:creationId xmlns:a16="http://schemas.microsoft.com/office/drawing/2014/main" id="{50ED0F03-30F8-96FF-DD97-2D0CBF6B2494}"/>
              </a:ext>
            </a:extLst>
          </p:cNvPr>
          <p:cNvPicPr>
            <a:picLocks noChangeAspect="1"/>
          </p:cNvPicPr>
          <p:nvPr/>
        </p:nvPicPr>
        <p:blipFill>
          <a:blip r:embed="rId6"/>
          <a:stretch>
            <a:fillRect/>
          </a:stretch>
        </p:blipFill>
        <p:spPr>
          <a:xfrm>
            <a:off x="3788129" y="3856747"/>
            <a:ext cx="324000" cy="324000"/>
          </a:xfrm>
          <a:prstGeom prst="rect">
            <a:avLst/>
          </a:prstGeom>
        </p:spPr>
      </p:pic>
      <p:pic>
        <p:nvPicPr>
          <p:cNvPr id="15" name="Grafik 21">
            <a:extLst>
              <a:ext uri="{FF2B5EF4-FFF2-40B4-BE49-F238E27FC236}">
                <a16:creationId xmlns:a16="http://schemas.microsoft.com/office/drawing/2014/main" id="{A60A5121-8062-635C-9878-49B737CF9B46}"/>
              </a:ext>
            </a:extLst>
          </p:cNvPr>
          <p:cNvPicPr>
            <a:picLocks noChangeAspect="1"/>
          </p:cNvPicPr>
          <p:nvPr/>
        </p:nvPicPr>
        <p:blipFill>
          <a:blip r:embed="rId7"/>
          <a:stretch>
            <a:fillRect/>
          </a:stretch>
        </p:blipFill>
        <p:spPr>
          <a:xfrm>
            <a:off x="3788919" y="3494833"/>
            <a:ext cx="324000" cy="324000"/>
          </a:xfrm>
          <a:prstGeom prst="rect">
            <a:avLst/>
          </a:prstGeom>
        </p:spPr>
      </p:pic>
      <p:pic>
        <p:nvPicPr>
          <p:cNvPr id="16" name="Grafik 18">
            <a:extLst>
              <a:ext uri="{FF2B5EF4-FFF2-40B4-BE49-F238E27FC236}">
                <a16:creationId xmlns:a16="http://schemas.microsoft.com/office/drawing/2014/main" id="{1CA62398-8EED-FB27-4C0A-6F6F7082AC4B}"/>
              </a:ext>
            </a:extLst>
          </p:cNvPr>
          <p:cNvPicPr>
            <a:picLocks noChangeAspect="1"/>
          </p:cNvPicPr>
          <p:nvPr/>
        </p:nvPicPr>
        <p:blipFill>
          <a:blip r:embed="rId6"/>
          <a:stretch>
            <a:fillRect/>
          </a:stretch>
        </p:blipFill>
        <p:spPr>
          <a:xfrm>
            <a:off x="3784468" y="2867276"/>
            <a:ext cx="324000" cy="324000"/>
          </a:xfrm>
          <a:prstGeom prst="rect">
            <a:avLst/>
          </a:prstGeom>
        </p:spPr>
      </p:pic>
      <p:pic>
        <p:nvPicPr>
          <p:cNvPr id="18" name="Grafik 18">
            <a:extLst>
              <a:ext uri="{FF2B5EF4-FFF2-40B4-BE49-F238E27FC236}">
                <a16:creationId xmlns:a16="http://schemas.microsoft.com/office/drawing/2014/main" id="{AE88C2BB-362D-8B6A-2BEF-DB373CCCCA5C}"/>
              </a:ext>
            </a:extLst>
          </p:cNvPr>
          <p:cNvPicPr>
            <a:picLocks noChangeAspect="1"/>
          </p:cNvPicPr>
          <p:nvPr/>
        </p:nvPicPr>
        <p:blipFill>
          <a:blip r:embed="rId6"/>
          <a:stretch>
            <a:fillRect/>
          </a:stretch>
        </p:blipFill>
        <p:spPr>
          <a:xfrm>
            <a:off x="3784052" y="4844894"/>
            <a:ext cx="324000" cy="324000"/>
          </a:xfrm>
          <a:prstGeom prst="rect">
            <a:avLst/>
          </a:prstGeom>
        </p:spPr>
      </p:pic>
      <p:pic>
        <p:nvPicPr>
          <p:cNvPr id="19" name="Grafik 21">
            <a:extLst>
              <a:ext uri="{FF2B5EF4-FFF2-40B4-BE49-F238E27FC236}">
                <a16:creationId xmlns:a16="http://schemas.microsoft.com/office/drawing/2014/main" id="{566E5B53-42BF-E3F3-1A53-DC6262D37C25}"/>
              </a:ext>
            </a:extLst>
          </p:cNvPr>
          <p:cNvPicPr>
            <a:picLocks noChangeAspect="1"/>
          </p:cNvPicPr>
          <p:nvPr/>
        </p:nvPicPr>
        <p:blipFill>
          <a:blip r:embed="rId7"/>
          <a:stretch>
            <a:fillRect/>
          </a:stretch>
        </p:blipFill>
        <p:spPr>
          <a:xfrm>
            <a:off x="3784842" y="4482980"/>
            <a:ext cx="324000" cy="324000"/>
          </a:xfrm>
          <a:prstGeom prst="rect">
            <a:avLst/>
          </a:prstGeom>
        </p:spPr>
      </p:pic>
      <p:grpSp>
        <p:nvGrpSpPr>
          <p:cNvPr id="28" name="Group 27">
            <a:extLst>
              <a:ext uri="{FF2B5EF4-FFF2-40B4-BE49-F238E27FC236}">
                <a16:creationId xmlns:a16="http://schemas.microsoft.com/office/drawing/2014/main" id="{6887F23E-A756-36EB-3301-135C5FED7890}"/>
              </a:ext>
            </a:extLst>
          </p:cNvPr>
          <p:cNvGrpSpPr/>
          <p:nvPr/>
        </p:nvGrpSpPr>
        <p:grpSpPr>
          <a:xfrm>
            <a:off x="730250" y="1847658"/>
            <a:ext cx="3626754" cy="3116644"/>
            <a:chOff x="282393" y="1748749"/>
            <a:chExt cx="3626754" cy="3116644"/>
          </a:xfrm>
        </p:grpSpPr>
        <p:pic>
          <p:nvPicPr>
            <p:cNvPr id="13" name="Grafik 21">
              <a:extLst>
                <a:ext uri="{FF2B5EF4-FFF2-40B4-BE49-F238E27FC236}">
                  <a16:creationId xmlns:a16="http://schemas.microsoft.com/office/drawing/2014/main" id="{FD4CBBFA-CF27-8BD3-34E5-BC851871F2C6}"/>
                </a:ext>
              </a:extLst>
            </p:cNvPr>
            <p:cNvPicPr>
              <a:picLocks noChangeAspect="1"/>
            </p:cNvPicPr>
            <p:nvPr/>
          </p:nvPicPr>
          <p:blipFill>
            <a:blip r:embed="rId7"/>
            <a:stretch>
              <a:fillRect/>
            </a:stretch>
          </p:blipFill>
          <p:spPr>
            <a:xfrm>
              <a:off x="287306" y="3214991"/>
              <a:ext cx="540000" cy="540000"/>
            </a:xfrm>
            <a:prstGeom prst="rect">
              <a:avLst/>
            </a:prstGeom>
          </p:spPr>
        </p:pic>
        <p:pic>
          <p:nvPicPr>
            <p:cNvPr id="14" name="Grafik 14">
              <a:extLst>
                <a:ext uri="{FF2B5EF4-FFF2-40B4-BE49-F238E27FC236}">
                  <a16:creationId xmlns:a16="http://schemas.microsoft.com/office/drawing/2014/main" id="{D973E26E-BF5B-8ED7-0A7F-2EF639C2E53B}"/>
                </a:ext>
              </a:extLst>
            </p:cNvPr>
            <p:cNvPicPr>
              <a:picLocks noChangeAspect="1"/>
            </p:cNvPicPr>
            <p:nvPr/>
          </p:nvPicPr>
          <p:blipFill>
            <a:blip r:embed="rId5"/>
            <a:stretch>
              <a:fillRect/>
            </a:stretch>
          </p:blipFill>
          <p:spPr>
            <a:xfrm>
              <a:off x="286878" y="2372198"/>
              <a:ext cx="540000" cy="540000"/>
            </a:xfrm>
            <a:prstGeom prst="rect">
              <a:avLst/>
            </a:prstGeom>
          </p:spPr>
        </p:pic>
        <p:pic>
          <p:nvPicPr>
            <p:cNvPr id="20" name="Grafik 18">
              <a:extLst>
                <a:ext uri="{FF2B5EF4-FFF2-40B4-BE49-F238E27FC236}">
                  <a16:creationId xmlns:a16="http://schemas.microsoft.com/office/drawing/2014/main" id="{7BE12995-5D44-6D50-A5E0-265A78D35C28}"/>
                </a:ext>
              </a:extLst>
            </p:cNvPr>
            <p:cNvPicPr>
              <a:picLocks noChangeAspect="1"/>
            </p:cNvPicPr>
            <p:nvPr/>
          </p:nvPicPr>
          <p:blipFill>
            <a:blip r:embed="rId6"/>
            <a:stretch>
              <a:fillRect/>
            </a:stretch>
          </p:blipFill>
          <p:spPr>
            <a:xfrm>
              <a:off x="286878" y="4184992"/>
              <a:ext cx="540000" cy="540000"/>
            </a:xfrm>
            <a:prstGeom prst="rect">
              <a:avLst/>
            </a:prstGeom>
          </p:spPr>
        </p:pic>
        <p:sp>
          <p:nvSpPr>
            <p:cNvPr id="21" name="TextBox 20">
              <a:extLst>
                <a:ext uri="{FF2B5EF4-FFF2-40B4-BE49-F238E27FC236}">
                  <a16:creationId xmlns:a16="http://schemas.microsoft.com/office/drawing/2014/main" id="{F57D4DE9-9BEE-8558-EF7C-BCE394B1ECBB}"/>
                </a:ext>
              </a:extLst>
            </p:cNvPr>
            <p:cNvSpPr txBox="1"/>
            <p:nvPr/>
          </p:nvSpPr>
          <p:spPr>
            <a:xfrm>
              <a:off x="282393" y="1748749"/>
              <a:ext cx="36267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a:ln>
                    <a:noFill/>
                  </a:ln>
                  <a:solidFill>
                    <a:srgbClr val="231F20"/>
                  </a:solidFill>
                  <a:effectLst/>
                  <a:uLnTx/>
                  <a:uFillTx/>
                  <a:latin typeface="Montserrat"/>
                  <a:ea typeface="+mn-ea"/>
                  <a:cs typeface="Arial" panose="020B0604020202020204" pitchFamily="34" charset="0"/>
                </a:rPr>
                <a:t>Prävention von...</a:t>
              </a:r>
            </a:p>
          </p:txBody>
        </p:sp>
        <p:sp>
          <p:nvSpPr>
            <p:cNvPr id="23" name="TextBox 22">
              <a:extLst>
                <a:ext uri="{FF2B5EF4-FFF2-40B4-BE49-F238E27FC236}">
                  <a16:creationId xmlns:a16="http://schemas.microsoft.com/office/drawing/2014/main" id="{5A38E0D9-FB4F-DEA9-A036-F9ED49CFD594}"/>
                </a:ext>
              </a:extLst>
            </p:cNvPr>
            <p:cNvSpPr txBox="1"/>
            <p:nvPr/>
          </p:nvSpPr>
          <p:spPr>
            <a:xfrm>
              <a:off x="879105" y="2560317"/>
              <a:ext cx="272320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31F20"/>
                  </a:solidFill>
                  <a:effectLst/>
                  <a:uLnTx/>
                  <a:uFillTx/>
                  <a:latin typeface="Montserrat Light"/>
                  <a:ea typeface="+mn-ea"/>
                  <a:cs typeface="+mn-cs"/>
                </a:rPr>
                <a:t>Influenza-</a:t>
              </a:r>
              <a:r>
                <a:rPr kumimoji="0" lang="en-US" sz="1200" b="1" i="0" u="none" strike="noStrike" kern="1200" cap="none" spc="0" normalizeH="0" baseline="0" noProof="0" err="1">
                  <a:ln>
                    <a:noFill/>
                  </a:ln>
                  <a:solidFill>
                    <a:srgbClr val="231F20"/>
                  </a:solidFill>
                  <a:effectLst/>
                  <a:uLnTx/>
                  <a:uFillTx/>
                  <a:latin typeface="Montserrat Light"/>
                  <a:ea typeface="+mn-ea"/>
                  <a:cs typeface="+mn-cs"/>
                </a:rPr>
                <a:t>ähnlicher</a:t>
              </a:r>
              <a:r>
                <a:rPr kumimoji="0" lang="en-US" sz="1200" b="1" i="0" u="none" strike="noStrike" kern="1200" cap="none" spc="0" normalizeH="0" baseline="0" noProof="0">
                  <a:ln>
                    <a:noFill/>
                  </a:ln>
                  <a:solidFill>
                    <a:srgbClr val="231F20"/>
                  </a:solidFill>
                  <a:effectLst/>
                  <a:uLnTx/>
                  <a:uFillTx/>
                  <a:latin typeface="Montserrat Ligh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231F20"/>
                  </a:solidFill>
                  <a:effectLst/>
                  <a:uLnTx/>
                  <a:uFillTx/>
                  <a:latin typeface="Montserrat Light"/>
                  <a:ea typeface="+mn-ea"/>
                  <a:cs typeface="+mn-cs"/>
                </a:rPr>
                <a:t>Erkrankung</a:t>
              </a:r>
              <a:r>
                <a:rPr kumimoji="0" lang="en-US" sz="1200" b="1" i="0" u="none" strike="noStrike" kern="1200" cap="none" spc="0" normalizeH="0" baseline="0" noProof="0">
                  <a:ln>
                    <a:noFill/>
                  </a:ln>
                  <a:solidFill>
                    <a:srgbClr val="231F20"/>
                  </a:solidFill>
                  <a:effectLst/>
                  <a:uLnTx/>
                  <a:uFillTx/>
                  <a:latin typeface="Montserrat Light"/>
                  <a:ea typeface="+mn-ea"/>
                  <a:cs typeface="+mn-cs"/>
                </a:rPr>
                <a:t> </a:t>
              </a:r>
            </a:p>
          </p:txBody>
        </p:sp>
        <p:sp>
          <p:nvSpPr>
            <p:cNvPr id="25" name="TextBox 24">
              <a:extLst>
                <a:ext uri="{FF2B5EF4-FFF2-40B4-BE49-F238E27FC236}">
                  <a16:creationId xmlns:a16="http://schemas.microsoft.com/office/drawing/2014/main" id="{F213CC08-B291-03A9-D8CE-1DBC16F41965}"/>
                </a:ext>
              </a:extLst>
            </p:cNvPr>
            <p:cNvSpPr txBox="1"/>
            <p:nvPr/>
          </p:nvSpPr>
          <p:spPr>
            <a:xfrm>
              <a:off x="879105" y="4219062"/>
              <a:ext cx="27154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231F20"/>
                  </a:solidFill>
                  <a:effectLst/>
                  <a:uLnTx/>
                  <a:uFillTx/>
                  <a:latin typeface="Montserrat Light"/>
                  <a:ea typeface="+mn-ea"/>
                  <a:cs typeface="+mn-cs"/>
                </a:rPr>
                <a:t>Influenza-bedingten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231F20"/>
                  </a:solidFill>
                  <a:effectLst/>
                  <a:uLnTx/>
                  <a:uFillTx/>
                  <a:latin typeface="Montserrat Light"/>
                  <a:ea typeface="+mn-ea"/>
                  <a:cs typeface="+mn-cs"/>
                </a:rPr>
                <a:t>Hospitalisierungen/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231F20"/>
                  </a:solidFill>
                  <a:effectLst/>
                  <a:uLnTx/>
                  <a:uFillTx/>
                  <a:latin typeface="Montserrat Light"/>
                  <a:ea typeface="+mn-ea"/>
                  <a:cs typeface="+mn-cs"/>
                </a:rPr>
                <a:t>ER-Besuchen</a:t>
              </a:r>
              <a:endParaRPr kumimoji="0" lang="en-US" sz="1200" b="1" i="0" u="none" strike="noStrike" kern="1200" cap="none" spc="0" normalizeH="0" baseline="0" noProof="0">
                <a:ln>
                  <a:noFill/>
                </a:ln>
                <a:solidFill>
                  <a:srgbClr val="231F20"/>
                </a:solidFill>
                <a:effectLst/>
                <a:uLnTx/>
                <a:uFillTx/>
                <a:latin typeface="Montserrat Light"/>
                <a:ea typeface="+mn-ea"/>
                <a:cs typeface="+mn-cs"/>
              </a:endParaRPr>
            </a:p>
          </p:txBody>
        </p:sp>
        <p:sp>
          <p:nvSpPr>
            <p:cNvPr id="27" name="TextBox 26">
              <a:extLst>
                <a:ext uri="{FF2B5EF4-FFF2-40B4-BE49-F238E27FC236}">
                  <a16:creationId xmlns:a16="http://schemas.microsoft.com/office/drawing/2014/main" id="{2D40FD23-64CA-EDC3-7459-85BCB0CF4AD4}"/>
                </a:ext>
              </a:extLst>
            </p:cNvPr>
            <p:cNvSpPr txBox="1"/>
            <p:nvPr/>
          </p:nvSpPr>
          <p:spPr>
            <a:xfrm>
              <a:off x="879105" y="3280338"/>
              <a:ext cx="272320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231F20"/>
                  </a:solidFill>
                  <a:effectLst/>
                  <a:uLnTx/>
                  <a:uFillTx/>
                  <a:latin typeface="Montserrat Light"/>
                  <a:ea typeface="+mn-ea"/>
                  <a:cs typeface="+mn-cs"/>
                </a:rPr>
                <a:t>Influenza-bedingten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231F20"/>
                  </a:solidFill>
                  <a:effectLst/>
                  <a:uLnTx/>
                  <a:uFillTx/>
                  <a:latin typeface="Montserrat Light"/>
                  <a:ea typeface="+mn-ea"/>
                  <a:cs typeface="+mn-cs"/>
                </a:rPr>
                <a:t>medizinischen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a:ln>
                    <a:noFill/>
                  </a:ln>
                  <a:solidFill>
                    <a:srgbClr val="231F20"/>
                  </a:solidFill>
                  <a:effectLst/>
                  <a:uLnTx/>
                  <a:uFillTx/>
                  <a:latin typeface="Montserrat Light"/>
                  <a:ea typeface="+mn-ea"/>
                  <a:cs typeface="+mn-cs"/>
                </a:rPr>
                <a:t>Behandlungen</a:t>
              </a:r>
              <a:endParaRPr kumimoji="0" lang="en-US" sz="1200" b="1" i="0" u="none" strike="noStrike" kern="1200" cap="none" spc="0" normalizeH="0" baseline="0" noProof="0">
                <a:ln>
                  <a:noFill/>
                </a:ln>
                <a:solidFill>
                  <a:srgbClr val="231F20"/>
                </a:solidFill>
                <a:effectLst/>
                <a:uLnTx/>
                <a:uFillTx/>
                <a:latin typeface="Montserrat Light"/>
                <a:ea typeface="+mn-ea"/>
                <a:cs typeface="+mn-cs"/>
              </a:endParaRPr>
            </a:p>
          </p:txBody>
        </p:sp>
      </p:grpSp>
      <p:sp>
        <p:nvSpPr>
          <p:cNvPr id="26" name="Textplatzhalter 2">
            <a:extLst>
              <a:ext uri="{FF2B5EF4-FFF2-40B4-BE49-F238E27FC236}">
                <a16:creationId xmlns:a16="http://schemas.microsoft.com/office/drawing/2014/main" id="{58C61776-FE41-C441-0E43-B923BCBDB076}"/>
              </a:ext>
            </a:extLst>
          </p:cNvPr>
          <p:cNvSpPr txBox="1">
            <a:spLocks/>
          </p:cNvSpPr>
          <p:nvPr/>
        </p:nvSpPr>
        <p:spPr>
          <a:xfrm>
            <a:off x="340347" y="267138"/>
            <a:ext cx="11433964" cy="116339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de-DE" sz="2800" b="1" i="0" u="none" strike="noStrike" kern="1200" cap="none" spc="0" normalizeH="0" baseline="0" noProof="0">
                <a:ln>
                  <a:noFill/>
                </a:ln>
                <a:solidFill>
                  <a:srgbClr val="FC1921"/>
                </a:solidFill>
                <a:effectLst/>
                <a:uLnTx/>
                <a:uFillTx/>
                <a:latin typeface="Montserrat"/>
                <a:ea typeface="+mn-ea"/>
                <a:cs typeface="+mn-cs"/>
              </a:rPr>
              <a:t>Überlegene Impfeffektivität von zellkulturbasierten vs. Standard-eibasierten Grippeimpfstoffen über drei US-Saisons</a:t>
            </a:r>
            <a:r>
              <a:rPr kumimoji="0" lang="de-DE" sz="2800" b="1" i="0" u="none" strike="noStrike" kern="1200" cap="none" spc="0" normalizeH="0" baseline="30000" noProof="0">
                <a:ln>
                  <a:noFill/>
                </a:ln>
                <a:solidFill>
                  <a:srgbClr val="FC1921"/>
                </a:solidFill>
                <a:effectLst/>
                <a:uLnTx/>
                <a:uFillTx/>
                <a:latin typeface="Montserrat"/>
                <a:ea typeface="+mn-ea"/>
                <a:cs typeface="+mn-cs"/>
              </a:rPr>
              <a:t>1-6</a:t>
            </a:r>
          </a:p>
        </p:txBody>
      </p:sp>
      <p:sp>
        <p:nvSpPr>
          <p:cNvPr id="6" name="Arrow: Right 5">
            <a:extLst>
              <a:ext uri="{FF2B5EF4-FFF2-40B4-BE49-F238E27FC236}">
                <a16:creationId xmlns:a16="http://schemas.microsoft.com/office/drawing/2014/main" id="{584B6338-5B87-7C54-3393-36107B557E9B}"/>
              </a:ext>
            </a:extLst>
          </p:cNvPr>
          <p:cNvSpPr/>
          <p:nvPr/>
        </p:nvSpPr>
        <p:spPr>
          <a:xfrm>
            <a:off x="6096001" y="1598559"/>
            <a:ext cx="1979196" cy="645420"/>
          </a:xfrm>
          <a:prstGeom prst="rightArrow">
            <a:avLst>
              <a:gd name="adj1" fmla="val 54312"/>
              <a:gd name="adj2" fmla="val 50000"/>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dirty="0" err="1">
                <a:ln>
                  <a:noFill/>
                </a:ln>
                <a:solidFill>
                  <a:prstClr val="white"/>
                </a:solidFill>
                <a:effectLst/>
                <a:uLnTx/>
                <a:uFillTx/>
                <a:latin typeface="Montserrat" panose="00000500000000000000" pitchFamily="2" charset="0"/>
                <a:cs typeface="Calibri" panose="020F0502020204030204" pitchFamily="34" charset="0"/>
              </a:rPr>
              <a:t>Favorisiert</a:t>
            </a:r>
            <a:r>
              <a:rPr kumimoji="0" lang="en-AU" sz="1050" b="1" i="0" u="none" strike="noStrike" kern="1200" cap="none" spc="0" normalizeH="0" baseline="0" noProof="0" dirty="0">
                <a:ln>
                  <a:noFill/>
                </a:ln>
                <a:solidFill>
                  <a:prstClr val="white"/>
                </a:solidFill>
                <a:effectLst/>
                <a:uLnTx/>
                <a:uFillTx/>
                <a:latin typeface="Montserrat" panose="00000500000000000000" pitchFamily="2" charset="0"/>
                <a:cs typeface="Calibri" panose="020F0502020204030204" pitchFamily="34" charset="0"/>
              </a:rPr>
              <a:t> </a:t>
            </a:r>
            <a:r>
              <a:rPr lang="en-AU" sz="1050" b="1" dirty="0">
                <a:solidFill>
                  <a:prstClr val="white"/>
                </a:solidFill>
                <a:latin typeface="Montserrat" panose="00000500000000000000" pitchFamily="2" charset="0"/>
                <a:cs typeface="Calibri" panose="020F0502020204030204" pitchFamily="34" charset="0"/>
              </a:rPr>
              <a:t>z</a:t>
            </a:r>
            <a:r>
              <a:rPr kumimoji="0" lang="en-AU" sz="1050" b="1" i="0" u="none" strike="noStrike" kern="1200" cap="none" spc="0" normalizeH="0" baseline="0" noProof="0" dirty="0" err="1">
                <a:ln>
                  <a:noFill/>
                </a:ln>
                <a:solidFill>
                  <a:prstClr val="white"/>
                </a:solidFill>
                <a:effectLst/>
                <a:uLnTx/>
                <a:uFillTx/>
                <a:latin typeface="Montserrat" panose="00000500000000000000" pitchFamily="2" charset="0"/>
                <a:cs typeface="Calibri" panose="020F0502020204030204" pitchFamily="34" charset="0"/>
              </a:rPr>
              <a:t>ellkulturbasiert</a:t>
            </a:r>
            <a:endParaRPr kumimoji="0" lang="en-AU" sz="1050" b="1" i="0" u="none" strike="noStrike" kern="1200" cap="none" spc="0" normalizeH="0" baseline="0" noProof="0" dirty="0">
              <a:ln>
                <a:noFill/>
              </a:ln>
              <a:solidFill>
                <a:prstClr val="white"/>
              </a:solidFill>
              <a:effectLst/>
              <a:uLnTx/>
              <a:uFillTx/>
              <a:latin typeface="Montserrat" panose="00000500000000000000" pitchFamily="2" charset="0"/>
              <a:cs typeface="Calibri" panose="020F0502020204030204" pitchFamily="34" charset="0"/>
            </a:endParaRPr>
          </a:p>
        </p:txBody>
      </p:sp>
    </p:spTree>
    <p:extLst>
      <p:ext uri="{BB962C8B-B14F-4D97-AF65-F5344CB8AC3E}">
        <p14:creationId xmlns:p14="http://schemas.microsoft.com/office/powerpoint/2010/main" val="259404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9B5BB68F-2255-0431-D412-63AFDFA53D11}"/>
              </a:ext>
            </a:extLst>
          </p:cNvPr>
          <p:cNvSpPr txBox="1"/>
          <p:nvPr/>
        </p:nvSpPr>
        <p:spPr>
          <a:xfrm>
            <a:off x="879105" y="5875421"/>
            <a:ext cx="10936594"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231F20"/>
                </a:solidFill>
                <a:effectLst/>
                <a:uLnTx/>
                <a:uFillTx/>
                <a:latin typeface="Montserrat Light"/>
                <a:ea typeface="+mn-ea"/>
                <a:cs typeface="+mn-cs"/>
              </a:rPr>
              <a:t>*</a:t>
            </a:r>
            <a:r>
              <a:rPr kumimoji="0" lang="en-AU" sz="800" b="0" i="0" u="none" strike="noStrike" kern="1200" cap="none" spc="0" normalizeH="0" baseline="0" noProof="0" dirty="0" err="1">
                <a:ln>
                  <a:noFill/>
                </a:ln>
                <a:solidFill>
                  <a:srgbClr val="231F20"/>
                </a:solidFill>
                <a:effectLst/>
                <a:uLnTx/>
                <a:uFillTx/>
                <a:latin typeface="Montserrat Light"/>
                <a:ea typeface="+mn-ea"/>
                <a:cs typeface="+mn-cs"/>
              </a:rPr>
              <a:t>Doppelt</a:t>
            </a:r>
            <a:r>
              <a:rPr kumimoji="0" lang="en-AU"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AU" sz="800" b="0" i="0" u="none" strike="noStrike" kern="1200" cap="none" spc="0" normalizeH="0" baseline="0" noProof="0" dirty="0" err="1">
                <a:ln>
                  <a:noFill/>
                </a:ln>
                <a:solidFill>
                  <a:srgbClr val="231F20"/>
                </a:solidFill>
                <a:effectLst/>
                <a:uLnTx/>
                <a:uFillTx/>
                <a:latin typeface="Montserrat Light"/>
                <a:ea typeface="+mn-ea"/>
                <a:cs typeface="+mn-cs"/>
              </a:rPr>
              <a:t>robuse</a:t>
            </a:r>
            <a:r>
              <a:rPr kumimoji="0" lang="en-AU"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AU" sz="800" b="0" i="0" u="none" strike="noStrike" kern="1200" cap="none" spc="0" normalizeH="0" baseline="0" noProof="0" dirty="0" err="1">
                <a:ln>
                  <a:noFill/>
                </a:ln>
                <a:solidFill>
                  <a:srgbClr val="231F20"/>
                </a:solidFill>
                <a:effectLst/>
                <a:uLnTx/>
                <a:uFillTx/>
                <a:latin typeface="Montserrat Light"/>
                <a:ea typeface="+mn-ea"/>
                <a:cs typeface="+mn-cs"/>
              </a:rPr>
              <a:t>Hauptanalyse</a:t>
            </a:r>
            <a:endParaRPr kumimoji="0" lang="en-AU" sz="800" b="0" i="0" u="none" strike="noStrike" kern="1200" cap="none" spc="0" normalizeH="0" baseline="0" noProof="0" dirty="0">
              <a:ln>
                <a:noFill/>
              </a:ln>
              <a:solidFill>
                <a:srgbClr val="231F20"/>
              </a:solidFill>
              <a:effectLst/>
              <a:uLnTx/>
              <a:uFillTx/>
              <a:latin typeface="Montserrat Ligh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231F20"/>
                </a:solidFill>
                <a:effectLst/>
                <a:uLnTx/>
                <a:uFillTx/>
                <a:latin typeface="Montserrat Light"/>
                <a:ea typeface="+mn-ea"/>
                <a:cs typeface="+mn-cs"/>
              </a:rPr>
              <a:t>KI – </a:t>
            </a:r>
            <a:r>
              <a:rPr kumimoji="0" lang="en-AU" sz="800" b="0" i="0" u="none" strike="noStrike" kern="1200" cap="none" spc="0" normalizeH="0" baseline="0" noProof="0" dirty="0" err="1">
                <a:ln>
                  <a:noFill/>
                </a:ln>
                <a:solidFill>
                  <a:srgbClr val="231F20"/>
                </a:solidFill>
                <a:effectLst/>
                <a:uLnTx/>
                <a:uFillTx/>
                <a:latin typeface="Montserrat Light"/>
                <a:ea typeface="+mn-ea"/>
                <a:cs typeface="+mn-cs"/>
              </a:rPr>
              <a:t>Konfidenzintervall</a:t>
            </a:r>
            <a:r>
              <a:rPr kumimoji="0" lang="en-AU" sz="800" b="0" i="0" u="none" strike="noStrike" kern="1200" cap="none" spc="0" normalizeH="0" baseline="0" noProof="0" dirty="0">
                <a:ln>
                  <a:noFill/>
                </a:ln>
                <a:solidFill>
                  <a:srgbClr val="231F20"/>
                </a:solidFill>
                <a:effectLst/>
                <a:uLnTx/>
                <a:uFillTx/>
                <a:latin typeface="Montserrat Light"/>
                <a:ea typeface="+mn-ea"/>
                <a:cs typeface="+mn-cs"/>
              </a:rPr>
              <a:t>; </a:t>
            </a:r>
            <a:r>
              <a:rPr kumimoji="0" lang="en-AU" sz="800" b="0" i="0" u="none" strike="noStrike" kern="1200" cap="none" spc="0" normalizeH="0" baseline="0" noProof="0" dirty="0" err="1">
                <a:ln>
                  <a:noFill/>
                </a:ln>
                <a:solidFill>
                  <a:srgbClr val="231F20"/>
                </a:solidFill>
                <a:effectLst/>
                <a:uLnTx/>
                <a:uFillTx/>
                <a:latin typeface="Montserrat Light"/>
                <a:ea typeface="+mn-ea"/>
                <a:cs typeface="+mn-cs"/>
              </a:rPr>
              <a:t>rVE</a:t>
            </a:r>
            <a:r>
              <a:rPr kumimoji="0" lang="en-AU" sz="800" b="0" i="0" u="none" strike="noStrike" kern="1200" cap="none" spc="0" normalizeH="0" baseline="0" noProof="0" dirty="0">
                <a:ln>
                  <a:noFill/>
                </a:ln>
                <a:solidFill>
                  <a:srgbClr val="231F20"/>
                </a:solidFill>
                <a:effectLst/>
                <a:uLnTx/>
                <a:uFillTx/>
                <a:latin typeface="Montserrat Light"/>
                <a:ea typeface="+mn-ea"/>
                <a:cs typeface="+mn-cs"/>
              </a:rPr>
              <a:t> – relative </a:t>
            </a:r>
            <a:r>
              <a:rPr kumimoji="0" lang="en-AU" sz="800" b="0" i="0" u="none" strike="noStrike" kern="1200" cap="none" spc="0" normalizeH="0" baseline="0" noProof="0" dirty="0" err="1">
                <a:ln>
                  <a:noFill/>
                </a:ln>
                <a:solidFill>
                  <a:srgbClr val="231F20"/>
                </a:solidFill>
                <a:effectLst/>
                <a:uLnTx/>
                <a:uFillTx/>
                <a:latin typeface="Montserrat Light"/>
                <a:ea typeface="+mn-ea"/>
                <a:cs typeface="+mn-cs"/>
              </a:rPr>
              <a:t>Impfeffektivität</a:t>
            </a:r>
            <a:endParaRPr kumimoji="0" lang="en-AU" sz="800" b="0" i="0" u="none" strike="noStrike" kern="1200" cap="none" spc="0" normalizeH="0" baseline="0" noProof="0" dirty="0">
              <a:ln>
                <a:noFill/>
              </a:ln>
              <a:solidFill>
                <a:srgbClr val="231F20"/>
              </a:solidFill>
              <a:effectLst/>
              <a:uLnTx/>
              <a:uFillTx/>
              <a:latin typeface="Montserrat Ligh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31F20"/>
                </a:solidFill>
                <a:effectLst/>
                <a:uLnTx/>
                <a:uFillTx/>
                <a:latin typeface="Montserrat Light"/>
                <a:ea typeface="+mn-ea"/>
                <a:cs typeface="+mn-cs"/>
              </a:rPr>
              <a:t>1. Stein AN et al. Open Forum Infect Dis. 2024 May 2;11(5):ofae175. </a:t>
            </a:r>
            <a:endParaRPr kumimoji="0" lang="en-AU" sz="800" b="0" i="0" u="none" strike="noStrike" kern="1200" cap="none" spc="0" normalizeH="0" baseline="0" noProof="0" dirty="0">
              <a:ln>
                <a:noFill/>
              </a:ln>
              <a:solidFill>
                <a:srgbClr val="231F20"/>
              </a:solidFill>
              <a:effectLst/>
              <a:uLnTx/>
              <a:uFillTx/>
              <a:latin typeface="Montserrat Light"/>
              <a:ea typeface="+mn-ea"/>
              <a:cs typeface="+mn-cs"/>
            </a:endParaRPr>
          </a:p>
        </p:txBody>
      </p:sp>
      <p:sp>
        <p:nvSpPr>
          <p:cNvPr id="12" name="Foliennummernplatzhalter 1">
            <a:extLst>
              <a:ext uri="{FF2B5EF4-FFF2-40B4-BE49-F238E27FC236}">
                <a16:creationId xmlns:a16="http://schemas.microsoft.com/office/drawing/2014/main" id="{299BD5DF-5CAD-CF09-AF06-844A16FB5862}"/>
              </a:ext>
            </a:extLst>
          </p:cNvPr>
          <p:cNvSpPr txBox="1">
            <a:spLocks/>
          </p:cNvSpPr>
          <p:nvPr/>
        </p:nvSpPr>
        <p:spPr>
          <a:xfrm>
            <a:off x="730250" y="6323954"/>
            <a:ext cx="297710" cy="201266"/>
          </a:xfrm>
          <a:prstGeom prst="rect">
            <a:avLst/>
          </a:prstGeom>
        </p:spPr>
        <p:txBody>
          <a:bodyPr vert="horz" lIns="0" tIns="0" rIns="0" bIns="0" rtlCol="0" anchor="b"/>
          <a:lstStyle>
            <a:defPPr>
              <a:defRPr lang="en-US"/>
            </a:defPPr>
            <a:lvl1pPr marL="0" algn="l" defTabSz="914400" rtl="0" eaLnBrk="1" latinLnBrk="0" hangingPunct="1">
              <a:defRPr sz="900" kern="1200">
                <a:solidFill>
                  <a:schemeClr val="bg2"/>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AU" sz="900" b="0" i="0" u="none" strike="noStrike" kern="1200" cap="none" spc="0" normalizeH="0" baseline="0" noProof="0">
              <a:ln>
                <a:noFill/>
              </a:ln>
              <a:solidFill>
                <a:srgbClr val="808285"/>
              </a:solidFill>
              <a:effectLst/>
              <a:uLnTx/>
              <a:uFillTx/>
              <a:latin typeface="Montserrat" panose="00000500000000000000" pitchFamily="2" charset="0"/>
              <a:ea typeface="+mn-ea"/>
              <a:cs typeface="+mn-cs"/>
            </a:endParaRPr>
          </a:p>
        </p:txBody>
      </p:sp>
      <p:graphicFrame>
        <p:nvGraphicFramePr>
          <p:cNvPr id="17" name="Table 7">
            <a:extLst>
              <a:ext uri="{FF2B5EF4-FFF2-40B4-BE49-F238E27FC236}">
                <a16:creationId xmlns:a16="http://schemas.microsoft.com/office/drawing/2014/main" id="{1FBE7445-3C24-F525-C7EA-4C5E107547ED}"/>
              </a:ext>
            </a:extLst>
          </p:cNvPr>
          <p:cNvGraphicFramePr>
            <a:graphicFrameLocks noGrp="1"/>
          </p:cNvGraphicFramePr>
          <p:nvPr/>
        </p:nvGraphicFramePr>
        <p:xfrm>
          <a:off x="520688" y="2916146"/>
          <a:ext cx="10941062" cy="2455998"/>
        </p:xfrm>
        <a:graphic>
          <a:graphicData uri="http://schemas.openxmlformats.org/drawingml/2006/table">
            <a:tbl>
              <a:tblPr/>
              <a:tblGrid>
                <a:gridCol w="959953">
                  <a:extLst>
                    <a:ext uri="{9D8B030D-6E8A-4147-A177-3AD203B41FA5}">
                      <a16:colId xmlns:a16="http://schemas.microsoft.com/office/drawing/2014/main" val="557923349"/>
                    </a:ext>
                  </a:extLst>
                </a:gridCol>
                <a:gridCol w="867796">
                  <a:extLst>
                    <a:ext uri="{9D8B030D-6E8A-4147-A177-3AD203B41FA5}">
                      <a16:colId xmlns:a16="http://schemas.microsoft.com/office/drawing/2014/main" val="2421342841"/>
                    </a:ext>
                  </a:extLst>
                </a:gridCol>
                <a:gridCol w="1136298">
                  <a:extLst>
                    <a:ext uri="{9D8B030D-6E8A-4147-A177-3AD203B41FA5}">
                      <a16:colId xmlns:a16="http://schemas.microsoft.com/office/drawing/2014/main" val="622024775"/>
                    </a:ext>
                  </a:extLst>
                </a:gridCol>
                <a:gridCol w="208280">
                  <a:extLst>
                    <a:ext uri="{9D8B030D-6E8A-4147-A177-3AD203B41FA5}">
                      <a16:colId xmlns:a16="http://schemas.microsoft.com/office/drawing/2014/main" val="2091323567"/>
                    </a:ext>
                  </a:extLst>
                </a:gridCol>
                <a:gridCol w="1029726">
                  <a:extLst>
                    <a:ext uri="{9D8B030D-6E8A-4147-A177-3AD203B41FA5}">
                      <a16:colId xmlns:a16="http://schemas.microsoft.com/office/drawing/2014/main" val="4161076389"/>
                    </a:ext>
                  </a:extLst>
                </a:gridCol>
                <a:gridCol w="1104526">
                  <a:extLst>
                    <a:ext uri="{9D8B030D-6E8A-4147-A177-3AD203B41FA5}">
                      <a16:colId xmlns:a16="http://schemas.microsoft.com/office/drawing/2014/main" val="2268711558"/>
                    </a:ext>
                  </a:extLst>
                </a:gridCol>
                <a:gridCol w="3747003">
                  <a:extLst>
                    <a:ext uri="{9D8B030D-6E8A-4147-A177-3AD203B41FA5}">
                      <a16:colId xmlns:a16="http://schemas.microsoft.com/office/drawing/2014/main" val="1433174297"/>
                    </a:ext>
                  </a:extLst>
                </a:gridCol>
                <a:gridCol w="1887480">
                  <a:extLst>
                    <a:ext uri="{9D8B030D-6E8A-4147-A177-3AD203B41FA5}">
                      <a16:colId xmlns:a16="http://schemas.microsoft.com/office/drawing/2014/main" val="885680804"/>
                    </a:ext>
                  </a:extLst>
                </a:gridCol>
              </a:tblGrid>
              <a:tr h="252154">
                <a:tc rowSpan="2">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600" b="1">
                          <a:latin typeface="Montserrat" panose="00000500000000000000" pitchFamily="2" charset="0"/>
                          <a:cs typeface="Calibri" panose="020F0502020204030204" pitchFamily="34" charset="0"/>
                        </a:rPr>
                        <a:t>Saison</a:t>
                      </a:r>
                    </a:p>
                  </a:txBody>
                  <a:tcPr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gridSpan="2">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600" b="1" err="1">
                          <a:latin typeface="Montserrat" panose="00000500000000000000" pitchFamily="2" charset="0"/>
                          <a:cs typeface="Calibri" panose="020F0502020204030204" pitchFamily="34" charset="0"/>
                        </a:rPr>
                        <a:t>Zellkulturbasiert</a:t>
                      </a:r>
                      <a:endParaRPr lang="en-AU" sz="1600" b="1">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hMerge="1">
                  <a:txBody>
                    <a:bodyPr/>
                    <a:lstStyle/>
                    <a:p>
                      <a:endParaRPr lang="en-AU">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600" b="0">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gridSpan="2">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600" b="1" err="1">
                          <a:latin typeface="Montserrat" panose="00000500000000000000" pitchFamily="2" charset="0"/>
                          <a:cs typeface="Calibri" panose="020F0502020204030204" pitchFamily="34" charset="0"/>
                        </a:rPr>
                        <a:t>Eibasiert</a:t>
                      </a:r>
                      <a:endParaRPr lang="en-AU" sz="1600" b="1">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hMerge="1">
                  <a:txBody>
                    <a:bodyPr/>
                    <a:lstStyle/>
                    <a:p>
                      <a:endParaRPr lang="en-AU">
                        <a:latin typeface="Calibri" panose="020F0502020204030204" pitchFamily="34" charset="0"/>
                        <a:cs typeface="Calibri" panose="020F0502020204030204" pitchFamily="34" charset="0"/>
                      </a:endParaRPr>
                    </a:p>
                  </a:txBody>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600" b="1">
                        <a:latin typeface="+mj-lt"/>
                        <a:cs typeface="Calibri" panose="020F0502020204030204" pitchFamily="34" charset="0"/>
                      </a:endParaRP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rowSpan="2">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1" kern="1200" err="1">
                          <a:solidFill>
                            <a:schemeClr val="dk1"/>
                          </a:solidFill>
                          <a:latin typeface="Montserrat" panose="00000500000000000000" pitchFamily="2" charset="0"/>
                          <a:ea typeface="+mn-ea"/>
                          <a:cs typeface="Calibri" panose="020F0502020204030204" pitchFamily="34" charset="0"/>
                        </a:rPr>
                        <a:t>rVE</a:t>
                      </a:r>
                      <a:r>
                        <a:rPr lang="en-AU" sz="1600" b="1" kern="1200">
                          <a:solidFill>
                            <a:schemeClr val="dk1"/>
                          </a:solidFill>
                          <a:latin typeface="Montserrat" panose="00000500000000000000" pitchFamily="2" charset="0"/>
                          <a:ea typeface="+mn-ea"/>
                          <a:cs typeface="Calibri" panose="020F0502020204030204" pitchFamily="34" charset="0"/>
                        </a:rPr>
                        <a:t> (95% KI)*</a:t>
                      </a: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extLst>
                  <a:ext uri="{0D108BD9-81ED-4DB2-BD59-A6C34878D82A}">
                    <a16:rowId xmlns:a16="http://schemas.microsoft.com/office/drawing/2014/main" val="3484517695"/>
                  </a:ext>
                </a:extLst>
              </a:tr>
              <a:tr h="297573">
                <a:tc vMerge="1">
                  <a:txBody>
                    <a:bodyPr/>
                    <a:lstStyle/>
                    <a:p>
                      <a:endParaRPr lang="en-AU"/>
                    </a:p>
                  </a:txBody>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b="1" err="1">
                          <a:latin typeface="Montserrat" panose="00000500000000000000" pitchFamily="2" charset="0"/>
                          <a:cs typeface="Calibri" panose="020F0502020204030204" pitchFamily="34" charset="0"/>
                        </a:rPr>
                        <a:t>Fälle</a:t>
                      </a:r>
                      <a:endParaRPr lang="en-AU" sz="1400" b="1">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b="1" err="1">
                          <a:latin typeface="Montserrat" panose="00000500000000000000" pitchFamily="2" charset="0"/>
                          <a:cs typeface="Calibri" panose="020F0502020204030204" pitchFamily="34" charset="0"/>
                        </a:rPr>
                        <a:t>Kontrolle</a:t>
                      </a:r>
                      <a:endParaRPr lang="en-AU" sz="1400" b="1">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400" b="1">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b="1" err="1">
                          <a:latin typeface="Montserrat" panose="00000500000000000000" pitchFamily="2" charset="0"/>
                          <a:cs typeface="Calibri" panose="020F0502020204030204" pitchFamily="34" charset="0"/>
                        </a:rPr>
                        <a:t>Fälle</a:t>
                      </a:r>
                      <a:endParaRPr lang="en-AU" sz="1400" b="1">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b="1" err="1">
                          <a:latin typeface="Montserrat" panose="00000500000000000000" pitchFamily="2" charset="0"/>
                          <a:cs typeface="Calibri" panose="020F0502020204030204" pitchFamily="34" charset="0"/>
                        </a:rPr>
                        <a:t>Kontrolle</a:t>
                      </a:r>
                      <a:endParaRPr lang="en-AU" sz="1400" b="1">
                        <a:latin typeface="Montserrat" panose="00000500000000000000" pitchFamily="2" charset="0"/>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600" b="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231F20"/>
                      </a:solidFill>
                      <a:prstDash val="solid"/>
                      <a:round/>
                      <a:headEnd type="none" w="med" len="med"/>
                      <a:tailEnd type="none" w="med" len="med"/>
                    </a:lnB>
                    <a:lnTlToBr w="12700" cmpd="sng">
                      <a:noFill/>
                      <a:prstDash val="solid"/>
                    </a:lnTlToBr>
                    <a:lnBlToTr w="12700" cmpd="sng">
                      <a:noFill/>
                      <a:prstDash val="solid"/>
                    </a:lnBlToTr>
                    <a:solidFill>
                      <a:srgbClr val="F1EFEA">
                        <a:lumMod val="90000"/>
                      </a:srgbClr>
                    </a:solidFill>
                  </a:tcPr>
                </a:tc>
                <a:tc vMerge="1">
                  <a:txBody>
                    <a:bodyPr/>
                    <a:lstStyle/>
                    <a:p>
                      <a:pPr algn="ctr"/>
                      <a:endParaRPr lang="en-AU" sz="1600" b="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extLst>
                  <a:ext uri="{0D108BD9-81ED-4DB2-BD59-A6C34878D82A}">
                    <a16:rowId xmlns:a16="http://schemas.microsoft.com/office/drawing/2014/main" val="4208766508"/>
                  </a:ext>
                </a:extLst>
              </a:tr>
              <a:tr h="595146">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b="1">
                          <a:latin typeface="Montserrat" panose="00000500000000000000" pitchFamily="2" charset="0"/>
                          <a:cs typeface="Calibri" panose="020F0502020204030204" pitchFamily="34" charset="0"/>
                        </a:rPr>
                        <a:t>2017-18</a:t>
                      </a:r>
                    </a:p>
                  </a:txBody>
                  <a:tcPr anchor="ctr">
                    <a:lnL w="28575" cap="flat" cmpd="sng" algn="ctr">
                      <a:noFill/>
                      <a:prstDash val="solid"/>
                      <a:round/>
                      <a:headEnd type="none" w="med" len="med"/>
                      <a:tailEnd type="none" w="med" len="med"/>
                    </a:lnL>
                    <a:lnR w="6350" cap="flat" cmpd="sng" algn="ctr">
                      <a:solidFill>
                        <a:srgbClr val="231F20"/>
                      </a:solid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726</a:t>
                      </a:r>
                    </a:p>
                  </a:txBody>
                  <a:tcPr anchor="ctr">
                    <a:lnL w="6350" cap="flat" cmpd="sng" algn="ctr">
                      <a:solidFill>
                        <a:srgbClr val="231F20"/>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2.386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400">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8.390</a:t>
                      </a: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20.319</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60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600" b="1">
                          <a:latin typeface="Montserrat" panose="00000500000000000000" pitchFamily="2" charset="0"/>
                          <a:cs typeface="Calibri" panose="020F0502020204030204" pitchFamily="34" charset="0"/>
                        </a:rPr>
                        <a:t>14,8% </a:t>
                      </a:r>
                      <a:r>
                        <a:rPr lang="en-AU" sz="1600">
                          <a:latin typeface="Montserrat" panose="00000500000000000000" pitchFamily="2" charset="0"/>
                          <a:cs typeface="Calibri" panose="020F0502020204030204" pitchFamily="34" charset="0"/>
                        </a:rPr>
                        <a:t>(7,0 – 22,0)</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solidFill>
                        <a:srgbClr val="231F2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8158027"/>
                  </a:ext>
                </a:extLst>
              </a:tr>
              <a:tr h="595146">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b="1">
                          <a:latin typeface="Montserrat" panose="00000500000000000000" pitchFamily="2" charset="0"/>
                          <a:cs typeface="Calibri" panose="020F0502020204030204" pitchFamily="34" charset="0"/>
                        </a:rPr>
                        <a:t>2018-19</a:t>
                      </a:r>
                    </a:p>
                  </a:txBody>
                  <a:tcPr anchor="ctr">
                    <a:lnL w="28575" cap="flat" cmpd="sng" algn="ctr">
                      <a:noFill/>
                      <a:prstDash val="solid"/>
                      <a:round/>
                      <a:headEnd type="none" w="med" len="med"/>
                      <a:tailEnd type="none" w="med" len="med"/>
                    </a:lnL>
                    <a:lnR w="6350" cap="flat" cmpd="sng" algn="ctr">
                      <a:solidFill>
                        <a:srgbClr val="231F2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723</a:t>
                      </a:r>
                    </a:p>
                  </a:txBody>
                  <a:tcPr anchor="ctr">
                    <a:lnL w="6350" cap="flat" cmpd="sng" algn="ctr">
                      <a:solidFill>
                        <a:srgbClr val="231F20"/>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2.703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400">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9.280</a:t>
                      </a: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20.682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60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600" b="1">
                          <a:latin typeface="Montserrat" panose="00000500000000000000" pitchFamily="2" charset="0"/>
                          <a:cs typeface="Calibri" panose="020F0502020204030204" pitchFamily="34" charset="0"/>
                        </a:rPr>
                        <a:t>12,5% </a:t>
                      </a:r>
                      <a:r>
                        <a:rPr lang="en-AU" sz="1600">
                          <a:latin typeface="Montserrat" panose="00000500000000000000" pitchFamily="2" charset="0"/>
                          <a:cs typeface="Calibri" panose="020F0502020204030204" pitchFamily="34" charset="0"/>
                        </a:rPr>
                        <a:t>(4,7 – 19,6)</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1055743"/>
                  </a:ext>
                </a:extLst>
              </a:tr>
              <a:tr h="595146">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b="1">
                          <a:latin typeface="Montserrat" panose="00000500000000000000" pitchFamily="2" charset="0"/>
                          <a:cs typeface="Calibri" panose="020F0502020204030204" pitchFamily="34" charset="0"/>
                        </a:rPr>
                        <a:t>2019-20</a:t>
                      </a:r>
                    </a:p>
                  </a:txBody>
                  <a:tcPr anchor="ctr">
                    <a:lnL w="28575" cap="flat" cmpd="sng" algn="ctr">
                      <a:noFill/>
                      <a:prstDash val="solid"/>
                      <a:round/>
                      <a:headEnd type="none" w="med" len="med"/>
                      <a:tailEnd type="none" w="med" len="med"/>
                    </a:lnL>
                    <a:lnR w="6350" cap="flat" cmpd="sng" algn="ctr">
                      <a:solidFill>
                        <a:srgbClr val="231F20"/>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979</a:t>
                      </a:r>
                    </a:p>
                  </a:txBody>
                  <a:tcPr anchor="ctr">
                    <a:lnL w="6350" cap="flat" cmpd="sng" algn="ctr">
                      <a:solidFill>
                        <a:srgbClr val="231F20"/>
                      </a:solid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2.911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400">
                        <a:latin typeface="Montserrat" panose="00000500000000000000" pitchFamily="2" charset="0"/>
                        <a:cs typeface="Calibri" panose="020F0502020204030204" pitchFamily="34"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9.987</a:t>
                      </a:r>
                    </a:p>
                  </a:txBody>
                  <a:tcPr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400">
                          <a:latin typeface="Montserrat" panose="00000500000000000000" pitchFamily="2" charset="0"/>
                          <a:cs typeface="Calibri" panose="020F0502020204030204" pitchFamily="34" charset="0"/>
                        </a:rPr>
                        <a:t>20.521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endParaRPr lang="en-AU" sz="1600">
                        <a:latin typeface="+mj-lt"/>
                        <a:cs typeface="Calibri" panose="020F0502020204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Montserrat Light"/>
                        </a:defRPr>
                      </a:lvl1pPr>
                      <a:lvl2pPr marL="457200" algn="l" defTabSz="914400" rtl="0" eaLnBrk="1" latinLnBrk="0" hangingPunct="1">
                        <a:defRPr sz="1800" kern="1200">
                          <a:solidFill>
                            <a:schemeClr val="dk1"/>
                          </a:solidFill>
                          <a:latin typeface="Montserrat Light"/>
                        </a:defRPr>
                      </a:lvl2pPr>
                      <a:lvl3pPr marL="914400" algn="l" defTabSz="914400" rtl="0" eaLnBrk="1" latinLnBrk="0" hangingPunct="1">
                        <a:defRPr sz="1800" kern="1200">
                          <a:solidFill>
                            <a:schemeClr val="dk1"/>
                          </a:solidFill>
                          <a:latin typeface="Montserrat Light"/>
                        </a:defRPr>
                      </a:lvl3pPr>
                      <a:lvl4pPr marL="1371600" algn="l" defTabSz="914400" rtl="0" eaLnBrk="1" latinLnBrk="0" hangingPunct="1">
                        <a:defRPr sz="1800" kern="1200">
                          <a:solidFill>
                            <a:schemeClr val="dk1"/>
                          </a:solidFill>
                          <a:latin typeface="Montserrat Light"/>
                        </a:defRPr>
                      </a:lvl4pPr>
                      <a:lvl5pPr marL="1828800" algn="l" defTabSz="914400" rtl="0" eaLnBrk="1" latinLnBrk="0" hangingPunct="1">
                        <a:defRPr sz="1800" kern="1200">
                          <a:solidFill>
                            <a:schemeClr val="dk1"/>
                          </a:solidFill>
                          <a:latin typeface="Montserrat Light"/>
                        </a:defRPr>
                      </a:lvl5pPr>
                      <a:lvl6pPr marL="2286000" algn="l" defTabSz="914400" rtl="0" eaLnBrk="1" latinLnBrk="0" hangingPunct="1">
                        <a:defRPr sz="1800" kern="1200">
                          <a:solidFill>
                            <a:schemeClr val="dk1"/>
                          </a:solidFill>
                          <a:latin typeface="Montserrat Light"/>
                        </a:defRPr>
                      </a:lvl6pPr>
                      <a:lvl7pPr marL="2743200" algn="l" defTabSz="914400" rtl="0" eaLnBrk="1" latinLnBrk="0" hangingPunct="1">
                        <a:defRPr sz="1800" kern="1200">
                          <a:solidFill>
                            <a:schemeClr val="dk1"/>
                          </a:solidFill>
                          <a:latin typeface="Montserrat Light"/>
                        </a:defRPr>
                      </a:lvl7pPr>
                      <a:lvl8pPr marL="3200400" algn="l" defTabSz="914400" rtl="0" eaLnBrk="1" latinLnBrk="0" hangingPunct="1">
                        <a:defRPr sz="1800" kern="1200">
                          <a:solidFill>
                            <a:schemeClr val="dk1"/>
                          </a:solidFill>
                          <a:latin typeface="Montserrat Light"/>
                        </a:defRPr>
                      </a:lvl8pPr>
                      <a:lvl9pPr marL="3657600" algn="l" defTabSz="914400" rtl="0" eaLnBrk="1" latinLnBrk="0" hangingPunct="1">
                        <a:defRPr sz="1800" kern="1200">
                          <a:solidFill>
                            <a:schemeClr val="dk1"/>
                          </a:solidFill>
                          <a:latin typeface="Montserrat Light"/>
                        </a:defRPr>
                      </a:lvl9pPr>
                    </a:lstStyle>
                    <a:p>
                      <a:pPr algn="ctr"/>
                      <a:r>
                        <a:rPr lang="en-AU" sz="1600" b="1">
                          <a:latin typeface="Montserrat" panose="00000500000000000000" pitchFamily="2" charset="0"/>
                          <a:cs typeface="Calibri" panose="020F0502020204030204" pitchFamily="34" charset="0"/>
                        </a:rPr>
                        <a:t>10,0% </a:t>
                      </a:r>
                      <a:r>
                        <a:rPr lang="en-AU" sz="1600">
                          <a:latin typeface="Montserrat" panose="00000500000000000000" pitchFamily="2" charset="0"/>
                          <a:cs typeface="Calibri" panose="020F0502020204030204" pitchFamily="34" charset="0"/>
                        </a:rPr>
                        <a:t>(2,7 – 16,7)</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5891657"/>
                  </a:ext>
                </a:extLst>
              </a:tr>
            </a:tbl>
          </a:graphicData>
        </a:graphic>
      </p:graphicFrame>
      <p:graphicFrame>
        <p:nvGraphicFramePr>
          <p:cNvPr id="19" name="Chart 5">
            <a:extLst>
              <a:ext uri="{FF2B5EF4-FFF2-40B4-BE49-F238E27FC236}">
                <a16:creationId xmlns:a16="http://schemas.microsoft.com/office/drawing/2014/main" id="{0D624F98-11A8-C17B-894B-1EE6FF5FC049}"/>
              </a:ext>
            </a:extLst>
          </p:cNvPr>
          <p:cNvGraphicFramePr>
            <a:graphicFrameLocks/>
          </p:cNvGraphicFramePr>
          <p:nvPr/>
        </p:nvGraphicFramePr>
        <p:xfrm>
          <a:off x="5645768" y="3500169"/>
          <a:ext cx="4572000" cy="3021728"/>
        </p:xfrm>
        <a:graphic>
          <a:graphicData uri="http://schemas.openxmlformats.org/drawingml/2006/chart">
            <c:chart xmlns:c="http://schemas.openxmlformats.org/drawingml/2006/chart" xmlns:r="http://schemas.openxmlformats.org/officeDocument/2006/relationships" r:id="rId3"/>
          </a:graphicData>
        </a:graphic>
      </p:graphicFrame>
      <p:sp>
        <p:nvSpPr>
          <p:cNvPr id="20" name="Arrow: Right 19">
            <a:extLst>
              <a:ext uri="{FF2B5EF4-FFF2-40B4-BE49-F238E27FC236}">
                <a16:creationId xmlns:a16="http://schemas.microsoft.com/office/drawing/2014/main" id="{15921DB9-20C2-63DA-72A8-6CE89AA146F0}"/>
              </a:ext>
            </a:extLst>
          </p:cNvPr>
          <p:cNvSpPr/>
          <p:nvPr/>
        </p:nvSpPr>
        <p:spPr>
          <a:xfrm>
            <a:off x="6554901" y="2940010"/>
            <a:ext cx="2717265" cy="749695"/>
          </a:xfrm>
          <a:prstGeom prst="rightArrow">
            <a:avLst>
              <a:gd name="adj1" fmla="val 54312"/>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err="1">
                <a:ln>
                  <a:noFill/>
                </a:ln>
                <a:solidFill>
                  <a:prstClr val="white"/>
                </a:solidFill>
                <a:effectLst/>
                <a:uLnTx/>
                <a:uFillTx/>
                <a:latin typeface="Montserrat" panose="00000500000000000000" pitchFamily="2" charset="0"/>
                <a:ea typeface="+mn-ea"/>
                <a:cs typeface="Calibri" panose="020F0502020204030204" pitchFamily="34" charset="0"/>
              </a:rPr>
              <a:t>Favorisiert</a:t>
            </a:r>
            <a:r>
              <a:rPr kumimoji="0" lang="en-AU" sz="1400" b="1" i="0" u="none" strike="noStrike" kern="1200" cap="none" spc="0" normalizeH="0" baseline="0" noProof="0">
                <a:ln>
                  <a:noFill/>
                </a:ln>
                <a:solidFill>
                  <a:prstClr val="white"/>
                </a:solidFill>
                <a:effectLst/>
                <a:uLnTx/>
                <a:uFillTx/>
                <a:latin typeface="Montserrat" panose="00000500000000000000" pitchFamily="2" charset="0"/>
                <a:ea typeface="+mn-ea"/>
                <a:cs typeface="Calibri" panose="020F0502020204030204" pitchFamily="34" charset="0"/>
              </a:rPr>
              <a:t> z</a:t>
            </a:r>
            <a:r>
              <a:rPr kumimoji="0" lang="en-AU" sz="1400" b="1" i="0" u="none" strike="noStrike" kern="1200" cap="none" spc="0" normalizeH="0" baseline="0" noProof="0" err="1">
                <a:ln>
                  <a:noFill/>
                </a:ln>
                <a:solidFill>
                  <a:prstClr val="white"/>
                </a:solidFill>
                <a:effectLst/>
                <a:uLnTx/>
                <a:uFillTx/>
                <a:latin typeface="Montserrat" panose="00000500000000000000" pitchFamily="2" charset="0"/>
                <a:ea typeface="+mn-ea"/>
                <a:cs typeface="Calibri" panose="020F0502020204030204" pitchFamily="34" charset="0"/>
              </a:rPr>
              <a:t>ellkulturbasiert</a:t>
            </a:r>
            <a:endParaRPr kumimoji="0" lang="en-AU" sz="1400" b="1" i="0" u="none" strike="noStrike" kern="1200" cap="none" spc="0" normalizeH="0" baseline="0" noProof="0">
              <a:ln>
                <a:noFill/>
              </a:ln>
              <a:solidFill>
                <a:prstClr val="white"/>
              </a:solidFill>
              <a:effectLst/>
              <a:uLnTx/>
              <a:uFillTx/>
              <a:latin typeface="Montserrat" panose="00000500000000000000" pitchFamily="2" charset="0"/>
              <a:ea typeface="+mn-ea"/>
              <a:cs typeface="Calibri" panose="020F0502020204030204" pitchFamily="34" charset="0"/>
            </a:endParaRPr>
          </a:p>
        </p:txBody>
      </p:sp>
      <p:sp>
        <p:nvSpPr>
          <p:cNvPr id="13" name="Textplatzhalter 2">
            <a:extLst>
              <a:ext uri="{FF2B5EF4-FFF2-40B4-BE49-F238E27FC236}">
                <a16:creationId xmlns:a16="http://schemas.microsoft.com/office/drawing/2014/main" id="{1DD72EF0-3F87-FC24-0B78-00777F3B679E}"/>
              </a:ext>
            </a:extLst>
          </p:cNvPr>
          <p:cNvSpPr txBox="1">
            <a:spLocks/>
          </p:cNvSpPr>
          <p:nvPr/>
        </p:nvSpPr>
        <p:spPr>
          <a:xfrm>
            <a:off x="340346" y="267138"/>
            <a:ext cx="11727475" cy="243297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de-DE" sz="2800" b="1" i="0" u="none" strike="noStrike" kern="1200" cap="none" spc="0" normalizeH="0" baseline="0" noProof="0" dirty="0">
                <a:ln>
                  <a:noFill/>
                </a:ln>
                <a:solidFill>
                  <a:srgbClr val="FC1921"/>
                </a:solidFill>
                <a:effectLst/>
                <a:uLnTx/>
                <a:uFillTx/>
                <a:latin typeface="Montserrat"/>
                <a:ea typeface="+mn-ea"/>
                <a:cs typeface="+mn-cs"/>
              </a:rPr>
              <a:t>Überlegene Impfeffektivität von zellkulturbasierten vs. Standard-eibasierten Grippeimpfstoffen                              über drei US-Saisons</a:t>
            </a:r>
            <a:r>
              <a:rPr kumimoji="0" lang="de-DE" sz="2800" b="1" i="0" u="none" strike="noStrike" kern="1200" cap="none" spc="0" normalizeH="0" baseline="30000" noProof="0" dirty="0">
                <a:ln>
                  <a:noFill/>
                </a:ln>
                <a:solidFill>
                  <a:srgbClr val="FC1921"/>
                </a:solidFill>
                <a:effectLst/>
                <a:uLnTx/>
                <a:uFillTx/>
                <a:latin typeface="Montserrat"/>
                <a:ea typeface="+mn-ea"/>
                <a:cs typeface="+mn-cs"/>
              </a:rPr>
              <a:t>1</a:t>
            </a:r>
          </a:p>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de-DE" sz="1800" b="1" i="0" u="none" strike="noStrike" kern="1200" cap="none" spc="0" normalizeH="0" baseline="0" noProof="0" dirty="0">
                <a:ln>
                  <a:noFill/>
                </a:ln>
                <a:solidFill>
                  <a:srgbClr val="FC1921"/>
                </a:solidFill>
                <a:effectLst/>
                <a:uLnTx/>
                <a:uFillTx/>
                <a:latin typeface="Montserrat"/>
                <a:ea typeface="+mn-ea"/>
                <a:cs typeface="Calibri" panose="020F0502020204030204" pitchFamily="34" charset="0"/>
              </a:rPr>
              <a:t>Retrospektive Fall-Kontroll-Studie: Prävention von testbestätigter Influenza (4-64 Jahre)</a:t>
            </a:r>
          </a:p>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endParaRPr kumimoji="0" lang="de-DE" sz="1800" b="1" i="0" u="none" strike="noStrike" kern="1200" cap="none" spc="0" normalizeH="0" baseline="30000" noProof="0" dirty="0">
              <a:ln>
                <a:noFill/>
              </a:ln>
              <a:solidFill>
                <a:srgbClr val="FC1921"/>
              </a:solidFill>
              <a:effectLst/>
              <a:uLnTx/>
              <a:uFillTx/>
              <a:latin typeface="Montserrat"/>
              <a:ea typeface="+mn-ea"/>
              <a:cs typeface="Calibri" panose="020F0502020204030204" pitchFamily="34" charset="0"/>
            </a:endParaRPr>
          </a:p>
          <a:p>
            <a:pPr marL="0" marR="0" lvl="0" indent="0" algn="l" defTabSz="914400" rtl="0" eaLnBrk="1" fontAlgn="auto" latinLnBrk="0" hangingPunct="1">
              <a:lnSpc>
                <a:spcPct val="100000"/>
              </a:lnSpc>
              <a:spcBef>
                <a:spcPts val="900"/>
              </a:spcBef>
              <a:spcAft>
                <a:spcPts val="0"/>
              </a:spcAft>
              <a:buClr>
                <a:srgbClr val="FC1921"/>
              </a:buClr>
              <a:buSzTx/>
              <a:buFont typeface="Arial" panose="020B0604020202020204" pitchFamily="34" charset="0"/>
              <a:buNone/>
              <a:tabLst/>
              <a:defRPr/>
            </a:pPr>
            <a:r>
              <a:rPr kumimoji="0" lang="de-DE" sz="1400" b="1" i="0" u="none" strike="noStrike" kern="1200" cap="none" spc="0" normalizeH="0" baseline="0" noProof="0" dirty="0">
                <a:ln>
                  <a:noFill/>
                </a:ln>
                <a:solidFill>
                  <a:srgbClr val="231F20"/>
                </a:solidFill>
                <a:effectLst/>
                <a:uLnTx/>
                <a:uFillTx/>
                <a:latin typeface="Montserrat Light"/>
                <a:ea typeface="+mn-ea"/>
                <a:cs typeface="+mn-cs"/>
              </a:rPr>
              <a:t>Mit zellkulturbasiertem Grippeimpfstoff Geimpfte zeigten eine 10 – 14 % geringere Inzidenz testbestätigter Influenza Fälle in der ambulanten Versorgung im Vergleich zu eibasierten Grippeimpfstoffen.</a:t>
            </a:r>
          </a:p>
        </p:txBody>
      </p:sp>
      <p:sp>
        <p:nvSpPr>
          <p:cNvPr id="2" name="TextBox 1">
            <a:extLst>
              <a:ext uri="{FF2B5EF4-FFF2-40B4-BE49-F238E27FC236}">
                <a16:creationId xmlns:a16="http://schemas.microsoft.com/office/drawing/2014/main" id="{E87629BF-7F1B-ACE5-D206-DF01B978106D}"/>
              </a:ext>
            </a:extLst>
          </p:cNvPr>
          <p:cNvSpPr txBox="1"/>
          <p:nvPr/>
        </p:nvSpPr>
        <p:spPr>
          <a:xfrm>
            <a:off x="879105" y="6386333"/>
            <a:ext cx="10582645" cy="461665"/>
          </a:xfrm>
          <a:prstGeom prst="rect">
            <a:avLst/>
          </a:prstGeom>
          <a:noFill/>
        </p:spPr>
        <p:txBody>
          <a:bodyPr wrap="square" rtlCol="0">
            <a:spAutoFit/>
          </a:bodyPr>
          <a:lstStyle/>
          <a:p>
            <a:pPr algn="just">
              <a:defRPr/>
            </a:pPr>
            <a:r>
              <a:rPr lang="en-AU" sz="600" b="1" dirty="0" err="1">
                <a:solidFill>
                  <a:srgbClr val="231F20"/>
                </a:solidFill>
                <a:latin typeface="Montserrat Light"/>
              </a:rPr>
              <a:t>Limitationen</a:t>
            </a:r>
            <a:r>
              <a:rPr lang="en-AU" sz="600" dirty="0">
                <a:solidFill>
                  <a:srgbClr val="231F20"/>
                </a:solidFill>
                <a:latin typeface="Montserrat Light"/>
              </a:rPr>
              <a:t>: </a:t>
            </a:r>
            <a:r>
              <a:rPr lang="de-DE" sz="600" dirty="0">
                <a:solidFill>
                  <a:srgbClr val="231F20"/>
                </a:solidFill>
                <a:latin typeface="Montserrat Light"/>
              </a:rPr>
              <a:t>Die Ergebnisse unterliegen den typischen Einschränkungen von Studien, bei denen Daten verwendet werden, die ursprünglich für Zwecke der Routineversorgung erhoben wurden, sowie den inhärenten potenziellen Risiken von Verzerrungen, Unvollständigkeit oder fehlenden Daten. Insbesondere wurde die Bestätigung des Influenza-Tests im Rahmen der Routineversorgung eingeholt und nicht nach vorher festgelegten Screening-Kriterien durchgeführt, die allerdings durch die Anforderung angenähert wurden, dass die Patienten eine Diagnose einer akuten Atemwegserkrankung oder einer fiebrigen Erkrankung in zeitlicher Nähe zum Influenza-Test haben. Darüber hinaus ist zu beachten, dass die Impfung nicht nach dem Zufallsprinzip zugewiesen wurde, was zu einer Verzerrung der Schätzungen durch nicht gemessene Störfaktoren führen könnte. Außerdem fehlten in den Daten Informationen über Grippetests, die in einem Krankenhaus durchgeführt wurden.</a:t>
            </a:r>
          </a:p>
        </p:txBody>
      </p:sp>
    </p:spTree>
    <p:extLst>
      <p:ext uri="{BB962C8B-B14F-4D97-AF65-F5344CB8AC3E}">
        <p14:creationId xmlns:p14="http://schemas.microsoft.com/office/powerpoint/2010/main" val="1011957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ED92C8-C908-4457-AC33-4C63E01794E6}"/>
              </a:ext>
            </a:extLst>
          </p:cNvPr>
          <p:cNvSpPr>
            <a:spLocks noGrp="1"/>
          </p:cNvSpPr>
          <p:nvPr>
            <p:ph type="body" sz="quarter" idx="18"/>
          </p:nvPr>
        </p:nvSpPr>
        <p:spPr>
          <a:xfrm>
            <a:off x="723525" y="736798"/>
            <a:ext cx="10729912" cy="480131"/>
          </a:xfrm>
        </p:spPr>
        <p:txBody>
          <a:bodyPr/>
          <a:lstStyle/>
          <a:p>
            <a:pPr marL="0" indent="0">
              <a:buNone/>
            </a:pPr>
            <a:r>
              <a:rPr lang="de-DE" sz="2800" dirty="0"/>
              <a:t>Weiterentwickelte Influenzaimpfstoffe für ältere Erwachsene </a:t>
            </a:r>
            <a:endParaRPr lang="en-AU" dirty="0"/>
          </a:p>
        </p:txBody>
      </p:sp>
      <p:sp>
        <p:nvSpPr>
          <p:cNvPr id="8" name="Content Placeholder 7">
            <a:extLst>
              <a:ext uri="{FF2B5EF4-FFF2-40B4-BE49-F238E27FC236}">
                <a16:creationId xmlns:a16="http://schemas.microsoft.com/office/drawing/2014/main" id="{949F1AB2-70DF-436B-930F-75655AB97266}"/>
              </a:ext>
            </a:extLst>
          </p:cNvPr>
          <p:cNvSpPr>
            <a:spLocks noGrp="1"/>
          </p:cNvSpPr>
          <p:nvPr>
            <p:ph idx="1"/>
          </p:nvPr>
        </p:nvSpPr>
        <p:spPr>
          <a:xfrm>
            <a:off x="1359145" y="1498588"/>
            <a:ext cx="10729912" cy="4310743"/>
          </a:xfrm>
        </p:spPr>
        <p:txBody>
          <a:bodyPr/>
          <a:lstStyle/>
          <a:p>
            <a:r>
              <a:rPr lang="de-DE" sz="1600" b="1" dirty="0"/>
              <a:t>Technologien um dem älter werdenden Immunsystem (Immunsensezenz) zu begegnen</a:t>
            </a:r>
            <a:r>
              <a:rPr lang="en-US" sz="1600" b="0" i="0" u="none" strike="noStrike" baseline="30000" dirty="0"/>
              <a:t>1</a:t>
            </a:r>
            <a:r>
              <a:rPr lang="en-US" sz="1600" baseline="30000" dirty="0"/>
              <a:t>–3</a:t>
            </a:r>
            <a:endParaRPr lang="en-US" sz="1600" b="0" i="0" u="none" strike="noStrike" baseline="30000" dirty="0"/>
          </a:p>
        </p:txBody>
      </p:sp>
      <p:sp>
        <p:nvSpPr>
          <p:cNvPr id="5" name="TextBox 13">
            <a:extLst>
              <a:ext uri="{FF2B5EF4-FFF2-40B4-BE49-F238E27FC236}">
                <a16:creationId xmlns:a16="http://schemas.microsoft.com/office/drawing/2014/main" id="{4ADF3A21-BFF4-B535-3563-211D53BB306B}"/>
              </a:ext>
            </a:extLst>
          </p:cNvPr>
          <p:cNvSpPr txBox="1"/>
          <p:nvPr/>
        </p:nvSpPr>
        <p:spPr>
          <a:xfrm>
            <a:off x="2446111" y="3461256"/>
            <a:ext cx="3286580" cy="2029786"/>
          </a:xfrm>
          <a:prstGeom prst="rect">
            <a:avLst/>
          </a:prstGeom>
          <a:noFill/>
          <a:ln>
            <a:noFill/>
          </a:ln>
        </p:spPr>
        <p:txBody>
          <a:bodyPr wrap="square" rtlCol="0">
            <a:spAutoFit/>
          </a:bodyPr>
          <a:lstStyle/>
          <a:p>
            <a:pPr marL="203200" indent="-203200">
              <a:lnSpc>
                <a:spcPct val="90000"/>
              </a:lnSpc>
              <a:spcAft>
                <a:spcPts val="300"/>
              </a:spcAft>
              <a:buClr>
                <a:prstClr val="black"/>
              </a:buClr>
              <a:buFont typeface="Arial" panose="020B0604020202020204" pitchFamily="34" charset="0"/>
              <a:buChar char="•"/>
              <a:defRPr/>
            </a:pPr>
            <a:endParaRPr kumimoji="0" lang="de-DE" sz="1400" b="0" i="0" u="none" strike="noStrike" kern="1200" cap="none" spc="0" normalizeH="0" baseline="0" noProof="0" dirty="0">
              <a:ln>
                <a:noFill/>
              </a:ln>
              <a:solidFill>
                <a:prstClr val="black"/>
              </a:solidFill>
              <a:effectLst/>
              <a:uLnTx/>
              <a:uFillTx/>
              <a:latin typeface="Montserrat Light"/>
              <a:ea typeface="+mn-ea"/>
              <a:cs typeface="+mn-cs"/>
            </a:endParaRPr>
          </a:p>
          <a:p>
            <a:pPr marL="203200" indent="-203200">
              <a:lnSpc>
                <a:spcPct val="90000"/>
              </a:lnSpc>
              <a:spcAft>
                <a:spcPts val="300"/>
              </a:spcAft>
              <a:buClr>
                <a:prstClr val="black"/>
              </a:buClr>
              <a:buFont typeface="Arial" panose="020B0604020202020204" pitchFamily="34" charset="0"/>
              <a:buChar char="•"/>
              <a:defRPr/>
            </a:pPr>
            <a:r>
              <a:rPr kumimoji="0" lang="de-DE" sz="1400" b="0" i="0" u="none" strike="noStrike" kern="1200" cap="none" spc="0" normalizeH="0" baseline="0" noProof="0" dirty="0">
                <a:ln>
                  <a:noFill/>
                </a:ln>
                <a:solidFill>
                  <a:prstClr val="black"/>
                </a:solidFill>
                <a:effectLst/>
                <a:uLnTx/>
                <a:uFillTx/>
                <a:latin typeface="Montserrat Light"/>
                <a:ea typeface="+mn-ea"/>
                <a:cs typeface="+mn-cs"/>
              </a:rPr>
              <a:t>Fluad Tetra enthält das </a:t>
            </a:r>
            <a:r>
              <a:rPr kumimoji="0" lang="de-DE" sz="1400" b="1" i="0" u="none" strike="noStrike" kern="1200" cap="none" spc="0" normalizeH="0" baseline="0" noProof="0" dirty="0">
                <a:ln>
                  <a:noFill/>
                </a:ln>
                <a:solidFill>
                  <a:prstClr val="black"/>
                </a:solidFill>
                <a:effectLst/>
                <a:uLnTx/>
                <a:uFillTx/>
                <a:latin typeface="Montserrat Light"/>
                <a:ea typeface="+mn-ea"/>
                <a:cs typeface="+mn-cs"/>
              </a:rPr>
              <a:t>Adjuvans MF59C.1 (MF59) </a:t>
            </a:r>
            <a:r>
              <a:rPr kumimoji="0" lang="de-DE" sz="1400" b="0" i="0" u="none" strike="noStrike" kern="1200" cap="none" spc="0" normalizeH="0" baseline="0" noProof="0" dirty="0">
                <a:ln>
                  <a:noFill/>
                </a:ln>
                <a:solidFill>
                  <a:prstClr val="black"/>
                </a:solidFill>
                <a:effectLst/>
                <a:uLnTx/>
                <a:uFillTx/>
                <a:latin typeface="Montserrat Light"/>
                <a:ea typeface="+mn-ea"/>
                <a:cs typeface="+mn-cs"/>
              </a:rPr>
              <a:t>bei gleichbleibender Antigenmenge (15 µg HA/Stamm)</a:t>
            </a:r>
            <a:r>
              <a:rPr kumimoji="0" lang="de-DE" sz="1400" b="0" i="0" u="none" strike="noStrike" kern="1200" cap="none" spc="0" normalizeH="0" baseline="30000" noProof="0" dirty="0">
                <a:ln>
                  <a:noFill/>
                </a:ln>
                <a:solidFill>
                  <a:prstClr val="black"/>
                </a:solidFill>
                <a:effectLst/>
                <a:uLnTx/>
                <a:uFillTx/>
                <a:latin typeface="Montserrat Light"/>
                <a:ea typeface="+mn-ea"/>
                <a:cs typeface="+mn-cs"/>
              </a:rPr>
              <a:t>4</a:t>
            </a:r>
          </a:p>
          <a:p>
            <a:pPr marL="203200" indent="-203200">
              <a:lnSpc>
                <a:spcPct val="90000"/>
              </a:lnSpc>
              <a:spcAft>
                <a:spcPts val="300"/>
              </a:spcAft>
              <a:buClr>
                <a:prstClr val="black"/>
              </a:buClr>
              <a:buFont typeface="Arial" panose="020B0604020202020204" pitchFamily="34" charset="0"/>
              <a:buChar char="•"/>
              <a:defRPr/>
            </a:pPr>
            <a:endParaRPr lang="de-DE" sz="1400" dirty="0">
              <a:solidFill>
                <a:prstClr val="black"/>
              </a:solidFill>
              <a:latin typeface="Montserrat Light"/>
            </a:endParaRPr>
          </a:p>
          <a:p>
            <a:pPr>
              <a:lnSpc>
                <a:spcPct val="90000"/>
              </a:lnSpc>
              <a:spcAft>
                <a:spcPts val="300"/>
              </a:spcAft>
              <a:buClr>
                <a:prstClr val="black"/>
              </a:buClr>
              <a:defRPr/>
            </a:pPr>
            <a:endParaRPr kumimoji="0" lang="de-DE" sz="1400" b="1" i="0" u="none" strike="noStrike" kern="1200" cap="none" spc="0" normalizeH="0" baseline="0" noProof="0" dirty="0">
              <a:ln>
                <a:noFill/>
              </a:ln>
              <a:solidFill>
                <a:prstClr val="black"/>
              </a:solidFill>
              <a:effectLst/>
              <a:uLnTx/>
              <a:uFillTx/>
              <a:latin typeface="Montserrat Light"/>
              <a:ea typeface="+mn-ea"/>
              <a:cs typeface="+mn-cs"/>
            </a:endParaRPr>
          </a:p>
          <a:p>
            <a:pPr>
              <a:lnSpc>
                <a:spcPct val="90000"/>
              </a:lnSpc>
              <a:spcAft>
                <a:spcPts val="300"/>
              </a:spcAft>
              <a:buClr>
                <a:prstClr val="black"/>
              </a:buClr>
              <a:defRPr/>
            </a:pPr>
            <a:endParaRPr lang="de-DE" sz="1400" b="1" dirty="0">
              <a:solidFill>
                <a:prstClr val="black"/>
              </a:solidFill>
              <a:latin typeface="Montserrat Light"/>
            </a:endParaRPr>
          </a:p>
          <a:p>
            <a:pPr>
              <a:lnSpc>
                <a:spcPct val="90000"/>
              </a:lnSpc>
              <a:spcAft>
                <a:spcPts val="300"/>
              </a:spcAft>
              <a:buClr>
                <a:prstClr val="black"/>
              </a:buClr>
              <a:defRPr/>
            </a:pPr>
            <a:endParaRPr kumimoji="0" lang="de-DE" sz="1400" b="1" i="0" u="none" strike="noStrike" kern="1200" cap="none" spc="0" normalizeH="0" baseline="0" noProof="0" dirty="0">
              <a:ln>
                <a:noFill/>
              </a:ln>
              <a:solidFill>
                <a:prstClr val="black"/>
              </a:solidFill>
              <a:effectLst/>
              <a:uLnTx/>
              <a:uFillTx/>
              <a:latin typeface="Montserrat Light"/>
              <a:ea typeface="+mn-ea"/>
              <a:cs typeface="+mn-cs"/>
            </a:endParaRPr>
          </a:p>
        </p:txBody>
      </p:sp>
      <p:sp>
        <p:nvSpPr>
          <p:cNvPr id="6" name="TextBox 14">
            <a:extLst>
              <a:ext uri="{FF2B5EF4-FFF2-40B4-BE49-F238E27FC236}">
                <a16:creationId xmlns:a16="http://schemas.microsoft.com/office/drawing/2014/main" id="{922DD177-FAB4-FFA1-6EFD-EDF7A41E6C1A}"/>
              </a:ext>
            </a:extLst>
          </p:cNvPr>
          <p:cNvSpPr txBox="1"/>
          <p:nvPr/>
        </p:nvSpPr>
        <p:spPr>
          <a:xfrm>
            <a:off x="6284686" y="3455100"/>
            <a:ext cx="3286580" cy="1963614"/>
          </a:xfrm>
          <a:prstGeom prst="rect">
            <a:avLst/>
          </a:prstGeom>
          <a:noFill/>
          <a:ln>
            <a:noFill/>
          </a:ln>
        </p:spPr>
        <p:txBody>
          <a:bodyPr wrap="square" rtlCol="0">
            <a:spAutoFit/>
          </a:bodyPr>
          <a:lstStyle/>
          <a:p>
            <a:pPr marL="203200" marR="0" lvl="0" indent="-20320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endParaRPr kumimoji="0" lang="de-DE" sz="1400" b="1" i="0" u="none" strike="noStrike" kern="1200" cap="none" spc="0" normalizeH="0" baseline="0" noProof="0" dirty="0">
              <a:ln>
                <a:noFill/>
              </a:ln>
              <a:solidFill>
                <a:prstClr val="black"/>
              </a:solidFill>
              <a:effectLst/>
              <a:uLnTx/>
              <a:uFillTx/>
              <a:latin typeface="Montserrat Light"/>
              <a:ea typeface="+mn-ea"/>
              <a:cs typeface="+mn-cs"/>
            </a:endParaRPr>
          </a:p>
          <a:p>
            <a:pPr marL="203200" marR="0" lvl="0" indent="-20320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r>
              <a:rPr kumimoji="0" lang="de-DE" sz="1400" b="1" i="0" u="none" strike="noStrike" kern="1200" cap="none" spc="0" normalizeH="0" baseline="0" noProof="0" dirty="0">
                <a:ln>
                  <a:noFill/>
                </a:ln>
                <a:solidFill>
                  <a:prstClr val="black"/>
                </a:solidFill>
                <a:effectLst/>
                <a:uLnTx/>
                <a:uFillTx/>
                <a:latin typeface="Montserrat Light"/>
                <a:ea typeface="+mn-ea"/>
                <a:cs typeface="+mn-cs"/>
              </a:rPr>
              <a:t>Höhere (4-fache) Antigendosierung </a:t>
            </a:r>
            <a:r>
              <a:rPr kumimoji="0" lang="de-DE" sz="1400" b="0" i="0" u="none" strike="noStrike" kern="1200" cap="none" spc="0" normalizeH="0" baseline="0" noProof="0" dirty="0">
                <a:ln>
                  <a:noFill/>
                </a:ln>
                <a:solidFill>
                  <a:prstClr val="black"/>
                </a:solidFill>
                <a:effectLst/>
                <a:uLnTx/>
                <a:uFillTx/>
                <a:latin typeface="Montserrat Light"/>
                <a:ea typeface="+mn-ea"/>
                <a:cs typeface="+mn-cs"/>
              </a:rPr>
              <a:t>als Standard-dosierte Impfstoffe (50 µg statt 15 µg HA/Stamm)</a:t>
            </a:r>
            <a:r>
              <a:rPr kumimoji="0" lang="de-DE" sz="1400" b="0" i="0" u="none" strike="noStrike" kern="1200" cap="none" spc="0" normalizeH="0" baseline="30000" noProof="0" dirty="0">
                <a:ln>
                  <a:noFill/>
                </a:ln>
                <a:solidFill>
                  <a:prstClr val="black"/>
                </a:solidFill>
                <a:effectLst/>
                <a:uLnTx/>
                <a:uFillTx/>
                <a:latin typeface="Montserrat Light"/>
                <a:ea typeface="+mn-ea"/>
                <a:cs typeface="+mn-cs"/>
              </a:rPr>
              <a:t>5</a:t>
            </a:r>
            <a:endParaRPr kumimoji="0" lang="de-DE" sz="1400" b="0" i="0" u="none" strike="noStrike" kern="1200" cap="none" spc="0" normalizeH="0" baseline="0" noProof="0" dirty="0">
              <a:ln>
                <a:noFill/>
              </a:ln>
              <a:solidFill>
                <a:prstClr val="black"/>
              </a:solidFill>
              <a:effectLst/>
              <a:uLnTx/>
              <a:uFillTx/>
              <a:latin typeface="Montserrat Light"/>
              <a:ea typeface="+mn-ea"/>
              <a:cs typeface="+mn-cs"/>
            </a:endParaRPr>
          </a:p>
          <a:p>
            <a:pPr marR="0" lvl="0" algn="l" defTabSz="914400" rtl="0" eaLnBrk="1" fontAlgn="auto" latinLnBrk="0" hangingPunct="1">
              <a:lnSpc>
                <a:spcPct val="90000"/>
              </a:lnSpc>
              <a:spcBef>
                <a:spcPts val="600"/>
              </a:spcBef>
              <a:spcAft>
                <a:spcPts val="300"/>
              </a:spcAft>
              <a:buClrTx/>
              <a:buSzTx/>
              <a:tabLst/>
              <a:defRPr/>
            </a:pPr>
            <a:endParaRPr kumimoji="0" lang="de-DE" sz="1400" b="0" i="0" u="none" strike="noStrike" kern="1200" cap="none" spc="0" normalizeH="0" baseline="30000" noProof="0" dirty="0">
              <a:ln>
                <a:noFill/>
              </a:ln>
              <a:solidFill>
                <a:prstClr val="black"/>
              </a:solidFill>
              <a:effectLst/>
              <a:uLnTx/>
              <a:uFillTx/>
              <a:latin typeface="Montserrat Light"/>
              <a:ea typeface="+mn-ea"/>
              <a:cs typeface="+mn-cs"/>
            </a:endParaRPr>
          </a:p>
          <a:p>
            <a:pPr marL="0" marR="0" lvl="0" indent="0" algn="l" defTabSz="914400" rtl="0" eaLnBrk="1" fontAlgn="auto" latinLnBrk="0" hangingPunct="1">
              <a:lnSpc>
                <a:spcPct val="90000"/>
              </a:lnSpc>
              <a:spcBef>
                <a:spcPts val="600"/>
              </a:spcBef>
              <a:spcAft>
                <a:spcPts val="300"/>
              </a:spcAft>
              <a:buClrTx/>
              <a:buSzTx/>
              <a:buFontTx/>
              <a:buNone/>
              <a:tabLst/>
              <a:defRPr/>
            </a:pPr>
            <a:endParaRPr kumimoji="0" lang="en-US" sz="1400" b="1" i="0" u="none" strike="noStrike" kern="1200" cap="none" spc="0" normalizeH="0" baseline="0" noProof="0" dirty="0">
              <a:ln>
                <a:noFill/>
              </a:ln>
              <a:solidFill>
                <a:srgbClr val="002060"/>
              </a:solidFill>
              <a:effectLst/>
              <a:uLnTx/>
              <a:uFillTx/>
              <a:latin typeface="Montserrat Light"/>
              <a:ea typeface="+mn-ea"/>
              <a:cs typeface="+mn-cs"/>
            </a:endParaRPr>
          </a:p>
          <a:p>
            <a:pPr marL="0" marR="0" lvl="0" indent="0" algn="l" defTabSz="914400" rtl="0" eaLnBrk="1" fontAlgn="auto" latinLnBrk="0" hangingPunct="1">
              <a:lnSpc>
                <a:spcPct val="90000"/>
              </a:lnSpc>
              <a:spcBef>
                <a:spcPts val="600"/>
              </a:spcBef>
              <a:spcAft>
                <a:spcPts val="300"/>
              </a:spcAft>
              <a:buClrTx/>
              <a:buSzTx/>
              <a:buFontTx/>
              <a:buNone/>
              <a:tabLst/>
              <a:defRPr/>
            </a:pPr>
            <a:endParaRPr kumimoji="0" lang="en-US" sz="1400" b="1" i="0" u="none" strike="noStrike" kern="1200" cap="none" spc="0" normalizeH="0" baseline="0" noProof="0" dirty="0">
              <a:ln>
                <a:noFill/>
              </a:ln>
              <a:solidFill>
                <a:srgbClr val="002060"/>
              </a:solidFill>
              <a:effectLst/>
              <a:uLnTx/>
              <a:uFillTx/>
              <a:latin typeface="Montserrat Light"/>
              <a:ea typeface="+mn-ea"/>
              <a:cs typeface="+mn-cs"/>
            </a:endParaRPr>
          </a:p>
        </p:txBody>
      </p:sp>
      <p:sp>
        <p:nvSpPr>
          <p:cNvPr id="7" name="TextBox 16">
            <a:extLst>
              <a:ext uri="{FF2B5EF4-FFF2-40B4-BE49-F238E27FC236}">
                <a16:creationId xmlns:a16="http://schemas.microsoft.com/office/drawing/2014/main" id="{CF5C5E70-DCE6-EC5F-9626-1B9DCBDBDA74}"/>
              </a:ext>
            </a:extLst>
          </p:cNvPr>
          <p:cNvSpPr txBox="1"/>
          <p:nvPr/>
        </p:nvSpPr>
        <p:spPr>
          <a:xfrm>
            <a:off x="2202091" y="3091924"/>
            <a:ext cx="375148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4472C4"/>
                </a:solidFill>
                <a:effectLst/>
                <a:uLnTx/>
                <a:uFillTx/>
                <a:latin typeface="Montserrat"/>
                <a:ea typeface="+mn-ea"/>
                <a:cs typeface="+mn-cs"/>
              </a:rPr>
              <a:t>Adjuvantierte Impfstoffe</a:t>
            </a:r>
          </a:p>
        </p:txBody>
      </p:sp>
      <p:sp>
        <p:nvSpPr>
          <p:cNvPr id="9" name="TextBox 17">
            <a:extLst>
              <a:ext uri="{FF2B5EF4-FFF2-40B4-BE49-F238E27FC236}">
                <a16:creationId xmlns:a16="http://schemas.microsoft.com/office/drawing/2014/main" id="{0B5F0AA1-C92A-F9FA-93AA-1D4FBA12A7BA}"/>
              </a:ext>
            </a:extLst>
          </p:cNvPr>
          <p:cNvSpPr txBox="1"/>
          <p:nvPr/>
        </p:nvSpPr>
        <p:spPr>
          <a:xfrm>
            <a:off x="6284686" y="3091924"/>
            <a:ext cx="3428999" cy="369332"/>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4472C4"/>
                </a:solidFill>
                <a:effectLst/>
                <a:uLnTx/>
                <a:uFillTx/>
                <a:latin typeface="Montserrat"/>
                <a:ea typeface="+mn-ea"/>
                <a:cs typeface="+mn-cs"/>
              </a:rPr>
              <a:t>Hochdosierte Impfstoffe</a:t>
            </a:r>
          </a:p>
        </p:txBody>
      </p:sp>
      <p:sp>
        <p:nvSpPr>
          <p:cNvPr id="10" name="Rectangle 19">
            <a:extLst>
              <a:ext uri="{FF2B5EF4-FFF2-40B4-BE49-F238E27FC236}">
                <a16:creationId xmlns:a16="http://schemas.microsoft.com/office/drawing/2014/main" id="{BDFA6B48-56E3-93B6-1400-DB86392E72E3}"/>
              </a:ext>
            </a:extLst>
          </p:cNvPr>
          <p:cNvSpPr/>
          <p:nvPr/>
        </p:nvSpPr>
        <p:spPr>
          <a:xfrm>
            <a:off x="2202090" y="2573199"/>
            <a:ext cx="3736514" cy="323613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Light"/>
              <a:ea typeface="+mn-ea"/>
              <a:cs typeface="+mn-cs"/>
            </a:endParaRPr>
          </a:p>
        </p:txBody>
      </p:sp>
      <p:sp>
        <p:nvSpPr>
          <p:cNvPr id="11" name="Rectangle 20">
            <a:extLst>
              <a:ext uri="{FF2B5EF4-FFF2-40B4-BE49-F238E27FC236}">
                <a16:creationId xmlns:a16="http://schemas.microsoft.com/office/drawing/2014/main" id="{10FA9143-D74B-EC8D-0CF2-FE958A9785E6}"/>
              </a:ext>
            </a:extLst>
          </p:cNvPr>
          <p:cNvSpPr/>
          <p:nvPr/>
        </p:nvSpPr>
        <p:spPr>
          <a:xfrm>
            <a:off x="6096000" y="2573199"/>
            <a:ext cx="3744000" cy="3236132"/>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Montserrat Light"/>
              <a:ea typeface="+mn-ea"/>
              <a:cs typeface="+mn-cs"/>
            </a:endParaRPr>
          </a:p>
        </p:txBody>
      </p:sp>
      <p:grpSp>
        <p:nvGrpSpPr>
          <p:cNvPr id="12" name="Group 22">
            <a:extLst>
              <a:ext uri="{FF2B5EF4-FFF2-40B4-BE49-F238E27FC236}">
                <a16:creationId xmlns:a16="http://schemas.microsoft.com/office/drawing/2014/main" id="{866CF782-2004-7FFC-9B6A-A78FBB57FE77}"/>
              </a:ext>
            </a:extLst>
          </p:cNvPr>
          <p:cNvGrpSpPr/>
          <p:nvPr/>
        </p:nvGrpSpPr>
        <p:grpSpPr>
          <a:xfrm>
            <a:off x="3638229" y="2033987"/>
            <a:ext cx="1005800" cy="1005800"/>
            <a:chOff x="1775500" y="2105486"/>
            <a:chExt cx="1005800" cy="1005800"/>
          </a:xfrm>
        </p:grpSpPr>
        <p:sp>
          <p:nvSpPr>
            <p:cNvPr id="13" name="Oval 23">
              <a:extLst>
                <a:ext uri="{FF2B5EF4-FFF2-40B4-BE49-F238E27FC236}">
                  <a16:creationId xmlns:a16="http://schemas.microsoft.com/office/drawing/2014/main" id="{52FB3E50-38B5-8F99-ECEA-A1AAA968E9DB}"/>
                </a:ext>
              </a:extLst>
            </p:cNvPr>
            <p:cNvSpPr/>
            <p:nvPr/>
          </p:nvSpPr>
          <p:spPr>
            <a:xfrm>
              <a:off x="1775500" y="2105486"/>
              <a:ext cx="1005800" cy="1005800"/>
            </a:xfrm>
            <a:prstGeom prst="ellipse">
              <a:avLst/>
            </a:prstGeom>
            <a:solidFill>
              <a:schemeClr val="accent1">
                <a:lumMod val="20000"/>
                <a:lumOff val="80000"/>
              </a:schemeClr>
            </a:solidFill>
            <a:ln w="762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14" name="Group 24">
              <a:extLst>
                <a:ext uri="{FF2B5EF4-FFF2-40B4-BE49-F238E27FC236}">
                  <a16:creationId xmlns:a16="http://schemas.microsoft.com/office/drawing/2014/main" id="{FC7DA6B8-4BC4-775D-3208-A66333BE08EA}"/>
                </a:ext>
              </a:extLst>
            </p:cNvPr>
            <p:cNvGrpSpPr/>
            <p:nvPr/>
          </p:nvGrpSpPr>
          <p:grpSpPr>
            <a:xfrm rot="1800000">
              <a:off x="2172012" y="2348970"/>
              <a:ext cx="299123" cy="619162"/>
              <a:chOff x="5200256" y="1719263"/>
              <a:chExt cx="1657350" cy="3430588"/>
            </a:xfrm>
          </p:grpSpPr>
          <p:sp>
            <p:nvSpPr>
              <p:cNvPr id="16" name="Line 5">
                <a:extLst>
                  <a:ext uri="{FF2B5EF4-FFF2-40B4-BE49-F238E27FC236}">
                    <a16:creationId xmlns:a16="http://schemas.microsoft.com/office/drawing/2014/main" id="{8F9651CA-A1F4-8255-BAF9-50115E474015}"/>
                  </a:ext>
                </a:extLst>
              </p:cNvPr>
              <p:cNvSpPr>
                <a:spLocks noChangeShapeType="1"/>
              </p:cNvSpPr>
              <p:nvPr/>
            </p:nvSpPr>
            <p:spPr bwMode="auto">
              <a:xfrm>
                <a:off x="5391151" y="1719263"/>
                <a:ext cx="127793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17" name="Line 6">
                <a:extLst>
                  <a:ext uri="{FF2B5EF4-FFF2-40B4-BE49-F238E27FC236}">
                    <a16:creationId xmlns:a16="http://schemas.microsoft.com/office/drawing/2014/main" id="{9A9CE68E-9FF8-380F-F3E7-9D517ED47D9F}"/>
                  </a:ext>
                </a:extLst>
              </p:cNvPr>
              <p:cNvSpPr>
                <a:spLocks noChangeShapeType="1"/>
              </p:cNvSpPr>
              <p:nvPr/>
            </p:nvSpPr>
            <p:spPr bwMode="auto">
              <a:xfrm>
                <a:off x="5648326" y="1719263"/>
                <a:ext cx="0" cy="63500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18" name="Line 7">
                <a:extLst>
                  <a:ext uri="{FF2B5EF4-FFF2-40B4-BE49-F238E27FC236}">
                    <a16:creationId xmlns:a16="http://schemas.microsoft.com/office/drawing/2014/main" id="{BFE032B1-72D9-7353-759A-3922FE4F32A6}"/>
                  </a:ext>
                </a:extLst>
              </p:cNvPr>
              <p:cNvSpPr>
                <a:spLocks noChangeShapeType="1"/>
              </p:cNvSpPr>
              <p:nvPr/>
            </p:nvSpPr>
            <p:spPr bwMode="auto">
              <a:xfrm>
                <a:off x="6030913" y="4643438"/>
                <a:ext cx="0" cy="506413"/>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19" name="Line 8">
                <a:extLst>
                  <a:ext uri="{FF2B5EF4-FFF2-40B4-BE49-F238E27FC236}">
                    <a16:creationId xmlns:a16="http://schemas.microsoft.com/office/drawing/2014/main" id="{400A3EF8-0B64-AE12-5AB9-80F58FAA679B}"/>
                  </a:ext>
                </a:extLst>
              </p:cNvPr>
              <p:cNvSpPr>
                <a:spLocks noChangeShapeType="1"/>
              </p:cNvSpPr>
              <p:nvPr/>
            </p:nvSpPr>
            <p:spPr bwMode="auto">
              <a:xfrm>
                <a:off x="6415088" y="1719263"/>
                <a:ext cx="0" cy="63500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0" name="Freeform 9">
                <a:extLst>
                  <a:ext uri="{FF2B5EF4-FFF2-40B4-BE49-F238E27FC236}">
                    <a16:creationId xmlns:a16="http://schemas.microsoft.com/office/drawing/2014/main" id="{54116C99-839E-5B1E-0BA2-1E34107D5594}"/>
                  </a:ext>
                </a:extLst>
              </p:cNvPr>
              <p:cNvSpPr>
                <a:spLocks/>
              </p:cNvSpPr>
              <p:nvPr/>
            </p:nvSpPr>
            <p:spPr bwMode="auto">
              <a:xfrm>
                <a:off x="5200256" y="2473371"/>
                <a:ext cx="1657350" cy="0"/>
              </a:xfrm>
              <a:custGeom>
                <a:avLst/>
                <a:gdLst>
                  <a:gd name="T0" fmla="*/ 0 w 1044"/>
                  <a:gd name="T1" fmla="*/ 79 w 1044"/>
                  <a:gd name="T2" fmla="*/ 1044 w 1044"/>
                </a:gdLst>
                <a:ahLst/>
                <a:cxnLst>
                  <a:cxn ang="0">
                    <a:pos x="T0" y="0"/>
                  </a:cxn>
                  <a:cxn ang="0">
                    <a:pos x="T1" y="0"/>
                  </a:cxn>
                  <a:cxn ang="0">
                    <a:pos x="T2" y="0"/>
                  </a:cxn>
                </a:cxnLst>
                <a:rect l="0" t="0" r="r" b="b"/>
                <a:pathLst>
                  <a:path w="1044">
                    <a:moveTo>
                      <a:pt x="0" y="0"/>
                    </a:moveTo>
                    <a:lnTo>
                      <a:pt x="79" y="0"/>
                    </a:lnTo>
                    <a:lnTo>
                      <a:pt x="1044" y="0"/>
                    </a:lnTo>
                  </a:path>
                </a:pathLst>
              </a:custGeom>
              <a:noFill/>
              <a:ln w="25400" cap="flat">
                <a:solidFill>
                  <a:srgbClr val="5C6F7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1" name="Freeform 10">
                <a:extLst>
                  <a:ext uri="{FF2B5EF4-FFF2-40B4-BE49-F238E27FC236}">
                    <a16:creationId xmlns:a16="http://schemas.microsoft.com/office/drawing/2014/main" id="{3F04766F-8658-D150-DB13-EE5FADE4BB1D}"/>
                  </a:ext>
                </a:extLst>
              </p:cNvPr>
              <p:cNvSpPr>
                <a:spLocks/>
              </p:cNvSpPr>
              <p:nvPr/>
            </p:nvSpPr>
            <p:spPr bwMode="auto">
              <a:xfrm>
                <a:off x="5391151" y="2481263"/>
                <a:ext cx="1277938" cy="2162175"/>
              </a:xfrm>
              <a:custGeom>
                <a:avLst/>
                <a:gdLst>
                  <a:gd name="T0" fmla="*/ 0 w 805"/>
                  <a:gd name="T1" fmla="*/ 0 h 1362"/>
                  <a:gd name="T2" fmla="*/ 0 w 805"/>
                  <a:gd name="T3" fmla="*/ 1042 h 1362"/>
                  <a:gd name="T4" fmla="*/ 403 w 805"/>
                  <a:gd name="T5" fmla="*/ 1362 h 1362"/>
                  <a:gd name="T6" fmla="*/ 805 w 805"/>
                  <a:gd name="T7" fmla="*/ 1042 h 1362"/>
                  <a:gd name="T8" fmla="*/ 805 w 805"/>
                  <a:gd name="T9" fmla="*/ 0 h 1362"/>
                </a:gdLst>
                <a:ahLst/>
                <a:cxnLst>
                  <a:cxn ang="0">
                    <a:pos x="T0" y="T1"/>
                  </a:cxn>
                  <a:cxn ang="0">
                    <a:pos x="T2" y="T3"/>
                  </a:cxn>
                  <a:cxn ang="0">
                    <a:pos x="T4" y="T5"/>
                  </a:cxn>
                  <a:cxn ang="0">
                    <a:pos x="T6" y="T7"/>
                  </a:cxn>
                  <a:cxn ang="0">
                    <a:pos x="T8" y="T9"/>
                  </a:cxn>
                </a:cxnLst>
                <a:rect l="0" t="0" r="r" b="b"/>
                <a:pathLst>
                  <a:path w="805" h="1362">
                    <a:moveTo>
                      <a:pt x="0" y="0"/>
                    </a:moveTo>
                    <a:lnTo>
                      <a:pt x="0" y="1042"/>
                    </a:lnTo>
                    <a:lnTo>
                      <a:pt x="403" y="1362"/>
                    </a:lnTo>
                    <a:lnTo>
                      <a:pt x="805" y="1042"/>
                    </a:lnTo>
                    <a:lnTo>
                      <a:pt x="805" y="0"/>
                    </a:lnTo>
                  </a:path>
                </a:pathLst>
              </a:custGeom>
              <a:noFill/>
              <a:ln w="25400" cap="flat">
                <a:solidFill>
                  <a:srgbClr val="5C6F7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2" name="Line 11">
                <a:extLst>
                  <a:ext uri="{FF2B5EF4-FFF2-40B4-BE49-F238E27FC236}">
                    <a16:creationId xmlns:a16="http://schemas.microsoft.com/office/drawing/2014/main" id="{35996364-3430-DBD3-F428-B1B917447D29}"/>
                  </a:ext>
                </a:extLst>
              </p:cNvPr>
              <p:cNvSpPr>
                <a:spLocks noChangeShapeType="1"/>
              </p:cNvSpPr>
              <p:nvPr/>
            </p:nvSpPr>
            <p:spPr bwMode="auto">
              <a:xfrm>
                <a:off x="5391151" y="2990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3" name="Line 12">
                <a:extLst>
                  <a:ext uri="{FF2B5EF4-FFF2-40B4-BE49-F238E27FC236}">
                    <a16:creationId xmlns:a16="http://schemas.microsoft.com/office/drawing/2014/main" id="{A690CA77-87C4-6137-D915-A757B8CFD441}"/>
                  </a:ext>
                </a:extLst>
              </p:cNvPr>
              <p:cNvSpPr>
                <a:spLocks noChangeShapeType="1"/>
              </p:cNvSpPr>
              <p:nvPr/>
            </p:nvSpPr>
            <p:spPr bwMode="auto">
              <a:xfrm>
                <a:off x="5391151" y="3371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sp>
            <p:nvSpPr>
              <p:cNvPr id="24" name="Line 13">
                <a:extLst>
                  <a:ext uri="{FF2B5EF4-FFF2-40B4-BE49-F238E27FC236}">
                    <a16:creationId xmlns:a16="http://schemas.microsoft.com/office/drawing/2014/main" id="{836E24DF-BADC-8396-216C-667D7A5631D5}"/>
                  </a:ext>
                </a:extLst>
              </p:cNvPr>
              <p:cNvSpPr>
                <a:spLocks noChangeShapeType="1"/>
              </p:cNvSpPr>
              <p:nvPr/>
            </p:nvSpPr>
            <p:spPr bwMode="auto">
              <a:xfrm>
                <a:off x="5391151" y="3752850"/>
                <a:ext cx="382588" cy="0"/>
              </a:xfrm>
              <a:prstGeom prst="line">
                <a:avLst/>
              </a:prstGeom>
              <a:noFill/>
              <a:ln w="25400" cap="flat">
                <a:solidFill>
                  <a:srgbClr val="5C6F7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1545D"/>
                  </a:solidFill>
                  <a:effectLst/>
                  <a:uLnTx/>
                  <a:uFillTx/>
                  <a:latin typeface="Calibri" panose="020F0502020204030204"/>
                  <a:ea typeface="+mn-ea"/>
                  <a:cs typeface="+mn-cs"/>
                </a:endParaRPr>
              </a:p>
            </p:txBody>
          </p:sp>
        </p:grpSp>
        <p:sp>
          <p:nvSpPr>
            <p:cNvPr id="15" name="Plus Sign 25">
              <a:extLst>
                <a:ext uri="{FF2B5EF4-FFF2-40B4-BE49-F238E27FC236}">
                  <a16:creationId xmlns:a16="http://schemas.microsoft.com/office/drawing/2014/main" id="{3060738B-A3AD-EFEC-00D5-5EA5AEE66DBA}"/>
                </a:ext>
              </a:extLst>
            </p:cNvPr>
            <p:cNvSpPr/>
            <p:nvPr/>
          </p:nvSpPr>
          <p:spPr>
            <a:xfrm>
              <a:off x="1971004" y="2275697"/>
              <a:ext cx="311236" cy="311236"/>
            </a:xfrm>
            <a:prstGeom prst="mathPlus">
              <a:avLst>
                <a:gd name="adj1" fmla="val 10259"/>
              </a:avLst>
            </a:prstGeom>
            <a:solidFill>
              <a:srgbClr val="5C6F7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25" name="Group 35">
            <a:extLst>
              <a:ext uri="{FF2B5EF4-FFF2-40B4-BE49-F238E27FC236}">
                <a16:creationId xmlns:a16="http://schemas.microsoft.com/office/drawing/2014/main" id="{B03F9754-0140-AF19-3BF8-05F1152B07FC}"/>
              </a:ext>
            </a:extLst>
          </p:cNvPr>
          <p:cNvGrpSpPr/>
          <p:nvPr/>
        </p:nvGrpSpPr>
        <p:grpSpPr>
          <a:xfrm>
            <a:off x="7532138" y="2033987"/>
            <a:ext cx="1005800" cy="1005800"/>
            <a:chOff x="5669409" y="2105486"/>
            <a:chExt cx="1005800" cy="1005800"/>
          </a:xfrm>
        </p:grpSpPr>
        <p:sp>
          <p:nvSpPr>
            <p:cNvPr id="26" name="Oval 36">
              <a:extLst>
                <a:ext uri="{FF2B5EF4-FFF2-40B4-BE49-F238E27FC236}">
                  <a16:creationId xmlns:a16="http://schemas.microsoft.com/office/drawing/2014/main" id="{15636A1F-2E3E-9742-8750-DF349979EDB9}"/>
                </a:ext>
              </a:extLst>
            </p:cNvPr>
            <p:cNvSpPr/>
            <p:nvPr/>
          </p:nvSpPr>
          <p:spPr>
            <a:xfrm>
              <a:off x="5669409" y="2105486"/>
              <a:ext cx="1005800" cy="1005800"/>
            </a:xfrm>
            <a:prstGeom prst="ellipse">
              <a:avLst/>
            </a:prstGeom>
            <a:solidFill>
              <a:schemeClr val="accent1">
                <a:lumMod val="20000"/>
                <a:lumOff val="80000"/>
              </a:schemeClr>
            </a:solidFill>
            <a:ln w="76200" cap="flat" cmpd="sng" algn="ctr">
              <a:solidFill>
                <a:srgbClr val="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7" name="Arrow: Striped Right 37">
              <a:extLst>
                <a:ext uri="{FF2B5EF4-FFF2-40B4-BE49-F238E27FC236}">
                  <a16:creationId xmlns:a16="http://schemas.microsoft.com/office/drawing/2014/main" id="{A75458FA-0558-84B7-47D4-353045CDCB38}"/>
                </a:ext>
              </a:extLst>
            </p:cNvPr>
            <p:cNvSpPr/>
            <p:nvPr/>
          </p:nvSpPr>
          <p:spPr>
            <a:xfrm rot="16200000">
              <a:off x="5888142" y="2410637"/>
              <a:ext cx="568334" cy="395500"/>
            </a:xfrm>
            <a:prstGeom prst="stripedRightArrow">
              <a:avLst>
                <a:gd name="adj1" fmla="val 58459"/>
                <a:gd name="adj2" fmla="val 63534"/>
              </a:avLst>
            </a:prstGeom>
            <a:solidFill>
              <a:srgbClr val="5C6F7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8" name="TextBox 8">
            <a:extLst>
              <a:ext uri="{FF2B5EF4-FFF2-40B4-BE49-F238E27FC236}">
                <a16:creationId xmlns:a16="http://schemas.microsoft.com/office/drawing/2014/main" id="{21782456-6FE4-D9CE-D7BF-3B301243317B}"/>
              </a:ext>
            </a:extLst>
          </p:cNvPr>
          <p:cNvSpPr txBox="1"/>
          <p:nvPr/>
        </p:nvSpPr>
        <p:spPr>
          <a:xfrm>
            <a:off x="879105" y="6261617"/>
            <a:ext cx="10847175"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1F20"/>
                </a:solidFill>
                <a:effectLst/>
                <a:uLnTx/>
                <a:uFillTx/>
                <a:latin typeface="Montserrat Light"/>
                <a:ea typeface="+mn-ea"/>
                <a:cs typeface="+mn-cs"/>
              </a:rPr>
              <a:t>HA-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Hämagglutinin</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STIKO –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Ständige</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Impfkommission</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31F20"/>
                </a:solidFill>
                <a:effectLst/>
                <a:uLnTx/>
                <a:uFillTx/>
                <a:latin typeface="Montserrat Light"/>
                <a:ea typeface="+mn-ea"/>
                <a:cs typeface="+mn-cs"/>
              </a:rPr>
              <a:t>1. Wong &amp; Webby. Clin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Microbiol</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Rev. 2013;26:476–92. 2. Wei et al. Nat Rev Drug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Discov</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2020;19:239–52. 3.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Scorza</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&amp; </a:t>
            </a:r>
            <a:r>
              <a:rPr kumimoji="0" lang="en-US" sz="900" b="0" i="0" u="none" strike="noStrike" kern="1200" cap="none" spc="0" normalizeH="0" baseline="0" noProof="0" dirty="0" err="1">
                <a:ln>
                  <a:noFill/>
                </a:ln>
                <a:solidFill>
                  <a:srgbClr val="231F20"/>
                </a:solidFill>
                <a:effectLst/>
                <a:uLnTx/>
                <a:uFillTx/>
                <a:latin typeface="Montserrat Light"/>
                <a:ea typeface="+mn-ea"/>
                <a:cs typeface="+mn-cs"/>
              </a:rPr>
              <a:t>Pardi</a:t>
            </a:r>
            <a:r>
              <a:rPr kumimoji="0" lang="en-US" sz="900" b="0" i="0" u="none" strike="noStrike" kern="1200" cap="none" spc="0" normalizeH="0" baseline="0" noProof="0" dirty="0">
                <a:ln>
                  <a:noFill/>
                </a:ln>
                <a:solidFill>
                  <a:srgbClr val="231F20"/>
                </a:solidFill>
                <a:effectLst/>
                <a:uLnTx/>
                <a:uFillTx/>
                <a:latin typeface="Montserrat Light"/>
                <a:ea typeface="+mn-ea"/>
                <a:cs typeface="+mn-cs"/>
              </a:rPr>
              <a:t>. Vaccines (Basel). 2018;6:20. 4. </a:t>
            </a:r>
            <a:r>
              <a:rPr kumimoji="0" lang="de-DE" sz="900" b="0" i="0" u="none" strike="noStrike" kern="1200" cap="none" spc="0" normalizeH="0" baseline="0" noProof="0" dirty="0">
                <a:ln>
                  <a:noFill/>
                </a:ln>
                <a:solidFill>
                  <a:srgbClr val="231F20"/>
                </a:solidFill>
                <a:effectLst/>
                <a:uLnTx/>
                <a:uFillTx/>
                <a:latin typeface="Montserrat Light"/>
                <a:ea typeface="+mn-ea"/>
                <a:cs typeface="+mn-cs"/>
              </a:rPr>
              <a:t>Fachinformation Fluad Tetra. 5. Fachinformation Efluelda. </a:t>
            </a:r>
          </a:p>
        </p:txBody>
      </p:sp>
      <p:sp>
        <p:nvSpPr>
          <p:cNvPr id="3" name="Slide Number Placeholder 2">
            <a:extLst>
              <a:ext uri="{FF2B5EF4-FFF2-40B4-BE49-F238E27FC236}">
                <a16:creationId xmlns:a16="http://schemas.microsoft.com/office/drawing/2014/main" id="{0EF73F67-EE94-4BA1-A9E1-FA94DDD16EA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9EB916B-55F2-4A6B-BCF8-09E073F77D34}" type="slidenum">
              <a:rPr kumimoji="0" lang="en-AU" sz="900" b="0" i="0" u="none" strike="noStrike" kern="1200" cap="none" spc="0" normalizeH="0" baseline="0" noProof="0" smtClean="0">
                <a:ln>
                  <a:noFill/>
                </a:ln>
                <a:solidFill>
                  <a:srgbClr val="808285"/>
                </a:solidFill>
                <a:effectLst/>
                <a:uLnTx/>
                <a:uFillTx/>
                <a:latin typeface="Montserrat" panose="000005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AU" sz="900" b="0" i="0" u="none" strike="noStrike" kern="1200" cap="none" spc="0" normalizeH="0" baseline="0" noProof="0" dirty="0">
              <a:ln>
                <a:noFill/>
              </a:ln>
              <a:solidFill>
                <a:srgbClr val="808285"/>
              </a:solidFill>
              <a:effectLst/>
              <a:uLnTx/>
              <a:uFillTx/>
              <a:latin typeface="Montserrat" panose="00000500000000000000" pitchFamily="2" charset="0"/>
              <a:ea typeface="+mn-ea"/>
              <a:cs typeface="+mn-cs"/>
            </a:endParaRPr>
          </a:p>
        </p:txBody>
      </p:sp>
      <p:sp>
        <p:nvSpPr>
          <p:cNvPr id="29" name="TextBox 28">
            <a:extLst>
              <a:ext uri="{FF2B5EF4-FFF2-40B4-BE49-F238E27FC236}">
                <a16:creationId xmlns:a16="http://schemas.microsoft.com/office/drawing/2014/main" id="{B72D2DB1-BC70-ABC4-46DA-5B054F40A9D4}"/>
              </a:ext>
            </a:extLst>
          </p:cNvPr>
          <p:cNvSpPr txBox="1"/>
          <p:nvPr/>
        </p:nvSpPr>
        <p:spPr>
          <a:xfrm>
            <a:off x="2241281" y="5192506"/>
            <a:ext cx="3697323" cy="313932"/>
          </a:xfrm>
          <a:prstGeom prst="rect">
            <a:avLst/>
          </a:prstGeom>
          <a:noFill/>
        </p:spPr>
        <p:txBody>
          <a:bodyPr wrap="square">
            <a:spAutoFit/>
          </a:bodyPr>
          <a:lstStyle/>
          <a:p>
            <a:pPr>
              <a:lnSpc>
                <a:spcPct val="90000"/>
              </a:lnSpc>
              <a:spcAft>
                <a:spcPts val="300"/>
              </a:spcAft>
              <a:buClr>
                <a:prstClr val="black"/>
              </a:buClr>
              <a:defRPr/>
            </a:pPr>
            <a:r>
              <a:rPr kumimoji="0" lang="en-US" sz="1600" b="1" i="0" u="none" strike="noStrike" kern="1200" cap="none" spc="0" normalizeH="0" baseline="0" noProof="0" dirty="0">
                <a:ln>
                  <a:noFill/>
                </a:ln>
                <a:solidFill>
                  <a:srgbClr val="002060"/>
                </a:solidFill>
                <a:effectLst/>
                <a:uLnTx/>
                <a:uFillTx/>
                <a:latin typeface="Montserrat Light"/>
                <a:ea typeface="+mn-ea"/>
                <a:cs typeface="+mn-cs"/>
              </a:rPr>
              <a:t>Ab 50 Jahre</a:t>
            </a:r>
          </a:p>
        </p:txBody>
      </p:sp>
      <p:sp>
        <p:nvSpPr>
          <p:cNvPr id="30" name="TextBox 29">
            <a:extLst>
              <a:ext uri="{FF2B5EF4-FFF2-40B4-BE49-F238E27FC236}">
                <a16:creationId xmlns:a16="http://schemas.microsoft.com/office/drawing/2014/main" id="{CDA9BDAB-752D-D86E-A802-BF1FE5D7DD3F}"/>
              </a:ext>
            </a:extLst>
          </p:cNvPr>
          <p:cNvSpPr txBox="1"/>
          <p:nvPr/>
        </p:nvSpPr>
        <p:spPr>
          <a:xfrm>
            <a:off x="6164156" y="5186343"/>
            <a:ext cx="3675844" cy="535531"/>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30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Montserrat Light"/>
                <a:ea typeface="+mn-ea"/>
                <a:cs typeface="+mn-cs"/>
              </a:rPr>
              <a:t>Ab 60 Jahre                                                                                                      (STIKO-</a:t>
            </a:r>
            <a:r>
              <a:rPr kumimoji="0" lang="en-US" sz="1600" b="1" i="0" u="none" strike="noStrike" kern="1200" cap="none" spc="0" normalizeH="0" baseline="0" noProof="0" dirty="0" err="1">
                <a:ln>
                  <a:noFill/>
                </a:ln>
                <a:solidFill>
                  <a:srgbClr val="002060"/>
                </a:solidFill>
                <a:effectLst/>
                <a:uLnTx/>
                <a:uFillTx/>
                <a:latin typeface="Montserrat Light"/>
                <a:ea typeface="+mn-ea"/>
                <a:cs typeface="+mn-cs"/>
              </a:rPr>
              <a:t>Empfehlung</a:t>
            </a:r>
            <a:r>
              <a:rPr kumimoji="0" lang="en-US" sz="1600" b="1" i="0" u="none" strike="noStrike" kern="1200" cap="none" spc="0" normalizeH="0" baseline="0" noProof="0" dirty="0">
                <a:ln>
                  <a:noFill/>
                </a:ln>
                <a:solidFill>
                  <a:srgbClr val="002060"/>
                </a:solidFill>
                <a:effectLst/>
                <a:uLnTx/>
                <a:uFillTx/>
                <a:latin typeface="Montserrat Light"/>
                <a:ea typeface="+mn-ea"/>
                <a:cs typeface="+mn-cs"/>
              </a:rPr>
              <a:t>)</a:t>
            </a:r>
          </a:p>
        </p:txBody>
      </p:sp>
    </p:spTree>
    <p:extLst>
      <p:ext uri="{BB962C8B-B14F-4D97-AF65-F5344CB8AC3E}">
        <p14:creationId xmlns:p14="http://schemas.microsoft.com/office/powerpoint/2010/main" val="1234593447"/>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335B07-8DA7-27FA-02F0-D37429D2F2D8}"/>
              </a:ext>
            </a:extLst>
          </p:cNvPr>
          <p:cNvSpPr>
            <a:spLocks noGrp="1"/>
          </p:cNvSpPr>
          <p:nvPr>
            <p:ph type="sldNum" sz="quarter" idx="10"/>
          </p:nvPr>
        </p:nvSpPr>
        <p:spPr/>
        <p:txBody>
          <a:bodyPr/>
          <a:lstStyle/>
          <a:p>
            <a:fld id="{99EB916B-55F2-4A6B-BCF8-09E073F77D34}" type="slidenum">
              <a:rPr lang="en-AU" smtClean="0"/>
              <a:pPr/>
              <a:t>33</a:t>
            </a:fld>
            <a:endParaRPr lang="en-AU"/>
          </a:p>
        </p:txBody>
      </p:sp>
      <p:sp>
        <p:nvSpPr>
          <p:cNvPr id="4" name="Text Placeholder 1">
            <a:extLst>
              <a:ext uri="{FF2B5EF4-FFF2-40B4-BE49-F238E27FC236}">
                <a16:creationId xmlns:a16="http://schemas.microsoft.com/office/drawing/2014/main" id="{FDE50E64-C868-A1D0-81D5-81A7D6B9587A}"/>
              </a:ext>
            </a:extLst>
          </p:cNvPr>
          <p:cNvSpPr txBox="1">
            <a:spLocks/>
          </p:cNvSpPr>
          <p:nvPr/>
        </p:nvSpPr>
        <p:spPr>
          <a:xfrm>
            <a:off x="730250" y="262144"/>
            <a:ext cx="10729912" cy="818686"/>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r>
              <a:rPr lang="de-DE" dirty="0"/>
              <a:t>Wirkmechanismus von Adjuvantien:</a:t>
            </a:r>
          </a:p>
          <a:p>
            <a:r>
              <a:rPr lang="de-DE" sz="2000" dirty="0"/>
              <a:t>Adjuvantien sollen die Immunreaktion beeinflussen</a:t>
            </a:r>
          </a:p>
        </p:txBody>
      </p:sp>
      <p:grpSp>
        <p:nvGrpSpPr>
          <p:cNvPr id="13" name="Gruppieren 12">
            <a:extLst>
              <a:ext uri="{FF2B5EF4-FFF2-40B4-BE49-F238E27FC236}">
                <a16:creationId xmlns:a16="http://schemas.microsoft.com/office/drawing/2014/main" id="{F94858BF-29CC-60BC-19FD-406A00FFACF8}"/>
              </a:ext>
            </a:extLst>
          </p:cNvPr>
          <p:cNvGrpSpPr/>
          <p:nvPr/>
        </p:nvGrpSpPr>
        <p:grpSpPr>
          <a:xfrm>
            <a:off x="730250" y="1616577"/>
            <a:ext cx="5512817" cy="3624846"/>
            <a:chOff x="169682" y="1231853"/>
            <a:chExt cx="6073385" cy="3744715"/>
          </a:xfrm>
        </p:grpSpPr>
        <p:sp>
          <p:nvSpPr>
            <p:cNvPr id="12" name="Rechteck: abgerundete Ecken 11">
              <a:extLst>
                <a:ext uri="{FF2B5EF4-FFF2-40B4-BE49-F238E27FC236}">
                  <a16:creationId xmlns:a16="http://schemas.microsoft.com/office/drawing/2014/main" id="{51225813-3201-2420-ED6B-995710668773}"/>
                </a:ext>
              </a:extLst>
            </p:cNvPr>
            <p:cNvSpPr/>
            <p:nvPr/>
          </p:nvSpPr>
          <p:spPr>
            <a:xfrm>
              <a:off x="169682" y="1231853"/>
              <a:ext cx="6073385" cy="374471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descr="Ein Bild, das Text, Screenshot, Reihe, Schrift enthält.&#10;&#10;Automatisch generierte Beschreibung">
              <a:extLst>
                <a:ext uri="{FF2B5EF4-FFF2-40B4-BE49-F238E27FC236}">
                  <a16:creationId xmlns:a16="http://schemas.microsoft.com/office/drawing/2014/main" id="{A288DB01-A4E1-6BD8-89BE-0556BF7E19F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4646" t="18079" r="10809" b="20599"/>
            <a:stretch/>
          </p:blipFill>
          <p:spPr>
            <a:xfrm>
              <a:off x="272285" y="1538413"/>
              <a:ext cx="5970782" cy="3438155"/>
            </a:xfrm>
            <a:prstGeom prst="rect">
              <a:avLst/>
            </a:prstGeom>
            <a:effectLst/>
          </p:spPr>
        </p:pic>
      </p:grpSp>
      <p:sp>
        <p:nvSpPr>
          <p:cNvPr id="7" name="Textfeld 6">
            <a:extLst>
              <a:ext uri="{FF2B5EF4-FFF2-40B4-BE49-F238E27FC236}">
                <a16:creationId xmlns:a16="http://schemas.microsoft.com/office/drawing/2014/main" id="{A190C7C1-7537-1787-30E5-C3320DA4862D}"/>
              </a:ext>
            </a:extLst>
          </p:cNvPr>
          <p:cNvSpPr txBox="1"/>
          <p:nvPr/>
        </p:nvSpPr>
        <p:spPr>
          <a:xfrm>
            <a:off x="6336200" y="1466924"/>
            <a:ext cx="5678079" cy="3924151"/>
          </a:xfrm>
          <a:prstGeom prst="rect">
            <a:avLst/>
          </a:prstGeom>
          <a:noFill/>
        </p:spPr>
        <p:txBody>
          <a:bodyPr wrap="square">
            <a:spAutoFit/>
          </a:bodyPr>
          <a:lstStyle/>
          <a:p>
            <a:r>
              <a:rPr lang="de-DE" sz="1500" dirty="0"/>
              <a:t>Angestrebte Effekte von Adjuvantien</a:t>
            </a:r>
            <a:r>
              <a:rPr lang="de-DE" sz="1500" baseline="30000" dirty="0"/>
              <a:t>1,2</a:t>
            </a:r>
            <a:r>
              <a:rPr lang="de-DE" sz="1500" dirty="0"/>
              <a:t>:</a:t>
            </a:r>
          </a:p>
          <a:p>
            <a:endParaRPr lang="de-DE" sz="1500" dirty="0"/>
          </a:p>
          <a:p>
            <a:pPr marL="285750" indent="-285750">
              <a:buFont typeface="Arial" panose="020B0604020202020204" pitchFamily="34" charset="0"/>
              <a:buChar char="•"/>
            </a:pPr>
            <a:r>
              <a:rPr lang="de-DE" sz="1500" b="1" dirty="0">
                <a:latin typeface="+mj-lt"/>
              </a:rPr>
              <a:t>Verstärkung</a:t>
            </a:r>
            <a:r>
              <a:rPr lang="de-DE" sz="1500" dirty="0"/>
              <a:t> der Immunantwort, z.B.</a:t>
            </a:r>
          </a:p>
          <a:p>
            <a:pPr marL="742950" lvl="1" indent="-285750">
              <a:buClr>
                <a:srgbClr val="FF0000"/>
              </a:buClr>
              <a:buFont typeface="Arial" panose="020B0604020202020204" pitchFamily="34" charset="0"/>
              <a:buChar char="•"/>
            </a:pPr>
            <a:r>
              <a:rPr lang="de-DE" sz="1500" dirty="0"/>
              <a:t>quantitativer Anstieg des Antikörpertiters</a:t>
            </a:r>
          </a:p>
          <a:p>
            <a:pPr marL="742950" lvl="1" indent="-285750">
              <a:buClr>
                <a:srgbClr val="FF0000"/>
              </a:buClr>
              <a:buFont typeface="Arial" panose="020B0604020202020204" pitchFamily="34" charset="0"/>
              <a:buChar char="•"/>
            </a:pPr>
            <a:r>
              <a:rPr lang="de-DE" sz="1500" dirty="0"/>
              <a:t>Induktion von Antikörpern mit höherer Affinität</a:t>
            </a:r>
          </a:p>
          <a:p>
            <a:pPr marL="742950" lvl="1" indent="-285750">
              <a:buClr>
                <a:srgbClr val="FF0000"/>
              </a:buClr>
              <a:buFont typeface="Arial" panose="020B0604020202020204" pitchFamily="34" charset="0"/>
              <a:buChar char="•"/>
            </a:pPr>
            <a:r>
              <a:rPr lang="de-DE" sz="1500" dirty="0"/>
              <a:t>Induktion unterschiedlicher T-Zell-Antworten</a:t>
            </a:r>
          </a:p>
          <a:p>
            <a:endParaRPr lang="de-DE" sz="1500" dirty="0"/>
          </a:p>
          <a:p>
            <a:pPr marL="285750" indent="-285750">
              <a:buFont typeface="Arial" panose="020B0604020202020204" pitchFamily="34" charset="0"/>
              <a:buChar char="•"/>
            </a:pPr>
            <a:r>
              <a:rPr lang="de-DE" sz="1500" b="1" dirty="0">
                <a:latin typeface="+mj-lt"/>
              </a:rPr>
              <a:t>Verlängerung </a:t>
            </a:r>
            <a:r>
              <a:rPr lang="de-DE" sz="1500" dirty="0"/>
              <a:t>der Immunantwort</a:t>
            </a:r>
          </a:p>
          <a:p>
            <a:endParaRPr lang="de-DE" sz="1500" dirty="0"/>
          </a:p>
          <a:p>
            <a:pPr marL="285750" indent="-285750">
              <a:buFont typeface="Arial" panose="020B0604020202020204" pitchFamily="34" charset="0"/>
              <a:buChar char="•"/>
            </a:pPr>
            <a:r>
              <a:rPr lang="de-DE" sz="1500" b="1" dirty="0">
                <a:latin typeface="+mj-lt"/>
              </a:rPr>
              <a:t>Verbreiterung</a:t>
            </a:r>
            <a:r>
              <a:rPr lang="de-DE" sz="1500" dirty="0"/>
              <a:t> der Immunantwort</a:t>
            </a:r>
          </a:p>
          <a:p>
            <a:pPr marL="285750" indent="-285750">
              <a:buFont typeface="Arial" panose="020B0604020202020204" pitchFamily="34" charset="0"/>
              <a:buChar char="•"/>
            </a:pPr>
            <a:endParaRPr lang="de-DE" sz="1500" b="1" dirty="0">
              <a:latin typeface="+mj-lt"/>
            </a:endParaRPr>
          </a:p>
          <a:p>
            <a:pPr marL="285750" indent="-285750">
              <a:buFont typeface="Arial" panose="020B0604020202020204" pitchFamily="34" charset="0"/>
              <a:buChar char="•"/>
            </a:pPr>
            <a:r>
              <a:rPr lang="de-DE" sz="1500" b="1" dirty="0">
                <a:latin typeface="+mj-lt"/>
              </a:rPr>
              <a:t>Verminderung der Antigenmenge</a:t>
            </a:r>
          </a:p>
          <a:p>
            <a:endParaRPr lang="de-DE" sz="1500" dirty="0"/>
          </a:p>
          <a:p>
            <a:pPr marL="285750" indent="-285750">
              <a:buFont typeface="Arial" panose="020B0604020202020204" pitchFamily="34" charset="0"/>
              <a:buChar char="•"/>
            </a:pPr>
            <a:r>
              <a:rPr lang="de-DE" sz="1500" b="1" dirty="0">
                <a:latin typeface="+mj-lt"/>
              </a:rPr>
              <a:t>Erhöhung der Antigenität </a:t>
            </a:r>
            <a:r>
              <a:rPr lang="de-DE" sz="1500" dirty="0"/>
              <a:t>von Antigenen</a:t>
            </a:r>
          </a:p>
          <a:p>
            <a:pPr marL="285750" indent="-285750">
              <a:buFont typeface="Arial" panose="020B0604020202020204" pitchFamily="34" charset="0"/>
              <a:buChar char="•"/>
            </a:pPr>
            <a:endParaRPr lang="de-DE" sz="1500" dirty="0"/>
          </a:p>
          <a:p>
            <a:pPr marL="285750" indent="-285750">
              <a:buFont typeface="Arial" panose="020B0604020202020204" pitchFamily="34" charset="0"/>
              <a:buChar char="•"/>
            </a:pPr>
            <a:r>
              <a:rPr lang="de-DE" sz="1500" b="1" dirty="0">
                <a:latin typeface="+mj-lt"/>
              </a:rPr>
              <a:t>Überwindung von Immunseneszenz</a:t>
            </a:r>
          </a:p>
        </p:txBody>
      </p:sp>
      <p:sp>
        <p:nvSpPr>
          <p:cNvPr id="10" name="Textfeld 9">
            <a:extLst>
              <a:ext uri="{FF2B5EF4-FFF2-40B4-BE49-F238E27FC236}">
                <a16:creationId xmlns:a16="http://schemas.microsoft.com/office/drawing/2014/main" id="{E9394DB2-B25E-BAD8-EF5E-C6AB58417E04}"/>
              </a:ext>
            </a:extLst>
          </p:cNvPr>
          <p:cNvSpPr txBox="1"/>
          <p:nvPr/>
        </p:nvSpPr>
        <p:spPr>
          <a:xfrm>
            <a:off x="923828" y="6379417"/>
            <a:ext cx="11189616" cy="461665"/>
          </a:xfrm>
          <a:prstGeom prst="rect">
            <a:avLst/>
          </a:prstGeom>
          <a:noFill/>
        </p:spPr>
        <p:txBody>
          <a:bodyPr wrap="square">
            <a:spAutoFit/>
          </a:bodyPr>
          <a:lstStyle/>
          <a:p>
            <a:r>
              <a:rPr lang="de-DE" sz="800"/>
              <a:t>1. Wagner, R. &amp; </a:t>
            </a:r>
            <a:r>
              <a:rPr lang="de-DE" sz="800" err="1"/>
              <a:t>Hildt</a:t>
            </a:r>
            <a:r>
              <a:rPr lang="de-DE" sz="800"/>
              <a:t>, E. Zusammensetzung und Wirkmechanismen von </a:t>
            </a:r>
            <a:r>
              <a:rPr lang="de-DE" sz="800" err="1"/>
              <a:t>Adjuvanzien</a:t>
            </a:r>
            <a:r>
              <a:rPr lang="de-DE" sz="800"/>
              <a:t> in zugelassenen viralen Impfstoffen. Bundesgesundheitsblatt - Gesundheitsforschung - Gesundheitsschutz 62, 462–471 (2019). </a:t>
            </a:r>
          </a:p>
          <a:p>
            <a:r>
              <a:rPr lang="en-US" sz="800"/>
              <a:t>2. Zhao, T. et al. Vaccine adjuvants: mechanisms and platforms. Signal </a:t>
            </a:r>
            <a:r>
              <a:rPr lang="en-US" sz="800" err="1"/>
              <a:t>Transduct</a:t>
            </a:r>
            <a:r>
              <a:rPr lang="en-US" sz="800"/>
              <a:t>. Target. </a:t>
            </a:r>
            <a:r>
              <a:rPr lang="en-US" sz="800" err="1"/>
              <a:t>Ther</a:t>
            </a:r>
            <a:r>
              <a:rPr lang="en-US" sz="800"/>
              <a:t>. 8, 283 (2023).</a:t>
            </a:r>
          </a:p>
          <a:p>
            <a:r>
              <a:rPr lang="en-US" sz="800"/>
              <a:t>3. </a:t>
            </a:r>
            <a:r>
              <a:rPr lang="en-US" sz="800" err="1"/>
              <a:t>Übersetzt</a:t>
            </a:r>
            <a:r>
              <a:rPr lang="en-US" sz="800"/>
              <a:t> </a:t>
            </a:r>
            <a:r>
              <a:rPr lang="en-US" sz="800" err="1"/>
              <a:t>aus</a:t>
            </a:r>
            <a:r>
              <a:rPr lang="en-US" sz="800"/>
              <a:t>: CDC; https://www.cdc.gov/vaccinesafety/concerns/adjuvants.html; Stand 27.09.2022 (</a:t>
            </a:r>
            <a:r>
              <a:rPr lang="en-US" sz="800" err="1"/>
              <a:t>abgerufen</a:t>
            </a:r>
            <a:r>
              <a:rPr lang="en-US" sz="800"/>
              <a:t> am 01.08.2024)</a:t>
            </a:r>
            <a:endParaRPr lang="de-DE" sz="800"/>
          </a:p>
        </p:txBody>
      </p:sp>
    </p:spTree>
    <p:extLst>
      <p:ext uri="{BB962C8B-B14F-4D97-AF65-F5344CB8AC3E}">
        <p14:creationId xmlns:p14="http://schemas.microsoft.com/office/powerpoint/2010/main" val="67015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24E24166-366C-90C2-F16F-538F2FCD23B1}"/>
              </a:ext>
            </a:extLst>
          </p:cNvPr>
          <p:cNvGraphicFramePr>
            <a:graphicFrameLocks noGrp="1"/>
          </p:cNvGraphicFramePr>
          <p:nvPr/>
        </p:nvGraphicFramePr>
        <p:xfrm>
          <a:off x="264161" y="2389667"/>
          <a:ext cx="11679897" cy="2704670"/>
        </p:xfrm>
        <a:graphic>
          <a:graphicData uri="http://schemas.openxmlformats.org/drawingml/2006/table">
            <a:tbl>
              <a:tblPr>
                <a:tableStyleId>{5940675A-B579-460E-94D1-54222C63F5DA}</a:tableStyleId>
              </a:tblPr>
              <a:tblGrid>
                <a:gridCol w="1735056">
                  <a:extLst>
                    <a:ext uri="{9D8B030D-6E8A-4147-A177-3AD203B41FA5}">
                      <a16:colId xmlns:a16="http://schemas.microsoft.com/office/drawing/2014/main" val="3001828605"/>
                    </a:ext>
                  </a:extLst>
                </a:gridCol>
                <a:gridCol w="1098114">
                  <a:extLst>
                    <a:ext uri="{9D8B030D-6E8A-4147-A177-3AD203B41FA5}">
                      <a16:colId xmlns:a16="http://schemas.microsoft.com/office/drawing/2014/main" val="2472854585"/>
                    </a:ext>
                  </a:extLst>
                </a:gridCol>
                <a:gridCol w="1098114">
                  <a:extLst>
                    <a:ext uri="{9D8B030D-6E8A-4147-A177-3AD203B41FA5}">
                      <a16:colId xmlns:a16="http://schemas.microsoft.com/office/drawing/2014/main" val="81221322"/>
                    </a:ext>
                  </a:extLst>
                </a:gridCol>
                <a:gridCol w="1098114">
                  <a:extLst>
                    <a:ext uri="{9D8B030D-6E8A-4147-A177-3AD203B41FA5}">
                      <a16:colId xmlns:a16="http://schemas.microsoft.com/office/drawing/2014/main" val="1182178561"/>
                    </a:ext>
                  </a:extLst>
                </a:gridCol>
                <a:gridCol w="1098114">
                  <a:extLst>
                    <a:ext uri="{9D8B030D-6E8A-4147-A177-3AD203B41FA5}">
                      <a16:colId xmlns:a16="http://schemas.microsoft.com/office/drawing/2014/main" val="146631077"/>
                    </a:ext>
                  </a:extLst>
                </a:gridCol>
                <a:gridCol w="3959259">
                  <a:extLst>
                    <a:ext uri="{9D8B030D-6E8A-4147-A177-3AD203B41FA5}">
                      <a16:colId xmlns:a16="http://schemas.microsoft.com/office/drawing/2014/main" val="2238578762"/>
                    </a:ext>
                  </a:extLst>
                </a:gridCol>
                <a:gridCol w="1593126">
                  <a:extLst>
                    <a:ext uri="{9D8B030D-6E8A-4147-A177-3AD203B41FA5}">
                      <a16:colId xmlns:a16="http://schemas.microsoft.com/office/drawing/2014/main" val="2127582629"/>
                    </a:ext>
                  </a:extLst>
                </a:gridCol>
              </a:tblGrid>
              <a:tr h="239985">
                <a:tc rowSpan="2">
                  <a:txBody>
                    <a:bodyPr/>
                    <a:lstStyle/>
                    <a:p>
                      <a:pPr algn="l" fontAlgn="ctr"/>
                      <a:r>
                        <a:rPr lang="en-US" sz="1400" b="1" u="none" strike="noStrike" dirty="0" err="1">
                          <a:solidFill>
                            <a:sysClr val="windowText" lastClr="000000"/>
                          </a:solidFill>
                          <a:effectLst/>
                          <a:latin typeface="+mj-lt"/>
                        </a:rPr>
                        <a:t>Klinisches</a:t>
                      </a:r>
                      <a:r>
                        <a:rPr lang="en-US" sz="1400" b="1" u="none" strike="noStrike" dirty="0">
                          <a:solidFill>
                            <a:sysClr val="windowText" lastClr="000000"/>
                          </a:solidFill>
                          <a:effectLst/>
                          <a:latin typeface="+mj-lt"/>
                        </a:rPr>
                        <a:t> Setting</a:t>
                      </a:r>
                      <a:endParaRPr lang="en-US" sz="1400" b="1" i="0" u="none" strike="noStrike" dirty="0">
                        <a:solidFill>
                          <a:sysClr val="windowText" lastClr="000000"/>
                        </a:solidFill>
                        <a:effectLst/>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gn="ctr" fontAlgn="ctr"/>
                      <a:r>
                        <a:rPr lang="en-US" sz="1400" b="1" u="none" strike="noStrike" dirty="0">
                          <a:solidFill>
                            <a:sysClr val="windowText" lastClr="000000"/>
                          </a:solidFill>
                          <a:effectLst/>
                          <a:latin typeface="+mj-lt"/>
                        </a:rPr>
                        <a:t>MF59-adjuvantiert</a:t>
                      </a:r>
                    </a:p>
                    <a:p>
                      <a:pPr algn="ctr" fontAlgn="ctr"/>
                      <a:r>
                        <a:rPr lang="en-US" sz="1400" b="1" u="none" strike="noStrike" dirty="0">
                          <a:solidFill>
                            <a:sysClr val="windowText" lastClr="000000"/>
                          </a:solidFill>
                          <a:effectLst/>
                          <a:latin typeface="+mj-lt"/>
                        </a:rPr>
                        <a:t>(</a:t>
                      </a:r>
                      <a:r>
                        <a:rPr lang="en-US" sz="1400" b="1" u="none" strike="noStrike" dirty="0" err="1">
                          <a:solidFill>
                            <a:sysClr val="windowText" lastClr="000000"/>
                          </a:solidFill>
                          <a:effectLst/>
                          <a:latin typeface="+mj-lt"/>
                        </a:rPr>
                        <a:t>aTIV</a:t>
                      </a:r>
                      <a:r>
                        <a:rPr lang="en-US" sz="1400" b="1" u="none" strike="noStrike" dirty="0">
                          <a:solidFill>
                            <a:sysClr val="windowText" lastClr="000000"/>
                          </a:solidFill>
                          <a:effectLst/>
                          <a:latin typeface="+mj-lt"/>
                        </a:rPr>
                        <a:t>)</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gridSpan="2">
                  <a:txBody>
                    <a:bodyPr/>
                    <a:lstStyle/>
                    <a:p>
                      <a:pPr algn="ctr" fontAlgn="ctr"/>
                      <a:r>
                        <a:rPr lang="en-US" sz="1400" b="1" u="none" strike="noStrike" dirty="0" err="1">
                          <a:solidFill>
                            <a:sysClr val="windowText" lastClr="000000"/>
                          </a:solidFill>
                          <a:effectLst/>
                          <a:latin typeface="+mj-lt"/>
                        </a:rPr>
                        <a:t>Hochdosiert</a:t>
                      </a:r>
                      <a:r>
                        <a:rPr lang="en-US" sz="1400" b="1" u="none" strike="noStrike" dirty="0">
                          <a:solidFill>
                            <a:sysClr val="windowText" lastClr="000000"/>
                          </a:solidFill>
                          <a:effectLst/>
                          <a:latin typeface="+mj-lt"/>
                        </a:rPr>
                        <a:t> </a:t>
                      </a:r>
                    </a:p>
                    <a:p>
                      <a:pPr algn="ctr" fontAlgn="ctr"/>
                      <a:r>
                        <a:rPr lang="en-US" sz="1400" b="1" u="none" strike="noStrike" dirty="0">
                          <a:solidFill>
                            <a:sysClr val="windowText" lastClr="000000"/>
                          </a:solidFill>
                          <a:effectLst/>
                          <a:latin typeface="+mj-lt"/>
                        </a:rPr>
                        <a:t>(HD-TIV)</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a:txBody>
                    <a:bodyPr/>
                    <a:lstStyle/>
                    <a:p>
                      <a:pPr algn="l" fontAlgn="ctr"/>
                      <a:endParaRPr lang="en-US" sz="1400" b="1"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rowSpan="2">
                  <a:txBody>
                    <a:bodyPr/>
                    <a:lstStyle/>
                    <a:p>
                      <a:pPr algn="ctr" fontAlgn="ctr"/>
                      <a:r>
                        <a:rPr lang="en-US" sz="1400" b="1" u="none" strike="noStrike" dirty="0">
                          <a:solidFill>
                            <a:sysClr val="windowText" lastClr="000000"/>
                          </a:solidFill>
                          <a:effectLst/>
                          <a:latin typeface="+mj-lt"/>
                        </a:rPr>
                        <a:t>Relative </a:t>
                      </a:r>
                      <a:r>
                        <a:rPr lang="en-US" sz="1400" b="1" u="none" strike="noStrike" dirty="0" err="1">
                          <a:solidFill>
                            <a:sysClr val="windowText" lastClr="000000"/>
                          </a:solidFill>
                          <a:effectLst/>
                          <a:latin typeface="+mj-lt"/>
                        </a:rPr>
                        <a:t>Impfeffektivität</a:t>
                      </a:r>
                      <a:r>
                        <a:rPr lang="en-US" sz="1400" b="1" u="none" strike="noStrike" dirty="0">
                          <a:solidFill>
                            <a:sysClr val="windowText" lastClr="000000"/>
                          </a:solidFill>
                          <a:effectLst/>
                          <a:latin typeface="+mj-lt"/>
                        </a:rPr>
                        <a:t>, </a:t>
                      </a:r>
                      <a:r>
                        <a:rPr lang="en-US" sz="1400" b="1" u="none" strike="noStrike" dirty="0" err="1">
                          <a:solidFill>
                            <a:sysClr val="windowText" lastClr="000000"/>
                          </a:solidFill>
                          <a:effectLst/>
                          <a:latin typeface="+mj-lt"/>
                        </a:rPr>
                        <a:t>rVE</a:t>
                      </a:r>
                      <a:r>
                        <a:rPr lang="en-US" sz="1400" b="1" u="none" strike="noStrike" dirty="0">
                          <a:solidFill>
                            <a:sysClr val="windowText" lastClr="000000"/>
                          </a:solidFill>
                          <a:effectLst/>
                          <a:latin typeface="+mj-lt"/>
                        </a:rPr>
                        <a:t> </a:t>
                      </a:r>
                    </a:p>
                    <a:p>
                      <a:pPr algn="ctr" fontAlgn="ctr"/>
                      <a:r>
                        <a:rPr lang="en-US" sz="1400" b="1" u="none" strike="noStrike" dirty="0">
                          <a:solidFill>
                            <a:sysClr val="windowText" lastClr="000000"/>
                          </a:solidFill>
                          <a:effectLst/>
                          <a:latin typeface="+mj-lt"/>
                        </a:rPr>
                        <a:t> (95% KI)</a:t>
                      </a:r>
                      <a:endParaRPr lang="en-US" sz="1400" b="1" i="0" u="none" strike="noStrike" dirty="0">
                        <a:solidFill>
                          <a:sysClr val="windowText" lastClr="000000"/>
                        </a:solidFill>
                        <a:effectLst/>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89395779"/>
                  </a:ext>
                </a:extLst>
              </a:tr>
              <a:tr h="426678">
                <a:tc vMerge="1">
                  <a:txBody>
                    <a:bodyPr/>
                    <a:lstStyle/>
                    <a:p>
                      <a:pPr algn="l" fontAlgn="ctr"/>
                      <a:r>
                        <a:rPr lang="en-US" sz="1100" u="none" strike="noStrike">
                          <a:solidFill>
                            <a:sysClr val="windowText" lastClr="000000"/>
                          </a:solidFill>
                          <a:effectLst/>
                        </a:rPr>
                        <a:t>2017-2020</a:t>
                      </a:r>
                      <a:endParaRPr lang="en-US" sz="1100" b="0" i="0" u="none" strike="noStrike">
                        <a:solidFill>
                          <a:sysClr val="windowText" lastClr="000000"/>
                        </a:solidFill>
                        <a:effectLst/>
                        <a:latin typeface="Calibri" panose="020F0502020204030204" pitchFamily="34" charset="0"/>
                      </a:endParaRPr>
                    </a:p>
                  </a:txBody>
                  <a:tcPr marL="9525" marR="9525" marT="9525" marB="0" anchor="ctr"/>
                </a:tc>
                <a:tc>
                  <a:txBody>
                    <a:bodyPr/>
                    <a:lstStyle/>
                    <a:p>
                      <a:pPr algn="ctr" fontAlgn="ctr"/>
                      <a:r>
                        <a:rPr lang="en-US" sz="1400" b="1" u="none" strike="noStrike" dirty="0" err="1">
                          <a:solidFill>
                            <a:sysClr val="windowText" lastClr="000000"/>
                          </a:solidFill>
                          <a:effectLst/>
                          <a:latin typeface="+mj-lt"/>
                        </a:rPr>
                        <a:t>Fälle</a:t>
                      </a:r>
                      <a:endParaRPr lang="en-US" sz="1400" b="1" i="0" u="none" strike="noStrike" dirty="0">
                        <a:solidFill>
                          <a:sysClr val="windowText" lastClr="000000"/>
                        </a:solidFill>
                        <a:effectLst/>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1" u="none" strike="noStrike">
                          <a:solidFill>
                            <a:sysClr val="windowText" lastClr="000000"/>
                          </a:solidFill>
                          <a:effectLst/>
                          <a:latin typeface="+mj-lt"/>
                        </a:rPr>
                        <a:t>Kontrollen</a:t>
                      </a:r>
                      <a:endParaRPr lang="en-US" sz="1400" b="1" i="0" u="none" strike="noStrike">
                        <a:solidFill>
                          <a:sysClr val="windowText" lastClr="000000"/>
                        </a:solidFill>
                        <a:effectLst/>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1" u="none" strike="noStrike" dirty="0" err="1">
                          <a:solidFill>
                            <a:sysClr val="windowText" lastClr="000000"/>
                          </a:solidFill>
                          <a:effectLst/>
                          <a:latin typeface="+mj-lt"/>
                        </a:rPr>
                        <a:t>Fälle</a:t>
                      </a:r>
                      <a:endParaRPr lang="en-US" sz="1400" b="1" i="0" u="none" strike="noStrike" dirty="0">
                        <a:solidFill>
                          <a:sysClr val="windowText" lastClr="000000"/>
                        </a:solidFill>
                        <a:effectLst/>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ctr"/>
                      <a:r>
                        <a:rPr lang="en-US" sz="1400" b="1" u="none" strike="noStrike" dirty="0" err="1">
                          <a:solidFill>
                            <a:sysClr val="windowText" lastClr="000000"/>
                          </a:solidFill>
                          <a:effectLst/>
                          <a:latin typeface="+mj-lt"/>
                        </a:rPr>
                        <a:t>Kontrollen</a:t>
                      </a:r>
                      <a:endParaRPr lang="en-US" sz="1400" b="1" i="0" u="none" strike="noStrike" dirty="0">
                        <a:solidFill>
                          <a:sysClr val="windowText" lastClr="000000"/>
                        </a:solidFill>
                        <a:effectLst/>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fontAlgn="ctr"/>
                      <a:endParaRPr lang="en-US" sz="1400" b="1" i="0" u="none" strike="noStrike" dirty="0">
                        <a:solidFill>
                          <a:sysClr val="windowText" lastClr="000000"/>
                        </a:solidFill>
                        <a:effectLst/>
                        <a:latin typeface="+mj-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vMerge="1">
                  <a:txBody>
                    <a:bodyPr/>
                    <a:lstStyle/>
                    <a:p>
                      <a:endParaRPr lang="en-US"/>
                    </a:p>
                  </a:txBody>
                  <a:tcPr/>
                </a:tc>
                <a:extLst>
                  <a:ext uri="{0D108BD9-81ED-4DB2-BD59-A6C34878D82A}">
                    <a16:rowId xmlns:a16="http://schemas.microsoft.com/office/drawing/2014/main" val="711453029"/>
                  </a:ext>
                </a:extLst>
              </a:tr>
              <a:tr h="1121791">
                <a:tc>
                  <a:txBody>
                    <a:bodyPr/>
                    <a:lstStyle/>
                    <a:p>
                      <a:pPr algn="l" fontAlgn="ctr"/>
                      <a:r>
                        <a:rPr lang="en-US" sz="1400" b="0" u="none" strike="noStrike" dirty="0" err="1">
                          <a:solidFill>
                            <a:sysClr val="windowText" lastClr="000000"/>
                          </a:solidFill>
                          <a:effectLst/>
                        </a:rPr>
                        <a:t>Stationäre</a:t>
                      </a:r>
                      <a:r>
                        <a:rPr lang="en-US" sz="1400" b="0" u="none" strike="noStrike" dirty="0">
                          <a:solidFill>
                            <a:sysClr val="windowText" lastClr="000000"/>
                          </a:solidFill>
                          <a:effectLst/>
                        </a:rPr>
                        <a:t> </a:t>
                      </a:r>
                      <a:r>
                        <a:rPr lang="en-US" sz="1400" b="0" u="none" strike="noStrike" dirty="0" err="1">
                          <a:solidFill>
                            <a:sysClr val="windowText" lastClr="000000"/>
                          </a:solidFill>
                          <a:effectLst/>
                        </a:rPr>
                        <a:t>Aufnahmen</a:t>
                      </a:r>
                      <a:r>
                        <a:rPr lang="en-US" sz="1400" b="0" u="none" strike="noStrike" dirty="0">
                          <a:solidFill>
                            <a:sysClr val="windowText" lastClr="000000"/>
                          </a:solidFill>
                          <a:effectLst/>
                        </a:rPr>
                        <a:t> &amp; </a:t>
                      </a:r>
                      <a:r>
                        <a:rPr lang="en-US" sz="1400" b="0" u="none" strike="noStrike" dirty="0" err="1">
                          <a:solidFill>
                            <a:sysClr val="windowText" lastClr="000000"/>
                          </a:solidFill>
                          <a:effectLst/>
                        </a:rPr>
                        <a:t>Notaufnahme-besuch</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400" b="0" u="none" strike="noStrike">
                          <a:solidFill>
                            <a:sysClr val="windowText" lastClr="000000"/>
                          </a:solidFill>
                          <a:effectLst/>
                        </a:rPr>
                        <a:t>374</a:t>
                      </a:r>
                      <a:endParaRPr lang="en-US" sz="1400" b="0" i="0" u="none" strike="noStrike">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a:solidFill>
                            <a:sysClr val="windowText" lastClr="000000"/>
                          </a:solidFill>
                          <a:effectLst/>
                        </a:rPr>
                        <a:t>2.110</a:t>
                      </a:r>
                      <a:endParaRPr lang="en-US" sz="1400" b="0" i="0" u="none" strike="noStrike">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dirty="0">
                          <a:solidFill>
                            <a:sysClr val="windowText" lastClr="000000"/>
                          </a:solidFill>
                          <a:effectLst/>
                        </a:rPr>
                        <a:t>4.327</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dirty="0">
                          <a:solidFill>
                            <a:sysClr val="windowText" lastClr="000000"/>
                          </a:solidFill>
                          <a:effectLst/>
                        </a:rPr>
                        <a:t>22.042</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a:solidFill>
                            <a:sysClr val="windowText" lastClr="000000"/>
                          </a:solidFill>
                          <a:effectLst/>
                        </a:rPr>
                        <a:t>-2,5 % </a:t>
                      </a:r>
                    </a:p>
                    <a:p>
                      <a:pPr algn="ctr" fontAlgn="ctr"/>
                      <a:r>
                        <a:rPr lang="en-US" sz="1400" b="0" u="none" strike="noStrike">
                          <a:solidFill>
                            <a:sysClr val="windowText" lastClr="000000"/>
                          </a:solidFill>
                          <a:effectLst/>
                        </a:rPr>
                        <a:t>(-19,6-12,2)</a:t>
                      </a:r>
                      <a:endParaRPr lang="en-US" sz="1400" b="0" i="0" u="none" strike="noStrike">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2642981"/>
                  </a:ext>
                </a:extLst>
              </a:tr>
              <a:tr h="719956">
                <a:tc>
                  <a:txBody>
                    <a:bodyPr/>
                    <a:lstStyle/>
                    <a:p>
                      <a:pPr algn="l" fontAlgn="ctr"/>
                      <a:r>
                        <a:rPr lang="en-US" sz="1400" b="0" u="none" strike="noStrike" dirty="0">
                          <a:solidFill>
                            <a:sysClr val="windowText" lastClr="000000"/>
                          </a:solidFill>
                          <a:effectLst/>
                        </a:rPr>
                        <a:t>Nur </a:t>
                      </a:r>
                      <a:r>
                        <a:rPr lang="en-US" sz="1400" b="0" u="none" strike="noStrike" dirty="0" err="1">
                          <a:solidFill>
                            <a:sysClr val="windowText" lastClr="000000"/>
                          </a:solidFill>
                          <a:effectLst/>
                        </a:rPr>
                        <a:t>stationäre</a:t>
                      </a:r>
                      <a:r>
                        <a:rPr lang="en-US" sz="1400" b="0" u="none" strike="noStrike" dirty="0">
                          <a:solidFill>
                            <a:sysClr val="windowText" lastClr="000000"/>
                          </a:solidFill>
                          <a:effectLst/>
                        </a:rPr>
                        <a:t> </a:t>
                      </a:r>
                      <a:r>
                        <a:rPr lang="en-US" sz="1400" b="0" u="none" strike="noStrike" dirty="0" err="1">
                          <a:solidFill>
                            <a:sysClr val="windowText" lastClr="000000"/>
                          </a:solidFill>
                          <a:effectLst/>
                        </a:rPr>
                        <a:t>Aufnahmen</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dirty="0">
                          <a:solidFill>
                            <a:sysClr val="windowText" lastClr="000000"/>
                          </a:solidFill>
                          <a:effectLst/>
                        </a:rPr>
                        <a:t>249</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a:solidFill>
                            <a:sysClr val="windowText" lastClr="000000"/>
                          </a:solidFill>
                          <a:effectLst/>
                        </a:rPr>
                        <a:t>1.622</a:t>
                      </a:r>
                      <a:endParaRPr lang="en-US" sz="1400" b="0" i="0" u="none" strike="noStrike">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dirty="0">
                          <a:solidFill>
                            <a:sysClr val="windowText" lastClr="000000"/>
                          </a:solidFill>
                          <a:effectLst/>
                        </a:rPr>
                        <a:t>2.967</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dirty="0">
                          <a:solidFill>
                            <a:sysClr val="windowText" lastClr="000000"/>
                          </a:solidFill>
                          <a:effectLst/>
                        </a:rPr>
                        <a:t>17.264</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0" u="none" strike="noStrike" dirty="0">
                          <a:solidFill>
                            <a:sysClr val="windowText" lastClr="000000"/>
                          </a:solidFill>
                          <a:effectLst/>
                        </a:rPr>
                        <a:t>-1,6 % </a:t>
                      </a:r>
                    </a:p>
                    <a:p>
                      <a:pPr algn="ctr" fontAlgn="ctr"/>
                      <a:r>
                        <a:rPr lang="en-US" sz="1400" b="0" u="none" strike="noStrike" dirty="0">
                          <a:solidFill>
                            <a:sysClr val="windowText" lastClr="000000"/>
                          </a:solidFill>
                          <a:effectLst/>
                        </a:rPr>
                        <a:t>(-22,5-15,7)</a:t>
                      </a:r>
                      <a:endParaRPr lang="en-US" sz="1400" b="0" i="0" u="none" strike="noStrike" dirty="0">
                        <a:solidFill>
                          <a:sysClr val="windowText" lastClr="000000"/>
                        </a:solidFill>
                        <a:effectLst/>
                        <a:latin typeface="Calibri" panose="020F050202020403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941814"/>
                  </a:ext>
                </a:extLst>
              </a:tr>
            </a:tbl>
          </a:graphicData>
        </a:graphic>
      </p:graphicFrame>
      <p:sp>
        <p:nvSpPr>
          <p:cNvPr id="2" name="Slide Number Placeholder 1">
            <a:extLst>
              <a:ext uri="{FF2B5EF4-FFF2-40B4-BE49-F238E27FC236}">
                <a16:creationId xmlns:a16="http://schemas.microsoft.com/office/drawing/2014/main" id="{BDD91A1A-9882-93AB-44D5-9FFEDD89847E}"/>
              </a:ext>
            </a:extLst>
          </p:cNvPr>
          <p:cNvSpPr>
            <a:spLocks noGrp="1"/>
          </p:cNvSpPr>
          <p:nvPr>
            <p:ph type="sldNum" sz="quarter" idx="10"/>
          </p:nvPr>
        </p:nvSpPr>
        <p:spPr/>
        <p:txBody>
          <a:bodyPr/>
          <a:lstStyle/>
          <a:p>
            <a:fld id="{99EB916B-55F2-4A6B-BCF8-09E073F77D34}" type="slidenum">
              <a:rPr lang="en-AU" smtClean="0"/>
              <a:pPr/>
              <a:t>34</a:t>
            </a:fld>
            <a:endParaRPr lang="en-AU"/>
          </a:p>
        </p:txBody>
      </p:sp>
      <p:sp>
        <p:nvSpPr>
          <p:cNvPr id="10" name="TextBox 9">
            <a:extLst>
              <a:ext uri="{FF2B5EF4-FFF2-40B4-BE49-F238E27FC236}">
                <a16:creationId xmlns:a16="http://schemas.microsoft.com/office/drawing/2014/main" id="{A76BF06A-0644-8861-6A06-7B235D33CF61}"/>
              </a:ext>
            </a:extLst>
          </p:cNvPr>
          <p:cNvSpPr txBox="1"/>
          <p:nvPr/>
        </p:nvSpPr>
        <p:spPr>
          <a:xfrm>
            <a:off x="663066" y="1848469"/>
            <a:ext cx="10934659" cy="400110"/>
          </a:xfrm>
          <a:prstGeom prst="rect">
            <a:avLst/>
          </a:prstGeom>
          <a:noFill/>
        </p:spPr>
        <p:txBody>
          <a:bodyPr wrap="square" rtlCol="0">
            <a:spAutoFit/>
          </a:bodyPr>
          <a:lstStyle/>
          <a:p>
            <a:r>
              <a:rPr lang="en-US" sz="2000" b="1" dirty="0" err="1">
                <a:latin typeface="+mj-lt"/>
              </a:rPr>
              <a:t>Gepoolte</a:t>
            </a:r>
            <a:r>
              <a:rPr lang="en-US" sz="2000" b="1" dirty="0">
                <a:latin typeface="+mj-lt"/>
              </a:rPr>
              <a:t> relative </a:t>
            </a:r>
            <a:r>
              <a:rPr lang="en-US" sz="2000" b="1" dirty="0" err="1">
                <a:latin typeface="+mj-lt"/>
              </a:rPr>
              <a:t>Impfeffektivität</a:t>
            </a:r>
            <a:r>
              <a:rPr lang="en-US" sz="2000" b="1" dirty="0">
                <a:latin typeface="+mj-lt"/>
              </a:rPr>
              <a:t> </a:t>
            </a:r>
            <a:r>
              <a:rPr lang="en-US" sz="2000" b="1" dirty="0" err="1">
                <a:latin typeface="+mj-lt"/>
              </a:rPr>
              <a:t>über</a:t>
            </a:r>
            <a:r>
              <a:rPr lang="en-US" sz="2000" b="1" dirty="0">
                <a:latin typeface="+mj-lt"/>
              </a:rPr>
              <a:t> 3 US-</a:t>
            </a:r>
            <a:r>
              <a:rPr lang="en-US" sz="2000" b="1" dirty="0" err="1">
                <a:latin typeface="+mj-lt"/>
              </a:rPr>
              <a:t>Saisons</a:t>
            </a:r>
            <a:endParaRPr lang="en-AU" sz="2000" b="1" dirty="0">
              <a:latin typeface="+mj-lt"/>
            </a:endParaRPr>
          </a:p>
        </p:txBody>
      </p:sp>
      <p:graphicFrame>
        <p:nvGraphicFramePr>
          <p:cNvPr id="12" name="Chart 11">
            <a:extLst>
              <a:ext uri="{FF2B5EF4-FFF2-40B4-BE49-F238E27FC236}">
                <a16:creationId xmlns:a16="http://schemas.microsoft.com/office/drawing/2014/main" id="{E1B4AD43-D500-2791-EEBD-4BDE0E17AE6E}"/>
              </a:ext>
            </a:extLst>
          </p:cNvPr>
          <p:cNvGraphicFramePr/>
          <p:nvPr/>
        </p:nvGraphicFramePr>
        <p:xfrm>
          <a:off x="6130396" y="2948683"/>
          <a:ext cx="4442542" cy="2655587"/>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Gerader Verbinder 6">
            <a:extLst>
              <a:ext uri="{FF2B5EF4-FFF2-40B4-BE49-F238E27FC236}">
                <a16:creationId xmlns:a16="http://schemas.microsoft.com/office/drawing/2014/main" id="{6F37F649-83B0-B96E-1A86-F01A51651AB1}"/>
              </a:ext>
            </a:extLst>
          </p:cNvPr>
          <p:cNvCxnSpPr>
            <a:cxnSpLocks/>
          </p:cNvCxnSpPr>
          <p:nvPr/>
        </p:nvCxnSpPr>
        <p:spPr>
          <a:xfrm>
            <a:off x="264161" y="3249193"/>
            <a:ext cx="1166183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FF863627-40C6-5543-8AC9-E8970ADA0BEF}"/>
              </a:ext>
            </a:extLst>
          </p:cNvPr>
          <p:cNvCxnSpPr>
            <a:cxnSpLocks/>
          </p:cNvCxnSpPr>
          <p:nvPr/>
        </p:nvCxnSpPr>
        <p:spPr>
          <a:xfrm>
            <a:off x="227657" y="4249292"/>
            <a:ext cx="116618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1">
            <a:extLst>
              <a:ext uri="{FF2B5EF4-FFF2-40B4-BE49-F238E27FC236}">
                <a16:creationId xmlns:a16="http://schemas.microsoft.com/office/drawing/2014/main" id="{E82DBD37-2956-7AF5-1C71-272E0EA90A66}"/>
              </a:ext>
            </a:extLst>
          </p:cNvPr>
          <p:cNvSpPr txBox="1">
            <a:spLocks/>
          </p:cNvSpPr>
          <p:nvPr/>
        </p:nvSpPr>
        <p:spPr>
          <a:xfrm>
            <a:off x="663066" y="312126"/>
            <a:ext cx="11137692" cy="1354217"/>
          </a:xfrm>
          <a:prstGeom prst="rect">
            <a:avLst/>
          </a:prstGeom>
        </p:spPr>
        <p:txBody>
          <a:bodyPr vert="horz" wrap="square" lIns="0" tIns="0" rIns="0" bIns="0" rtlCol="0">
            <a:spAutoFit/>
          </a:bodyPr>
          <a:lstStyle>
            <a:lvl1pPr indent="0">
              <a:lnSpc>
                <a:spcPct val="100000"/>
              </a:lnSpc>
              <a:spcBef>
                <a:spcPts val="0"/>
              </a:spcBef>
              <a:spcAft>
                <a:spcPts val="0"/>
              </a:spcAft>
              <a:buFont typeface="Arial" panose="020B0604020202020204" pitchFamily="34" charset="0"/>
              <a:buNone/>
              <a:defRPr sz="2800" b="1">
                <a:solidFill>
                  <a:schemeClr val="accent1"/>
                </a:solidFill>
                <a:latin typeface="+mj-lt"/>
              </a:defRPr>
            </a:lvl1pPr>
            <a:lvl2pPr marL="0" indent="0">
              <a:lnSpc>
                <a:spcPct val="90000"/>
              </a:lnSpc>
              <a:spcBef>
                <a:spcPts val="300"/>
              </a:spcBef>
              <a:spcAft>
                <a:spcPts val="300"/>
              </a:spcAft>
              <a:buClr>
                <a:schemeClr val="accent1"/>
              </a:buClr>
              <a:buFont typeface="Arial" panose="020B0604020202020204" pitchFamily="34" charset="0"/>
              <a:buNone/>
              <a:defRPr sz="2000"/>
            </a:lvl2pPr>
            <a:lvl3pPr marL="720000" indent="-288000">
              <a:lnSpc>
                <a:spcPct val="100000"/>
              </a:lnSpc>
              <a:spcBef>
                <a:spcPts val="1800"/>
              </a:spcBef>
              <a:spcAft>
                <a:spcPts val="0"/>
              </a:spcAft>
              <a:buClr>
                <a:schemeClr val="accent1"/>
              </a:buClr>
              <a:buFont typeface="Arial" panose="020B0604020202020204" pitchFamily="34" charset="0"/>
              <a:buChar char="•"/>
              <a:defRPr sz="1000">
                <a:solidFill>
                  <a:schemeClr val="accent1"/>
                </a:solidFill>
                <a:latin typeface="+mj-lt"/>
                <a:cs typeface="Segoe UI" panose="020B0502040204020203" pitchFamily="34" charset="0"/>
              </a:defRPr>
            </a:lvl3pPr>
            <a:lvl4pPr marL="1080000" indent="-288000">
              <a:lnSpc>
                <a:spcPct val="100000"/>
              </a:lnSpc>
              <a:spcBef>
                <a:spcPts val="600"/>
              </a:spcBef>
              <a:spcAft>
                <a:spcPts val="0"/>
              </a:spcAft>
              <a:buClr>
                <a:schemeClr val="accent1"/>
              </a:buClr>
              <a:buFont typeface="Arial" panose="020B0604020202020204" pitchFamily="34" charset="0"/>
              <a:buChar char="•"/>
              <a:defRPr sz="1200"/>
            </a:lvl4pPr>
            <a:lvl5pPr marL="1440000" indent="-252000">
              <a:lnSpc>
                <a:spcPct val="100000"/>
              </a:lnSpc>
              <a:spcBef>
                <a:spcPts val="600"/>
              </a:spcBef>
              <a:spcAft>
                <a:spcPts val="0"/>
              </a:spcAft>
              <a:buClr>
                <a:schemeClr val="accent1"/>
              </a:buClr>
              <a:buFont typeface="Arial" panose="020B0604020202020204" pitchFamily="34" charset="0"/>
              <a:buChar char="•"/>
              <a:defRPr sz="1100"/>
            </a:lvl5pPr>
            <a:lvl6pPr marL="1800000" indent="-252000">
              <a:lnSpc>
                <a:spcPct val="100000"/>
              </a:lnSpc>
              <a:spcBef>
                <a:spcPts val="600"/>
              </a:spcBef>
              <a:spcAft>
                <a:spcPts val="0"/>
              </a:spcAft>
              <a:buClr>
                <a:schemeClr val="accent1"/>
              </a:buClr>
              <a:buFont typeface="Arial" panose="020B0604020202020204" pitchFamily="34" charset="0"/>
              <a:buChar char="•"/>
              <a:defRPr sz="1050"/>
            </a:lvl6pPr>
            <a:lvl7pPr marL="2160000" indent="-252000">
              <a:lnSpc>
                <a:spcPct val="100000"/>
              </a:lnSpc>
              <a:spcBef>
                <a:spcPts val="600"/>
              </a:spcBef>
              <a:spcAft>
                <a:spcPts val="0"/>
              </a:spcAft>
              <a:buClr>
                <a:schemeClr val="accent1"/>
              </a:buClr>
              <a:buFont typeface="Arial" panose="020B0604020202020204" pitchFamily="34" charset="0"/>
              <a:buChar char="•"/>
              <a:defRPr sz="1000"/>
            </a:lvl7pPr>
            <a:lvl8pPr marL="2520000" indent="-252000">
              <a:lnSpc>
                <a:spcPct val="100000"/>
              </a:lnSpc>
              <a:spcBef>
                <a:spcPts val="600"/>
              </a:spcBef>
              <a:spcAft>
                <a:spcPts val="0"/>
              </a:spcAft>
              <a:buClr>
                <a:schemeClr val="accent1"/>
              </a:buClr>
              <a:buFont typeface="Arial" panose="020B0604020202020204" pitchFamily="34" charset="0"/>
              <a:buChar char="•"/>
              <a:defRPr sz="900"/>
            </a:lvl8pPr>
            <a:lvl9pPr marL="2835450" indent="-171450">
              <a:lnSpc>
                <a:spcPct val="100000"/>
              </a:lnSpc>
              <a:spcBef>
                <a:spcPts val="600"/>
              </a:spcBef>
              <a:spcAft>
                <a:spcPts val="0"/>
              </a:spcAft>
              <a:buClr>
                <a:schemeClr val="accent1"/>
              </a:buClr>
              <a:buFont typeface="Arial" panose="020B0604020202020204" pitchFamily="34" charset="0"/>
              <a:buChar char="•"/>
              <a:defRPr sz="900"/>
            </a:lvl9pPr>
          </a:lstStyle>
          <a:p>
            <a:r>
              <a:rPr lang="en-US" sz="2200" b="0" dirty="0"/>
              <a:t>Der </a:t>
            </a:r>
            <a:r>
              <a:rPr lang="en-US" sz="2200" dirty="0"/>
              <a:t>MF59-adjuvantierte und </a:t>
            </a:r>
            <a:r>
              <a:rPr lang="en-US" sz="2200" dirty="0" err="1"/>
              <a:t>hochdosierte</a:t>
            </a:r>
            <a:r>
              <a:rPr lang="en-US" sz="2200" dirty="0"/>
              <a:t> </a:t>
            </a:r>
            <a:r>
              <a:rPr lang="en-US" sz="2200" dirty="0" err="1"/>
              <a:t>Grippeimpfstoff</a:t>
            </a:r>
            <a:r>
              <a:rPr lang="en-US" sz="2200" dirty="0"/>
              <a:t> </a:t>
            </a:r>
            <a:r>
              <a:rPr lang="en-US" sz="2200" b="0" dirty="0" err="1"/>
              <a:t>zeigten</a:t>
            </a:r>
            <a:r>
              <a:rPr lang="en-US" sz="2200" b="0" dirty="0"/>
              <a:t> </a:t>
            </a:r>
            <a:r>
              <a:rPr lang="en-US" sz="2200" dirty="0" err="1"/>
              <a:t>über</a:t>
            </a:r>
            <a:r>
              <a:rPr lang="en-US" sz="2200" dirty="0"/>
              <a:t> 3 US </a:t>
            </a:r>
            <a:r>
              <a:rPr lang="en-US" sz="2200" dirty="0" err="1"/>
              <a:t>Saisons</a:t>
            </a:r>
            <a:r>
              <a:rPr lang="en-US" sz="2200" dirty="0"/>
              <a:t> </a:t>
            </a:r>
            <a:r>
              <a:rPr lang="en-US" sz="2200" b="0" dirty="0" err="1"/>
              <a:t>eine</a:t>
            </a:r>
            <a:r>
              <a:rPr lang="en-US" sz="2200" b="0" dirty="0"/>
              <a:t> </a:t>
            </a:r>
            <a:r>
              <a:rPr lang="en-US" sz="2200" dirty="0" err="1"/>
              <a:t>vergleichbare</a:t>
            </a:r>
            <a:r>
              <a:rPr lang="en-US" sz="2200" dirty="0"/>
              <a:t> relative </a:t>
            </a:r>
            <a:r>
              <a:rPr lang="en-US" sz="2200" dirty="0" err="1"/>
              <a:t>Impfeffektivität</a:t>
            </a:r>
            <a:r>
              <a:rPr lang="en-US" sz="2200" dirty="0"/>
              <a:t> </a:t>
            </a:r>
            <a:r>
              <a:rPr lang="en-US" sz="2200" b="0" dirty="0"/>
              <a:t>in der </a:t>
            </a:r>
            <a:r>
              <a:rPr lang="en-US" sz="2200" dirty="0" err="1"/>
              <a:t>Prävention</a:t>
            </a:r>
            <a:r>
              <a:rPr lang="en-US" sz="2200" dirty="0"/>
              <a:t> von Influenza-</a:t>
            </a:r>
            <a:r>
              <a:rPr lang="en-US" sz="2200" dirty="0" err="1"/>
              <a:t>testbestätigten</a:t>
            </a:r>
            <a:r>
              <a:rPr lang="en-US" sz="2200" dirty="0"/>
              <a:t> </a:t>
            </a:r>
            <a:r>
              <a:rPr lang="en-US" sz="2200" dirty="0" err="1"/>
              <a:t>stationären</a:t>
            </a:r>
            <a:r>
              <a:rPr lang="en-US" sz="2200" dirty="0"/>
              <a:t> </a:t>
            </a:r>
            <a:r>
              <a:rPr lang="en-US" sz="2200" dirty="0" err="1"/>
              <a:t>Aufnahmen</a:t>
            </a:r>
            <a:r>
              <a:rPr lang="en-US" sz="2200" dirty="0"/>
              <a:t> &amp; </a:t>
            </a:r>
            <a:r>
              <a:rPr lang="en-US" sz="2200" dirty="0" err="1"/>
              <a:t>Notaufnahmebesuchen</a:t>
            </a:r>
            <a:r>
              <a:rPr lang="en-US" sz="2200" dirty="0"/>
              <a:t> </a:t>
            </a:r>
            <a:r>
              <a:rPr lang="en-US" sz="2200" b="0" dirty="0"/>
              <a:t>und </a:t>
            </a:r>
            <a:r>
              <a:rPr lang="en-US" sz="2200" dirty="0" err="1"/>
              <a:t>nur</a:t>
            </a:r>
            <a:r>
              <a:rPr lang="en-US" sz="2200" dirty="0"/>
              <a:t> </a:t>
            </a:r>
            <a:r>
              <a:rPr lang="en-US" sz="2200" dirty="0" err="1"/>
              <a:t>stationärer</a:t>
            </a:r>
            <a:r>
              <a:rPr lang="en-US" sz="2200" dirty="0"/>
              <a:t> </a:t>
            </a:r>
            <a:r>
              <a:rPr lang="en-US" sz="2200" dirty="0" err="1"/>
              <a:t>Aufnahmen</a:t>
            </a:r>
            <a:r>
              <a:rPr lang="en-US" sz="2200" dirty="0"/>
              <a:t> </a:t>
            </a:r>
            <a:endParaRPr lang="en-AU" sz="2200" dirty="0"/>
          </a:p>
        </p:txBody>
      </p:sp>
      <p:grpSp>
        <p:nvGrpSpPr>
          <p:cNvPr id="22" name="Group 21">
            <a:extLst>
              <a:ext uri="{FF2B5EF4-FFF2-40B4-BE49-F238E27FC236}">
                <a16:creationId xmlns:a16="http://schemas.microsoft.com/office/drawing/2014/main" id="{2BBBA6DA-CBC2-071A-7660-C1EA84A05E5E}"/>
              </a:ext>
            </a:extLst>
          </p:cNvPr>
          <p:cNvGrpSpPr/>
          <p:nvPr/>
        </p:nvGrpSpPr>
        <p:grpSpPr>
          <a:xfrm>
            <a:off x="6491473" y="5492050"/>
            <a:ext cx="3638758" cy="461814"/>
            <a:chOff x="6517758" y="5587530"/>
            <a:chExt cx="3638758" cy="461814"/>
          </a:xfrm>
        </p:grpSpPr>
        <p:sp>
          <p:nvSpPr>
            <p:cNvPr id="5" name="Arrow: Right 4">
              <a:extLst>
                <a:ext uri="{FF2B5EF4-FFF2-40B4-BE49-F238E27FC236}">
                  <a16:creationId xmlns:a16="http://schemas.microsoft.com/office/drawing/2014/main" id="{1C4513AA-1630-C97D-46DD-97C102BF7DFC}"/>
                </a:ext>
              </a:extLst>
            </p:cNvPr>
            <p:cNvSpPr/>
            <p:nvPr/>
          </p:nvSpPr>
          <p:spPr>
            <a:xfrm flipH="1">
              <a:off x="6517758" y="5587530"/>
              <a:ext cx="1808452" cy="461814"/>
            </a:xfrm>
            <a:prstGeom prst="rightArrow">
              <a:avLst>
                <a:gd name="adj1" fmla="val 54312"/>
                <a:gd name="adj2"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err="1">
                  <a:solidFill>
                    <a:prstClr val="white"/>
                  </a:solidFill>
                  <a:latin typeface="Montserrat" panose="00000500000000000000" pitchFamily="2" charset="0"/>
                  <a:cs typeface="Calibri" panose="020F0502020204030204" pitchFamily="34" charset="0"/>
                </a:rPr>
                <a:t>Favorisiert</a:t>
              </a:r>
              <a:r>
                <a:rPr lang="en-AU" sz="1000" b="1" dirty="0">
                  <a:solidFill>
                    <a:prstClr val="white"/>
                  </a:solidFill>
                  <a:latin typeface="Montserrat" panose="00000500000000000000" pitchFamily="2" charset="0"/>
                  <a:cs typeface="Calibri" panose="020F0502020204030204" pitchFamily="34" charset="0"/>
                </a:rPr>
                <a:t> HD-TIV</a:t>
              </a:r>
            </a:p>
          </p:txBody>
        </p:sp>
        <p:sp>
          <p:nvSpPr>
            <p:cNvPr id="9" name="Arrow: Right 8">
              <a:extLst>
                <a:ext uri="{FF2B5EF4-FFF2-40B4-BE49-F238E27FC236}">
                  <a16:creationId xmlns:a16="http://schemas.microsoft.com/office/drawing/2014/main" id="{12DBF481-5591-05F7-B397-897294FF1664}"/>
                </a:ext>
              </a:extLst>
            </p:cNvPr>
            <p:cNvSpPr/>
            <p:nvPr/>
          </p:nvSpPr>
          <p:spPr>
            <a:xfrm>
              <a:off x="8348065" y="5587530"/>
              <a:ext cx="1808451" cy="461814"/>
            </a:xfrm>
            <a:prstGeom prst="rightArrow">
              <a:avLst>
                <a:gd name="adj1" fmla="val 54312"/>
                <a:gd name="adj2" fmla="val 50000"/>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err="1">
                  <a:solidFill>
                    <a:prstClr val="white"/>
                  </a:solidFill>
                  <a:latin typeface="Montserrat" panose="00000500000000000000" pitchFamily="2" charset="0"/>
                  <a:cs typeface="Calibri" panose="020F0502020204030204" pitchFamily="34" charset="0"/>
                </a:rPr>
                <a:t>Favorisiert</a:t>
              </a:r>
              <a:r>
                <a:rPr lang="en-AU" sz="1000" b="1" dirty="0">
                  <a:solidFill>
                    <a:prstClr val="white"/>
                  </a:solidFill>
                  <a:latin typeface="Montserrat" panose="00000500000000000000" pitchFamily="2" charset="0"/>
                  <a:cs typeface="Calibri" panose="020F0502020204030204" pitchFamily="34" charset="0"/>
                </a:rPr>
                <a:t> </a:t>
              </a:r>
              <a:r>
                <a:rPr lang="en-AU" sz="1000" b="1" dirty="0" err="1">
                  <a:solidFill>
                    <a:prstClr val="white"/>
                  </a:solidFill>
                  <a:latin typeface="Montserrat" panose="00000500000000000000" pitchFamily="2" charset="0"/>
                  <a:cs typeface="Calibri" panose="020F0502020204030204" pitchFamily="34" charset="0"/>
                </a:rPr>
                <a:t>aTIV</a:t>
              </a:r>
              <a:endParaRPr lang="en-AU" sz="1000" b="1" dirty="0">
                <a:solidFill>
                  <a:prstClr val="white"/>
                </a:solidFill>
                <a:latin typeface="Montserrat" panose="00000500000000000000" pitchFamily="2" charset="0"/>
                <a:cs typeface="Calibri" panose="020F0502020204030204" pitchFamily="34" charset="0"/>
              </a:endParaRPr>
            </a:p>
          </p:txBody>
        </p:sp>
      </p:grpSp>
      <p:grpSp>
        <p:nvGrpSpPr>
          <p:cNvPr id="11" name="Group 10">
            <a:extLst>
              <a:ext uri="{FF2B5EF4-FFF2-40B4-BE49-F238E27FC236}">
                <a16:creationId xmlns:a16="http://schemas.microsoft.com/office/drawing/2014/main" id="{C76E8174-C6C2-E8F4-5DF8-AD2761DFD74D}"/>
              </a:ext>
            </a:extLst>
          </p:cNvPr>
          <p:cNvGrpSpPr/>
          <p:nvPr/>
        </p:nvGrpSpPr>
        <p:grpSpPr>
          <a:xfrm>
            <a:off x="879105" y="6108918"/>
            <a:ext cx="11010385" cy="741740"/>
            <a:chOff x="879105" y="6108918"/>
            <a:chExt cx="11010385" cy="741740"/>
          </a:xfrm>
        </p:grpSpPr>
        <p:grpSp>
          <p:nvGrpSpPr>
            <p:cNvPr id="8" name="Group 7">
              <a:extLst>
                <a:ext uri="{FF2B5EF4-FFF2-40B4-BE49-F238E27FC236}">
                  <a16:creationId xmlns:a16="http://schemas.microsoft.com/office/drawing/2014/main" id="{3874B818-71B6-2F9C-F6A2-A2C8D24CC2FF}"/>
                </a:ext>
              </a:extLst>
            </p:cNvPr>
            <p:cNvGrpSpPr/>
            <p:nvPr/>
          </p:nvGrpSpPr>
          <p:grpSpPr>
            <a:xfrm>
              <a:off x="879105" y="6108918"/>
              <a:ext cx="11010385" cy="425224"/>
              <a:chOff x="1027111" y="5715702"/>
              <a:chExt cx="11010385" cy="425224"/>
            </a:xfrm>
          </p:grpSpPr>
          <p:sp>
            <p:nvSpPr>
              <p:cNvPr id="23" name="TextBox 22">
                <a:extLst>
                  <a:ext uri="{FF2B5EF4-FFF2-40B4-BE49-F238E27FC236}">
                    <a16:creationId xmlns:a16="http://schemas.microsoft.com/office/drawing/2014/main" id="{3B3432CF-A781-0634-AA22-F7576F430ECE}"/>
                  </a:ext>
                </a:extLst>
              </p:cNvPr>
              <p:cNvSpPr txBox="1"/>
              <p:nvPr/>
            </p:nvSpPr>
            <p:spPr>
              <a:xfrm>
                <a:off x="1027111" y="5715702"/>
                <a:ext cx="8878203" cy="215444"/>
              </a:xfrm>
              <a:prstGeom prst="rect">
                <a:avLst/>
              </a:prstGeom>
              <a:noFill/>
            </p:spPr>
            <p:txBody>
              <a:bodyPr wrap="square" rtlCol="0" anchor="b">
                <a:spAutoFit/>
              </a:bodyPr>
              <a:lstStyle/>
              <a:p>
                <a:pPr>
                  <a:defRPr/>
                </a:pPr>
                <a:r>
                  <a:rPr lang="en-US" sz="800" dirty="0" err="1"/>
                  <a:t>aTIV</a:t>
                </a:r>
                <a:r>
                  <a:rPr lang="en-US" sz="800" dirty="0"/>
                  <a:t> – </a:t>
                </a:r>
                <a:r>
                  <a:rPr lang="en-US" sz="800" dirty="0" err="1"/>
                  <a:t>adjuvantierter</a:t>
                </a:r>
                <a:r>
                  <a:rPr lang="en-US" sz="800" dirty="0"/>
                  <a:t>, </a:t>
                </a:r>
                <a:r>
                  <a:rPr lang="en-US" sz="800" dirty="0" err="1"/>
                  <a:t>trivalenter</a:t>
                </a:r>
                <a:r>
                  <a:rPr lang="en-US" sz="800" dirty="0"/>
                  <a:t> </a:t>
                </a:r>
                <a:r>
                  <a:rPr lang="en-US" sz="800" dirty="0" err="1"/>
                  <a:t>Influenzaimpfstoff</a:t>
                </a:r>
                <a:r>
                  <a:rPr lang="en-US" sz="800" dirty="0"/>
                  <a:t>; HD-TIV – </a:t>
                </a:r>
                <a:r>
                  <a:rPr lang="en-US" sz="800" dirty="0" err="1"/>
                  <a:t>hochdosierter</a:t>
                </a:r>
                <a:r>
                  <a:rPr lang="en-US" sz="800" dirty="0"/>
                  <a:t>, </a:t>
                </a:r>
                <a:r>
                  <a:rPr lang="en-US" sz="800" dirty="0" err="1"/>
                  <a:t>trivalenter</a:t>
                </a:r>
                <a:r>
                  <a:rPr lang="en-US" sz="800" dirty="0"/>
                  <a:t> </a:t>
                </a:r>
                <a:r>
                  <a:rPr lang="en-US" sz="800" dirty="0" err="1"/>
                  <a:t>Influenzaimpfstoff</a:t>
                </a:r>
                <a:r>
                  <a:rPr lang="en-US" sz="800" dirty="0"/>
                  <a:t>; </a:t>
                </a:r>
                <a:r>
                  <a:rPr lang="en-US" sz="800" dirty="0" err="1"/>
                  <a:t>rVE</a:t>
                </a:r>
                <a:r>
                  <a:rPr lang="en-US" sz="800" dirty="0"/>
                  <a:t> – relative </a:t>
                </a:r>
                <a:r>
                  <a:rPr lang="en-US" sz="800" dirty="0" err="1"/>
                  <a:t>Impfeffektivität</a:t>
                </a:r>
                <a:r>
                  <a:rPr lang="en-US" sz="800" dirty="0"/>
                  <a:t>; KI – </a:t>
                </a:r>
                <a:r>
                  <a:rPr lang="en-US" sz="800" dirty="0" err="1"/>
                  <a:t>Konfidenzintervall</a:t>
                </a:r>
                <a:r>
                  <a:rPr lang="en-US" sz="800" dirty="0"/>
                  <a:t>.</a:t>
                </a:r>
              </a:p>
            </p:txBody>
          </p:sp>
          <p:sp>
            <p:nvSpPr>
              <p:cNvPr id="24" name="TextBox 23">
                <a:extLst>
                  <a:ext uri="{FF2B5EF4-FFF2-40B4-BE49-F238E27FC236}">
                    <a16:creationId xmlns:a16="http://schemas.microsoft.com/office/drawing/2014/main" id="{92D8DED2-00C9-34F1-C348-594EAEB8CDF0}"/>
                  </a:ext>
                </a:extLst>
              </p:cNvPr>
              <p:cNvSpPr txBox="1"/>
              <p:nvPr/>
            </p:nvSpPr>
            <p:spPr>
              <a:xfrm>
                <a:off x="1027960" y="5925482"/>
                <a:ext cx="11009536" cy="215444"/>
              </a:xfrm>
              <a:prstGeom prst="rect">
                <a:avLst/>
              </a:prstGeom>
              <a:noFill/>
            </p:spPr>
            <p:txBody>
              <a:bodyPr wrap="square">
                <a:spAutoFit/>
              </a:bodyPr>
              <a:lstStyle/>
              <a:p>
                <a:pPr>
                  <a:defRPr/>
                </a:pPr>
                <a:r>
                  <a:rPr lang="en-US" sz="800" dirty="0"/>
                  <a:t>McGovern et al. (2024). Relative vaccine effectiveness of MF59-adjuvanted vs high-dose trivalent inactivated influenza vaccines. International Journal of Infectious Diseases. DOI: 10.1016/j.ijid.2024.107160</a:t>
                </a:r>
              </a:p>
            </p:txBody>
          </p:sp>
        </p:grpSp>
        <p:sp>
          <p:nvSpPr>
            <p:cNvPr id="6" name="Rectangle 15">
              <a:extLst>
                <a:ext uri="{FF2B5EF4-FFF2-40B4-BE49-F238E27FC236}">
                  <a16:creationId xmlns:a16="http://schemas.microsoft.com/office/drawing/2014/main" id="{C4154D72-E429-60D3-025D-B52CDD369AEA}"/>
                </a:ext>
              </a:extLst>
            </p:cNvPr>
            <p:cNvSpPr/>
            <p:nvPr/>
          </p:nvSpPr>
          <p:spPr>
            <a:xfrm>
              <a:off x="879105" y="6516587"/>
              <a:ext cx="10729911" cy="334071"/>
            </a:xfrm>
            <a:prstGeom prst="rect">
              <a:avLst/>
            </a:prstGeom>
          </p:spPr>
          <p:txBody>
            <a:bodyPr wrap="square" bIns="1080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 b="1" i="0" u="none" strike="noStrike" kern="1200" cap="none" spc="0" normalizeH="0" baseline="0" noProof="0" dirty="0">
                  <a:ln>
                    <a:noFill/>
                  </a:ln>
                  <a:solidFill>
                    <a:srgbClr val="231F20"/>
                  </a:solidFill>
                  <a:effectLst/>
                  <a:uLnTx/>
                  <a:uFillTx/>
                  <a:latin typeface="Montserrat Light"/>
                  <a:ea typeface="+mn-ea"/>
                  <a:cs typeface="+mn-cs"/>
                </a:rPr>
                <a:t>Limitationen:</a:t>
              </a:r>
              <a:r>
                <a:rPr kumimoji="0" lang="de-DE" sz="600" b="0" i="0" u="none" strike="noStrike" kern="1200" cap="none" spc="0" normalizeH="0" baseline="0" noProof="0" dirty="0">
                  <a:ln>
                    <a:noFill/>
                  </a:ln>
                  <a:solidFill>
                    <a:srgbClr val="231F20"/>
                  </a:solidFill>
                  <a:effectLst/>
                  <a:uLnTx/>
                  <a:uFillTx/>
                  <a:latin typeface="Montserrat Light"/>
                  <a:ea typeface="+mn-ea"/>
                  <a:cs typeface="+mn-cs"/>
                </a:rPr>
                <a:t> Die Anzahl der Patienten mit validen Testergebnissen war im Vergleich zur Gesamtzahl der geimpften Personen gering, was die statistische Aussagekraft einschränkte. Unterschiede in der Nutzung des US-Gesundheitssystems und regionale Unterschiede in der Verteilung der Impfstoffe können zu Verzerrungen führen. Die Bestätigung der Influenza-Tests erfolgte im Rahmen der Routinepflege und nicht nach festgelegten Screening-Kriterien. Die breite Definition von ARFI könnte zu Unterschieden in der Schwere der Erkrankung zwischen den Patienten führen, die nicht erfasst wurden. Die Genauigkeit des testnegativen Ansatzes könnte durch die diagnostische Genauigkeit der verwendeten Influenza-Tests beeinflusst werden, wobei die spezifischen Tests in dieser Studie nicht identifiziert wurden.</a:t>
              </a:r>
              <a:endParaRPr kumimoji="0" lang="en-US" sz="600" b="0" i="0" u="none" strike="noStrike" kern="1200" cap="none" spc="0" normalizeH="0" baseline="0" noProof="0" dirty="0">
                <a:ln>
                  <a:noFill/>
                </a:ln>
                <a:solidFill>
                  <a:srgbClr val="231F20"/>
                </a:solidFill>
                <a:effectLst/>
                <a:uLnTx/>
                <a:uFillTx/>
                <a:latin typeface="Montserrat Light"/>
                <a:ea typeface="+mn-ea"/>
                <a:cs typeface="+mn-cs"/>
              </a:endParaRPr>
            </a:p>
          </p:txBody>
        </p:sp>
      </p:grpSp>
    </p:spTree>
    <p:extLst>
      <p:ext uri="{BB962C8B-B14F-4D97-AF65-F5344CB8AC3E}">
        <p14:creationId xmlns:p14="http://schemas.microsoft.com/office/powerpoint/2010/main" val="231134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89BC6F0-6651-C9AD-A47E-30DE7B1751E0}"/>
              </a:ext>
            </a:extLst>
          </p:cNvPr>
          <p:cNvSpPr>
            <a:spLocks noGrp="1"/>
          </p:cNvSpPr>
          <p:nvPr>
            <p:ph type="body" sz="quarter" idx="18"/>
          </p:nvPr>
        </p:nvSpPr>
        <p:spPr>
          <a:xfrm>
            <a:off x="723525" y="736798"/>
            <a:ext cx="10729912" cy="480131"/>
          </a:xfrm>
        </p:spPr>
        <p:txBody>
          <a:bodyPr/>
          <a:lstStyle/>
          <a:p>
            <a:pPr marL="0" indent="0">
              <a:buNone/>
            </a:pPr>
            <a:r>
              <a:rPr lang="de-DE" dirty="0">
                <a:solidFill>
                  <a:schemeClr val="tx1"/>
                </a:solidFill>
                <a:highlight>
                  <a:srgbClr val="00FF00"/>
                </a:highlight>
                <a:latin typeface="Arial" panose="020B0604020202020204" pitchFamily="34" charset="0"/>
                <a:cs typeface="Arial" panose="020B0604020202020204" pitchFamily="34" charset="0"/>
              </a:rPr>
              <a:t>STIKO Impf- News vom 31.10.2024</a:t>
            </a:r>
          </a:p>
        </p:txBody>
      </p:sp>
      <p:pic>
        <p:nvPicPr>
          <p:cNvPr id="5" name="Inhaltsplatzhalter 4">
            <a:extLst>
              <a:ext uri="{FF2B5EF4-FFF2-40B4-BE49-F238E27FC236}">
                <a16:creationId xmlns:a16="http://schemas.microsoft.com/office/drawing/2014/main" id="{7F2D249F-A612-269C-7135-6B7F6EF0300B}"/>
              </a:ext>
            </a:extLst>
          </p:cNvPr>
          <p:cNvPicPr>
            <a:picLocks noGrp="1" noChangeAspect="1"/>
          </p:cNvPicPr>
          <p:nvPr>
            <p:ph idx="1"/>
          </p:nvPr>
        </p:nvPicPr>
        <p:blipFill>
          <a:blip r:embed="rId3"/>
          <a:stretch>
            <a:fillRect/>
          </a:stretch>
        </p:blipFill>
        <p:spPr>
          <a:xfrm>
            <a:off x="253738" y="1295618"/>
            <a:ext cx="11669486" cy="2133382"/>
          </a:xfrm>
        </p:spPr>
      </p:pic>
      <p:pic>
        <p:nvPicPr>
          <p:cNvPr id="7" name="Grafik 6">
            <a:extLst>
              <a:ext uri="{FF2B5EF4-FFF2-40B4-BE49-F238E27FC236}">
                <a16:creationId xmlns:a16="http://schemas.microsoft.com/office/drawing/2014/main" id="{A26BBEDC-75C4-1BEA-13BD-A13E5B16823E}"/>
              </a:ext>
            </a:extLst>
          </p:cNvPr>
          <p:cNvPicPr>
            <a:picLocks noChangeAspect="1"/>
          </p:cNvPicPr>
          <p:nvPr/>
        </p:nvPicPr>
        <p:blipFill>
          <a:blip r:embed="rId4"/>
          <a:stretch>
            <a:fillRect/>
          </a:stretch>
        </p:blipFill>
        <p:spPr>
          <a:xfrm>
            <a:off x="98526" y="2894081"/>
            <a:ext cx="11994948" cy="1427051"/>
          </a:xfrm>
          <a:prstGeom prst="rect">
            <a:avLst/>
          </a:prstGeom>
        </p:spPr>
      </p:pic>
      <p:sp>
        <p:nvSpPr>
          <p:cNvPr id="9" name="Textfeld 8">
            <a:extLst>
              <a:ext uri="{FF2B5EF4-FFF2-40B4-BE49-F238E27FC236}">
                <a16:creationId xmlns:a16="http://schemas.microsoft.com/office/drawing/2014/main" id="{C89819D5-75FA-CE7D-1B27-D79E218E7699}"/>
              </a:ext>
            </a:extLst>
          </p:cNvPr>
          <p:cNvSpPr txBox="1"/>
          <p:nvPr/>
        </p:nvSpPr>
        <p:spPr>
          <a:xfrm>
            <a:off x="5585927" y="6318771"/>
            <a:ext cx="6096000" cy="369332"/>
          </a:xfrm>
          <a:prstGeom prst="rect">
            <a:avLst/>
          </a:prstGeom>
          <a:noFill/>
        </p:spPr>
        <p:txBody>
          <a:bodyPr wrap="square">
            <a:spAutoFit/>
          </a:bodyPr>
          <a:lstStyle/>
          <a:p>
            <a:r>
              <a:rPr lang="de-DE" dirty="0"/>
              <a:t>Epidemiologisches Bulletin 44 |2024 31. Oktober 2024</a:t>
            </a:r>
          </a:p>
        </p:txBody>
      </p:sp>
      <p:pic>
        <p:nvPicPr>
          <p:cNvPr id="11" name="Grafik 10">
            <a:extLst>
              <a:ext uri="{FF2B5EF4-FFF2-40B4-BE49-F238E27FC236}">
                <a16:creationId xmlns:a16="http://schemas.microsoft.com/office/drawing/2014/main" id="{8DFEA243-AC17-CF80-11CD-F73D08E593B6}"/>
              </a:ext>
            </a:extLst>
          </p:cNvPr>
          <p:cNvPicPr>
            <a:picLocks noChangeAspect="1"/>
          </p:cNvPicPr>
          <p:nvPr/>
        </p:nvPicPr>
        <p:blipFill rotWithShape="1">
          <a:blip r:embed="rId5"/>
          <a:srcRect t="11999"/>
          <a:stretch/>
        </p:blipFill>
        <p:spPr>
          <a:xfrm>
            <a:off x="-1" y="4426660"/>
            <a:ext cx="12093475" cy="1872115"/>
          </a:xfrm>
          <a:prstGeom prst="rect">
            <a:avLst/>
          </a:prstGeom>
        </p:spPr>
      </p:pic>
    </p:spTree>
    <p:extLst>
      <p:ext uri="{BB962C8B-B14F-4D97-AF65-F5344CB8AC3E}">
        <p14:creationId xmlns:p14="http://schemas.microsoft.com/office/powerpoint/2010/main" val="375388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58B0EF-14D4-16F3-E6C0-A25A388AFA55}"/>
              </a:ext>
            </a:extLst>
          </p:cNvPr>
          <p:cNvSpPr>
            <a:spLocks noGrp="1"/>
          </p:cNvSpPr>
          <p:nvPr>
            <p:ph type="body" sz="quarter" idx="18"/>
          </p:nvPr>
        </p:nvSpPr>
        <p:spPr>
          <a:xfrm>
            <a:off x="731044" y="317406"/>
            <a:ext cx="10729912" cy="590931"/>
          </a:xfrm>
        </p:spPr>
        <p:txBody>
          <a:bodyPr/>
          <a:lstStyle/>
          <a:p>
            <a:pPr marL="0" indent="0">
              <a:buNone/>
            </a:pPr>
            <a:r>
              <a:rPr lang="de-DE" sz="3600" dirty="0">
                <a:solidFill>
                  <a:schemeClr val="tx1"/>
                </a:solidFill>
                <a:latin typeface="Arial" panose="020B0604020202020204" pitchFamily="34" charset="0"/>
                <a:cs typeface="Arial" panose="020B0604020202020204" pitchFamily="34" charset="0"/>
              </a:rPr>
              <a:t>Influenza-Impfstoffe</a:t>
            </a:r>
            <a:r>
              <a:rPr lang="de-DE" dirty="0">
                <a:solidFill>
                  <a:schemeClr val="tx1"/>
                </a:solidFill>
                <a:latin typeface="Arial" panose="020B0604020202020204" pitchFamily="34" charset="0"/>
                <a:cs typeface="Arial" panose="020B0604020202020204" pitchFamily="34" charset="0"/>
              </a:rPr>
              <a:t> </a:t>
            </a:r>
            <a:r>
              <a:rPr lang="de-DE" b="0" dirty="0">
                <a:solidFill>
                  <a:schemeClr val="tx1"/>
                </a:solidFill>
                <a:latin typeface="Arial" panose="020B0604020202020204" pitchFamily="34" charset="0"/>
                <a:cs typeface="Arial" panose="020B0604020202020204" pitchFamily="34" charset="0"/>
              </a:rPr>
              <a:t>Saison 2024/2025 Hamburg</a:t>
            </a:r>
            <a:endParaRPr lang="en-US" b="0" dirty="0">
              <a:solidFill>
                <a:schemeClr val="tx1"/>
              </a:solidFill>
              <a:latin typeface="Arial" panose="020B0604020202020204" pitchFamily="34" charset="0"/>
              <a:cs typeface="Arial" panose="020B0604020202020204" pitchFamily="34" charset="0"/>
            </a:endParaRPr>
          </a:p>
        </p:txBody>
      </p:sp>
      <p:sp>
        <p:nvSpPr>
          <p:cNvPr id="7" name="Textfeld 9">
            <a:extLst>
              <a:ext uri="{FF2B5EF4-FFF2-40B4-BE49-F238E27FC236}">
                <a16:creationId xmlns:a16="http://schemas.microsoft.com/office/drawing/2014/main" id="{BEFD4B7F-4FCE-3497-3E33-AEC59A1EE66E}"/>
              </a:ext>
            </a:extLst>
          </p:cNvPr>
          <p:cNvSpPr txBox="1"/>
          <p:nvPr/>
        </p:nvSpPr>
        <p:spPr>
          <a:xfrm>
            <a:off x="771110" y="6548940"/>
            <a:ext cx="1124666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rPr>
              <a:t>Influenza-</a:t>
            </a:r>
            <a:r>
              <a:rPr kumimoji="0" lang="en-US" sz="800" b="0" i="0" u="none" strike="noStrike" kern="1200" cap="none" spc="0" normalizeH="0" baseline="0" noProof="0" dirty="0" err="1">
                <a:ln>
                  <a:noFill/>
                </a:ln>
                <a:solidFill>
                  <a:srgbClr val="231F20"/>
                </a:solidFill>
                <a:effectLst/>
                <a:uLnTx/>
                <a:uFillTx/>
                <a:latin typeface="Montserrat Light" panose="00000400000000000000" pitchFamily="2" charset="0"/>
                <a:ea typeface="+mn-ea"/>
                <a:cs typeface="+mn-cs"/>
              </a:rPr>
              <a:t>Impfstoffe</a:t>
            </a: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rPr>
              <a:t> 2024/2025 in Hamburg, </a:t>
            </a:r>
            <a:r>
              <a:rPr kumimoji="0" lang="en-US" sz="800" b="0" i="0" u="none" strike="noStrike" kern="1200" cap="none" spc="0" normalizeH="0" baseline="0" noProof="0" dirty="0" err="1">
                <a:ln>
                  <a:noFill/>
                </a:ln>
                <a:solidFill>
                  <a:srgbClr val="231F20"/>
                </a:solidFill>
                <a:effectLst/>
                <a:uLnTx/>
                <a:uFillTx/>
                <a:latin typeface="Montserrat Light" panose="00000400000000000000" pitchFamily="2" charset="0"/>
                <a:ea typeface="+mn-ea"/>
                <a:cs typeface="+mn-cs"/>
              </a:rPr>
              <a:t>abrufbar</a:t>
            </a: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rPr>
              <a:t> </a:t>
            </a:r>
            <a:r>
              <a:rPr kumimoji="0" lang="en-US" sz="800" b="0" i="0" u="none" strike="noStrike" kern="1200" cap="none" spc="0" normalizeH="0" baseline="0" noProof="0" dirty="0" err="1">
                <a:ln>
                  <a:noFill/>
                </a:ln>
                <a:solidFill>
                  <a:srgbClr val="231F20"/>
                </a:solidFill>
                <a:effectLst/>
                <a:uLnTx/>
                <a:uFillTx/>
                <a:latin typeface="Montserrat Light" panose="00000400000000000000" pitchFamily="2" charset="0"/>
                <a:ea typeface="+mn-ea"/>
                <a:cs typeface="+mn-cs"/>
              </a:rPr>
              <a:t>unter</a:t>
            </a: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rPr>
              <a:t> </a:t>
            </a: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hlinkClick r:id="rId3"/>
              </a:rPr>
              <a:t>https://www.kvhh.net/_Resources/Persistent/1/4/8/5/14853452bc0aaf5ee227e3e492e91c618eb27b20/Preisinformation%20gem.%20%C2%A7%2073%20Abs%208.12.23.pdf</a:t>
            </a:r>
            <a:r>
              <a:rPr kumimoji="0" lang="en-US" sz="800" b="0" i="0" u="none" strike="noStrike" kern="1200" cap="none" spc="0" normalizeH="0" baseline="0" noProof="0" dirty="0">
                <a:ln>
                  <a:noFill/>
                </a:ln>
                <a:solidFill>
                  <a:srgbClr val="231F20"/>
                </a:solidFill>
                <a:effectLst/>
                <a:uLnTx/>
                <a:uFillTx/>
                <a:latin typeface="Montserrat Light" panose="00000400000000000000" pitchFamily="2" charset="0"/>
                <a:ea typeface="+mn-ea"/>
                <a:cs typeface="+mn-cs"/>
              </a:rPr>
              <a:t> </a:t>
            </a:r>
          </a:p>
        </p:txBody>
      </p:sp>
      <p:pic>
        <p:nvPicPr>
          <p:cNvPr id="4" name="Picture 3">
            <a:extLst>
              <a:ext uri="{FF2B5EF4-FFF2-40B4-BE49-F238E27FC236}">
                <a16:creationId xmlns:a16="http://schemas.microsoft.com/office/drawing/2014/main" id="{BDBF9E4C-4772-C71C-A751-3E5F18D89ED8}"/>
              </a:ext>
            </a:extLst>
          </p:cNvPr>
          <p:cNvPicPr>
            <a:picLocks noChangeAspect="1"/>
          </p:cNvPicPr>
          <p:nvPr/>
        </p:nvPicPr>
        <p:blipFill>
          <a:blip r:embed="rId4"/>
          <a:stretch>
            <a:fillRect/>
          </a:stretch>
        </p:blipFill>
        <p:spPr>
          <a:xfrm>
            <a:off x="3068501" y="794749"/>
            <a:ext cx="5227782" cy="5625548"/>
          </a:xfrm>
          <a:prstGeom prst="rect">
            <a:avLst/>
          </a:prstGeom>
        </p:spPr>
      </p:pic>
      <p:sp>
        <p:nvSpPr>
          <p:cNvPr id="9" name="Rectangle 8">
            <a:extLst>
              <a:ext uri="{FF2B5EF4-FFF2-40B4-BE49-F238E27FC236}">
                <a16:creationId xmlns:a16="http://schemas.microsoft.com/office/drawing/2014/main" id="{A363F22C-DA13-0AEC-4BC3-19A662097BEF}"/>
              </a:ext>
            </a:extLst>
          </p:cNvPr>
          <p:cNvSpPr/>
          <p:nvPr/>
        </p:nvSpPr>
        <p:spPr>
          <a:xfrm>
            <a:off x="3255818" y="2198255"/>
            <a:ext cx="4918026" cy="221559"/>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18C1782-7BD9-32A1-FC14-6F67369EB50A}"/>
              </a:ext>
            </a:extLst>
          </p:cNvPr>
          <p:cNvSpPr/>
          <p:nvPr/>
        </p:nvSpPr>
        <p:spPr>
          <a:xfrm>
            <a:off x="3255818" y="3777673"/>
            <a:ext cx="4918026" cy="47105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A9F66B-948B-5E75-D644-D754AEAF5548}"/>
              </a:ext>
            </a:extLst>
          </p:cNvPr>
          <p:cNvSpPr/>
          <p:nvPr/>
        </p:nvSpPr>
        <p:spPr>
          <a:xfrm>
            <a:off x="3255818" y="4669161"/>
            <a:ext cx="4918026" cy="115200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250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37B1F74-459B-70B7-6A8F-DAD6F2219224}"/>
              </a:ext>
            </a:extLst>
          </p:cNvPr>
          <p:cNvSpPr>
            <a:spLocks noGrp="1"/>
          </p:cNvSpPr>
          <p:nvPr>
            <p:ph idx="1"/>
          </p:nvPr>
        </p:nvSpPr>
        <p:spPr/>
        <p:txBody>
          <a:bodyPr>
            <a:normAutofit/>
          </a:bodyPr>
          <a:lstStyle/>
          <a:p>
            <a:r>
              <a:rPr lang="de-DE" dirty="0"/>
              <a:t>COVID-19-Impfungen und andere Totimpfstoffe (inaktivierte Impfstoffe) können gleichzeitig erfolgen. </a:t>
            </a:r>
          </a:p>
          <a:p>
            <a:r>
              <a:rPr lang="de-DE" dirty="0"/>
              <a:t>Dies gilt insbesondere für die Influenzaimpfung</a:t>
            </a:r>
          </a:p>
          <a:p>
            <a:pPr lvl="1"/>
            <a:r>
              <a:rPr lang="de-DE" dirty="0"/>
              <a:t>Injektion jeweils an unterschiedlichen Gliedmaßen </a:t>
            </a:r>
          </a:p>
          <a:p>
            <a:pPr lvl="1"/>
            <a:r>
              <a:rPr lang="de-DE" dirty="0"/>
              <a:t>gleichzeitige Gabe COVID-19- und Influenza-Impfstoffe (inklusive Hochdosis-Impfstoffen) Impfreaktionen häufiger </a:t>
            </a:r>
          </a:p>
          <a:p>
            <a:pPr lvl="1"/>
            <a:r>
              <a:rPr lang="de-DE" dirty="0"/>
              <a:t>Immunantwort und Nebenwirkungsprofil entsprechen dem bei alleiniger Anwendung</a:t>
            </a:r>
          </a:p>
        </p:txBody>
      </p:sp>
      <p:sp>
        <p:nvSpPr>
          <p:cNvPr id="3" name="Titel 2">
            <a:extLst>
              <a:ext uri="{FF2B5EF4-FFF2-40B4-BE49-F238E27FC236}">
                <a16:creationId xmlns:a16="http://schemas.microsoft.com/office/drawing/2014/main" id="{7513F6DC-D243-E87B-AC45-7A0A9DD57E7F}"/>
              </a:ext>
            </a:extLst>
          </p:cNvPr>
          <p:cNvSpPr>
            <a:spLocks noGrp="1"/>
          </p:cNvSpPr>
          <p:nvPr>
            <p:ph type="title"/>
          </p:nvPr>
        </p:nvSpPr>
        <p:spPr/>
        <p:txBody>
          <a:bodyPr/>
          <a:lstStyle/>
          <a:p>
            <a:r>
              <a:rPr lang="de-DE" u="sng" dirty="0"/>
              <a:t>Gleichzeitige </a:t>
            </a:r>
            <a:r>
              <a:rPr lang="de-DE" dirty="0"/>
              <a:t>Impfung Influenza und COVID-19</a:t>
            </a:r>
          </a:p>
        </p:txBody>
      </p:sp>
      <p:pic>
        <p:nvPicPr>
          <p:cNvPr id="5" name="Grafik 4">
            <a:extLst>
              <a:ext uri="{FF2B5EF4-FFF2-40B4-BE49-F238E27FC236}">
                <a16:creationId xmlns:a16="http://schemas.microsoft.com/office/drawing/2014/main" id="{789AE1F9-03F3-515F-4647-4FA2E9F43C8D}"/>
              </a:ext>
            </a:extLst>
          </p:cNvPr>
          <p:cNvPicPr>
            <a:picLocks noChangeAspect="1"/>
          </p:cNvPicPr>
          <p:nvPr/>
        </p:nvPicPr>
        <p:blipFill>
          <a:blip r:embed="rId2"/>
          <a:stretch>
            <a:fillRect/>
          </a:stretch>
        </p:blipFill>
        <p:spPr>
          <a:xfrm>
            <a:off x="481280" y="209180"/>
            <a:ext cx="10872520" cy="6547224"/>
          </a:xfrm>
          <a:prstGeom prst="rect">
            <a:avLst/>
          </a:prstGeom>
        </p:spPr>
      </p:pic>
    </p:spTree>
    <p:extLst>
      <p:ext uri="{BB962C8B-B14F-4D97-AF65-F5344CB8AC3E}">
        <p14:creationId xmlns:p14="http://schemas.microsoft.com/office/powerpoint/2010/main" val="297319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4A10E4D6-9C52-36EE-4BF0-DCAB5A01DF4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1" name="think-cell data - do not delete" hidden="1">
                        <a:extLst>
                          <a:ext uri="{FF2B5EF4-FFF2-40B4-BE49-F238E27FC236}">
                            <a16:creationId xmlns:a16="http://schemas.microsoft.com/office/drawing/2014/main" id="{4A10E4D6-9C52-36EE-4BF0-DCAB5A01DF4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3017D387-2324-048E-AF56-7D47540BF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5125" y="1376363"/>
            <a:ext cx="4122738" cy="4782385"/>
          </a:xfrm>
          <a:prstGeom prst="rect">
            <a:avLst/>
          </a:prstGeom>
        </p:spPr>
      </p:pic>
      <p:sp>
        <p:nvSpPr>
          <p:cNvPr id="9" name="Textplatzhalter 8">
            <a:extLst>
              <a:ext uri="{FF2B5EF4-FFF2-40B4-BE49-F238E27FC236}">
                <a16:creationId xmlns:a16="http://schemas.microsoft.com/office/drawing/2014/main" id="{97FC206D-5C5F-065C-F356-87584AF4AA83}"/>
              </a:ext>
            </a:extLst>
          </p:cNvPr>
          <p:cNvSpPr>
            <a:spLocks noGrp="1"/>
          </p:cNvSpPr>
          <p:nvPr>
            <p:ph type="body" sz="quarter" idx="13"/>
          </p:nvPr>
        </p:nvSpPr>
        <p:spPr>
          <a:xfrm>
            <a:off x="365125" y="6308185"/>
            <a:ext cx="10336213" cy="276999"/>
          </a:xfrm>
        </p:spPr>
        <p:txBody>
          <a:bodyPr/>
          <a:lstStyle/>
          <a:p>
            <a:r>
              <a:rPr lang="de-DE" sz="1000" dirty="0">
                <a:solidFill>
                  <a:schemeClr val="tx1">
                    <a:lumMod val="65000"/>
                    <a:lumOff val="35000"/>
                  </a:schemeClr>
                </a:solidFill>
                <a:hlinkClick r:id="rId6">
                  <a:extLst>
                    <a:ext uri="{A12FA001-AC4F-418D-AE19-62706E023703}">
                      <ahyp:hlinkClr xmlns:ahyp="http://schemas.microsoft.com/office/drawing/2018/hyperlinkcolor" val="tx"/>
                    </a:ext>
                  </a:extLst>
                </a:hlinkClick>
              </a:rPr>
              <a:t>https://www.rki.de/SharedDocs/FAQ/COVID-19/FAQ-gesamt.html?nn=2386228</a:t>
            </a:r>
            <a:r>
              <a:rPr lang="de-DE" sz="1000" dirty="0">
                <a:solidFill>
                  <a:schemeClr val="tx1">
                    <a:lumMod val="65000"/>
                    <a:lumOff val="35000"/>
                  </a:schemeClr>
                </a:solidFill>
              </a:rPr>
              <a:t>; </a:t>
            </a:r>
            <a:r>
              <a:rPr lang="de-DE" sz="1000" dirty="0">
                <a:solidFill>
                  <a:schemeClr val="tx1">
                    <a:lumMod val="65000"/>
                    <a:lumOff val="35000"/>
                  </a:schemeClr>
                </a:solidFill>
                <a:hlinkClick r:id="rId7">
                  <a:extLst>
                    <a:ext uri="{A12FA001-AC4F-418D-AE19-62706E023703}">
                      <ahyp:hlinkClr xmlns:ahyp="http://schemas.microsoft.com/office/drawing/2018/hyperlinkcolor" val="tx"/>
                    </a:ext>
                  </a:extLst>
                </a:hlinkClick>
              </a:rPr>
              <a:t>RKI - Navigation - Wie sollen Personen geimpft werden, die bereits eine SARS-CoV-2-Infektion durchgemacht haben?</a:t>
            </a:r>
            <a:r>
              <a:rPr lang="de-DE" sz="1000" dirty="0">
                <a:solidFill>
                  <a:schemeClr val="tx1">
                    <a:lumMod val="65000"/>
                    <a:lumOff val="35000"/>
                  </a:schemeClr>
                </a:solidFill>
              </a:rPr>
              <a:t>; </a:t>
            </a:r>
            <a:r>
              <a:rPr lang="de-DE" sz="1000" dirty="0">
                <a:solidFill>
                  <a:schemeClr val="tx1">
                    <a:lumMod val="65000"/>
                    <a:lumOff val="35000"/>
                  </a:schemeClr>
                </a:solidFill>
                <a:hlinkClick r:id="rId8">
                  <a:extLst>
                    <a:ext uri="{A12FA001-AC4F-418D-AE19-62706E023703}">
                      <ahyp:hlinkClr xmlns:ahyp="http://schemas.microsoft.com/office/drawing/2018/hyperlinkcolor" val="tx"/>
                    </a:ext>
                  </a:extLst>
                </a:hlinkClick>
              </a:rPr>
              <a:t>RKI - Impfen - Wirksamkeit (Stand: 20.9.2023)</a:t>
            </a:r>
            <a:r>
              <a:rPr lang="de-DE" sz="1000" dirty="0">
                <a:solidFill>
                  <a:schemeClr val="tx1">
                    <a:lumMod val="65000"/>
                    <a:lumOff val="35000"/>
                  </a:schemeClr>
                </a:solidFill>
              </a:rPr>
              <a:t>;  zuletzt zugegriffen am 08.11.2023; </a:t>
            </a:r>
            <a:r>
              <a:rPr lang="de-DE" b="0" i="0" dirty="0">
                <a:solidFill>
                  <a:srgbClr val="303030"/>
                </a:solidFill>
                <a:effectLst/>
                <a:latin typeface="Arial" panose="020B0604020202020204" pitchFamily="34" charset="0"/>
              </a:rPr>
              <a:t>ASSET-2337370</a:t>
            </a:r>
            <a:endParaRPr lang="de-DE" sz="1000" dirty="0">
              <a:solidFill>
                <a:schemeClr val="tx1">
                  <a:lumMod val="65000"/>
                  <a:lumOff val="35000"/>
                </a:schemeClr>
              </a:solidFill>
              <a:highlight>
                <a:srgbClr val="FFFF00"/>
              </a:highlight>
            </a:endParaRPr>
          </a:p>
        </p:txBody>
      </p:sp>
      <p:sp>
        <p:nvSpPr>
          <p:cNvPr id="6" name="Titel 5">
            <a:extLst>
              <a:ext uri="{FF2B5EF4-FFF2-40B4-BE49-F238E27FC236}">
                <a16:creationId xmlns:a16="http://schemas.microsoft.com/office/drawing/2014/main" id="{C64479E9-4489-4964-225A-F8EF5F66431C}"/>
              </a:ext>
            </a:extLst>
          </p:cNvPr>
          <p:cNvSpPr>
            <a:spLocks noGrp="1"/>
          </p:cNvSpPr>
          <p:nvPr>
            <p:ph type="title" idx="4294967295"/>
          </p:nvPr>
        </p:nvSpPr>
        <p:spPr>
          <a:xfrm>
            <a:off x="365125" y="288006"/>
            <a:ext cx="11460163" cy="424732"/>
          </a:xfrm>
        </p:spPr>
        <p:txBody>
          <a:bodyPr vert="horz" lIns="91440" tIns="45720" rIns="91440" bIns="45720" rtlCol="0" anchor="ctr">
            <a:normAutofit fontScale="90000"/>
          </a:bodyPr>
          <a:lstStyle/>
          <a:p>
            <a:r>
              <a:rPr lang="de-DE" dirty="0">
                <a:solidFill>
                  <a:schemeClr val="bg1"/>
                </a:solidFill>
                <a:highlight>
                  <a:srgbClr val="0000FF"/>
                </a:highlight>
                <a:latin typeface="Arial" panose="020B0604020202020204" pitchFamily="34" charset="0"/>
                <a:cs typeface="Arial" panose="020B0604020202020204" pitchFamily="34" charset="0"/>
              </a:rPr>
              <a:t>COVID-19</a:t>
            </a:r>
          </a:p>
        </p:txBody>
      </p:sp>
      <p:sp>
        <p:nvSpPr>
          <p:cNvPr id="10" name="Foliennummernplatzhalter 9">
            <a:extLst>
              <a:ext uri="{FF2B5EF4-FFF2-40B4-BE49-F238E27FC236}">
                <a16:creationId xmlns:a16="http://schemas.microsoft.com/office/drawing/2014/main" id="{0C2F77CC-9491-35E9-6EC6-4F3465E30ADD}"/>
              </a:ext>
            </a:extLst>
          </p:cNvPr>
          <p:cNvSpPr>
            <a:spLocks noGrp="1"/>
          </p:cNvSpPr>
          <p:nvPr>
            <p:ph type="sldNum" sz="quarter" idx="21"/>
          </p:nvPr>
        </p:nvSpPr>
        <p:spPr/>
        <p:txBody>
          <a:bodyPr/>
          <a:lstStyle/>
          <a:p>
            <a:fld id="{9F9F533D-B52E-4A2F-BF72-0ADD2D94BD75}" type="slidenum">
              <a:rPr lang="en-GB" smtClean="0"/>
              <a:pPr/>
              <a:t>38</a:t>
            </a:fld>
            <a:endParaRPr lang="en-GB"/>
          </a:p>
        </p:txBody>
      </p:sp>
      <p:sp>
        <p:nvSpPr>
          <p:cNvPr id="2" name="Rechteck: diagonal liegende Ecken abgerundet 1">
            <a:extLst>
              <a:ext uri="{FF2B5EF4-FFF2-40B4-BE49-F238E27FC236}">
                <a16:creationId xmlns:a16="http://schemas.microsoft.com/office/drawing/2014/main" id="{E187AB4A-19B6-3C8E-B3C6-3984FFF20BE3}"/>
              </a:ext>
            </a:extLst>
          </p:cNvPr>
          <p:cNvSpPr/>
          <p:nvPr/>
        </p:nvSpPr>
        <p:spPr>
          <a:xfrm>
            <a:off x="4826000" y="137274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Erreger:	</a:t>
            </a:r>
            <a:r>
              <a:rPr lang="de-DE" sz="2000" b="0" i="1" kern="1200" baseline="0">
                <a:solidFill>
                  <a:schemeClr val="tx1">
                    <a:lumMod val="65000"/>
                    <a:lumOff val="35000"/>
                  </a:schemeClr>
                </a:solidFill>
              </a:rPr>
              <a:t>SARS-CoV-2</a:t>
            </a:r>
          </a:p>
        </p:txBody>
      </p:sp>
      <p:sp>
        <p:nvSpPr>
          <p:cNvPr id="3" name="Rechteck: diagonal liegende Ecken abgerundet 2">
            <a:extLst>
              <a:ext uri="{FF2B5EF4-FFF2-40B4-BE49-F238E27FC236}">
                <a16:creationId xmlns:a16="http://schemas.microsoft.com/office/drawing/2014/main" id="{99C8A534-2AAE-802B-4A51-D2BE55A8FD88}"/>
              </a:ext>
            </a:extLst>
          </p:cNvPr>
          <p:cNvSpPr/>
          <p:nvPr/>
        </p:nvSpPr>
        <p:spPr>
          <a:xfrm>
            <a:off x="4826000" y="217167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Übertragung:	</a:t>
            </a:r>
            <a:r>
              <a:rPr lang="de-DE" sz="2000" b="0" i="0" kern="1200" baseline="0">
                <a:solidFill>
                  <a:schemeClr val="tx1">
                    <a:lumMod val="65000"/>
                    <a:lumOff val="35000"/>
                  </a:schemeClr>
                </a:solidFill>
              </a:rPr>
              <a:t>Tröpfcheninfektion und Aerosole</a:t>
            </a:r>
          </a:p>
        </p:txBody>
      </p:sp>
      <p:sp>
        <p:nvSpPr>
          <p:cNvPr id="4" name="Rechteck: diagonal liegende Ecken abgerundet 3">
            <a:extLst>
              <a:ext uri="{FF2B5EF4-FFF2-40B4-BE49-F238E27FC236}">
                <a16:creationId xmlns:a16="http://schemas.microsoft.com/office/drawing/2014/main" id="{C541476E-8A6E-2855-B83C-35139A3B8199}"/>
              </a:ext>
            </a:extLst>
          </p:cNvPr>
          <p:cNvSpPr/>
          <p:nvPr/>
        </p:nvSpPr>
        <p:spPr>
          <a:xfrm>
            <a:off x="4826000" y="297060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Inkubationszeit:	</a:t>
            </a:r>
            <a:r>
              <a:rPr lang="de-DE" sz="2000" i="0" kern="1200" baseline="0">
                <a:solidFill>
                  <a:schemeClr val="tx1">
                    <a:lumMod val="65000"/>
                    <a:lumOff val="35000"/>
                  </a:schemeClr>
                </a:solidFill>
              </a:rPr>
              <a:t>3-4 </a:t>
            </a:r>
            <a:r>
              <a:rPr lang="de-DE" sz="2000" b="0" i="0" kern="1200" baseline="0">
                <a:solidFill>
                  <a:schemeClr val="tx1">
                    <a:lumMod val="65000"/>
                    <a:lumOff val="35000"/>
                  </a:schemeClr>
                </a:solidFill>
              </a:rPr>
              <a:t>Tage</a:t>
            </a:r>
            <a:endParaRPr lang="en-US" sz="2000" kern="1200">
              <a:solidFill>
                <a:schemeClr val="tx1">
                  <a:lumMod val="65000"/>
                  <a:lumOff val="35000"/>
                </a:schemeClr>
              </a:solidFill>
            </a:endParaRPr>
          </a:p>
        </p:txBody>
      </p:sp>
      <p:sp>
        <p:nvSpPr>
          <p:cNvPr id="7" name="Rechteck: diagonal liegende Ecken abgerundet 6">
            <a:extLst>
              <a:ext uri="{FF2B5EF4-FFF2-40B4-BE49-F238E27FC236}">
                <a16:creationId xmlns:a16="http://schemas.microsoft.com/office/drawing/2014/main" id="{5C30762A-3098-314C-DCC1-9B37F9AD22BD}"/>
              </a:ext>
            </a:extLst>
          </p:cNvPr>
          <p:cNvSpPr/>
          <p:nvPr/>
        </p:nvSpPr>
        <p:spPr>
          <a:xfrm>
            <a:off x="4826000" y="376953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Immunität:	</a:t>
            </a:r>
            <a:r>
              <a:rPr lang="de-DE" sz="2000" i="0" kern="1200" baseline="0">
                <a:solidFill>
                  <a:schemeClr val="tx1">
                    <a:lumMod val="65000"/>
                    <a:lumOff val="35000"/>
                  </a:schemeClr>
                </a:solidFill>
              </a:rPr>
              <a:t>nicht anhaltend</a:t>
            </a:r>
          </a:p>
        </p:txBody>
      </p:sp>
      <p:sp>
        <p:nvSpPr>
          <p:cNvPr id="12" name="Rechteck: diagonal liegende Ecken abgerundet 11">
            <a:extLst>
              <a:ext uri="{FF2B5EF4-FFF2-40B4-BE49-F238E27FC236}">
                <a16:creationId xmlns:a16="http://schemas.microsoft.com/office/drawing/2014/main" id="{7A4B6F16-264E-D5A5-AE09-902F2C4E8B00}"/>
              </a:ext>
            </a:extLst>
          </p:cNvPr>
          <p:cNvSpPr/>
          <p:nvPr/>
        </p:nvSpPr>
        <p:spPr>
          <a:xfrm>
            <a:off x="4826000" y="456846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Verbreitung:	</a:t>
            </a:r>
            <a:r>
              <a:rPr lang="de-DE" sz="2000" kern="1200">
                <a:solidFill>
                  <a:schemeClr val="tx1">
                    <a:lumMod val="65000"/>
                    <a:lumOff val="35000"/>
                  </a:schemeClr>
                </a:solidFill>
              </a:rPr>
              <a:t>W</a:t>
            </a:r>
            <a:r>
              <a:rPr lang="de-DE" sz="2000" b="0" i="0" kern="1200" baseline="0">
                <a:solidFill>
                  <a:schemeClr val="tx1">
                    <a:lumMod val="65000"/>
                    <a:lumOff val="35000"/>
                  </a:schemeClr>
                </a:solidFill>
              </a:rPr>
              <a:t>eltweit</a:t>
            </a:r>
            <a:endParaRPr lang="en-US" sz="2000" kern="1200">
              <a:solidFill>
                <a:schemeClr val="tx1">
                  <a:lumMod val="65000"/>
                  <a:lumOff val="35000"/>
                </a:schemeClr>
              </a:solidFill>
            </a:endParaRPr>
          </a:p>
        </p:txBody>
      </p:sp>
      <p:sp>
        <p:nvSpPr>
          <p:cNvPr id="15" name="Rechteck: diagonal liegende Ecken abgerundet 14">
            <a:extLst>
              <a:ext uri="{FF2B5EF4-FFF2-40B4-BE49-F238E27FC236}">
                <a16:creationId xmlns:a16="http://schemas.microsoft.com/office/drawing/2014/main" id="{A2508BEF-0DA0-3ECF-C651-1C50AAAC28AD}"/>
              </a:ext>
            </a:extLst>
          </p:cNvPr>
          <p:cNvSpPr/>
          <p:nvPr/>
        </p:nvSpPr>
        <p:spPr>
          <a:xfrm>
            <a:off x="4826000" y="5367389"/>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Meldepflicht:	</a:t>
            </a:r>
            <a:r>
              <a:rPr lang="de-DE" i="0" u="sng" kern="1200" baseline="0">
                <a:solidFill>
                  <a:schemeClr val="tx1">
                    <a:lumMod val="65000"/>
                    <a:lumOff val="35000"/>
                  </a:schemeClr>
                </a:solidFill>
              </a:rPr>
              <a:t>Verdacht</a:t>
            </a:r>
            <a:r>
              <a:rPr lang="de-DE" i="0" kern="1200" baseline="0">
                <a:solidFill>
                  <a:schemeClr val="tx1">
                    <a:lumMod val="65000"/>
                    <a:lumOff val="35000"/>
                  </a:schemeClr>
                </a:solidFill>
              </a:rPr>
              <a:t> gemäß § 6 Absatz 1 Nummer 1 Buchstabe t IfSG; </a:t>
            </a:r>
            <a:r>
              <a:rPr lang="de-DE" i="0" u="sng" kern="1200" baseline="0">
                <a:solidFill>
                  <a:schemeClr val="tx1">
                    <a:lumMod val="65000"/>
                    <a:lumOff val="35000"/>
                  </a:schemeClr>
                </a:solidFill>
              </a:rPr>
              <a:t>Nachweis</a:t>
            </a:r>
            <a:r>
              <a:rPr lang="de-DE" i="0" kern="1200" baseline="0">
                <a:solidFill>
                  <a:schemeClr val="tx1">
                    <a:lumMod val="65000"/>
                    <a:lumOff val="35000"/>
                  </a:schemeClr>
                </a:solidFill>
              </a:rPr>
              <a:t> gemäß § 7 Absatz 1 Nummer 44a IfSG</a:t>
            </a:r>
            <a:endParaRPr lang="de-DE" sz="2000" i="0" kern="1200" baseline="0">
              <a:solidFill>
                <a:schemeClr val="tx1">
                  <a:lumMod val="65000"/>
                  <a:lumOff val="35000"/>
                </a:schemeClr>
              </a:solidFill>
            </a:endParaRPr>
          </a:p>
        </p:txBody>
      </p:sp>
      <p:sp>
        <p:nvSpPr>
          <p:cNvPr id="16" name="Rechteck: abgerundete Ecken 15">
            <a:extLst>
              <a:ext uri="{FF2B5EF4-FFF2-40B4-BE49-F238E27FC236}">
                <a16:creationId xmlns:a16="http://schemas.microsoft.com/office/drawing/2014/main" id="{91F40339-868F-E927-9236-CA5C4000F7F9}"/>
              </a:ext>
            </a:extLst>
          </p:cNvPr>
          <p:cNvSpPr/>
          <p:nvPr/>
        </p:nvSpPr>
        <p:spPr>
          <a:xfrm>
            <a:off x="4826000" y="1383464"/>
            <a:ext cx="152400" cy="4782386"/>
          </a:xfrm>
          <a:prstGeom prst="roundRect">
            <a:avLst>
              <a:gd name="adj" fmla="val 875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4853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00C4081-7A1D-A3B5-2DB3-90704BB5090F}"/>
              </a:ext>
            </a:extLst>
          </p:cNvPr>
          <p:cNvSpPr>
            <a:spLocks noGrp="1"/>
          </p:cNvSpPr>
          <p:nvPr>
            <p:ph type="title"/>
          </p:nvPr>
        </p:nvSpPr>
        <p:spPr/>
        <p:txBody>
          <a:bodyPr>
            <a:normAutofit/>
          </a:bodyPr>
          <a:lstStyle/>
          <a:p>
            <a:r>
              <a:rPr lang="de-DE" b="1" i="0" dirty="0">
                <a:solidFill>
                  <a:srgbClr val="323232"/>
                </a:solidFill>
                <a:effectLst/>
                <a:latin typeface="arial" panose="020B0604020202020204" pitchFamily="34" charset="0"/>
              </a:rPr>
              <a:t>COVID-19-Inzidenz 2024</a:t>
            </a:r>
            <a:endParaRPr lang="de-DE" dirty="0"/>
          </a:p>
        </p:txBody>
      </p:sp>
      <p:pic>
        <p:nvPicPr>
          <p:cNvPr id="5122" name="Picture 2">
            <a:extLst>
              <a:ext uri="{FF2B5EF4-FFF2-40B4-BE49-F238E27FC236}">
                <a16:creationId xmlns:a16="http://schemas.microsoft.com/office/drawing/2014/main" id="{E4CF5B9B-E66E-5B73-7722-3D8C2F482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202" y="1510880"/>
            <a:ext cx="6298989" cy="458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119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pPr>
              <a:lnSpc>
                <a:spcPct val="150000"/>
              </a:lnSpc>
            </a:pPr>
            <a:r>
              <a:rPr lang="de-DE" sz="2000" dirty="0">
                <a:latin typeface="Century Gothic" pitchFamily="34" charset="0"/>
              </a:rPr>
              <a:t>Offenlegung von Interessenkonflikten </a:t>
            </a:r>
            <a:br>
              <a:rPr lang="de-DE" sz="2000" dirty="0">
                <a:latin typeface="Century Gothic" pitchFamily="34" charset="0"/>
              </a:rPr>
            </a:br>
            <a:r>
              <a:rPr lang="de-DE" sz="2000" dirty="0">
                <a:latin typeface="Century Gothic" pitchFamily="34" charset="0"/>
              </a:rPr>
              <a:t>Carsten Hafer</a:t>
            </a:r>
            <a:endParaRPr lang="de-DE" sz="2000" dirty="0"/>
          </a:p>
        </p:txBody>
      </p:sp>
      <p:sp>
        <p:nvSpPr>
          <p:cNvPr id="5" name="Inhaltsplatzhalter 4"/>
          <p:cNvSpPr>
            <a:spLocks noGrp="1"/>
          </p:cNvSpPr>
          <p:nvPr>
            <p:ph idx="1"/>
          </p:nvPr>
        </p:nvSpPr>
        <p:spPr/>
        <p:txBody>
          <a:bodyPr>
            <a:normAutofit/>
          </a:bodyPr>
          <a:lstStyle/>
          <a:p>
            <a:pPr marL="0" indent="0">
              <a:lnSpc>
                <a:spcPct val="170000"/>
              </a:lnSpc>
              <a:buNone/>
            </a:pPr>
            <a:r>
              <a:rPr lang="de-DE" sz="2000" dirty="0">
                <a:latin typeface="Century Gothic" pitchFamily="34" charset="0"/>
                <a:cs typeface="Arial" pitchFamily="34" charset="0"/>
              </a:rPr>
              <a:t>Unterstützung: </a:t>
            </a:r>
            <a:br>
              <a:rPr lang="de-DE" sz="2000" dirty="0">
                <a:latin typeface="Century Gothic" pitchFamily="34" charset="0"/>
                <a:cs typeface="Arial" pitchFamily="34" charset="0"/>
              </a:rPr>
            </a:br>
            <a:r>
              <a:rPr lang="de-DE" sz="2000" b="1" dirty="0">
                <a:latin typeface="Century Gothic" pitchFamily="34" charset="0"/>
                <a:cs typeface="Arial" pitchFamily="34" charset="0"/>
              </a:rPr>
              <a:t>Honorare und Reisekosten </a:t>
            </a:r>
            <a:r>
              <a:rPr lang="de-DE" sz="2000" dirty="0">
                <a:latin typeface="Century Gothic" pitchFamily="34" charset="0"/>
                <a:cs typeface="Arial" pitchFamily="34" charset="0"/>
              </a:rPr>
              <a:t> </a:t>
            </a:r>
          </a:p>
          <a:p>
            <a:pPr marL="342900" indent="-342900">
              <a:lnSpc>
                <a:spcPct val="170000"/>
              </a:lnSpc>
              <a:buFontTx/>
              <a:buChar char="-"/>
            </a:pPr>
            <a:r>
              <a:rPr lang="de-DE" sz="2000" b="1" dirty="0">
                <a:latin typeface="Century Gothic" pitchFamily="34" charset="0"/>
                <a:cs typeface="Arial" pitchFamily="34" charset="0"/>
              </a:rPr>
              <a:t>CSL </a:t>
            </a:r>
            <a:r>
              <a:rPr lang="de-DE" sz="2000" b="1" dirty="0" err="1">
                <a:latin typeface="Century Gothic" pitchFamily="34" charset="0"/>
                <a:cs typeface="Arial" pitchFamily="34" charset="0"/>
              </a:rPr>
              <a:t>Sequiris</a:t>
            </a:r>
            <a:r>
              <a:rPr lang="de-DE" sz="2000" b="1" dirty="0">
                <a:latin typeface="Century Gothic" pitchFamily="34" charset="0"/>
                <a:cs typeface="Arial" pitchFamily="34" charset="0"/>
              </a:rPr>
              <a:t> / Vifor: 		</a:t>
            </a:r>
            <a:r>
              <a:rPr lang="de-DE" sz="2000" dirty="0">
                <a:latin typeface="Century Gothic" pitchFamily="34" charset="0"/>
                <a:cs typeface="Arial" pitchFamily="34" charset="0"/>
              </a:rPr>
              <a:t>Vorträge </a:t>
            </a:r>
          </a:p>
          <a:p>
            <a:pPr marL="342900" indent="-342900">
              <a:lnSpc>
                <a:spcPct val="170000"/>
              </a:lnSpc>
              <a:buFontTx/>
              <a:buChar char="-"/>
            </a:pPr>
            <a:r>
              <a:rPr lang="de-DE" sz="2000" b="1" dirty="0">
                <a:latin typeface="Century Gothic" pitchFamily="34" charset="0"/>
                <a:cs typeface="Arial" pitchFamily="34" charset="0"/>
              </a:rPr>
              <a:t>Fresenius Medical Care</a:t>
            </a:r>
            <a:r>
              <a:rPr lang="de-DE" sz="2000" b="1" dirty="0">
                <a:latin typeface="Century Gothic" pitchFamily="34" charset="0"/>
                <a:cs typeface="Arial" pitchFamily="34" charset="0"/>
                <a:sym typeface="Wingdings"/>
              </a:rPr>
              <a:t>: 	</a:t>
            </a:r>
            <a:r>
              <a:rPr lang="de-DE" sz="2000" dirty="0">
                <a:latin typeface="Century Gothic" pitchFamily="34" charset="0"/>
                <a:cs typeface="Arial" pitchFamily="34" charset="0"/>
                <a:sym typeface="Wingdings"/>
              </a:rPr>
              <a:t>Vorträge</a:t>
            </a:r>
          </a:p>
          <a:p>
            <a:pPr marL="0" indent="0">
              <a:lnSpc>
                <a:spcPct val="170000"/>
              </a:lnSpc>
              <a:buNone/>
            </a:pPr>
            <a:endParaRPr lang="de-DE" sz="2000" dirty="0">
              <a:latin typeface="Century Gothic" pitchFamily="34" charset="0"/>
              <a:cs typeface="Arial" pitchFamily="34" charset="0"/>
              <a:sym typeface="Wingdings"/>
            </a:endParaRPr>
          </a:p>
          <a:p>
            <a:pPr marL="342900" indent="-342900">
              <a:lnSpc>
                <a:spcPct val="170000"/>
              </a:lnSpc>
              <a:buFontTx/>
              <a:buChar char="-"/>
            </a:pPr>
            <a:r>
              <a:rPr lang="de-DE" sz="2000" dirty="0">
                <a:latin typeface="Century Gothic" pitchFamily="34" charset="0"/>
                <a:cs typeface="Arial" pitchFamily="34" charset="0"/>
                <a:sym typeface="Wingdings"/>
              </a:rPr>
              <a:t>Von </a:t>
            </a:r>
            <a:r>
              <a:rPr lang="de-DE" sz="2000" b="1" dirty="0">
                <a:latin typeface="Century Gothic" pitchFamily="34" charset="0"/>
                <a:cs typeface="Arial" pitchFamily="34" charset="0"/>
                <a:sym typeface="Wingdings"/>
              </a:rPr>
              <a:t>GSK</a:t>
            </a:r>
            <a:r>
              <a:rPr lang="de-DE" sz="2000" dirty="0">
                <a:latin typeface="Century Gothic" pitchFamily="34" charset="0"/>
                <a:cs typeface="Arial" pitchFamily="34" charset="0"/>
                <a:sym typeface="Wingdings"/>
              </a:rPr>
              <a:t> habe ich </a:t>
            </a:r>
            <a:r>
              <a:rPr lang="de-DE" sz="2000" b="1" dirty="0">
                <a:latin typeface="Century Gothic" pitchFamily="34" charset="0"/>
                <a:cs typeface="Arial" pitchFamily="34" charset="0"/>
                <a:sym typeface="Wingdings"/>
              </a:rPr>
              <a:t>Folien</a:t>
            </a:r>
            <a:r>
              <a:rPr lang="de-DE" sz="2000" dirty="0">
                <a:latin typeface="Century Gothic" pitchFamily="34" charset="0"/>
                <a:cs typeface="Arial" pitchFamily="34" charset="0"/>
                <a:sym typeface="Wingdings"/>
              </a:rPr>
              <a:t> erhalten und in diesem Vortrag verwendet </a:t>
            </a:r>
            <a:endParaRPr lang="de-DE" dirty="0"/>
          </a:p>
        </p:txBody>
      </p:sp>
    </p:spTree>
    <p:extLst>
      <p:ext uri="{BB962C8B-B14F-4D97-AF65-F5344CB8AC3E}">
        <p14:creationId xmlns:p14="http://schemas.microsoft.com/office/powerpoint/2010/main" val="4054694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1A22A124-512F-D32F-AE5E-2385276F9E8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think-cell data - do not delete" hidden="1">
                        <a:extLst>
                          <a:ext uri="{FF2B5EF4-FFF2-40B4-BE49-F238E27FC236}">
                            <a16:creationId xmlns:a16="http://schemas.microsoft.com/office/drawing/2014/main" id="{1A22A124-512F-D32F-AE5E-2385276F9E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hteck: abgerundete Ecken 2">
            <a:extLst>
              <a:ext uri="{FF2B5EF4-FFF2-40B4-BE49-F238E27FC236}">
                <a16:creationId xmlns:a16="http://schemas.microsoft.com/office/drawing/2014/main" id="{737FF10F-AC7A-A9F9-F2BC-C6E13E888391}"/>
              </a:ext>
            </a:extLst>
          </p:cNvPr>
          <p:cNvSpPr/>
          <p:nvPr/>
        </p:nvSpPr>
        <p:spPr>
          <a:xfrm>
            <a:off x="577580" y="1380346"/>
            <a:ext cx="4664757" cy="611254"/>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Ins="36000" rtlCol="0" anchor="ctr"/>
          <a:lstStyle/>
          <a:p>
            <a:r>
              <a:rPr lang="de-DE" b="1"/>
              <a:t>Basis-Immunität</a:t>
            </a:r>
          </a:p>
        </p:txBody>
      </p:sp>
      <p:sp>
        <p:nvSpPr>
          <p:cNvPr id="5" name="Untertitel 4">
            <a:extLst>
              <a:ext uri="{FF2B5EF4-FFF2-40B4-BE49-F238E27FC236}">
                <a16:creationId xmlns:a16="http://schemas.microsoft.com/office/drawing/2014/main" id="{2DF3A9F7-B521-5EF6-4297-5E15F3B2557A}"/>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STIKO-Empfehlung</a:t>
            </a:r>
          </a:p>
        </p:txBody>
      </p:sp>
      <p:grpSp>
        <p:nvGrpSpPr>
          <p:cNvPr id="2" name="Gruppieren 1">
            <a:extLst>
              <a:ext uri="{FF2B5EF4-FFF2-40B4-BE49-F238E27FC236}">
                <a16:creationId xmlns:a16="http://schemas.microsoft.com/office/drawing/2014/main" id="{6E33E340-3008-DD5F-02CD-430F8862E601}"/>
              </a:ext>
            </a:extLst>
          </p:cNvPr>
          <p:cNvGrpSpPr/>
          <p:nvPr/>
        </p:nvGrpSpPr>
        <p:grpSpPr>
          <a:xfrm>
            <a:off x="7260862" y="1364571"/>
            <a:ext cx="4556757" cy="4801279"/>
            <a:chOff x="6325477" y="1074166"/>
            <a:chExt cx="5494870" cy="5789732"/>
          </a:xfrm>
        </p:grpSpPr>
        <p:pic>
          <p:nvPicPr>
            <p:cNvPr id="6" name="Grafik 5">
              <a:extLst>
                <a:ext uri="{FF2B5EF4-FFF2-40B4-BE49-F238E27FC236}">
                  <a16:creationId xmlns:a16="http://schemas.microsoft.com/office/drawing/2014/main" id="{EF75FED3-330C-33E7-EB31-A7BB7448BD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133"/>
            <a:stretch/>
          </p:blipFill>
          <p:spPr>
            <a:xfrm>
              <a:off x="6325477" y="1074166"/>
              <a:ext cx="5494870" cy="5789732"/>
            </a:xfrm>
            <a:prstGeom prst="rect">
              <a:avLst/>
            </a:prstGeom>
          </p:spPr>
        </p:pic>
        <p:sp>
          <p:nvSpPr>
            <p:cNvPr id="15" name="Rechteck: abgerundete Ecken 14">
              <a:extLst>
                <a:ext uri="{FF2B5EF4-FFF2-40B4-BE49-F238E27FC236}">
                  <a16:creationId xmlns:a16="http://schemas.microsoft.com/office/drawing/2014/main" id="{79E7B85C-9E73-6454-E964-4A4A22E0EA40}"/>
                </a:ext>
              </a:extLst>
            </p:cNvPr>
            <p:cNvSpPr/>
            <p:nvPr/>
          </p:nvSpPr>
          <p:spPr>
            <a:xfrm>
              <a:off x="6697980" y="2216658"/>
              <a:ext cx="2574818" cy="21544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abgerundete Ecken 13">
              <a:extLst>
                <a:ext uri="{FF2B5EF4-FFF2-40B4-BE49-F238E27FC236}">
                  <a16:creationId xmlns:a16="http://schemas.microsoft.com/office/drawing/2014/main" id="{2E9FAEE6-9EC0-E869-4FC6-1372BDA7983A}"/>
                </a:ext>
              </a:extLst>
            </p:cNvPr>
            <p:cNvSpPr/>
            <p:nvPr/>
          </p:nvSpPr>
          <p:spPr>
            <a:xfrm>
              <a:off x="9272798" y="2216658"/>
              <a:ext cx="2547549" cy="1398089"/>
            </a:xfrm>
            <a:prstGeom prst="roundRect">
              <a:avLst>
                <a:gd name="adj" fmla="val 5628"/>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 name="Textfeld 6">
            <a:extLst>
              <a:ext uri="{FF2B5EF4-FFF2-40B4-BE49-F238E27FC236}">
                <a16:creationId xmlns:a16="http://schemas.microsoft.com/office/drawing/2014/main" id="{09E62114-330C-695D-6328-8D915471C5A4}"/>
              </a:ext>
            </a:extLst>
          </p:cNvPr>
          <p:cNvSpPr txBox="1"/>
          <p:nvPr/>
        </p:nvSpPr>
        <p:spPr>
          <a:xfrm>
            <a:off x="963325" y="2139606"/>
            <a:ext cx="4078576" cy="276999"/>
          </a:xfrm>
          <a:prstGeom prst="rect">
            <a:avLst/>
          </a:prstGeom>
          <a:noFill/>
        </p:spPr>
        <p:txBody>
          <a:bodyPr wrap="square" lIns="0" tIns="0" rIns="0" bIns="0" rtlCol="0">
            <a:spAutoFit/>
          </a:bodyPr>
          <a:lstStyle/>
          <a:p>
            <a:pPr marL="285750" indent="-285750">
              <a:spcBef>
                <a:spcPts val="600"/>
              </a:spcBef>
              <a:buFont typeface="Arial" panose="020B0604020202020204" pitchFamily="34" charset="0"/>
              <a:buChar char="•"/>
            </a:pPr>
            <a:r>
              <a:rPr lang="de-DE">
                <a:solidFill>
                  <a:schemeClr val="tx1">
                    <a:lumMod val="65000"/>
                    <a:lumOff val="35000"/>
                  </a:schemeClr>
                </a:solidFill>
                <a:sym typeface="Wingdings" panose="05000000000000000000" pitchFamily="2" charset="2"/>
              </a:rPr>
              <a:t>Alle im Alter von 18-59 Jahren</a:t>
            </a:r>
            <a:endParaRPr lang="de-DE">
              <a:solidFill>
                <a:schemeClr val="tx1">
                  <a:lumMod val="65000"/>
                  <a:lumOff val="35000"/>
                </a:schemeClr>
              </a:solidFill>
            </a:endParaRPr>
          </a:p>
        </p:txBody>
      </p:sp>
      <p:sp>
        <p:nvSpPr>
          <p:cNvPr id="16" name="Textfeld 15">
            <a:extLst>
              <a:ext uri="{FF2B5EF4-FFF2-40B4-BE49-F238E27FC236}">
                <a16:creationId xmlns:a16="http://schemas.microsoft.com/office/drawing/2014/main" id="{B94BE218-6144-8842-62CD-90615AC0EECD}"/>
              </a:ext>
            </a:extLst>
          </p:cNvPr>
          <p:cNvSpPr txBox="1"/>
          <p:nvPr/>
        </p:nvSpPr>
        <p:spPr>
          <a:xfrm>
            <a:off x="963325" y="3799356"/>
            <a:ext cx="4078576" cy="2246769"/>
          </a:xfrm>
          <a:prstGeom prst="rect">
            <a:avLst/>
          </a:prstGeom>
          <a:noFill/>
        </p:spPr>
        <p:txBody>
          <a:bodyPr wrap="square" lIns="0" tIns="0" rIns="0" bIns="0" rtlCol="0">
            <a:spAutoFit/>
          </a:bodyPr>
          <a:lstStyle/>
          <a:p>
            <a:pPr marL="285750" indent="-285750">
              <a:spcBef>
                <a:spcPts val="600"/>
              </a:spcBef>
              <a:buFont typeface="Arial" panose="020B0604020202020204" pitchFamily="34" charset="0"/>
              <a:buChar char="•"/>
            </a:pPr>
            <a:r>
              <a:rPr lang="de-DE">
                <a:solidFill>
                  <a:schemeClr val="tx1">
                    <a:lumMod val="65000"/>
                    <a:lumOff val="35000"/>
                  </a:schemeClr>
                </a:solidFill>
                <a:sym typeface="Wingdings" panose="05000000000000000000" pitchFamily="2" charset="2"/>
              </a:rPr>
              <a:t>Alle ab einem Alter von 60 Jahren</a:t>
            </a:r>
          </a:p>
          <a:p>
            <a:pPr marL="285750" indent="-285750">
              <a:spcBef>
                <a:spcPts val="600"/>
              </a:spcBef>
              <a:buFont typeface="Arial" panose="020B0604020202020204" pitchFamily="34" charset="0"/>
              <a:buChar char="•"/>
            </a:pPr>
            <a:r>
              <a:rPr lang="de-DE">
                <a:solidFill>
                  <a:schemeClr val="tx1">
                    <a:lumMod val="65000"/>
                    <a:lumOff val="35000"/>
                  </a:schemeClr>
                </a:solidFill>
                <a:sym typeface="Wingdings" panose="05000000000000000000" pitchFamily="2" charset="2"/>
              </a:rPr>
              <a:t>Personen mit einem erhöhten Risiko</a:t>
            </a:r>
          </a:p>
          <a:p>
            <a:pPr marL="714375" lvl="1" indent="-257175">
              <a:spcBef>
                <a:spcPts val="600"/>
              </a:spcBef>
              <a:buFont typeface="Arial" panose="020B0604020202020204" pitchFamily="34" charset="0"/>
              <a:buChar char="•"/>
            </a:pPr>
            <a:r>
              <a:rPr lang="de-DE">
                <a:solidFill>
                  <a:schemeClr val="tx1">
                    <a:lumMod val="65000"/>
                    <a:lumOff val="35000"/>
                  </a:schemeClr>
                </a:solidFill>
                <a:sym typeface="Wingdings" panose="05000000000000000000" pitchFamily="2" charset="2"/>
              </a:rPr>
              <a:t>durch Grunderkrankungen (ab 6 Monate Alter)</a:t>
            </a:r>
          </a:p>
          <a:p>
            <a:pPr marL="714375" lvl="1" indent="-257175">
              <a:spcBef>
                <a:spcPts val="600"/>
              </a:spcBef>
              <a:buFont typeface="Arial" panose="020B0604020202020204" pitchFamily="34" charset="0"/>
              <a:buChar char="•"/>
            </a:pPr>
            <a:r>
              <a:rPr lang="de-DE">
                <a:solidFill>
                  <a:schemeClr val="tx1">
                    <a:lumMod val="65000"/>
                    <a:lumOff val="35000"/>
                  </a:schemeClr>
                </a:solidFill>
                <a:sym typeface="Wingdings" panose="05000000000000000000" pitchFamily="2" charset="2"/>
              </a:rPr>
              <a:t>Berufsbezogene Indikationen</a:t>
            </a:r>
          </a:p>
          <a:p>
            <a:pPr marL="714375" lvl="1" indent="-257175">
              <a:spcBef>
                <a:spcPts val="600"/>
              </a:spcBef>
              <a:buFont typeface="Arial" panose="020B0604020202020204" pitchFamily="34" charset="0"/>
              <a:buChar char="•"/>
            </a:pPr>
            <a:r>
              <a:rPr lang="de-DE">
                <a:solidFill>
                  <a:schemeClr val="tx1">
                    <a:lumMod val="65000"/>
                    <a:lumOff val="35000"/>
                  </a:schemeClr>
                </a:solidFill>
                <a:sym typeface="Wingdings" panose="05000000000000000000" pitchFamily="2" charset="2"/>
              </a:rPr>
              <a:t>Pflegeeinrichtungsbezogene Indikation</a:t>
            </a:r>
            <a:endParaRPr lang="de-DE">
              <a:solidFill>
                <a:schemeClr val="tx1">
                  <a:lumMod val="65000"/>
                  <a:lumOff val="35000"/>
                </a:schemeClr>
              </a:solidFill>
            </a:endParaRPr>
          </a:p>
        </p:txBody>
      </p:sp>
      <p:sp>
        <p:nvSpPr>
          <p:cNvPr id="9" name="Textplatzhalter 8">
            <a:extLst>
              <a:ext uri="{FF2B5EF4-FFF2-40B4-BE49-F238E27FC236}">
                <a16:creationId xmlns:a16="http://schemas.microsoft.com/office/drawing/2014/main" id="{22AAB23F-1877-E732-C2B3-F481CE0DE540}"/>
              </a:ext>
            </a:extLst>
          </p:cNvPr>
          <p:cNvSpPr>
            <a:spLocks noGrp="1"/>
          </p:cNvSpPr>
          <p:nvPr>
            <p:ph type="body" sz="quarter" idx="13"/>
          </p:nvPr>
        </p:nvSpPr>
        <p:spPr>
          <a:xfrm>
            <a:off x="365125" y="6446685"/>
            <a:ext cx="10336213" cy="138499"/>
          </a:xfrm>
        </p:spPr>
        <p:txBody>
          <a:bodyPr/>
          <a:lstStyle/>
          <a:p>
            <a:r>
              <a:rPr lang="en-US" err="1"/>
              <a:t>Epid</a:t>
            </a:r>
            <a:r>
              <a:rPr lang="en-US"/>
              <a:t> Bull 2024;2:3-19 | DOI 10.25646/11894</a:t>
            </a:r>
          </a:p>
        </p:txBody>
      </p:sp>
      <p:sp>
        <p:nvSpPr>
          <p:cNvPr id="4" name="Titel 3">
            <a:extLst>
              <a:ext uri="{FF2B5EF4-FFF2-40B4-BE49-F238E27FC236}">
                <a16:creationId xmlns:a16="http://schemas.microsoft.com/office/drawing/2014/main" id="{2BA7C39A-9538-CF61-0D9A-A33400FB6DD1}"/>
              </a:ext>
            </a:extLst>
          </p:cNvPr>
          <p:cNvSpPr>
            <a:spLocks noGrp="1"/>
          </p:cNvSpPr>
          <p:nvPr>
            <p:ph type="title" idx="4294967295"/>
          </p:nvPr>
        </p:nvSpPr>
        <p:spPr>
          <a:xfrm>
            <a:off x="365125" y="284928"/>
            <a:ext cx="11460163" cy="430887"/>
          </a:xfrm>
        </p:spPr>
        <p:txBody>
          <a:bodyPr vert="horz">
            <a:normAutofit fontScale="90000"/>
          </a:bodyPr>
          <a:lstStyle/>
          <a:p>
            <a:r>
              <a:rPr lang="de-DE"/>
              <a:t>COVID-19</a:t>
            </a:r>
          </a:p>
        </p:txBody>
      </p:sp>
      <p:sp>
        <p:nvSpPr>
          <p:cNvPr id="12" name="Foliennummernplatzhalter 11">
            <a:extLst>
              <a:ext uri="{FF2B5EF4-FFF2-40B4-BE49-F238E27FC236}">
                <a16:creationId xmlns:a16="http://schemas.microsoft.com/office/drawing/2014/main" id="{0B65FA29-8099-6A61-29C8-CB4D793D894F}"/>
              </a:ext>
            </a:extLst>
          </p:cNvPr>
          <p:cNvSpPr>
            <a:spLocks noGrp="1"/>
          </p:cNvSpPr>
          <p:nvPr>
            <p:ph type="sldNum" sz="quarter" idx="21"/>
          </p:nvPr>
        </p:nvSpPr>
        <p:spPr/>
        <p:txBody>
          <a:bodyPr/>
          <a:lstStyle/>
          <a:p>
            <a:fld id="{9F9F533D-B52E-4A2F-BF72-0ADD2D94BD75}" type="slidenum">
              <a:rPr lang="en-GB" smtClean="0"/>
              <a:pPr/>
              <a:t>40</a:t>
            </a:fld>
            <a:endParaRPr lang="en-GB"/>
          </a:p>
        </p:txBody>
      </p:sp>
      <p:sp>
        <p:nvSpPr>
          <p:cNvPr id="8" name="Ellipse 7">
            <a:extLst>
              <a:ext uri="{FF2B5EF4-FFF2-40B4-BE49-F238E27FC236}">
                <a16:creationId xmlns:a16="http://schemas.microsoft.com/office/drawing/2014/main" id="{410A066E-1A80-0AB1-C3D5-12149861D7E3}"/>
              </a:ext>
            </a:extLst>
          </p:cNvPr>
          <p:cNvSpPr/>
          <p:nvPr/>
        </p:nvSpPr>
        <p:spPr>
          <a:xfrm>
            <a:off x="335534" y="1427744"/>
            <a:ext cx="484094" cy="484094"/>
          </a:xfrm>
          <a:prstGeom prst="ellipse">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a:t>1</a:t>
            </a:r>
          </a:p>
        </p:txBody>
      </p:sp>
      <p:sp>
        <p:nvSpPr>
          <p:cNvPr id="10" name="Rechteck: abgerundete Ecken 9">
            <a:extLst>
              <a:ext uri="{FF2B5EF4-FFF2-40B4-BE49-F238E27FC236}">
                <a16:creationId xmlns:a16="http://schemas.microsoft.com/office/drawing/2014/main" id="{CB342868-C9BE-4F40-AF87-07D517533340}"/>
              </a:ext>
            </a:extLst>
          </p:cNvPr>
          <p:cNvSpPr/>
          <p:nvPr/>
        </p:nvSpPr>
        <p:spPr>
          <a:xfrm>
            <a:off x="577580" y="2997177"/>
            <a:ext cx="4664757" cy="611254"/>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rIns="36000" rtlCol="0" anchor="ctr"/>
          <a:lstStyle/>
          <a:p>
            <a:r>
              <a:rPr lang="de-DE" b="1"/>
              <a:t>Basis-Immunität + jährliche Auffrischung im Herbst</a:t>
            </a:r>
          </a:p>
        </p:txBody>
      </p:sp>
      <p:sp>
        <p:nvSpPr>
          <p:cNvPr id="11" name="Ellipse 10">
            <a:extLst>
              <a:ext uri="{FF2B5EF4-FFF2-40B4-BE49-F238E27FC236}">
                <a16:creationId xmlns:a16="http://schemas.microsoft.com/office/drawing/2014/main" id="{0AA23C3A-5232-66DA-0C08-73430BB9113B}"/>
              </a:ext>
            </a:extLst>
          </p:cNvPr>
          <p:cNvSpPr/>
          <p:nvPr/>
        </p:nvSpPr>
        <p:spPr>
          <a:xfrm>
            <a:off x="335534" y="3044575"/>
            <a:ext cx="484094" cy="484094"/>
          </a:xfrm>
          <a:prstGeom prst="ellipse">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000" b="1"/>
              <a:t>2</a:t>
            </a:r>
          </a:p>
        </p:txBody>
      </p:sp>
      <p:grpSp>
        <p:nvGrpSpPr>
          <p:cNvPr id="23" name="Gruppieren 22">
            <a:extLst>
              <a:ext uri="{FF2B5EF4-FFF2-40B4-BE49-F238E27FC236}">
                <a16:creationId xmlns:a16="http://schemas.microsoft.com/office/drawing/2014/main" id="{31E1D437-088C-734D-741E-72570488D501}"/>
              </a:ext>
            </a:extLst>
          </p:cNvPr>
          <p:cNvGrpSpPr/>
          <p:nvPr/>
        </p:nvGrpSpPr>
        <p:grpSpPr>
          <a:xfrm>
            <a:off x="5719762" y="1376363"/>
            <a:ext cx="1258888" cy="4789487"/>
            <a:chOff x="347662" y="1376363"/>
            <a:chExt cx="1258888" cy="4789487"/>
          </a:xfrm>
        </p:grpSpPr>
        <p:sp>
          <p:nvSpPr>
            <p:cNvPr id="24" name="Rechteck 23">
              <a:extLst>
                <a:ext uri="{FF2B5EF4-FFF2-40B4-BE49-F238E27FC236}">
                  <a16:creationId xmlns:a16="http://schemas.microsoft.com/office/drawing/2014/main" id="{E411ED9B-844F-8944-3ED0-C58078291111}"/>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911FF89-1120-E71D-A9E5-0E53ED080A77}"/>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abgerundete Ecken 25">
              <a:extLst>
                <a:ext uri="{FF2B5EF4-FFF2-40B4-BE49-F238E27FC236}">
                  <a16:creationId xmlns:a16="http://schemas.microsoft.com/office/drawing/2014/main" id="{2DEF8A25-09FD-F1BF-B121-A773643A0327}"/>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abgerundete Ecken 26">
              <a:extLst>
                <a:ext uri="{FF2B5EF4-FFF2-40B4-BE49-F238E27FC236}">
                  <a16:creationId xmlns:a16="http://schemas.microsoft.com/office/drawing/2014/main" id="{49A5D350-662E-B176-7F71-D5BE9F3BF280}"/>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8" name="Grafik 27" descr="Dokument Silhouette">
            <a:extLst>
              <a:ext uri="{FF2B5EF4-FFF2-40B4-BE49-F238E27FC236}">
                <a16:creationId xmlns:a16="http://schemas.microsoft.com/office/drawing/2014/main" id="{3CD6E6CD-2B94-DC57-2E57-0F761E5C384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52418" y="1532961"/>
            <a:ext cx="914400" cy="914400"/>
          </a:xfrm>
          <a:prstGeom prst="rect">
            <a:avLst/>
          </a:prstGeom>
        </p:spPr>
      </p:pic>
    </p:spTree>
    <p:extLst>
      <p:ext uri="{BB962C8B-B14F-4D97-AF65-F5344CB8AC3E}">
        <p14:creationId xmlns:p14="http://schemas.microsoft.com/office/powerpoint/2010/main" val="2615332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D0DFEB5A-F72C-8C12-C8AD-5ED1C866817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2" name="think-cell data - do not delete" hidden="1">
                        <a:extLst>
                          <a:ext uri="{FF2B5EF4-FFF2-40B4-BE49-F238E27FC236}">
                            <a16:creationId xmlns:a16="http://schemas.microsoft.com/office/drawing/2014/main" id="{D0DFEB5A-F72C-8C12-C8AD-5ED1C866817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5" name="Gruppieren 14">
            <a:extLst>
              <a:ext uri="{FF2B5EF4-FFF2-40B4-BE49-F238E27FC236}">
                <a16:creationId xmlns:a16="http://schemas.microsoft.com/office/drawing/2014/main" id="{B20E58EF-A7A6-8164-3D78-0AC259397B88}"/>
              </a:ext>
            </a:extLst>
          </p:cNvPr>
          <p:cNvGrpSpPr/>
          <p:nvPr/>
        </p:nvGrpSpPr>
        <p:grpSpPr>
          <a:xfrm>
            <a:off x="2120900" y="1939464"/>
            <a:ext cx="8135929" cy="4277186"/>
            <a:chOff x="1993900" y="2324100"/>
            <a:chExt cx="7935753" cy="4171950"/>
          </a:xfrm>
        </p:grpSpPr>
        <p:pic>
          <p:nvPicPr>
            <p:cNvPr id="4" name="Grafik 3">
              <a:extLst>
                <a:ext uri="{FF2B5EF4-FFF2-40B4-BE49-F238E27FC236}">
                  <a16:creationId xmlns:a16="http://schemas.microsoft.com/office/drawing/2014/main" id="{9A3C55EB-DB63-1E63-97C1-F5A3EA7B72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3900" y="2336800"/>
              <a:ext cx="7935753" cy="4159250"/>
            </a:xfrm>
            <a:prstGeom prst="rect">
              <a:avLst/>
            </a:prstGeom>
          </p:spPr>
        </p:pic>
        <p:sp>
          <p:nvSpPr>
            <p:cNvPr id="14" name="Rechteck 13">
              <a:extLst>
                <a:ext uri="{FF2B5EF4-FFF2-40B4-BE49-F238E27FC236}">
                  <a16:creationId xmlns:a16="http://schemas.microsoft.com/office/drawing/2014/main" id="{428FCC6C-E61A-EE7C-FCA0-680C4419785E}"/>
                </a:ext>
              </a:extLst>
            </p:cNvPr>
            <p:cNvSpPr/>
            <p:nvPr/>
          </p:nvSpPr>
          <p:spPr bwMode="gray">
            <a:xfrm>
              <a:off x="4089400" y="2324100"/>
              <a:ext cx="3733799" cy="1649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 name="Untertitel 8">
            <a:extLst>
              <a:ext uri="{FF2B5EF4-FFF2-40B4-BE49-F238E27FC236}">
                <a16:creationId xmlns:a16="http://schemas.microsoft.com/office/drawing/2014/main" id="{239E42A8-5F34-7A05-5F31-99378AC7E8F9}"/>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Fälle auf der Intensivstation nach Alter</a:t>
            </a:r>
          </a:p>
        </p:txBody>
      </p:sp>
      <p:sp>
        <p:nvSpPr>
          <p:cNvPr id="10" name="Textplatzhalter 9">
            <a:extLst>
              <a:ext uri="{FF2B5EF4-FFF2-40B4-BE49-F238E27FC236}">
                <a16:creationId xmlns:a16="http://schemas.microsoft.com/office/drawing/2014/main" id="{BF182CC3-7115-6EC4-0A7B-6DE1374FD2EB}"/>
              </a:ext>
            </a:extLst>
          </p:cNvPr>
          <p:cNvSpPr>
            <a:spLocks noGrp="1"/>
          </p:cNvSpPr>
          <p:nvPr>
            <p:ph type="body" sz="quarter" idx="13"/>
          </p:nvPr>
        </p:nvSpPr>
        <p:spPr>
          <a:xfrm>
            <a:off x="365125" y="6446685"/>
            <a:ext cx="10336213" cy="138499"/>
          </a:xfrm>
        </p:spPr>
        <p:txBody>
          <a:bodyPr/>
          <a:lstStyle/>
          <a:p>
            <a:r>
              <a:rPr lang="de-DE" sz="1000">
                <a:solidFill>
                  <a:schemeClr val="tx1">
                    <a:lumMod val="65000"/>
                    <a:lumOff val="35000"/>
                  </a:schemeClr>
                </a:solidFill>
                <a:hlinkClick r:id="rId6">
                  <a:extLst>
                    <a:ext uri="{A12FA001-AC4F-418D-AE19-62706E023703}">
                      <ahyp:hlinkClr xmlns:ahyp="http://schemas.microsoft.com/office/drawing/2018/hyperlinkcolor" val="tx"/>
                    </a:ext>
                  </a:extLst>
                </a:hlinkClick>
              </a:rPr>
              <a:t>https://www.intensivregister.de/#/aktuelle-lage/altersstruktur</a:t>
            </a:r>
            <a:r>
              <a:rPr lang="de-DE" sz="1000">
                <a:solidFill>
                  <a:schemeClr val="tx1">
                    <a:lumMod val="65000"/>
                    <a:lumOff val="35000"/>
                  </a:schemeClr>
                </a:solidFill>
              </a:rPr>
              <a:t>; zuletzt abgerufen: 08.11.2023; </a:t>
            </a:r>
            <a:r>
              <a:rPr lang="en-US" sz="1000" err="1">
                <a:solidFill>
                  <a:schemeClr val="tx1">
                    <a:lumMod val="65000"/>
                    <a:lumOff val="35000"/>
                  </a:schemeClr>
                </a:solidFill>
              </a:rPr>
              <a:t>Epid</a:t>
            </a:r>
            <a:r>
              <a:rPr lang="en-US" sz="1000">
                <a:solidFill>
                  <a:schemeClr val="tx1">
                    <a:lumMod val="65000"/>
                    <a:lumOff val="35000"/>
                  </a:schemeClr>
                </a:solidFill>
              </a:rPr>
              <a:t> Bull 2023;21:7-48 | DOI 10.25646/11461.3</a:t>
            </a:r>
            <a:endParaRPr lang="de-DE" sz="1000">
              <a:solidFill>
                <a:schemeClr val="tx1">
                  <a:lumMod val="65000"/>
                  <a:lumOff val="35000"/>
                </a:schemeClr>
              </a:solidFill>
            </a:endParaRPr>
          </a:p>
        </p:txBody>
      </p:sp>
      <p:sp>
        <p:nvSpPr>
          <p:cNvPr id="7" name="Titel 6">
            <a:extLst>
              <a:ext uri="{FF2B5EF4-FFF2-40B4-BE49-F238E27FC236}">
                <a16:creationId xmlns:a16="http://schemas.microsoft.com/office/drawing/2014/main" id="{BF839EDE-B513-4226-1CAF-BD282FEB105E}"/>
              </a:ext>
            </a:extLst>
          </p:cNvPr>
          <p:cNvSpPr>
            <a:spLocks noGrp="1"/>
          </p:cNvSpPr>
          <p:nvPr>
            <p:ph type="title" idx="4294967295"/>
          </p:nvPr>
        </p:nvSpPr>
        <p:spPr>
          <a:xfrm>
            <a:off x="365125" y="288006"/>
            <a:ext cx="11460163" cy="424732"/>
          </a:xfrm>
        </p:spPr>
        <p:txBody>
          <a:bodyPr vert="horz">
            <a:normAutofit fontScale="90000"/>
          </a:bodyPr>
          <a:lstStyle/>
          <a:p>
            <a:r>
              <a:rPr lang="de-DE"/>
              <a:t>COVID-19</a:t>
            </a:r>
          </a:p>
        </p:txBody>
      </p:sp>
      <p:sp>
        <p:nvSpPr>
          <p:cNvPr id="11" name="Foliennummernplatzhalter 10">
            <a:extLst>
              <a:ext uri="{FF2B5EF4-FFF2-40B4-BE49-F238E27FC236}">
                <a16:creationId xmlns:a16="http://schemas.microsoft.com/office/drawing/2014/main" id="{2FB59469-E526-DCA8-696F-21062706F066}"/>
              </a:ext>
            </a:extLst>
          </p:cNvPr>
          <p:cNvSpPr>
            <a:spLocks noGrp="1"/>
          </p:cNvSpPr>
          <p:nvPr>
            <p:ph type="sldNum" sz="quarter" idx="21"/>
          </p:nvPr>
        </p:nvSpPr>
        <p:spPr/>
        <p:txBody>
          <a:bodyPr/>
          <a:lstStyle/>
          <a:p>
            <a:fld id="{9F9F533D-B52E-4A2F-BF72-0ADD2D94BD75}" type="slidenum">
              <a:rPr lang="en-GB" smtClean="0"/>
              <a:pPr/>
              <a:t>41</a:t>
            </a:fld>
            <a:endParaRPr lang="en-GB"/>
          </a:p>
        </p:txBody>
      </p:sp>
      <p:sp>
        <p:nvSpPr>
          <p:cNvPr id="13" name="Textfeld 12">
            <a:extLst>
              <a:ext uri="{FF2B5EF4-FFF2-40B4-BE49-F238E27FC236}">
                <a16:creationId xmlns:a16="http://schemas.microsoft.com/office/drawing/2014/main" id="{A9FAD376-7582-4B8B-D895-B9FBADA6C64E}"/>
              </a:ext>
            </a:extLst>
          </p:cNvPr>
          <p:cNvSpPr txBox="1"/>
          <p:nvPr/>
        </p:nvSpPr>
        <p:spPr>
          <a:xfrm>
            <a:off x="1965324" y="1385466"/>
            <a:ext cx="7458075" cy="553998"/>
          </a:xfrm>
          <a:prstGeom prst="rect">
            <a:avLst/>
          </a:prstGeom>
          <a:noFill/>
        </p:spPr>
        <p:txBody>
          <a:bodyPr wrap="square" lIns="0" tIns="0" rIns="0" bIns="0">
            <a:spAutoFit/>
          </a:bodyPr>
          <a:lstStyle/>
          <a:p>
            <a:r>
              <a:rPr lang="de-DE" b="1">
                <a:solidFill>
                  <a:schemeClr val="tx1">
                    <a:lumMod val="65000"/>
                    <a:lumOff val="35000"/>
                  </a:schemeClr>
                </a:solidFill>
              </a:rPr>
              <a:t>Aktuelle Altersstruktur der COVID-19-Fälle auf Intensivstation </a:t>
            </a:r>
            <a:br>
              <a:rPr lang="de-DE" b="1">
                <a:solidFill>
                  <a:schemeClr val="tx1">
                    <a:lumMod val="65000"/>
                    <a:lumOff val="35000"/>
                  </a:schemeClr>
                </a:solidFill>
              </a:rPr>
            </a:br>
            <a:r>
              <a:rPr lang="de-DE">
                <a:solidFill>
                  <a:schemeClr val="tx1">
                    <a:lumMod val="65000"/>
                    <a:lumOff val="35000"/>
                  </a:schemeClr>
                </a:solidFill>
              </a:rPr>
              <a:t>(47,9% aller gemeldeten COVID-19-Fälle)</a:t>
            </a:r>
          </a:p>
        </p:txBody>
      </p:sp>
      <p:grpSp>
        <p:nvGrpSpPr>
          <p:cNvPr id="2" name="Gruppieren 1">
            <a:extLst>
              <a:ext uri="{FF2B5EF4-FFF2-40B4-BE49-F238E27FC236}">
                <a16:creationId xmlns:a16="http://schemas.microsoft.com/office/drawing/2014/main" id="{E39BD707-9038-2602-D4DA-1D47E411743C}"/>
              </a:ext>
            </a:extLst>
          </p:cNvPr>
          <p:cNvGrpSpPr/>
          <p:nvPr/>
        </p:nvGrpSpPr>
        <p:grpSpPr>
          <a:xfrm>
            <a:off x="347662" y="1376363"/>
            <a:ext cx="1258888" cy="4789487"/>
            <a:chOff x="347662" y="1376363"/>
            <a:chExt cx="1258888" cy="4789487"/>
          </a:xfrm>
        </p:grpSpPr>
        <p:sp>
          <p:nvSpPr>
            <p:cNvPr id="3" name="Rechteck 2">
              <a:extLst>
                <a:ext uri="{FF2B5EF4-FFF2-40B4-BE49-F238E27FC236}">
                  <a16:creationId xmlns:a16="http://schemas.microsoft.com/office/drawing/2014/main" id="{E027EA93-CD47-E81C-B1B3-9FCDEB8B9B2D}"/>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33060FE7-7039-BDCC-9D4D-5CDE507DCB7E}"/>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E81CC3A1-4982-DEFB-634A-2E9BC1559C54}"/>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6E2B1539-17A1-0E04-A70D-E02C928369AD}"/>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6" name="Grafik 15" descr="Balkendiagramm Silhouette">
            <a:extLst>
              <a:ext uri="{FF2B5EF4-FFF2-40B4-BE49-F238E27FC236}">
                <a16:creationId xmlns:a16="http://schemas.microsoft.com/office/drawing/2014/main" id="{DB130B66-B52A-A15F-7067-29E2A0F84A7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3076" y="1528815"/>
            <a:ext cx="914400" cy="914400"/>
          </a:xfrm>
          <a:prstGeom prst="rect">
            <a:avLst/>
          </a:prstGeom>
        </p:spPr>
      </p:pic>
    </p:spTree>
    <p:extLst>
      <p:ext uri="{BB962C8B-B14F-4D97-AF65-F5344CB8AC3E}">
        <p14:creationId xmlns:p14="http://schemas.microsoft.com/office/powerpoint/2010/main" val="640017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60E0B53A-5059-6762-6EED-DD047C90E5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4" name="think-cell data - do not delete" hidden="1">
                        <a:extLst>
                          <a:ext uri="{FF2B5EF4-FFF2-40B4-BE49-F238E27FC236}">
                            <a16:creationId xmlns:a16="http://schemas.microsoft.com/office/drawing/2014/main" id="{60E0B53A-5059-6762-6EED-DD047C90E5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hteck: diagonal liegende Ecken abgerundet 2">
            <a:extLst>
              <a:ext uri="{FF2B5EF4-FFF2-40B4-BE49-F238E27FC236}">
                <a16:creationId xmlns:a16="http://schemas.microsoft.com/office/drawing/2014/main" id="{75AD2991-567A-9D25-3A7F-B32FDCA351F5}"/>
              </a:ext>
            </a:extLst>
          </p:cNvPr>
          <p:cNvSpPr/>
          <p:nvPr/>
        </p:nvSpPr>
        <p:spPr>
          <a:xfrm>
            <a:off x="4826000" y="137274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Erreger:	</a:t>
            </a:r>
            <a:r>
              <a:rPr lang="de-DE" sz="2000" b="0" i="1" kern="1200" baseline="0">
                <a:solidFill>
                  <a:schemeClr val="tx1">
                    <a:lumMod val="65000"/>
                    <a:lumOff val="35000"/>
                  </a:schemeClr>
                </a:solidFill>
              </a:rPr>
              <a:t>Bakterien, Streptococcus pneumoniae</a:t>
            </a:r>
          </a:p>
        </p:txBody>
      </p:sp>
      <p:sp>
        <p:nvSpPr>
          <p:cNvPr id="5" name="Rechteck: diagonal liegende Ecken abgerundet 4">
            <a:extLst>
              <a:ext uri="{FF2B5EF4-FFF2-40B4-BE49-F238E27FC236}">
                <a16:creationId xmlns:a16="http://schemas.microsoft.com/office/drawing/2014/main" id="{1269B2F9-735A-076D-5DB8-277C1717EF8C}"/>
              </a:ext>
            </a:extLst>
          </p:cNvPr>
          <p:cNvSpPr/>
          <p:nvPr/>
        </p:nvSpPr>
        <p:spPr>
          <a:xfrm>
            <a:off x="4826000" y="217167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Übertragung:	</a:t>
            </a:r>
            <a:r>
              <a:rPr lang="de-DE" sz="2000" b="0" i="0" kern="1200" baseline="0">
                <a:solidFill>
                  <a:schemeClr val="tx1">
                    <a:lumMod val="65000"/>
                    <a:lumOff val="35000"/>
                  </a:schemeClr>
                </a:solidFill>
              </a:rPr>
              <a:t>Tröpfcheninfektion, auch Schmiereninfektion möglich </a:t>
            </a:r>
          </a:p>
        </p:txBody>
      </p:sp>
      <p:sp>
        <p:nvSpPr>
          <p:cNvPr id="6" name="Rechteck: diagonal liegende Ecken abgerundet 5">
            <a:extLst>
              <a:ext uri="{FF2B5EF4-FFF2-40B4-BE49-F238E27FC236}">
                <a16:creationId xmlns:a16="http://schemas.microsoft.com/office/drawing/2014/main" id="{EE39730F-ECA6-8C15-5340-ED4AEB6F4977}"/>
              </a:ext>
            </a:extLst>
          </p:cNvPr>
          <p:cNvSpPr/>
          <p:nvPr/>
        </p:nvSpPr>
        <p:spPr>
          <a:xfrm>
            <a:off x="4826000" y="297060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Inkubationszeit:	</a:t>
            </a:r>
            <a:r>
              <a:rPr lang="de-DE" sz="2000" i="0" baseline="0">
                <a:solidFill>
                  <a:schemeClr val="tx1">
                    <a:lumMod val="65000"/>
                    <a:lumOff val="35000"/>
                  </a:schemeClr>
                </a:solidFill>
              </a:rPr>
              <a:t>Sehr variabel</a:t>
            </a:r>
          </a:p>
        </p:txBody>
      </p:sp>
      <p:sp>
        <p:nvSpPr>
          <p:cNvPr id="7" name="Rechteck: diagonal liegende Ecken abgerundet 6">
            <a:extLst>
              <a:ext uri="{FF2B5EF4-FFF2-40B4-BE49-F238E27FC236}">
                <a16:creationId xmlns:a16="http://schemas.microsoft.com/office/drawing/2014/main" id="{313A9D29-2F8C-FF5F-99A8-A5A518A97353}"/>
              </a:ext>
            </a:extLst>
          </p:cNvPr>
          <p:cNvSpPr/>
          <p:nvPr/>
        </p:nvSpPr>
        <p:spPr>
          <a:xfrm>
            <a:off x="4826000" y="376953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Immunität:	</a:t>
            </a:r>
            <a:r>
              <a:rPr lang="de-DE" sz="2000" i="0" kern="1200" baseline="0">
                <a:solidFill>
                  <a:schemeClr val="tx1">
                    <a:lumMod val="65000"/>
                    <a:lumOff val="35000"/>
                  </a:schemeClr>
                </a:solidFill>
              </a:rPr>
              <a:t>Nur gegen </a:t>
            </a:r>
            <a:br>
              <a:rPr lang="de-DE" sz="2000" i="0" kern="1200" baseline="0">
                <a:solidFill>
                  <a:schemeClr val="tx1">
                    <a:lumMod val="65000"/>
                    <a:lumOff val="35000"/>
                  </a:schemeClr>
                </a:solidFill>
              </a:rPr>
            </a:br>
            <a:r>
              <a:rPr lang="de-DE" sz="2000" i="0" kern="1200" baseline="0">
                <a:solidFill>
                  <a:schemeClr val="tx1">
                    <a:lumMod val="65000"/>
                    <a:lumOff val="35000"/>
                  </a:schemeClr>
                </a:solidFill>
              </a:rPr>
              <a:t>jeweiligen Serotyp</a:t>
            </a:r>
          </a:p>
        </p:txBody>
      </p:sp>
      <p:sp>
        <p:nvSpPr>
          <p:cNvPr id="9" name="Rechteck: diagonal liegende Ecken abgerundet 8">
            <a:extLst>
              <a:ext uri="{FF2B5EF4-FFF2-40B4-BE49-F238E27FC236}">
                <a16:creationId xmlns:a16="http://schemas.microsoft.com/office/drawing/2014/main" id="{B07AB994-5839-DE9F-8A0E-65E32D83E736}"/>
              </a:ext>
            </a:extLst>
          </p:cNvPr>
          <p:cNvSpPr/>
          <p:nvPr/>
        </p:nvSpPr>
        <p:spPr>
          <a:xfrm>
            <a:off x="4826000" y="456846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Verbreitung:	</a:t>
            </a:r>
            <a:r>
              <a:rPr lang="de-DE" sz="2000" kern="1200">
                <a:solidFill>
                  <a:schemeClr val="tx1">
                    <a:lumMod val="65000"/>
                    <a:lumOff val="35000"/>
                  </a:schemeClr>
                </a:solidFill>
              </a:rPr>
              <a:t>W</a:t>
            </a:r>
            <a:r>
              <a:rPr lang="de-DE" sz="2000" b="0" i="0" kern="1200" baseline="0">
                <a:solidFill>
                  <a:schemeClr val="tx1">
                    <a:lumMod val="65000"/>
                    <a:lumOff val="35000"/>
                  </a:schemeClr>
                </a:solidFill>
              </a:rPr>
              <a:t>eltweit</a:t>
            </a:r>
            <a:endParaRPr lang="en-US" sz="2000" kern="1200">
              <a:solidFill>
                <a:schemeClr val="tx1">
                  <a:lumMod val="65000"/>
                  <a:lumOff val="35000"/>
                </a:schemeClr>
              </a:solidFill>
            </a:endParaRPr>
          </a:p>
        </p:txBody>
      </p:sp>
      <p:sp>
        <p:nvSpPr>
          <p:cNvPr id="16" name="Rechteck: diagonal liegende Ecken abgerundet 15">
            <a:extLst>
              <a:ext uri="{FF2B5EF4-FFF2-40B4-BE49-F238E27FC236}">
                <a16:creationId xmlns:a16="http://schemas.microsoft.com/office/drawing/2014/main" id="{DF1A80EA-1445-83AA-5431-1CD19D4D9D17}"/>
              </a:ext>
            </a:extLst>
          </p:cNvPr>
          <p:cNvSpPr/>
          <p:nvPr/>
        </p:nvSpPr>
        <p:spPr>
          <a:xfrm>
            <a:off x="4826000" y="5367389"/>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Meldepflicht:	</a:t>
            </a:r>
            <a:r>
              <a:rPr lang="de-DE" sz="2000" i="0" kern="1200" baseline="0">
                <a:solidFill>
                  <a:schemeClr val="tx1">
                    <a:lumMod val="65000"/>
                    <a:lumOff val="35000"/>
                  </a:schemeClr>
                </a:solidFill>
              </a:rPr>
              <a:t>Ja, für IPD</a:t>
            </a:r>
          </a:p>
        </p:txBody>
      </p:sp>
      <p:pic>
        <p:nvPicPr>
          <p:cNvPr id="2" name="Grafik 1" descr="Ein Bild, das lila, Perlen, Kunst enthält.&#10;&#10;Automatisch generierte Beschreibung mit mittlerer Zuverlässigkeit">
            <a:extLst>
              <a:ext uri="{FF2B5EF4-FFF2-40B4-BE49-F238E27FC236}">
                <a16:creationId xmlns:a16="http://schemas.microsoft.com/office/drawing/2014/main" id="{157ED071-8F0E-3418-77CE-481AD8E27BE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2426" y="1378609"/>
            <a:ext cx="4135438" cy="4782386"/>
          </a:xfrm>
          <a:prstGeom prst="rect">
            <a:avLst/>
          </a:prstGeom>
        </p:spPr>
      </p:pic>
      <p:sp>
        <p:nvSpPr>
          <p:cNvPr id="8" name="object 8"/>
          <p:cNvSpPr>
            <a:spLocks noChangeAspect="1"/>
          </p:cNvSpPr>
          <p:nvPr/>
        </p:nvSpPr>
        <p:spPr>
          <a:xfrm>
            <a:off x="10290321" y="4461956"/>
            <a:ext cx="1534967" cy="1719076"/>
          </a:xfrm>
          <a:prstGeom prst="roundRect">
            <a:avLst>
              <a:gd name="adj" fmla="val 10245"/>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 name="Textplatzhalter 10">
            <a:extLst>
              <a:ext uri="{FF2B5EF4-FFF2-40B4-BE49-F238E27FC236}">
                <a16:creationId xmlns:a16="http://schemas.microsoft.com/office/drawing/2014/main" id="{CDA11A47-2E1A-5A96-004B-56FF7E5291C1}"/>
              </a:ext>
            </a:extLst>
          </p:cNvPr>
          <p:cNvSpPr>
            <a:spLocks noGrp="1"/>
          </p:cNvSpPr>
          <p:nvPr>
            <p:ph type="body" sz="quarter" idx="13"/>
          </p:nvPr>
        </p:nvSpPr>
        <p:spPr>
          <a:xfrm>
            <a:off x="365125" y="6252785"/>
            <a:ext cx="10336213" cy="332399"/>
          </a:xfrm>
        </p:spPr>
        <p:txBody>
          <a:bodyPr/>
          <a:lstStyle/>
          <a:p>
            <a:r>
              <a:rPr lang="de-DE" sz="800" spc="-5">
                <a:solidFill>
                  <a:schemeClr val="tx1">
                    <a:lumMod val="65000"/>
                    <a:lumOff val="35000"/>
                  </a:schemeClr>
                </a:solidFill>
                <a:cs typeface="Arial"/>
              </a:rPr>
              <a:t>Bildquellen: oben: Pneumokokken_300_(c)GSK </a:t>
            </a:r>
            <a:r>
              <a:rPr lang="de-DE" sz="800">
                <a:solidFill>
                  <a:schemeClr val="tx1">
                    <a:lumMod val="65000"/>
                    <a:lumOff val="35000"/>
                  </a:schemeClr>
                </a:solidFill>
                <a:cs typeface="Arial"/>
              </a:rPr>
              <a:t>(ASSET-2311796) </a:t>
            </a:r>
            <a:r>
              <a:rPr lang="de-DE" sz="800" spc="-5">
                <a:solidFill>
                  <a:schemeClr val="tx1">
                    <a:lumMod val="65000"/>
                    <a:lumOff val="35000"/>
                  </a:schemeClr>
                </a:solidFill>
                <a:cs typeface="Arial"/>
              </a:rPr>
              <a:t>unten: Vaccines_ChestXRay_029530 </a:t>
            </a:r>
            <a:r>
              <a:rPr lang="de-DE" sz="800">
                <a:solidFill>
                  <a:schemeClr val="tx1">
                    <a:lumMod val="65000"/>
                    <a:lumOff val="35000"/>
                  </a:schemeClr>
                </a:solidFill>
                <a:cs typeface="Arial"/>
              </a:rPr>
              <a:t>(ASSET-  </a:t>
            </a:r>
            <a:r>
              <a:rPr lang="de-DE" sz="800" spc="-5">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1824548) </a:t>
            </a:r>
            <a:r>
              <a:rPr lang="de-DE" sz="800">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1 : Forum Impfen </a:t>
            </a:r>
            <a:r>
              <a:rPr lang="de-DE" sz="800" spc="-5">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der </a:t>
            </a:r>
            <a:r>
              <a:rPr lang="de-DE" sz="800">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BZgA, </a:t>
            </a:r>
            <a:r>
              <a:rPr lang="de-DE" sz="800" u="sng">
                <a:solidFill>
                  <a:schemeClr val="tx1">
                    <a:lumMod val="65000"/>
                    <a:lumOff val="35000"/>
                  </a:schemeClr>
                </a:solidFill>
                <a:uFill>
                  <a:solidFill>
                    <a:srgbClr val="000000"/>
                  </a:solidFill>
                </a:uFill>
                <a:cs typeface="Arial"/>
                <a:hlinkClick r:id="rId7">
                  <a:extLst>
                    <a:ext uri="{A12FA001-AC4F-418D-AE19-62706E023703}">
                      <ahyp:hlinkClr xmlns:ahyp="http://schemas.microsoft.com/office/drawing/2018/hyperlinkcolor" val="tx"/>
                    </a:ext>
                  </a:extLst>
                </a:hlinkClick>
              </a:rPr>
              <a:t>https://www.impfen-info.de/impfempfehlungen/fuer- </a:t>
            </a:r>
            <a:r>
              <a:rPr lang="de-DE" sz="800">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 </a:t>
            </a:r>
            <a:r>
              <a:rPr lang="de-DE" sz="800" u="sng" spc="-5">
                <a:solidFill>
                  <a:schemeClr val="tx1">
                    <a:lumMod val="65000"/>
                    <a:lumOff val="35000"/>
                  </a:schemeClr>
                </a:solidFill>
                <a:uFill>
                  <a:solidFill>
                    <a:srgbClr val="000000"/>
                  </a:solidFill>
                </a:uFill>
                <a:cs typeface="Arial"/>
                <a:hlinkClick r:id="rId7">
                  <a:extLst>
                    <a:ext uri="{A12FA001-AC4F-418D-AE19-62706E023703}">
                      <ahyp:hlinkClr xmlns:ahyp="http://schemas.microsoft.com/office/drawing/2018/hyperlinkcolor" val="tx"/>
                    </a:ext>
                  </a:extLst>
                </a:hlinkClick>
              </a:rPr>
              <a:t>erwachsene/</a:t>
            </a:r>
            <a:r>
              <a:rPr lang="de-DE" sz="800" u="sng" spc="-5" err="1">
                <a:solidFill>
                  <a:schemeClr val="tx1">
                    <a:lumMod val="65000"/>
                    <a:lumOff val="35000"/>
                  </a:schemeClr>
                </a:solidFill>
                <a:uFill>
                  <a:solidFill>
                    <a:srgbClr val="000000"/>
                  </a:solidFill>
                </a:uFill>
                <a:cs typeface="Arial"/>
                <a:hlinkClick r:id="rId7">
                  <a:extLst>
                    <a:ext uri="{A12FA001-AC4F-418D-AE19-62706E023703}">
                      <ahyp:hlinkClr xmlns:ahyp="http://schemas.microsoft.com/office/drawing/2018/hyperlinkcolor" val="tx"/>
                    </a:ext>
                  </a:extLst>
                </a:hlinkClick>
              </a:rPr>
              <a:t>pneumokokken</a:t>
            </a:r>
            <a:r>
              <a:rPr lang="de-DE" sz="800" u="sng" spc="-5">
                <a:solidFill>
                  <a:schemeClr val="tx1">
                    <a:lumMod val="65000"/>
                    <a:lumOff val="35000"/>
                  </a:schemeClr>
                </a:solidFill>
                <a:uFill>
                  <a:solidFill>
                    <a:srgbClr val="000000"/>
                  </a:solidFill>
                </a:uFill>
                <a:cs typeface="Arial"/>
                <a:hlinkClick r:id="rId7">
                  <a:extLst>
                    <a:ext uri="{A12FA001-AC4F-418D-AE19-62706E023703}">
                      <ahyp:hlinkClr xmlns:ahyp="http://schemas.microsoft.com/office/drawing/2018/hyperlinkcolor" val="tx"/>
                    </a:ext>
                  </a:extLst>
                </a:hlinkClick>
              </a:rPr>
              <a:t>/</a:t>
            </a:r>
            <a:r>
              <a:rPr lang="de-DE" sz="800" u="sng" spc="-5" err="1">
                <a:solidFill>
                  <a:schemeClr val="tx1">
                    <a:lumMod val="65000"/>
                    <a:lumOff val="35000"/>
                  </a:schemeClr>
                </a:solidFill>
                <a:uFill>
                  <a:solidFill>
                    <a:srgbClr val="000000"/>
                  </a:solidFill>
                </a:uFill>
                <a:cs typeface="Arial"/>
                <a:hlinkClick r:id="rId7">
                  <a:extLst>
                    <a:ext uri="{A12FA001-AC4F-418D-AE19-62706E023703}">
                      <ahyp:hlinkClr xmlns:ahyp="http://schemas.microsoft.com/office/drawing/2018/hyperlinkcolor" val="tx"/>
                    </a:ext>
                  </a:extLst>
                </a:hlinkClick>
              </a:rPr>
              <a:t>infektion</a:t>
            </a:r>
            <a:r>
              <a:rPr lang="de-DE" sz="800" u="sng" spc="-5">
                <a:solidFill>
                  <a:schemeClr val="tx1">
                    <a:lumMod val="65000"/>
                    <a:lumOff val="35000"/>
                  </a:schemeClr>
                </a:solidFill>
                <a:uFill>
                  <a:solidFill>
                    <a:srgbClr val="000000"/>
                  </a:solidFill>
                </a:uFill>
                <a:cs typeface="Arial"/>
                <a:hlinkClick r:id="rId7">
                  <a:extLst>
                    <a:ext uri="{A12FA001-AC4F-418D-AE19-62706E023703}">
                      <ahyp:hlinkClr xmlns:ahyp="http://schemas.microsoft.com/office/drawing/2018/hyperlinkcolor" val="tx"/>
                    </a:ext>
                  </a:extLst>
                </a:hlinkClick>
              </a:rPr>
              <a:t>/</a:t>
            </a:r>
            <a:r>
              <a:rPr lang="de-DE" sz="800" spc="-5">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 letzter Aufruf 06.10.2019 2: </a:t>
            </a:r>
            <a:r>
              <a:rPr lang="de-DE" sz="800">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Van </a:t>
            </a:r>
            <a:r>
              <a:rPr lang="de-DE" sz="800" spc="-5">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Hoek </a:t>
            </a:r>
            <a:r>
              <a:rPr lang="de-DE" sz="800">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AJ </a:t>
            </a:r>
            <a:r>
              <a:rPr lang="de-DE" sz="800" spc="-5">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et </a:t>
            </a:r>
            <a:r>
              <a:rPr lang="de-DE" sz="800">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al., J </a:t>
            </a:r>
            <a:r>
              <a:rPr lang="de-DE" sz="800" err="1">
                <a:solidFill>
                  <a:schemeClr val="tx1">
                    <a:lumMod val="65000"/>
                    <a:lumOff val="35000"/>
                  </a:schemeClr>
                </a:solidFill>
                <a:cs typeface="Arial"/>
                <a:hlinkClick r:id="rId7">
                  <a:extLst>
                    <a:ext uri="{A12FA001-AC4F-418D-AE19-62706E023703}">
                      <ahyp:hlinkClr xmlns:ahyp="http://schemas.microsoft.com/office/drawing/2018/hyperlinkcolor" val="tx"/>
                    </a:ext>
                  </a:extLst>
                </a:hlinkClick>
              </a:rPr>
              <a:t>I</a:t>
            </a:r>
            <a:r>
              <a:rPr lang="de-DE" sz="800" err="1">
                <a:solidFill>
                  <a:schemeClr val="tx1">
                    <a:lumMod val="65000"/>
                    <a:lumOff val="35000"/>
                  </a:schemeClr>
                </a:solidFill>
                <a:cs typeface="Arial"/>
              </a:rPr>
              <a:t>nfection</a:t>
            </a:r>
            <a:r>
              <a:rPr lang="de-DE" sz="800">
                <a:solidFill>
                  <a:schemeClr val="tx1">
                    <a:lumMod val="65000"/>
                    <a:lumOff val="35000"/>
                  </a:schemeClr>
                </a:solidFill>
                <a:cs typeface="Arial"/>
              </a:rPr>
              <a:t>, </a:t>
            </a:r>
            <a:r>
              <a:rPr lang="de-DE" sz="800" spc="-5">
                <a:solidFill>
                  <a:schemeClr val="tx1">
                    <a:lumMod val="65000"/>
                    <a:lumOff val="35000"/>
                  </a:schemeClr>
                </a:solidFill>
                <a:cs typeface="Arial"/>
              </a:rPr>
              <a:t>2012; 65;</a:t>
            </a:r>
            <a:r>
              <a:rPr lang="de-DE" sz="800" spc="190">
                <a:solidFill>
                  <a:schemeClr val="tx1">
                    <a:lumMod val="65000"/>
                    <a:lumOff val="35000"/>
                  </a:schemeClr>
                </a:solidFill>
                <a:cs typeface="Arial"/>
              </a:rPr>
              <a:t> </a:t>
            </a:r>
            <a:r>
              <a:rPr lang="de-DE" sz="800" spc="-5">
                <a:solidFill>
                  <a:schemeClr val="tx1">
                    <a:lumMod val="65000"/>
                    <a:lumOff val="35000"/>
                  </a:schemeClr>
                </a:solidFill>
                <a:cs typeface="Arial"/>
              </a:rPr>
              <a:t>17-24.; </a:t>
            </a:r>
            <a:r>
              <a:rPr lang="de-DE" sz="800" spc="-5">
                <a:solidFill>
                  <a:schemeClr val="tx1">
                    <a:lumMod val="65000"/>
                    <a:lumOff val="35000"/>
                  </a:schemeClr>
                </a:solidFill>
                <a:cs typeface="Arial"/>
                <a:hlinkClick r:id="rId8"/>
              </a:rPr>
              <a:t>https://www.gesetze-im-internet.de/ifsg/__7.html</a:t>
            </a:r>
            <a:r>
              <a:rPr lang="de-DE" sz="800" spc="-5">
                <a:solidFill>
                  <a:schemeClr val="tx1">
                    <a:lumMod val="65000"/>
                    <a:lumOff val="35000"/>
                  </a:schemeClr>
                </a:solidFill>
                <a:cs typeface="Arial"/>
              </a:rPr>
              <a:t> (zuletzt </a:t>
            </a:r>
            <a:r>
              <a:rPr lang="de-DE" sz="800" spc="-5" err="1">
                <a:solidFill>
                  <a:schemeClr val="tx1">
                    <a:lumMod val="65000"/>
                    <a:lumOff val="35000"/>
                  </a:schemeClr>
                </a:solidFill>
                <a:cs typeface="Arial"/>
              </a:rPr>
              <a:t>zugefriffen</a:t>
            </a:r>
            <a:r>
              <a:rPr lang="de-DE" sz="800" spc="-5">
                <a:solidFill>
                  <a:schemeClr val="tx1">
                    <a:lumMod val="65000"/>
                    <a:lumOff val="35000"/>
                  </a:schemeClr>
                </a:solidFill>
                <a:cs typeface="Arial"/>
              </a:rPr>
              <a:t>: Jan. 2024); (invasive </a:t>
            </a:r>
            <a:r>
              <a:rPr lang="de-DE" sz="800" spc="-5" err="1">
                <a:solidFill>
                  <a:schemeClr val="tx1">
                    <a:lumMod val="65000"/>
                    <a:lumOff val="35000"/>
                  </a:schemeClr>
                </a:solidFill>
                <a:cs typeface="Arial"/>
              </a:rPr>
              <a:t>pneumococcal</a:t>
            </a:r>
            <a:r>
              <a:rPr lang="de-DE" sz="800" spc="-5">
                <a:solidFill>
                  <a:schemeClr val="tx1">
                    <a:lumMod val="65000"/>
                    <a:lumOff val="35000"/>
                  </a:schemeClr>
                </a:solidFill>
                <a:cs typeface="Arial"/>
              </a:rPr>
              <a:t> </a:t>
            </a:r>
            <a:r>
              <a:rPr lang="de-DE" sz="800" spc="-5" err="1">
                <a:solidFill>
                  <a:schemeClr val="tx1">
                    <a:lumMod val="65000"/>
                    <a:lumOff val="35000"/>
                  </a:schemeClr>
                </a:solidFill>
                <a:cs typeface="Arial"/>
              </a:rPr>
              <a:t>disease</a:t>
            </a:r>
            <a:r>
              <a:rPr lang="de-DE" sz="800" spc="-5">
                <a:solidFill>
                  <a:schemeClr val="tx1">
                    <a:lumMod val="65000"/>
                    <a:lumOff val="35000"/>
                  </a:schemeClr>
                </a:solidFill>
                <a:cs typeface="Arial"/>
              </a:rPr>
              <a:t>, IPD = invasive Pneumokokken Erkrankung)</a:t>
            </a:r>
          </a:p>
        </p:txBody>
      </p:sp>
      <p:sp>
        <p:nvSpPr>
          <p:cNvPr id="4" name="Titel 3">
            <a:extLst>
              <a:ext uri="{FF2B5EF4-FFF2-40B4-BE49-F238E27FC236}">
                <a16:creationId xmlns:a16="http://schemas.microsoft.com/office/drawing/2014/main" id="{E847E12A-C3EA-C398-AACE-263CEFF70EDB}"/>
              </a:ext>
            </a:extLst>
          </p:cNvPr>
          <p:cNvSpPr>
            <a:spLocks noGrp="1"/>
          </p:cNvSpPr>
          <p:nvPr>
            <p:ph type="title" idx="4294967295"/>
          </p:nvPr>
        </p:nvSpPr>
        <p:spPr>
          <a:xfrm>
            <a:off x="365125" y="288006"/>
            <a:ext cx="11460163" cy="424732"/>
          </a:xfrm>
        </p:spPr>
        <p:txBody>
          <a:bodyPr vert="horz">
            <a:noAutofit/>
          </a:bodyPr>
          <a:lstStyle/>
          <a:p>
            <a:r>
              <a:rPr lang="de-DE" sz="3600" dirty="0">
                <a:solidFill>
                  <a:schemeClr val="bg1"/>
                </a:solidFill>
                <a:highlight>
                  <a:srgbClr val="0000FF"/>
                </a:highlight>
                <a:latin typeface="Arial" panose="020B0604020202020204" pitchFamily="34" charset="0"/>
                <a:cs typeface="Arial" panose="020B0604020202020204" pitchFamily="34" charset="0"/>
              </a:rPr>
              <a:t>Pneumokokken</a:t>
            </a:r>
          </a:p>
        </p:txBody>
      </p:sp>
      <p:sp>
        <p:nvSpPr>
          <p:cNvPr id="13" name="Foliennummernplatzhalter 12">
            <a:extLst>
              <a:ext uri="{FF2B5EF4-FFF2-40B4-BE49-F238E27FC236}">
                <a16:creationId xmlns:a16="http://schemas.microsoft.com/office/drawing/2014/main" id="{B999758F-3B22-D0A1-B6A1-60A8214AD528}"/>
              </a:ext>
            </a:extLst>
          </p:cNvPr>
          <p:cNvSpPr>
            <a:spLocks noGrp="1"/>
          </p:cNvSpPr>
          <p:nvPr>
            <p:ph type="sldNum" sz="quarter" idx="21"/>
          </p:nvPr>
        </p:nvSpPr>
        <p:spPr/>
        <p:txBody>
          <a:bodyPr/>
          <a:lstStyle/>
          <a:p>
            <a:fld id="{9F9F533D-B52E-4A2F-BF72-0ADD2D94BD75}" type="slidenum">
              <a:rPr lang="en-GB" smtClean="0"/>
              <a:pPr/>
              <a:t>42</a:t>
            </a:fld>
            <a:endParaRPr lang="en-GB"/>
          </a:p>
        </p:txBody>
      </p:sp>
      <p:sp>
        <p:nvSpPr>
          <p:cNvPr id="18" name="Rechteck: abgerundete Ecken 17">
            <a:extLst>
              <a:ext uri="{FF2B5EF4-FFF2-40B4-BE49-F238E27FC236}">
                <a16:creationId xmlns:a16="http://schemas.microsoft.com/office/drawing/2014/main" id="{FAB5B26A-7BED-26AD-E6F5-36370609F575}"/>
              </a:ext>
            </a:extLst>
          </p:cNvPr>
          <p:cNvSpPr/>
          <p:nvPr/>
        </p:nvSpPr>
        <p:spPr>
          <a:xfrm>
            <a:off x="4826000" y="1383464"/>
            <a:ext cx="152400" cy="4782386"/>
          </a:xfrm>
          <a:prstGeom prst="roundRect">
            <a:avLst>
              <a:gd name="adj" fmla="val 875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29945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CC1C188-4CF6-907D-105C-D8085AFAF56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1" name="think-cell data - do not delete" hidden="1">
                        <a:extLst>
                          <a:ext uri="{FF2B5EF4-FFF2-40B4-BE49-F238E27FC236}">
                            <a16:creationId xmlns:a16="http://schemas.microsoft.com/office/drawing/2014/main" id="{1CC1C188-4CF6-907D-105C-D8085AFAF56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Untertitel 5">
            <a:extLst>
              <a:ext uri="{FF2B5EF4-FFF2-40B4-BE49-F238E27FC236}">
                <a16:creationId xmlns:a16="http://schemas.microsoft.com/office/drawing/2014/main" id="{C5B1DB80-9048-A1FC-BABA-FDA4C497C62E}"/>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Epidemiologie – das Risiko einer schweren Infektion ist altersabhängig </a:t>
            </a:r>
          </a:p>
        </p:txBody>
      </p:sp>
      <p:pic>
        <p:nvPicPr>
          <p:cNvPr id="12" name="Grafik 11">
            <a:extLst>
              <a:ext uri="{FF2B5EF4-FFF2-40B4-BE49-F238E27FC236}">
                <a16:creationId xmlns:a16="http://schemas.microsoft.com/office/drawing/2014/main" id="{65FBA119-07FB-7685-4E88-0E58E196989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1927872" y="1974836"/>
            <a:ext cx="9730728" cy="4189688"/>
          </a:xfrm>
          <a:prstGeom prst="rect">
            <a:avLst/>
          </a:prstGeom>
        </p:spPr>
      </p:pic>
      <p:sp>
        <p:nvSpPr>
          <p:cNvPr id="7" name="Textplatzhalter 6">
            <a:extLst>
              <a:ext uri="{FF2B5EF4-FFF2-40B4-BE49-F238E27FC236}">
                <a16:creationId xmlns:a16="http://schemas.microsoft.com/office/drawing/2014/main" id="{D42B4703-E1F1-3456-BEC0-38BBE9F504C6}"/>
              </a:ext>
            </a:extLst>
          </p:cNvPr>
          <p:cNvSpPr>
            <a:spLocks noGrp="1"/>
          </p:cNvSpPr>
          <p:nvPr>
            <p:ph type="body" sz="quarter" idx="13"/>
          </p:nvPr>
        </p:nvSpPr>
        <p:spPr>
          <a:xfrm>
            <a:off x="365125" y="6446685"/>
            <a:ext cx="10336213" cy="138499"/>
          </a:xfrm>
        </p:spPr>
        <p:txBody>
          <a:bodyPr/>
          <a:lstStyle/>
          <a:p>
            <a:r>
              <a:rPr lang="en-US" err="1"/>
              <a:t>Epid</a:t>
            </a:r>
            <a:r>
              <a:rPr lang="en-US"/>
              <a:t> Bull 2023;39:3-44 | DOI 10.25646/11719</a:t>
            </a:r>
          </a:p>
        </p:txBody>
      </p:sp>
      <p:sp>
        <p:nvSpPr>
          <p:cNvPr id="3" name="Titel 2">
            <a:extLst>
              <a:ext uri="{FF2B5EF4-FFF2-40B4-BE49-F238E27FC236}">
                <a16:creationId xmlns:a16="http://schemas.microsoft.com/office/drawing/2014/main" id="{51B0E48A-51DB-B463-36A6-D56E94513EC1}"/>
              </a:ext>
            </a:extLst>
          </p:cNvPr>
          <p:cNvSpPr>
            <a:spLocks noGrp="1"/>
          </p:cNvSpPr>
          <p:nvPr>
            <p:ph type="title" idx="4294967295"/>
          </p:nvPr>
        </p:nvSpPr>
        <p:spPr>
          <a:xfrm>
            <a:off x="365125" y="288006"/>
            <a:ext cx="11460163" cy="424732"/>
          </a:xfrm>
        </p:spPr>
        <p:txBody>
          <a:bodyPr vert="horz">
            <a:normAutofit fontScale="90000"/>
          </a:bodyPr>
          <a:lstStyle/>
          <a:p>
            <a:r>
              <a:rPr lang="de-DE"/>
              <a:t>Pneumokokken</a:t>
            </a:r>
          </a:p>
        </p:txBody>
      </p:sp>
      <p:sp>
        <p:nvSpPr>
          <p:cNvPr id="8" name="Foliennummernplatzhalter 7">
            <a:extLst>
              <a:ext uri="{FF2B5EF4-FFF2-40B4-BE49-F238E27FC236}">
                <a16:creationId xmlns:a16="http://schemas.microsoft.com/office/drawing/2014/main" id="{5FDB913C-26F6-3821-CC17-9F2E2294A287}"/>
              </a:ext>
            </a:extLst>
          </p:cNvPr>
          <p:cNvSpPr>
            <a:spLocks noGrp="1"/>
          </p:cNvSpPr>
          <p:nvPr>
            <p:ph type="sldNum" sz="quarter" idx="21"/>
          </p:nvPr>
        </p:nvSpPr>
        <p:spPr/>
        <p:txBody>
          <a:bodyPr/>
          <a:lstStyle/>
          <a:p>
            <a:fld id="{9F9F533D-B52E-4A2F-BF72-0ADD2D94BD75}" type="slidenum">
              <a:rPr lang="en-GB" smtClean="0"/>
              <a:pPr/>
              <a:t>43</a:t>
            </a:fld>
            <a:endParaRPr lang="en-GB"/>
          </a:p>
        </p:txBody>
      </p:sp>
      <p:sp>
        <p:nvSpPr>
          <p:cNvPr id="2" name="Textfeld 1">
            <a:extLst>
              <a:ext uri="{FF2B5EF4-FFF2-40B4-BE49-F238E27FC236}">
                <a16:creationId xmlns:a16="http://schemas.microsoft.com/office/drawing/2014/main" id="{4ED14A58-25B7-1FBB-D5C9-E8F639881391}"/>
              </a:ext>
            </a:extLst>
          </p:cNvPr>
          <p:cNvSpPr txBox="1"/>
          <p:nvPr/>
        </p:nvSpPr>
        <p:spPr>
          <a:xfrm>
            <a:off x="1965324" y="1385466"/>
            <a:ext cx="7458075" cy="276999"/>
          </a:xfrm>
          <a:prstGeom prst="rect">
            <a:avLst/>
          </a:prstGeom>
          <a:noFill/>
        </p:spPr>
        <p:txBody>
          <a:bodyPr wrap="square" lIns="0" tIns="0" rIns="0" bIns="0">
            <a:spAutoFit/>
          </a:bodyPr>
          <a:lstStyle/>
          <a:p>
            <a:r>
              <a:rPr lang="de-DE" b="1">
                <a:solidFill>
                  <a:schemeClr val="tx1">
                    <a:lumMod val="65000"/>
                    <a:lumOff val="35000"/>
                  </a:schemeClr>
                </a:solidFill>
              </a:rPr>
              <a:t>Fälle/100.000 der Altersgruppe</a:t>
            </a:r>
            <a:endParaRPr lang="de-DE">
              <a:solidFill>
                <a:schemeClr val="tx1">
                  <a:lumMod val="65000"/>
                  <a:lumOff val="35000"/>
                </a:schemeClr>
              </a:solidFill>
            </a:endParaRPr>
          </a:p>
        </p:txBody>
      </p:sp>
      <p:grpSp>
        <p:nvGrpSpPr>
          <p:cNvPr id="4" name="Gruppieren 3">
            <a:extLst>
              <a:ext uri="{FF2B5EF4-FFF2-40B4-BE49-F238E27FC236}">
                <a16:creationId xmlns:a16="http://schemas.microsoft.com/office/drawing/2014/main" id="{99D3E16B-AEF2-A538-A369-D37ACD3928FA}"/>
              </a:ext>
            </a:extLst>
          </p:cNvPr>
          <p:cNvGrpSpPr/>
          <p:nvPr/>
        </p:nvGrpSpPr>
        <p:grpSpPr>
          <a:xfrm>
            <a:off x="347662" y="1376363"/>
            <a:ext cx="1258888" cy="4789487"/>
            <a:chOff x="347662" y="1376363"/>
            <a:chExt cx="1258888" cy="4789487"/>
          </a:xfrm>
        </p:grpSpPr>
        <p:sp>
          <p:nvSpPr>
            <p:cNvPr id="5" name="Rechteck 4">
              <a:extLst>
                <a:ext uri="{FF2B5EF4-FFF2-40B4-BE49-F238E27FC236}">
                  <a16:creationId xmlns:a16="http://schemas.microsoft.com/office/drawing/2014/main" id="{D188FC27-AAA8-F4E2-7EB0-B0F10F2C4E51}"/>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627E9D6B-AC87-641D-6C18-5AA4056CF792}"/>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abgerundete Ecken 9">
              <a:extLst>
                <a:ext uri="{FF2B5EF4-FFF2-40B4-BE49-F238E27FC236}">
                  <a16:creationId xmlns:a16="http://schemas.microsoft.com/office/drawing/2014/main" id="{93BB51A3-6D1A-3520-F3B3-9F4836AB7C58}"/>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abgerundete Ecken 12">
              <a:extLst>
                <a:ext uri="{FF2B5EF4-FFF2-40B4-BE49-F238E27FC236}">
                  <a16:creationId xmlns:a16="http://schemas.microsoft.com/office/drawing/2014/main" id="{25CA5EC7-267D-C6F2-DD30-2976F10C30F4}"/>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4" name="Grafik 13" descr="Balkendiagramm Silhouette">
            <a:extLst>
              <a:ext uri="{FF2B5EF4-FFF2-40B4-BE49-F238E27FC236}">
                <a16:creationId xmlns:a16="http://schemas.microsoft.com/office/drawing/2014/main" id="{6E2C6236-2C2B-6280-38D1-D724F9F8E79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3076" y="1528815"/>
            <a:ext cx="914400" cy="914400"/>
          </a:xfrm>
          <a:prstGeom prst="rect">
            <a:avLst/>
          </a:prstGeom>
        </p:spPr>
      </p:pic>
    </p:spTree>
    <p:extLst>
      <p:ext uri="{BB962C8B-B14F-4D97-AF65-F5344CB8AC3E}">
        <p14:creationId xmlns:p14="http://schemas.microsoft.com/office/powerpoint/2010/main" val="266089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31E92EC-B1D7-80AF-CFE6-10100A9CB2E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2" name="think-cell data - do not delete" hidden="1">
                        <a:extLst>
                          <a:ext uri="{FF2B5EF4-FFF2-40B4-BE49-F238E27FC236}">
                            <a16:creationId xmlns:a16="http://schemas.microsoft.com/office/drawing/2014/main" id="{F31E92EC-B1D7-80AF-CFE6-10100A9CB2E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Rechteck 22">
            <a:extLst>
              <a:ext uri="{FF2B5EF4-FFF2-40B4-BE49-F238E27FC236}">
                <a16:creationId xmlns:a16="http://schemas.microsoft.com/office/drawing/2014/main" id="{C12B1937-E869-15AB-E2C7-0F99AF4BC7DE}"/>
              </a:ext>
            </a:extLst>
          </p:cNvPr>
          <p:cNvSpPr/>
          <p:nvPr/>
        </p:nvSpPr>
        <p:spPr bwMode="ltGray">
          <a:xfrm rot="5400000">
            <a:off x="1270927" y="589566"/>
            <a:ext cx="1464166" cy="3060797"/>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
        <p:nvSpPr>
          <p:cNvPr id="25" name="Rechteck 24">
            <a:extLst>
              <a:ext uri="{FF2B5EF4-FFF2-40B4-BE49-F238E27FC236}">
                <a16:creationId xmlns:a16="http://schemas.microsoft.com/office/drawing/2014/main" id="{D1482076-3E19-C71C-DF93-F196A980778B}"/>
              </a:ext>
            </a:extLst>
          </p:cNvPr>
          <p:cNvSpPr/>
          <p:nvPr/>
        </p:nvSpPr>
        <p:spPr bwMode="ltGray">
          <a:xfrm rot="5400000">
            <a:off x="1270927" y="2254631"/>
            <a:ext cx="1464166" cy="3060797"/>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
        <p:nvSpPr>
          <p:cNvPr id="27" name="Rechteck 26">
            <a:extLst>
              <a:ext uri="{FF2B5EF4-FFF2-40B4-BE49-F238E27FC236}">
                <a16:creationId xmlns:a16="http://schemas.microsoft.com/office/drawing/2014/main" id="{EEFD7D1A-7D36-0108-A18C-68321C480F24}"/>
              </a:ext>
            </a:extLst>
          </p:cNvPr>
          <p:cNvSpPr/>
          <p:nvPr/>
        </p:nvSpPr>
        <p:spPr bwMode="ltGray">
          <a:xfrm rot="5400000">
            <a:off x="1270927" y="3921886"/>
            <a:ext cx="1464166" cy="3060797"/>
          </a:xfrm>
          <a:prstGeom prst="rect">
            <a:avLst/>
          </a:prstGeom>
          <a:solidFill>
            <a:schemeClr val="accent2">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
        <p:nvSpPr>
          <p:cNvPr id="8" name="Rechteck: obere Ecken abgerundet 7">
            <a:extLst>
              <a:ext uri="{FF2B5EF4-FFF2-40B4-BE49-F238E27FC236}">
                <a16:creationId xmlns:a16="http://schemas.microsoft.com/office/drawing/2014/main" id="{335EE7F4-E49B-CEAB-8CCA-C77FAB9304AA}"/>
              </a:ext>
            </a:extLst>
          </p:cNvPr>
          <p:cNvSpPr/>
          <p:nvPr/>
        </p:nvSpPr>
        <p:spPr bwMode="ltGray">
          <a:xfrm rot="5400000">
            <a:off x="8318008" y="-686983"/>
            <a:ext cx="1464166" cy="5613894"/>
          </a:xfrm>
          <a:prstGeom prst="round2SameRect">
            <a:avLst>
              <a:gd name="adj1" fmla="val 46172"/>
              <a:gd name="adj2" fmla="val 0"/>
            </a:avLst>
          </a:prstGeom>
          <a:solidFill>
            <a:schemeClr val="bg1">
              <a:lumMod val="9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
        <p:nvSpPr>
          <p:cNvPr id="17" name="Rechteck: obere Ecken abgerundet 16">
            <a:extLst>
              <a:ext uri="{FF2B5EF4-FFF2-40B4-BE49-F238E27FC236}">
                <a16:creationId xmlns:a16="http://schemas.microsoft.com/office/drawing/2014/main" id="{3DD0F324-3021-D82A-9E2D-F199834234AF}"/>
              </a:ext>
            </a:extLst>
          </p:cNvPr>
          <p:cNvSpPr/>
          <p:nvPr/>
        </p:nvSpPr>
        <p:spPr bwMode="ltGray">
          <a:xfrm rot="5400000">
            <a:off x="8318009" y="978082"/>
            <a:ext cx="1464164" cy="5613894"/>
          </a:xfrm>
          <a:prstGeom prst="round2SameRect">
            <a:avLst>
              <a:gd name="adj1" fmla="val 46172"/>
              <a:gd name="adj2" fmla="val 0"/>
            </a:avLst>
          </a:prstGeom>
          <a:solidFill>
            <a:schemeClr val="bg1">
              <a:lumMod val="9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
        <p:nvSpPr>
          <p:cNvPr id="21" name="Rechteck: obere Ecken abgerundet 20">
            <a:extLst>
              <a:ext uri="{FF2B5EF4-FFF2-40B4-BE49-F238E27FC236}">
                <a16:creationId xmlns:a16="http://schemas.microsoft.com/office/drawing/2014/main" id="{30022210-5762-626E-EFC2-4AA1F684AE9D}"/>
              </a:ext>
            </a:extLst>
          </p:cNvPr>
          <p:cNvSpPr/>
          <p:nvPr/>
        </p:nvSpPr>
        <p:spPr bwMode="ltGray">
          <a:xfrm rot="5400000">
            <a:off x="8318009" y="2645337"/>
            <a:ext cx="1464164" cy="5613894"/>
          </a:xfrm>
          <a:prstGeom prst="round2SameRect">
            <a:avLst>
              <a:gd name="adj1" fmla="val 46172"/>
              <a:gd name="adj2" fmla="val 0"/>
            </a:avLst>
          </a:prstGeom>
          <a:solidFill>
            <a:schemeClr val="bg1">
              <a:lumMod val="9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pic>
        <p:nvPicPr>
          <p:cNvPr id="2" name="Grafik 1" descr="Ein Bild, das Metallarbeit, Fabrik, Schweißen, Schweißer enthält.&#10;&#10;Automatisch generierte Beschreibung">
            <a:extLst>
              <a:ext uri="{FF2B5EF4-FFF2-40B4-BE49-F238E27FC236}">
                <a16:creationId xmlns:a16="http://schemas.microsoft.com/office/drawing/2014/main" id="{71FDF617-C484-B1B7-6B4E-70CCEFAB03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33409" y="4718012"/>
            <a:ext cx="2709736" cy="1464166"/>
          </a:xfrm>
          <a:prstGeom prst="rect">
            <a:avLst/>
          </a:prstGeom>
        </p:spPr>
      </p:pic>
      <p:pic>
        <p:nvPicPr>
          <p:cNvPr id="6" name="Grafik 5" descr="Ein Bild, das Person, Kleidung, Menschliches Gesicht, draußen enthält.&#10;&#10;Automatisch generierte Beschreibung">
            <a:extLst>
              <a:ext uri="{FF2B5EF4-FFF2-40B4-BE49-F238E27FC236}">
                <a16:creationId xmlns:a16="http://schemas.microsoft.com/office/drawing/2014/main" id="{44FEB369-AB77-9D51-F5A6-0603F4B2D1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33408" y="1387880"/>
            <a:ext cx="2709737" cy="1461977"/>
          </a:xfrm>
          <a:prstGeom prst="rect">
            <a:avLst/>
          </a:prstGeom>
        </p:spPr>
      </p:pic>
      <p:pic>
        <p:nvPicPr>
          <p:cNvPr id="9" name="Grafik 8" descr="Ein Bild, das Person, medizinische Ausrüstung, Gesundheitsversorgung, Im Haus enthält.&#10;&#10;Automatisch generierte Beschreibung">
            <a:extLst>
              <a:ext uri="{FF2B5EF4-FFF2-40B4-BE49-F238E27FC236}">
                <a16:creationId xmlns:a16="http://schemas.microsoft.com/office/drawing/2014/main" id="{94108D04-6261-1B3B-25BC-A33FB9C934B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533408" y="3056549"/>
            <a:ext cx="2709736" cy="1450053"/>
          </a:xfrm>
          <a:prstGeom prst="rect">
            <a:avLst/>
          </a:prstGeom>
        </p:spPr>
      </p:pic>
      <p:sp>
        <p:nvSpPr>
          <p:cNvPr id="4" name="Untertitel 3">
            <a:extLst>
              <a:ext uri="{FF2B5EF4-FFF2-40B4-BE49-F238E27FC236}">
                <a16:creationId xmlns:a16="http://schemas.microsoft.com/office/drawing/2014/main" id="{02BBBD2B-CAAF-09A1-AE33-41065D1D182A}"/>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Impfung bei Erwachsenen – eine Übersicht</a:t>
            </a:r>
          </a:p>
        </p:txBody>
      </p:sp>
      <p:sp>
        <p:nvSpPr>
          <p:cNvPr id="11" name="Textfeld 10">
            <a:extLst>
              <a:ext uri="{FF2B5EF4-FFF2-40B4-BE49-F238E27FC236}">
                <a16:creationId xmlns:a16="http://schemas.microsoft.com/office/drawing/2014/main" id="{097E89F9-C323-C21F-B25F-B3E9EB8BD90E}"/>
              </a:ext>
            </a:extLst>
          </p:cNvPr>
          <p:cNvSpPr txBox="1"/>
          <p:nvPr/>
        </p:nvSpPr>
        <p:spPr>
          <a:xfrm>
            <a:off x="826109" y="2014389"/>
            <a:ext cx="2487502" cy="280885"/>
          </a:xfrm>
          <a:prstGeom prst="rect">
            <a:avLst/>
          </a:prstGeom>
          <a:noFill/>
        </p:spPr>
        <p:txBody>
          <a:bodyPr wrap="square" lIns="0" tIns="0" rIns="0" bIns="0" rtlCol="0" anchor="ctr">
            <a:noAutofit/>
          </a:bodyPr>
          <a:lstStyle/>
          <a:p>
            <a:pPr marL="0" marR="0" lvl="0" indent="0" defTabSz="914400" rtl="0" eaLnBrk="1" fontAlgn="auto" latinLnBrk="0" hangingPunct="1">
              <a:lnSpc>
                <a:spcPct val="90000"/>
              </a:lnSpc>
              <a:spcBef>
                <a:spcPts val="400"/>
              </a:spcBef>
              <a:spcAft>
                <a:spcPts val="400"/>
              </a:spcAft>
              <a:buClrTx/>
              <a:buSzTx/>
              <a:buFontTx/>
              <a:buNone/>
              <a:tabLst/>
              <a:defRPr/>
            </a:pPr>
            <a:r>
              <a:rPr kumimoji="0" lang="de-DE" sz="2000" b="1"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rPr>
              <a:t>Standardimpfung</a:t>
            </a:r>
          </a:p>
        </p:txBody>
      </p:sp>
      <p:sp>
        <p:nvSpPr>
          <p:cNvPr id="13" name="Textfeld 12">
            <a:extLst>
              <a:ext uri="{FF2B5EF4-FFF2-40B4-BE49-F238E27FC236}">
                <a16:creationId xmlns:a16="http://schemas.microsoft.com/office/drawing/2014/main" id="{2F64278C-2F94-8A8C-B21A-2672B77BE2AA}"/>
              </a:ext>
            </a:extLst>
          </p:cNvPr>
          <p:cNvSpPr txBox="1"/>
          <p:nvPr/>
        </p:nvSpPr>
        <p:spPr>
          <a:xfrm>
            <a:off x="6538476" y="1988218"/>
            <a:ext cx="4984530" cy="265589"/>
          </a:xfrm>
          <a:prstGeom prst="rect">
            <a:avLst/>
          </a:prstGeom>
          <a:noFill/>
        </p:spPr>
        <p:txBody>
          <a:bodyPr wrap="square" lIns="0" tIns="0" rIns="0" bIns="0" rtlCol="0" anchor="ctr">
            <a:noAutofit/>
          </a:bodyPr>
          <a:lstStyle/>
          <a:p>
            <a:pPr marL="285750" marR="0" lvl="0" indent="-28575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de-DE" sz="2000" b="0"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cs typeface="Poppins" panose="00000500000000000000" pitchFamily="2" charset="0"/>
              </a:rPr>
              <a:t>Personen ≥ 60 Jahre</a:t>
            </a:r>
            <a:endParaRPr kumimoji="0" lang="de-DE" sz="2000" b="0"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endParaRPr>
          </a:p>
        </p:txBody>
      </p:sp>
      <p:sp>
        <p:nvSpPr>
          <p:cNvPr id="14" name="Textfeld 13">
            <a:extLst>
              <a:ext uri="{FF2B5EF4-FFF2-40B4-BE49-F238E27FC236}">
                <a16:creationId xmlns:a16="http://schemas.microsoft.com/office/drawing/2014/main" id="{12A4A9E5-6096-422E-44D4-8C4AAAB1879E}"/>
              </a:ext>
            </a:extLst>
          </p:cNvPr>
          <p:cNvSpPr txBox="1"/>
          <p:nvPr/>
        </p:nvSpPr>
        <p:spPr>
          <a:xfrm>
            <a:off x="6516413" y="3316883"/>
            <a:ext cx="4984530" cy="919236"/>
          </a:xfrm>
          <a:prstGeom prst="rect">
            <a:avLst/>
          </a:prstGeom>
          <a:noFill/>
        </p:spPr>
        <p:txBody>
          <a:bodyPr wrap="square" lIns="0" tIns="0" rIns="0" bIns="0" rtlCol="0" anchor="ctr">
            <a:noAutofit/>
          </a:bodyPr>
          <a:lstStyle/>
          <a:p>
            <a:pPr marL="285750" marR="0" lvl="0" indent="-28575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de-DE" sz="2000" b="0"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rPr>
              <a:t>Angeborene/erworbene Immundefekte</a:t>
            </a:r>
          </a:p>
          <a:p>
            <a:pPr marL="285750" marR="0" lvl="0" indent="-28575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de-DE" sz="2000" b="0"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rPr>
              <a:t>Sonstige chronische Erkrankungen</a:t>
            </a:r>
          </a:p>
          <a:p>
            <a:pPr marL="285750" marR="0" lvl="0" indent="-28575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de-DE" sz="2000" b="0"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rPr>
              <a:t>Fremdkörperassoziierte Risiken</a:t>
            </a:r>
          </a:p>
        </p:txBody>
      </p:sp>
      <p:sp>
        <p:nvSpPr>
          <p:cNvPr id="18" name="Textfeld 17">
            <a:extLst>
              <a:ext uri="{FF2B5EF4-FFF2-40B4-BE49-F238E27FC236}">
                <a16:creationId xmlns:a16="http://schemas.microsoft.com/office/drawing/2014/main" id="{1554D616-5D41-164A-C7B4-E5CC07EDD2ED}"/>
              </a:ext>
            </a:extLst>
          </p:cNvPr>
          <p:cNvSpPr txBox="1"/>
          <p:nvPr/>
        </p:nvSpPr>
        <p:spPr>
          <a:xfrm>
            <a:off x="826109" y="3670667"/>
            <a:ext cx="2487502" cy="333049"/>
          </a:xfrm>
          <a:prstGeom prst="rect">
            <a:avLst/>
          </a:prstGeom>
          <a:noFill/>
        </p:spPr>
        <p:txBody>
          <a:bodyPr wrap="square" lIns="0" tIns="0" rIns="0" bIns="0" rtlCol="0" anchor="ctr">
            <a:noAutofit/>
          </a:bodyPr>
          <a:lstStyle/>
          <a:p>
            <a:pPr marL="0" marR="0" lvl="0" indent="0" defTabSz="914400" rtl="0" eaLnBrk="1" fontAlgn="auto" latinLnBrk="0" hangingPunct="1">
              <a:lnSpc>
                <a:spcPct val="90000"/>
              </a:lnSpc>
              <a:spcBef>
                <a:spcPts val="400"/>
              </a:spcBef>
              <a:spcAft>
                <a:spcPts val="400"/>
              </a:spcAft>
              <a:buClrTx/>
              <a:buSzTx/>
              <a:buFontTx/>
              <a:buNone/>
              <a:tabLst/>
              <a:defRPr/>
            </a:pPr>
            <a:r>
              <a:rPr kumimoji="0" lang="de-DE" sz="2000" b="1"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rPr>
              <a:t>Gesundheitliche Indikation</a:t>
            </a:r>
          </a:p>
        </p:txBody>
      </p:sp>
      <p:sp>
        <p:nvSpPr>
          <p:cNvPr id="19" name="Textfeld 18">
            <a:extLst>
              <a:ext uri="{FF2B5EF4-FFF2-40B4-BE49-F238E27FC236}">
                <a16:creationId xmlns:a16="http://schemas.microsoft.com/office/drawing/2014/main" id="{EDB2DA46-476F-02C5-FB98-559901490446}"/>
              </a:ext>
            </a:extLst>
          </p:cNvPr>
          <p:cNvSpPr txBox="1"/>
          <p:nvPr/>
        </p:nvSpPr>
        <p:spPr>
          <a:xfrm>
            <a:off x="6516414" y="5028462"/>
            <a:ext cx="4984530" cy="919236"/>
          </a:xfrm>
          <a:prstGeom prst="rect">
            <a:avLst/>
          </a:prstGeom>
          <a:noFill/>
        </p:spPr>
        <p:txBody>
          <a:bodyPr wrap="square" lIns="0" tIns="0" rIns="0" bIns="0" rtlCol="0" anchor="ctr">
            <a:noAutofit/>
          </a:bodyPr>
          <a:lstStyle/>
          <a:p>
            <a:pPr marL="285750" marR="0" lvl="0" indent="-285750" algn="l" defTabSz="914400" rtl="0" eaLnBrk="1" fontAlgn="auto" latinLnBrk="0" hangingPunct="1">
              <a:lnSpc>
                <a:spcPct val="90000"/>
              </a:lnSpc>
              <a:spcBef>
                <a:spcPts val="400"/>
              </a:spcBef>
              <a:spcAft>
                <a:spcPts val="400"/>
              </a:spcAft>
              <a:buClrTx/>
              <a:buSzTx/>
              <a:buFont typeface="Arial" panose="020B0604020202020204" pitchFamily="34" charset="0"/>
              <a:buChar char="•"/>
              <a:tabLst/>
              <a:defRPr/>
            </a:pPr>
            <a:r>
              <a:rPr kumimoji="0" lang="de-DE" sz="2000" b="0"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rPr>
              <a:t>Exposition gegenüber  Metallrauchen, z.B. beim Schweißen</a:t>
            </a:r>
          </a:p>
        </p:txBody>
      </p:sp>
      <p:sp>
        <p:nvSpPr>
          <p:cNvPr id="22" name="Textfeld 21">
            <a:extLst>
              <a:ext uri="{FF2B5EF4-FFF2-40B4-BE49-F238E27FC236}">
                <a16:creationId xmlns:a16="http://schemas.microsoft.com/office/drawing/2014/main" id="{6538A5A3-C776-FA40-D18B-B8B0995B0A49}"/>
              </a:ext>
            </a:extLst>
          </p:cNvPr>
          <p:cNvSpPr txBox="1"/>
          <p:nvPr/>
        </p:nvSpPr>
        <p:spPr>
          <a:xfrm>
            <a:off x="826109" y="5336286"/>
            <a:ext cx="2487502" cy="333049"/>
          </a:xfrm>
          <a:prstGeom prst="rect">
            <a:avLst/>
          </a:prstGeom>
          <a:noFill/>
        </p:spPr>
        <p:txBody>
          <a:bodyPr wrap="square" lIns="0" tIns="0" rIns="0" bIns="0" rtlCol="0" anchor="ctr">
            <a:noAutofit/>
          </a:bodyPr>
          <a:lstStyle/>
          <a:p>
            <a:pPr marL="0" marR="0" lvl="0" indent="0" defTabSz="914400" rtl="0" eaLnBrk="1" fontAlgn="auto" latinLnBrk="0" hangingPunct="1">
              <a:lnSpc>
                <a:spcPct val="90000"/>
              </a:lnSpc>
              <a:spcBef>
                <a:spcPts val="400"/>
              </a:spcBef>
              <a:spcAft>
                <a:spcPts val="400"/>
              </a:spcAft>
              <a:buClrTx/>
              <a:buSzTx/>
              <a:buFontTx/>
              <a:buNone/>
              <a:tabLst/>
              <a:defRPr/>
            </a:pPr>
            <a:r>
              <a:rPr kumimoji="0" lang="de-DE" sz="2000" b="1" i="0" u="none" strike="noStrike" kern="1200" cap="none" spc="0" normalizeH="0" baseline="0" noProof="0">
                <a:ln>
                  <a:noFill/>
                </a:ln>
                <a:solidFill>
                  <a:schemeClr val="tx1">
                    <a:lumMod val="65000"/>
                    <a:lumOff val="35000"/>
                  </a:schemeClr>
                </a:solidFill>
                <a:effectLst/>
                <a:uLnTx/>
                <a:uFillTx/>
                <a:latin typeface="Avenir Next LT Pro" panose="020B0504020202020204" pitchFamily="34" charset="0"/>
              </a:rPr>
              <a:t>Berufliche Indikation</a:t>
            </a:r>
          </a:p>
        </p:txBody>
      </p:sp>
      <p:sp>
        <p:nvSpPr>
          <p:cNvPr id="5" name="Textplatzhalter 4">
            <a:extLst>
              <a:ext uri="{FF2B5EF4-FFF2-40B4-BE49-F238E27FC236}">
                <a16:creationId xmlns:a16="http://schemas.microsoft.com/office/drawing/2014/main" id="{F032F4DD-00B2-1A78-3C97-1607068F8E03}"/>
              </a:ext>
            </a:extLst>
          </p:cNvPr>
          <p:cNvSpPr>
            <a:spLocks noGrp="1"/>
          </p:cNvSpPr>
          <p:nvPr>
            <p:ph type="body" sz="quarter" idx="13"/>
          </p:nvPr>
        </p:nvSpPr>
        <p:spPr>
          <a:xfrm>
            <a:off x="365125" y="6446685"/>
            <a:ext cx="10336213" cy="138499"/>
          </a:xfrm>
        </p:spPr>
        <p:txBody>
          <a:bodyPr/>
          <a:lstStyle/>
          <a:p>
            <a:r>
              <a:rPr lang="sv-SE"/>
              <a:t>Epid Bull 2024;4:1- 72 | DOI 10.25646/11892; Bild: ASSET-1930661, ASSET-1915444, ASSET-2008406</a:t>
            </a:r>
          </a:p>
        </p:txBody>
      </p:sp>
      <p:sp>
        <p:nvSpPr>
          <p:cNvPr id="3" name="Titel 2">
            <a:extLst>
              <a:ext uri="{FF2B5EF4-FFF2-40B4-BE49-F238E27FC236}">
                <a16:creationId xmlns:a16="http://schemas.microsoft.com/office/drawing/2014/main" id="{BAB6C686-6C9A-CB88-DC47-AD4CAB2E09EC}"/>
              </a:ext>
            </a:extLst>
          </p:cNvPr>
          <p:cNvSpPr>
            <a:spLocks noGrp="1"/>
          </p:cNvSpPr>
          <p:nvPr>
            <p:ph type="title" idx="4294967295"/>
          </p:nvPr>
        </p:nvSpPr>
        <p:spPr>
          <a:xfrm>
            <a:off x="365125" y="288006"/>
            <a:ext cx="11460163" cy="424732"/>
          </a:xfrm>
        </p:spPr>
        <p:txBody>
          <a:bodyPr vert="horz">
            <a:normAutofit fontScale="90000"/>
          </a:bodyPr>
          <a:lstStyle/>
          <a:p>
            <a:r>
              <a:rPr lang="de-DE"/>
              <a:t>Pneumokokken</a:t>
            </a:r>
          </a:p>
        </p:txBody>
      </p:sp>
      <p:sp>
        <p:nvSpPr>
          <p:cNvPr id="10" name="Foliennummernplatzhalter 9">
            <a:extLst>
              <a:ext uri="{FF2B5EF4-FFF2-40B4-BE49-F238E27FC236}">
                <a16:creationId xmlns:a16="http://schemas.microsoft.com/office/drawing/2014/main" id="{191E23E2-1A9F-FCB9-81E5-4FF1B54F0396}"/>
              </a:ext>
            </a:extLst>
          </p:cNvPr>
          <p:cNvSpPr>
            <a:spLocks noGrp="1"/>
          </p:cNvSpPr>
          <p:nvPr>
            <p:ph type="sldNum" sz="quarter" idx="21"/>
          </p:nvPr>
        </p:nvSpPr>
        <p:spPr/>
        <p:txBody>
          <a:bodyPr/>
          <a:lstStyle/>
          <a:p>
            <a:fld id="{9F9F533D-B52E-4A2F-BF72-0ADD2D94BD75}" type="slidenum">
              <a:rPr lang="en-GB" smtClean="0"/>
              <a:pPr/>
              <a:t>44</a:t>
            </a:fld>
            <a:endParaRPr lang="en-GB"/>
          </a:p>
        </p:txBody>
      </p:sp>
      <p:sp>
        <p:nvSpPr>
          <p:cNvPr id="7" name="Rechteck: abgerundete Ecken 6">
            <a:extLst>
              <a:ext uri="{FF2B5EF4-FFF2-40B4-BE49-F238E27FC236}">
                <a16:creationId xmlns:a16="http://schemas.microsoft.com/office/drawing/2014/main" id="{F6F88FC1-771A-1E17-BC98-D59631518921}"/>
              </a:ext>
            </a:extLst>
          </p:cNvPr>
          <p:cNvSpPr/>
          <p:nvPr/>
        </p:nvSpPr>
        <p:spPr bwMode="ltGray">
          <a:xfrm rot="5400000">
            <a:off x="-269606" y="2022612"/>
            <a:ext cx="1464166" cy="194706"/>
          </a:xfrm>
          <a:prstGeom prst="roundRect">
            <a:avLst>
              <a:gd name="adj" fmla="val 64713"/>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
        <p:nvSpPr>
          <p:cNvPr id="16" name="Rechteck: abgerundete Ecken 15">
            <a:extLst>
              <a:ext uri="{FF2B5EF4-FFF2-40B4-BE49-F238E27FC236}">
                <a16:creationId xmlns:a16="http://schemas.microsoft.com/office/drawing/2014/main" id="{D8D2FE3B-5C4C-D1EF-59C6-6F0A6A2E1D29}"/>
              </a:ext>
            </a:extLst>
          </p:cNvPr>
          <p:cNvSpPr/>
          <p:nvPr/>
        </p:nvSpPr>
        <p:spPr bwMode="ltGray">
          <a:xfrm rot="5400000">
            <a:off x="-269606" y="3687677"/>
            <a:ext cx="1464166" cy="194706"/>
          </a:xfrm>
          <a:prstGeom prst="roundRect">
            <a:avLst>
              <a:gd name="adj" fmla="val 64713"/>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
        <p:nvSpPr>
          <p:cNvPr id="20" name="Rechteck: abgerundete Ecken 19">
            <a:extLst>
              <a:ext uri="{FF2B5EF4-FFF2-40B4-BE49-F238E27FC236}">
                <a16:creationId xmlns:a16="http://schemas.microsoft.com/office/drawing/2014/main" id="{DA1E53EF-C4F9-66BF-5E91-4C64C89AC27C}"/>
              </a:ext>
            </a:extLst>
          </p:cNvPr>
          <p:cNvSpPr/>
          <p:nvPr/>
        </p:nvSpPr>
        <p:spPr bwMode="ltGray">
          <a:xfrm rot="5400000">
            <a:off x="-269606" y="5354932"/>
            <a:ext cx="1464166" cy="194706"/>
          </a:xfrm>
          <a:prstGeom prst="roundRect">
            <a:avLst>
              <a:gd name="adj" fmla="val 64713"/>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marL="0" marR="0" lvl="0" indent="0" algn="ctr" defTabSz="914400" rtl="0" eaLnBrk="1" fontAlgn="auto" latinLnBrk="0" hangingPunct="1">
              <a:lnSpc>
                <a:spcPct val="90000"/>
              </a:lnSpc>
              <a:spcBef>
                <a:spcPts val="400"/>
              </a:spcBef>
              <a:spcAft>
                <a:spcPts val="400"/>
              </a:spcAft>
              <a:buClrTx/>
              <a:buSzTx/>
              <a:buFontTx/>
              <a:buNone/>
              <a:tabLst/>
              <a:defRPr/>
            </a:pPr>
            <a:endParaRPr kumimoji="0" lang="de-DE" sz="1200" b="0" i="0" u="none" strike="noStrike" kern="1200" cap="none" spc="0" normalizeH="0" baseline="0" noProof="0" err="1">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2783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8B38E65-9E09-31ED-CD80-1170E67268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2" name="think-cell data - do not delete" hidden="1">
                        <a:extLst>
                          <a:ext uri="{FF2B5EF4-FFF2-40B4-BE49-F238E27FC236}">
                            <a16:creationId xmlns:a16="http://schemas.microsoft.com/office/drawing/2014/main" id="{F8B38E65-9E09-31ED-CD80-1170E67268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Untertitel 3">
            <a:extLst>
              <a:ext uri="{FF2B5EF4-FFF2-40B4-BE49-F238E27FC236}">
                <a16:creationId xmlns:a16="http://schemas.microsoft.com/office/drawing/2014/main" id="{432257BE-9AC6-A32F-FE31-3EF5AA549B44}"/>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STIKO-Impfempfehlung für Erwachsene 60+</a:t>
            </a:r>
          </a:p>
        </p:txBody>
      </p:sp>
      <p:pic>
        <p:nvPicPr>
          <p:cNvPr id="10" name="Grafik 9">
            <a:extLst>
              <a:ext uri="{FF2B5EF4-FFF2-40B4-BE49-F238E27FC236}">
                <a16:creationId xmlns:a16="http://schemas.microsoft.com/office/drawing/2014/main" id="{F0C89648-D241-5B34-680C-3A5962A72F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14525" y="1791463"/>
            <a:ext cx="3863975" cy="2006973"/>
          </a:xfrm>
          <a:prstGeom prst="rect">
            <a:avLst/>
          </a:prstGeom>
        </p:spPr>
      </p:pic>
      <p:sp>
        <p:nvSpPr>
          <p:cNvPr id="15" name="Textfeld 14">
            <a:extLst>
              <a:ext uri="{FF2B5EF4-FFF2-40B4-BE49-F238E27FC236}">
                <a16:creationId xmlns:a16="http://schemas.microsoft.com/office/drawing/2014/main" id="{83485409-DD14-25A9-D3E5-61DF2E089814}"/>
              </a:ext>
            </a:extLst>
          </p:cNvPr>
          <p:cNvSpPr txBox="1"/>
          <p:nvPr/>
        </p:nvSpPr>
        <p:spPr>
          <a:xfrm>
            <a:off x="1955800" y="1386725"/>
            <a:ext cx="6103620" cy="276999"/>
          </a:xfrm>
          <a:prstGeom prst="rect">
            <a:avLst/>
          </a:prstGeom>
          <a:noFill/>
        </p:spPr>
        <p:txBody>
          <a:bodyPr wrap="square" lIns="0" tIns="0" rIns="0" bIns="0">
            <a:spAutoFit/>
          </a:bodyPr>
          <a:lstStyle/>
          <a:p>
            <a:r>
              <a:rPr lang="de-DE" b="1">
                <a:solidFill>
                  <a:schemeClr val="tx1">
                    <a:lumMod val="65000"/>
                    <a:lumOff val="35000"/>
                  </a:schemeClr>
                </a:solidFill>
              </a:rPr>
              <a:t> Empfehlungen zur Standardimpfung</a:t>
            </a:r>
          </a:p>
        </p:txBody>
      </p:sp>
      <p:sp>
        <p:nvSpPr>
          <p:cNvPr id="17" name="Textfeld 16">
            <a:extLst>
              <a:ext uri="{FF2B5EF4-FFF2-40B4-BE49-F238E27FC236}">
                <a16:creationId xmlns:a16="http://schemas.microsoft.com/office/drawing/2014/main" id="{C18C2F0B-1CAF-6143-E283-0B2E20B6609E}"/>
              </a:ext>
            </a:extLst>
          </p:cNvPr>
          <p:cNvSpPr txBox="1"/>
          <p:nvPr/>
        </p:nvSpPr>
        <p:spPr>
          <a:xfrm>
            <a:off x="1955800" y="4407817"/>
            <a:ext cx="9918700" cy="1107996"/>
          </a:xfrm>
          <a:prstGeom prst="rect">
            <a:avLst/>
          </a:prstGeom>
          <a:noFill/>
        </p:spPr>
        <p:txBody>
          <a:bodyPr wrap="square" lIns="0" tIns="0" rIns="0" bIns="0">
            <a:spAutoFit/>
          </a:bodyPr>
          <a:lstStyle/>
          <a:p>
            <a:r>
              <a:rPr lang="de-DE" b="1">
                <a:solidFill>
                  <a:schemeClr val="tx1">
                    <a:lumMod val="65000"/>
                    <a:lumOff val="35000"/>
                  </a:schemeClr>
                </a:solidFill>
              </a:rPr>
              <a:t>Wiederholungsimpfungen mit PCV20</a:t>
            </a:r>
            <a:r>
              <a:rPr lang="de-DE">
                <a:solidFill>
                  <a:schemeClr val="tx1">
                    <a:lumMod val="65000"/>
                    <a:lumOff val="35000"/>
                  </a:schemeClr>
                </a:solidFill>
              </a:rPr>
              <a:t> </a:t>
            </a:r>
          </a:p>
          <a:p>
            <a:r>
              <a:rPr lang="de-DE">
                <a:solidFill>
                  <a:schemeClr val="tx1">
                    <a:lumMod val="65000"/>
                    <a:lumOff val="35000"/>
                  </a:schemeClr>
                </a:solidFill>
              </a:rPr>
              <a:t>Zur möglichen Notwendigkeit von Wiederholungsimpfungen nach einer Impfung mit PCV20 liegen derzeit keine Daten vor, weswegen hierzu noch keine Aussagen gemacht werden können. Die STIKO wird sich zu gegebener Zeit erneut mit diesem Thema beschäftigen.</a:t>
            </a:r>
          </a:p>
        </p:txBody>
      </p:sp>
      <p:sp>
        <p:nvSpPr>
          <p:cNvPr id="7" name="Textplatzhalter 6">
            <a:extLst>
              <a:ext uri="{FF2B5EF4-FFF2-40B4-BE49-F238E27FC236}">
                <a16:creationId xmlns:a16="http://schemas.microsoft.com/office/drawing/2014/main" id="{AB68D696-3F07-5D63-95D0-82A00D21A65A}"/>
              </a:ext>
            </a:extLst>
          </p:cNvPr>
          <p:cNvSpPr>
            <a:spLocks noGrp="1"/>
          </p:cNvSpPr>
          <p:nvPr>
            <p:ph type="body" sz="quarter" idx="13"/>
          </p:nvPr>
        </p:nvSpPr>
        <p:spPr>
          <a:xfrm>
            <a:off x="365125" y="6446685"/>
            <a:ext cx="10336213" cy="138499"/>
          </a:xfrm>
        </p:spPr>
        <p:txBody>
          <a:bodyPr/>
          <a:lstStyle/>
          <a:p>
            <a:r>
              <a:rPr lang="de-DE" err="1"/>
              <a:t>Epid</a:t>
            </a:r>
            <a:r>
              <a:rPr lang="de-DE"/>
              <a:t> Bull 2024;4:1- 72 | DOI 10.25646/11892 &amp; </a:t>
            </a:r>
            <a:r>
              <a:rPr lang="de-DE" err="1"/>
              <a:t>Epid</a:t>
            </a:r>
            <a:r>
              <a:rPr lang="de-DE"/>
              <a:t> Bull 2023;39:3-44 | DOI 10.25646/11719</a:t>
            </a:r>
          </a:p>
        </p:txBody>
      </p:sp>
      <p:sp>
        <p:nvSpPr>
          <p:cNvPr id="3" name="Titel 2">
            <a:extLst>
              <a:ext uri="{FF2B5EF4-FFF2-40B4-BE49-F238E27FC236}">
                <a16:creationId xmlns:a16="http://schemas.microsoft.com/office/drawing/2014/main" id="{BE08F424-8BAA-C155-1BBF-D3BB1058077E}"/>
              </a:ext>
            </a:extLst>
          </p:cNvPr>
          <p:cNvSpPr>
            <a:spLocks noGrp="1"/>
          </p:cNvSpPr>
          <p:nvPr>
            <p:ph type="title" idx="4294967295"/>
          </p:nvPr>
        </p:nvSpPr>
        <p:spPr>
          <a:xfrm>
            <a:off x="365125" y="284928"/>
            <a:ext cx="11460163" cy="430887"/>
          </a:xfrm>
        </p:spPr>
        <p:txBody>
          <a:bodyPr vert="horz">
            <a:normAutofit fontScale="90000"/>
          </a:bodyPr>
          <a:lstStyle/>
          <a:p>
            <a:r>
              <a:rPr lang="de-DE" dirty="0"/>
              <a:t>Pneumokokken</a:t>
            </a:r>
          </a:p>
        </p:txBody>
      </p:sp>
      <p:sp>
        <p:nvSpPr>
          <p:cNvPr id="11" name="Foliennummernplatzhalter 10">
            <a:extLst>
              <a:ext uri="{FF2B5EF4-FFF2-40B4-BE49-F238E27FC236}">
                <a16:creationId xmlns:a16="http://schemas.microsoft.com/office/drawing/2014/main" id="{4EFC588E-79A1-83A9-C4C0-D8ABEE757C02}"/>
              </a:ext>
            </a:extLst>
          </p:cNvPr>
          <p:cNvSpPr>
            <a:spLocks noGrp="1"/>
          </p:cNvSpPr>
          <p:nvPr>
            <p:ph type="sldNum" sz="quarter" idx="21"/>
          </p:nvPr>
        </p:nvSpPr>
        <p:spPr/>
        <p:txBody>
          <a:bodyPr/>
          <a:lstStyle/>
          <a:p>
            <a:fld id="{9F9F533D-B52E-4A2F-BF72-0ADD2D94BD75}" type="slidenum">
              <a:rPr lang="en-GB" smtClean="0"/>
              <a:pPr/>
              <a:t>45</a:t>
            </a:fld>
            <a:endParaRPr lang="en-GB"/>
          </a:p>
        </p:txBody>
      </p:sp>
      <p:pic>
        <p:nvPicPr>
          <p:cNvPr id="2" name="Grafik 1">
            <a:extLst>
              <a:ext uri="{FF2B5EF4-FFF2-40B4-BE49-F238E27FC236}">
                <a16:creationId xmlns:a16="http://schemas.microsoft.com/office/drawing/2014/main" id="{4DAEB651-DF28-D7F4-0116-CFD5F00319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86400" y="1791463"/>
            <a:ext cx="6464300" cy="2006973"/>
          </a:xfrm>
          <a:prstGeom prst="rect">
            <a:avLst/>
          </a:prstGeom>
        </p:spPr>
      </p:pic>
      <p:grpSp>
        <p:nvGrpSpPr>
          <p:cNvPr id="5" name="Gruppieren 4">
            <a:extLst>
              <a:ext uri="{FF2B5EF4-FFF2-40B4-BE49-F238E27FC236}">
                <a16:creationId xmlns:a16="http://schemas.microsoft.com/office/drawing/2014/main" id="{A9D4C426-326F-1E7F-FE6A-B49072383B6E}"/>
              </a:ext>
            </a:extLst>
          </p:cNvPr>
          <p:cNvGrpSpPr/>
          <p:nvPr/>
        </p:nvGrpSpPr>
        <p:grpSpPr>
          <a:xfrm>
            <a:off x="347662" y="1376363"/>
            <a:ext cx="1258888" cy="4789487"/>
            <a:chOff x="347662" y="1376363"/>
            <a:chExt cx="1258888" cy="4789487"/>
          </a:xfrm>
        </p:grpSpPr>
        <p:sp>
          <p:nvSpPr>
            <p:cNvPr id="6" name="Rechteck 5">
              <a:extLst>
                <a:ext uri="{FF2B5EF4-FFF2-40B4-BE49-F238E27FC236}">
                  <a16:creationId xmlns:a16="http://schemas.microsoft.com/office/drawing/2014/main" id="{63C4626B-00AE-A99B-6744-4E76CAF29AC8}"/>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6AADCA27-A247-F7E2-0F5F-B45D5BCF9583}"/>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abgerundete Ecken 8">
              <a:extLst>
                <a:ext uri="{FF2B5EF4-FFF2-40B4-BE49-F238E27FC236}">
                  <a16:creationId xmlns:a16="http://schemas.microsoft.com/office/drawing/2014/main" id="{032CED2C-6002-A2C0-798B-2C76E86F12F1}"/>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abgerundete Ecken 12">
              <a:extLst>
                <a:ext uri="{FF2B5EF4-FFF2-40B4-BE49-F238E27FC236}">
                  <a16:creationId xmlns:a16="http://schemas.microsoft.com/office/drawing/2014/main" id="{EA9E4F4B-FDC3-D40E-B091-3DE8AADE034D}"/>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4" name="Grafik 13" descr="Dokument Silhouette">
            <a:extLst>
              <a:ext uri="{FF2B5EF4-FFF2-40B4-BE49-F238E27FC236}">
                <a16:creationId xmlns:a16="http://schemas.microsoft.com/office/drawing/2014/main" id="{9BFBA840-43CF-5FB7-6E76-4ACAC28D266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0318" y="1532961"/>
            <a:ext cx="914400" cy="914400"/>
          </a:xfrm>
          <a:prstGeom prst="rect">
            <a:avLst/>
          </a:prstGeom>
        </p:spPr>
      </p:pic>
    </p:spTree>
    <p:extLst>
      <p:ext uri="{BB962C8B-B14F-4D97-AF65-F5344CB8AC3E}">
        <p14:creationId xmlns:p14="http://schemas.microsoft.com/office/powerpoint/2010/main" val="2911200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6E44B01-CC51-5FAA-EF13-DEC2E5EDE954}"/>
              </a:ext>
            </a:extLst>
          </p:cNvPr>
          <p:cNvSpPr>
            <a:spLocks noGrp="1"/>
          </p:cNvSpPr>
          <p:nvPr>
            <p:ph type="title"/>
          </p:nvPr>
        </p:nvSpPr>
        <p:spPr/>
        <p:txBody>
          <a:bodyPr/>
          <a:lstStyle/>
          <a:p>
            <a:r>
              <a:rPr lang="de-DE" dirty="0"/>
              <a:t>Frage</a:t>
            </a:r>
          </a:p>
        </p:txBody>
      </p:sp>
      <p:sp>
        <p:nvSpPr>
          <p:cNvPr id="4" name="Inhaltsplatzhalter 3">
            <a:extLst>
              <a:ext uri="{FF2B5EF4-FFF2-40B4-BE49-F238E27FC236}">
                <a16:creationId xmlns:a16="http://schemas.microsoft.com/office/drawing/2014/main" id="{8823F42B-DFBF-5F5D-1AB2-ECC09EB946B4}"/>
              </a:ext>
            </a:extLst>
          </p:cNvPr>
          <p:cNvSpPr>
            <a:spLocks noGrp="1"/>
          </p:cNvSpPr>
          <p:nvPr>
            <p:ph idx="1"/>
          </p:nvPr>
        </p:nvSpPr>
        <p:spPr>
          <a:xfrm>
            <a:off x="838200" y="1825625"/>
            <a:ext cx="7884910" cy="4351338"/>
          </a:xfrm>
        </p:spPr>
        <p:txBody>
          <a:bodyPr/>
          <a:lstStyle/>
          <a:p>
            <a:r>
              <a:rPr lang="de-DE" dirty="0"/>
              <a:t>Patientin mit rheumatoider Arthritis und immunsuppressiver Therapie mit Humira Therapie</a:t>
            </a:r>
            <a:br>
              <a:rPr lang="de-DE" dirty="0"/>
            </a:br>
            <a:r>
              <a:rPr lang="de-DE" dirty="0"/>
              <a:t>2022 Prevenar 13 erhalten, aber 2023 keine Folgeimpfung</a:t>
            </a:r>
          </a:p>
          <a:p>
            <a:pPr marL="0" indent="0">
              <a:buNone/>
            </a:pPr>
            <a:br>
              <a:rPr lang="de-DE" dirty="0"/>
            </a:br>
            <a:r>
              <a:rPr lang="de-DE" dirty="0"/>
              <a:t>Was tun?</a:t>
            </a:r>
          </a:p>
          <a:p>
            <a:pPr marL="0" indent="0">
              <a:buNone/>
            </a:pPr>
            <a:endParaRPr lang="de-DE" dirty="0"/>
          </a:p>
          <a:p>
            <a:pPr marL="0" indent="0">
              <a:buNone/>
            </a:pPr>
            <a:endParaRPr lang="de-DE" dirty="0"/>
          </a:p>
          <a:p>
            <a:pPr marL="0" indent="0">
              <a:buNone/>
            </a:pPr>
            <a:endParaRPr lang="de-DE" dirty="0"/>
          </a:p>
        </p:txBody>
      </p:sp>
      <p:sp>
        <p:nvSpPr>
          <p:cNvPr id="5" name="Rechteck 4">
            <a:extLst>
              <a:ext uri="{FF2B5EF4-FFF2-40B4-BE49-F238E27FC236}">
                <a16:creationId xmlns:a16="http://schemas.microsoft.com/office/drawing/2014/main" id="{D86BA971-9855-325F-4157-9E57C78D6DB5}"/>
              </a:ext>
            </a:extLst>
          </p:cNvPr>
          <p:cNvSpPr/>
          <p:nvPr/>
        </p:nvSpPr>
        <p:spPr>
          <a:xfrm>
            <a:off x="938561" y="4472761"/>
            <a:ext cx="7357946" cy="18391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400" dirty="0"/>
              <a:t>Patientin kann jetzt sequentiell direkt PCV20 erhalten, </a:t>
            </a:r>
            <a:br>
              <a:rPr lang="de-DE" sz="2400" dirty="0"/>
            </a:br>
            <a:r>
              <a:rPr lang="de-DE" sz="2400" dirty="0"/>
              <a:t>da ja keine PCV23 erfolgt ist</a:t>
            </a:r>
            <a:br>
              <a:rPr lang="de-DE" sz="2400" dirty="0"/>
            </a:br>
            <a:r>
              <a:rPr lang="de-DE" sz="2400" dirty="0"/>
              <a:t>ansonsten wären es 6 Jahre Abstand zur PCV23.</a:t>
            </a:r>
          </a:p>
        </p:txBody>
      </p:sp>
      <p:pic>
        <p:nvPicPr>
          <p:cNvPr id="7" name="Grafik 6" descr="Ein Bild, das Text, Screenshot, Schrift, Dokument enthält.&#10;&#10;Automatisch generierte Beschreibung">
            <a:extLst>
              <a:ext uri="{FF2B5EF4-FFF2-40B4-BE49-F238E27FC236}">
                <a16:creationId xmlns:a16="http://schemas.microsoft.com/office/drawing/2014/main" id="{ABDF9DB1-6439-E3B3-6210-78CF2BE98BA4}"/>
              </a:ext>
            </a:extLst>
          </p:cNvPr>
          <p:cNvPicPr>
            <a:picLocks noChangeAspect="1"/>
          </p:cNvPicPr>
          <p:nvPr/>
        </p:nvPicPr>
        <p:blipFill rotWithShape="1">
          <a:blip r:embed="rId2">
            <a:extLst>
              <a:ext uri="{28A0092B-C50C-407E-A947-70E740481C1C}">
                <a14:useLocalDpi xmlns:a14="http://schemas.microsoft.com/office/drawing/2010/main" val="0"/>
              </a:ext>
            </a:extLst>
          </a:blip>
          <a:srcRect t="4228" b="10244"/>
          <a:stretch/>
        </p:blipFill>
        <p:spPr>
          <a:xfrm>
            <a:off x="8522388" y="446357"/>
            <a:ext cx="3167807" cy="5865543"/>
          </a:xfrm>
          <a:prstGeom prst="rect">
            <a:avLst/>
          </a:prstGeom>
        </p:spPr>
      </p:pic>
    </p:spTree>
    <p:extLst>
      <p:ext uri="{BB962C8B-B14F-4D97-AF65-F5344CB8AC3E}">
        <p14:creationId xmlns:p14="http://schemas.microsoft.com/office/powerpoint/2010/main" val="64837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79ABFC4F-C4EE-37DD-BF04-E0D6CC40383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4" name="think-cell data - do not delete" hidden="1">
                        <a:extLst>
                          <a:ext uri="{FF2B5EF4-FFF2-40B4-BE49-F238E27FC236}">
                            <a16:creationId xmlns:a16="http://schemas.microsoft.com/office/drawing/2014/main" id="{79ABFC4F-C4EE-37DD-BF04-E0D6CC4038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Untertitel 3">
            <a:extLst>
              <a:ext uri="{FF2B5EF4-FFF2-40B4-BE49-F238E27FC236}">
                <a16:creationId xmlns:a16="http://schemas.microsoft.com/office/drawing/2014/main" id="{E370B66D-7052-6641-7128-0042FFD2B9A4}"/>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Empfehlungen zum Impfabstand nach Vorimpfung mit anderen Pneumokokken Impfstoffen</a:t>
            </a:r>
          </a:p>
        </p:txBody>
      </p:sp>
      <p:sp>
        <p:nvSpPr>
          <p:cNvPr id="15" name="Textfeld 14">
            <a:extLst>
              <a:ext uri="{FF2B5EF4-FFF2-40B4-BE49-F238E27FC236}">
                <a16:creationId xmlns:a16="http://schemas.microsoft.com/office/drawing/2014/main" id="{83485409-DD14-25A9-D3E5-61DF2E089814}"/>
              </a:ext>
            </a:extLst>
          </p:cNvPr>
          <p:cNvSpPr txBox="1"/>
          <p:nvPr/>
        </p:nvSpPr>
        <p:spPr>
          <a:xfrm>
            <a:off x="2677885" y="1122994"/>
            <a:ext cx="7764388" cy="369332"/>
          </a:xfrm>
          <a:prstGeom prst="rect">
            <a:avLst/>
          </a:prstGeom>
          <a:noFill/>
        </p:spPr>
        <p:txBody>
          <a:bodyPr wrap="square">
            <a:spAutoFit/>
          </a:bodyPr>
          <a:lstStyle/>
          <a:p>
            <a:pPr algn="ctr"/>
            <a:r>
              <a:rPr lang="de-DE" b="1"/>
              <a:t> </a:t>
            </a:r>
          </a:p>
        </p:txBody>
      </p:sp>
      <p:pic>
        <p:nvPicPr>
          <p:cNvPr id="7" name="Grafik 6">
            <a:extLst>
              <a:ext uri="{FF2B5EF4-FFF2-40B4-BE49-F238E27FC236}">
                <a16:creationId xmlns:a16="http://schemas.microsoft.com/office/drawing/2014/main" id="{9E35271E-7415-2EA7-9B8A-C7CFA87ED184}"/>
              </a:ext>
            </a:extLst>
          </p:cNvPr>
          <p:cNvPicPr>
            <a:picLocks noChangeAspect="1"/>
          </p:cNvPicPr>
          <p:nvPr/>
        </p:nvPicPr>
        <p:blipFill>
          <a:blip r:embed="rId5"/>
          <a:stretch>
            <a:fillRect/>
          </a:stretch>
        </p:blipFill>
        <p:spPr>
          <a:xfrm>
            <a:off x="1947863" y="1307660"/>
            <a:ext cx="4514068" cy="4858190"/>
          </a:xfrm>
          <a:prstGeom prst="rect">
            <a:avLst/>
          </a:prstGeom>
        </p:spPr>
      </p:pic>
      <p:sp>
        <p:nvSpPr>
          <p:cNvPr id="9" name="Textfeld 8">
            <a:extLst>
              <a:ext uri="{FF2B5EF4-FFF2-40B4-BE49-F238E27FC236}">
                <a16:creationId xmlns:a16="http://schemas.microsoft.com/office/drawing/2014/main" id="{CE09B047-FE0C-281B-D49B-6DBBC6DF0A11}"/>
              </a:ext>
            </a:extLst>
          </p:cNvPr>
          <p:cNvSpPr txBox="1"/>
          <p:nvPr/>
        </p:nvSpPr>
        <p:spPr>
          <a:xfrm>
            <a:off x="6997700" y="1346427"/>
            <a:ext cx="4827587" cy="2031325"/>
          </a:xfrm>
          <a:prstGeom prst="rect">
            <a:avLst/>
          </a:prstGeom>
          <a:noFill/>
        </p:spPr>
        <p:txBody>
          <a:bodyPr wrap="square">
            <a:spAutoFit/>
          </a:bodyPr>
          <a:lstStyle/>
          <a:p>
            <a:r>
              <a:rPr lang="de-DE">
                <a:solidFill>
                  <a:schemeClr val="tx1">
                    <a:lumMod val="65000"/>
                    <a:lumOff val="35000"/>
                  </a:schemeClr>
                </a:solidFill>
              </a:rPr>
              <a:t>„Für Personen ≥18 Jahre mit entsprechender Indikation, deren sequenzielle Impfung bereits mit PCV13 begonnen, bisher jedoch nicht mit PPSV23 abgeschlossen wurde, empfiehlt die STIKO eine Impfung mit PCV20 in einem Mindestabstand von einem Jahr.“</a:t>
            </a:r>
          </a:p>
        </p:txBody>
      </p:sp>
      <p:sp>
        <p:nvSpPr>
          <p:cNvPr id="12" name="Textfeld 11">
            <a:extLst>
              <a:ext uri="{FF2B5EF4-FFF2-40B4-BE49-F238E27FC236}">
                <a16:creationId xmlns:a16="http://schemas.microsoft.com/office/drawing/2014/main" id="{B66D2CB2-8124-74B2-698D-7FFC25A1C1C0}"/>
              </a:ext>
            </a:extLst>
          </p:cNvPr>
          <p:cNvSpPr txBox="1"/>
          <p:nvPr/>
        </p:nvSpPr>
        <p:spPr>
          <a:xfrm>
            <a:off x="6997700" y="3607810"/>
            <a:ext cx="4827587" cy="2031325"/>
          </a:xfrm>
          <a:prstGeom prst="rect">
            <a:avLst/>
          </a:prstGeom>
          <a:noFill/>
        </p:spPr>
        <p:txBody>
          <a:bodyPr wrap="square">
            <a:spAutoFit/>
          </a:bodyPr>
          <a:lstStyle/>
          <a:p>
            <a:r>
              <a:rPr lang="de-DE" dirty="0">
                <a:solidFill>
                  <a:schemeClr val="tx1">
                    <a:lumMod val="65000"/>
                    <a:lumOff val="35000"/>
                  </a:schemeClr>
                </a:solidFill>
              </a:rPr>
              <a:t>„Zur möglichen Notwendigkeit von Wiederholungsimpfungen nach einer Impfung mit PCV20 liegen derzeit keine Daten vor, weswegen hierzu noch keine Aussagen gemacht werden können. Die STIKO wird sich zu gegebener Zeit erneut mit diesem Thema beschäftigen.“</a:t>
            </a:r>
          </a:p>
        </p:txBody>
      </p:sp>
      <p:sp>
        <p:nvSpPr>
          <p:cNvPr id="8" name="Textplatzhalter 7">
            <a:extLst>
              <a:ext uri="{FF2B5EF4-FFF2-40B4-BE49-F238E27FC236}">
                <a16:creationId xmlns:a16="http://schemas.microsoft.com/office/drawing/2014/main" id="{7748BFD7-392F-5D2D-885C-34D51D600A32}"/>
              </a:ext>
            </a:extLst>
          </p:cNvPr>
          <p:cNvSpPr>
            <a:spLocks noGrp="1"/>
          </p:cNvSpPr>
          <p:nvPr>
            <p:ph type="body" sz="quarter" idx="13"/>
          </p:nvPr>
        </p:nvSpPr>
        <p:spPr>
          <a:xfrm>
            <a:off x="365125" y="6446685"/>
            <a:ext cx="10336213" cy="138499"/>
          </a:xfrm>
        </p:spPr>
        <p:txBody>
          <a:bodyPr/>
          <a:lstStyle/>
          <a:p>
            <a:r>
              <a:rPr lang="de-DE" err="1"/>
              <a:t>Epid</a:t>
            </a:r>
            <a:r>
              <a:rPr lang="de-DE"/>
              <a:t> Bull 2024;4:1- 72 | DOI 10.25646/11892 &amp; </a:t>
            </a:r>
            <a:r>
              <a:rPr lang="de-DE" err="1"/>
              <a:t>Epid</a:t>
            </a:r>
            <a:r>
              <a:rPr lang="de-DE"/>
              <a:t> Bull 2023;39:3-44 | DOI 10.25646/11719</a:t>
            </a:r>
          </a:p>
        </p:txBody>
      </p:sp>
      <p:sp>
        <p:nvSpPr>
          <p:cNvPr id="3" name="Titel 2">
            <a:extLst>
              <a:ext uri="{FF2B5EF4-FFF2-40B4-BE49-F238E27FC236}">
                <a16:creationId xmlns:a16="http://schemas.microsoft.com/office/drawing/2014/main" id="{BAA46B78-7CE9-EEDB-728F-4A4C81977B68}"/>
              </a:ext>
            </a:extLst>
          </p:cNvPr>
          <p:cNvSpPr>
            <a:spLocks noGrp="1"/>
          </p:cNvSpPr>
          <p:nvPr>
            <p:ph type="title" idx="4294967295"/>
          </p:nvPr>
        </p:nvSpPr>
        <p:spPr>
          <a:xfrm>
            <a:off x="365125" y="284928"/>
            <a:ext cx="11460163" cy="430887"/>
          </a:xfrm>
        </p:spPr>
        <p:txBody>
          <a:bodyPr vert="horz">
            <a:normAutofit fontScale="90000"/>
          </a:bodyPr>
          <a:lstStyle/>
          <a:p>
            <a:r>
              <a:rPr lang="de-DE" dirty="0"/>
              <a:t>Pneumokokken</a:t>
            </a:r>
          </a:p>
        </p:txBody>
      </p:sp>
      <p:sp>
        <p:nvSpPr>
          <p:cNvPr id="13" name="Foliennummernplatzhalter 12">
            <a:extLst>
              <a:ext uri="{FF2B5EF4-FFF2-40B4-BE49-F238E27FC236}">
                <a16:creationId xmlns:a16="http://schemas.microsoft.com/office/drawing/2014/main" id="{6971A0BF-58CF-C615-FAED-0530BE3A14C4}"/>
              </a:ext>
            </a:extLst>
          </p:cNvPr>
          <p:cNvSpPr>
            <a:spLocks noGrp="1"/>
          </p:cNvSpPr>
          <p:nvPr>
            <p:ph type="sldNum" sz="quarter" idx="21"/>
          </p:nvPr>
        </p:nvSpPr>
        <p:spPr/>
        <p:txBody>
          <a:bodyPr/>
          <a:lstStyle/>
          <a:p>
            <a:fld id="{9F9F533D-B52E-4A2F-BF72-0ADD2D94BD75}" type="slidenum">
              <a:rPr lang="en-GB" smtClean="0"/>
              <a:pPr/>
              <a:t>47</a:t>
            </a:fld>
            <a:endParaRPr lang="en-GB"/>
          </a:p>
        </p:txBody>
      </p:sp>
      <p:grpSp>
        <p:nvGrpSpPr>
          <p:cNvPr id="2" name="Gruppieren 1">
            <a:extLst>
              <a:ext uri="{FF2B5EF4-FFF2-40B4-BE49-F238E27FC236}">
                <a16:creationId xmlns:a16="http://schemas.microsoft.com/office/drawing/2014/main" id="{36DE6F23-0CE8-BC84-9AD3-8E355B01AF15}"/>
              </a:ext>
            </a:extLst>
          </p:cNvPr>
          <p:cNvGrpSpPr/>
          <p:nvPr/>
        </p:nvGrpSpPr>
        <p:grpSpPr>
          <a:xfrm>
            <a:off x="347662" y="1376363"/>
            <a:ext cx="1258888" cy="4789487"/>
            <a:chOff x="347662" y="1376363"/>
            <a:chExt cx="1258888" cy="4789487"/>
          </a:xfrm>
        </p:grpSpPr>
        <p:sp>
          <p:nvSpPr>
            <p:cNvPr id="5" name="Rechteck 4">
              <a:extLst>
                <a:ext uri="{FF2B5EF4-FFF2-40B4-BE49-F238E27FC236}">
                  <a16:creationId xmlns:a16="http://schemas.microsoft.com/office/drawing/2014/main" id="{B3D38398-3A05-E3CA-EF19-91067B6E21F9}"/>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F9CA647C-9933-68F1-911E-D91EA81A4668}"/>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abgerundete Ecken 9">
              <a:extLst>
                <a:ext uri="{FF2B5EF4-FFF2-40B4-BE49-F238E27FC236}">
                  <a16:creationId xmlns:a16="http://schemas.microsoft.com/office/drawing/2014/main" id="{9C50D8F2-0A63-F068-BFF0-33D80AB23D73}"/>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abgerundete Ecken 10">
              <a:extLst>
                <a:ext uri="{FF2B5EF4-FFF2-40B4-BE49-F238E27FC236}">
                  <a16:creationId xmlns:a16="http://schemas.microsoft.com/office/drawing/2014/main" id="{0F06735D-4F5F-7572-5AF9-936039A45C2A}"/>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6" name="Grafik 15" descr="Dokument Silhouette">
            <a:extLst>
              <a:ext uri="{FF2B5EF4-FFF2-40B4-BE49-F238E27FC236}">
                <a16:creationId xmlns:a16="http://schemas.microsoft.com/office/drawing/2014/main" id="{D27213BD-4E2E-051A-C602-5A07A57641F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0318" y="1532961"/>
            <a:ext cx="914400" cy="914400"/>
          </a:xfrm>
          <a:prstGeom prst="rect">
            <a:avLst/>
          </a:prstGeom>
        </p:spPr>
      </p:pic>
    </p:spTree>
    <p:extLst>
      <p:ext uri="{BB962C8B-B14F-4D97-AF65-F5344CB8AC3E}">
        <p14:creationId xmlns:p14="http://schemas.microsoft.com/office/powerpoint/2010/main" val="774129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270851" y="247911"/>
            <a:ext cx="11646165" cy="4985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lang="en-US" sz="3600" dirty="0" err="1">
                <a:solidFill>
                  <a:schemeClr val="tx1"/>
                </a:solidFill>
                <a:ea typeface="+mj-ea"/>
                <a:cs typeface="+mj-cs"/>
              </a:rPr>
              <a:t>Pneumokokken</a:t>
            </a:r>
            <a:r>
              <a:rPr lang="en-US" sz="3600" dirty="0">
                <a:solidFill>
                  <a:schemeClr val="tx1"/>
                </a:solidFill>
                <a:ea typeface="+mj-ea"/>
                <a:cs typeface="+mj-cs"/>
              </a:rPr>
              <a:t> – </a:t>
            </a:r>
            <a:r>
              <a:rPr lang="en-US" sz="3600" dirty="0" err="1">
                <a:solidFill>
                  <a:schemeClr val="tx1"/>
                </a:solidFill>
                <a:ea typeface="+mj-ea"/>
                <a:cs typeface="+mj-cs"/>
              </a:rPr>
              <a:t>Impfstoffe</a:t>
            </a:r>
            <a:r>
              <a:rPr lang="en-US" sz="3600" dirty="0">
                <a:solidFill>
                  <a:schemeClr val="tx1"/>
                </a:solidFill>
                <a:ea typeface="+mj-ea"/>
                <a:cs typeface="+mj-cs"/>
              </a:rPr>
              <a:t> und </a:t>
            </a:r>
            <a:r>
              <a:rPr lang="en-US" sz="3600" dirty="0" err="1">
                <a:solidFill>
                  <a:schemeClr val="tx1"/>
                </a:solidFill>
                <a:ea typeface="+mj-ea"/>
                <a:cs typeface="+mj-cs"/>
              </a:rPr>
              <a:t>etwaige</a:t>
            </a:r>
            <a:r>
              <a:rPr lang="en-US" sz="3600" dirty="0">
                <a:solidFill>
                  <a:schemeClr val="tx1"/>
                </a:solidFill>
                <a:ea typeface="+mj-ea"/>
                <a:cs typeface="+mj-cs"/>
              </a:rPr>
              <a:t> </a:t>
            </a:r>
            <a:r>
              <a:rPr lang="en-US" sz="3600" dirty="0" err="1">
                <a:solidFill>
                  <a:schemeClr val="tx1"/>
                </a:solidFill>
                <a:ea typeface="+mj-ea"/>
                <a:cs typeface="+mj-cs"/>
              </a:rPr>
              <a:t>Besonderheiten</a:t>
            </a:r>
            <a:endParaRPr lang="en-US" sz="3600" dirty="0">
              <a:solidFill>
                <a:schemeClr val="tx1"/>
              </a:solidFill>
              <a:ea typeface="+mj-ea"/>
              <a:cs typeface="+mj-cs"/>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fld id="{430295F8-B4CB-4F7B-896C-F437778A33C2}" type="slidenum">
              <a:rPr lang="de-DE" smtClean="0"/>
              <a:t>48</a:t>
            </a:fld>
            <a:endParaRPr lang="de-DE" dirty="0"/>
          </a:p>
        </p:txBody>
      </p:sp>
      <p:sp>
        <p:nvSpPr>
          <p:cNvPr id="2" name="Textfeld 1">
            <a:extLst>
              <a:ext uri="{FF2B5EF4-FFF2-40B4-BE49-F238E27FC236}">
                <a16:creationId xmlns:a16="http://schemas.microsoft.com/office/drawing/2014/main" id="{1A479935-746C-E632-4D26-18E9E93C8E3C}"/>
              </a:ext>
            </a:extLst>
          </p:cNvPr>
          <p:cNvSpPr txBox="1"/>
          <p:nvPr/>
        </p:nvSpPr>
        <p:spPr>
          <a:xfrm>
            <a:off x="0" y="6588836"/>
            <a:ext cx="11361917" cy="246221"/>
          </a:xfrm>
          <a:prstGeom prst="rect">
            <a:avLst/>
          </a:prstGeom>
          <a:noFill/>
        </p:spPr>
        <p:txBody>
          <a:bodyPr wrap="square">
            <a:spAutoFit/>
          </a:bodyPr>
          <a:lstStyle/>
          <a:p>
            <a:r>
              <a:rPr lang="de-DE" sz="1000" dirty="0">
                <a:latin typeface="Montserrat Light" panose="00000400000000000000" pitchFamily="2" charset="0"/>
              </a:rPr>
              <a:t>https://www.rki.de/DE/Content/Infekt/EpidBull/Archiv/2024/Ausgaben/04_24.pdf?__blob=publicationFile</a:t>
            </a:r>
          </a:p>
        </p:txBody>
      </p:sp>
      <p:pic>
        <p:nvPicPr>
          <p:cNvPr id="7" name="Grafik 6">
            <a:extLst>
              <a:ext uri="{FF2B5EF4-FFF2-40B4-BE49-F238E27FC236}">
                <a16:creationId xmlns:a16="http://schemas.microsoft.com/office/drawing/2014/main" id="{BE0948D7-0165-EB5B-9A7D-84E92F3688DB}"/>
              </a:ext>
            </a:extLst>
          </p:cNvPr>
          <p:cNvPicPr>
            <a:picLocks noChangeAspect="1"/>
          </p:cNvPicPr>
          <p:nvPr/>
        </p:nvPicPr>
        <p:blipFill rotWithShape="1">
          <a:blip r:embed="rId2"/>
          <a:srcRect l="15744" t="12928" r="3565"/>
          <a:stretch/>
        </p:blipFill>
        <p:spPr>
          <a:xfrm>
            <a:off x="159944" y="743461"/>
            <a:ext cx="5847452" cy="5772011"/>
          </a:xfrm>
          <a:prstGeom prst="rect">
            <a:avLst/>
          </a:prstGeom>
          <a:effectLst>
            <a:outerShdw blurRad="63500" sx="102000" sy="102000" algn="ctr" rotWithShape="0">
              <a:prstClr val="black">
                <a:alpha val="40000"/>
              </a:prstClr>
            </a:outerShdw>
          </a:effectLst>
        </p:spPr>
      </p:pic>
      <p:sp>
        <p:nvSpPr>
          <p:cNvPr id="8" name="Rechteck 7">
            <a:extLst>
              <a:ext uri="{FF2B5EF4-FFF2-40B4-BE49-F238E27FC236}">
                <a16:creationId xmlns:a16="http://schemas.microsoft.com/office/drawing/2014/main" id="{16B4B866-B287-1DEC-760B-3C66434E4E7F}"/>
              </a:ext>
            </a:extLst>
          </p:cNvPr>
          <p:cNvSpPr/>
          <p:nvPr/>
        </p:nvSpPr>
        <p:spPr>
          <a:xfrm>
            <a:off x="478971" y="3283131"/>
            <a:ext cx="2725783" cy="574765"/>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A2B06410-48F3-23E7-0234-D13563EB915D}"/>
              </a:ext>
            </a:extLst>
          </p:cNvPr>
          <p:cNvSpPr/>
          <p:nvPr/>
        </p:nvSpPr>
        <p:spPr>
          <a:xfrm>
            <a:off x="332829" y="5977389"/>
            <a:ext cx="5249264" cy="538083"/>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FBBB0ED4-BF68-A6F2-8E16-B0F39E57B4BF}"/>
              </a:ext>
            </a:extLst>
          </p:cNvPr>
          <p:cNvPicPr>
            <a:picLocks noChangeAspect="1"/>
          </p:cNvPicPr>
          <p:nvPr/>
        </p:nvPicPr>
        <p:blipFill rotWithShape="1">
          <a:blip r:embed="rId2"/>
          <a:srcRect l="15744" t="-747" r="2331" b="86967"/>
          <a:stretch/>
        </p:blipFill>
        <p:spPr>
          <a:xfrm>
            <a:off x="6410926" y="1004689"/>
            <a:ext cx="5621130" cy="864919"/>
          </a:xfrm>
          <a:prstGeom prst="rect">
            <a:avLst/>
          </a:prstGeom>
          <a:effectLst>
            <a:outerShdw blurRad="63500" sx="102000" sy="102000" algn="ctr" rotWithShape="0">
              <a:prstClr val="black">
                <a:alpha val="40000"/>
              </a:prstClr>
            </a:outerShdw>
          </a:effectLst>
        </p:spPr>
      </p:pic>
      <p:sp>
        <p:nvSpPr>
          <p:cNvPr id="6" name="Textfeld 5">
            <a:extLst>
              <a:ext uri="{FF2B5EF4-FFF2-40B4-BE49-F238E27FC236}">
                <a16:creationId xmlns:a16="http://schemas.microsoft.com/office/drawing/2014/main" id="{CDCFE4E8-FEA4-60CD-9B7D-0C59992C2348}"/>
              </a:ext>
            </a:extLst>
          </p:cNvPr>
          <p:cNvSpPr txBox="1"/>
          <p:nvPr/>
        </p:nvSpPr>
        <p:spPr>
          <a:xfrm>
            <a:off x="7008426" y="2960211"/>
            <a:ext cx="4598581" cy="2893100"/>
          </a:xfrm>
          <a:prstGeom prst="rect">
            <a:avLst/>
          </a:prstGeom>
          <a:noFill/>
        </p:spPr>
        <p:txBody>
          <a:bodyPr wrap="square">
            <a:spAutoFit/>
          </a:bodyPr>
          <a:lstStyle/>
          <a:p>
            <a:pPr algn="ctr"/>
            <a:r>
              <a:rPr lang="de-DE" sz="1400" i="1" dirty="0">
                <a:latin typeface="Montserrat" panose="00000500000000000000" pitchFamily="2" charset="0"/>
              </a:rPr>
              <a:t>„Eine </a:t>
            </a:r>
            <a:r>
              <a:rPr lang="de-DE" sz="1400" b="1" i="1" dirty="0">
                <a:highlight>
                  <a:srgbClr val="FFFF00"/>
                </a:highlight>
                <a:latin typeface="Montserrat" panose="00000500000000000000" pitchFamily="2" charset="0"/>
              </a:rPr>
              <a:t>sequenzielle Impfung ist für Personen ≥18 Jahre nicht mehr empfohlen</a:t>
            </a:r>
            <a:r>
              <a:rPr lang="de-DE" sz="1400" i="1" dirty="0">
                <a:latin typeface="Montserrat" panose="00000500000000000000" pitchFamily="2" charset="0"/>
              </a:rPr>
              <a:t>, da der zusätzliche Nutzen der 3 weiteren Serotypen von  PPSV23 bei gleichzeitiger immunologischer Überlegenheit des Konjugat-Impfstoffs gegenüber dem Polysacharid-Impfstoff als sehr gering angesehen wird. </a:t>
            </a:r>
            <a:r>
              <a:rPr lang="de-DE" sz="1400" b="1" i="1" dirty="0">
                <a:highlight>
                  <a:srgbClr val="FFFF00"/>
                </a:highlight>
                <a:latin typeface="Montserrat" panose="00000500000000000000" pitchFamily="2" charset="0"/>
              </a:rPr>
              <a:t>Zur Schutzdauer von PCV20 und damit zur Notwendigkeit von Wiederholungsimpfungen nach der Impfung mit PCV20 liegen noch keine Daten vor</a:t>
            </a:r>
            <a:r>
              <a:rPr lang="de-DE" sz="1400" i="1" dirty="0">
                <a:latin typeface="Montserrat" panose="00000500000000000000" pitchFamily="2" charset="0"/>
              </a:rPr>
              <a:t>, weswegen zum gegenwärtigen Zeitpunkt hierzu keine Empfehlung ausgesprochen werden kann.“</a:t>
            </a:r>
          </a:p>
        </p:txBody>
      </p:sp>
      <p:sp>
        <p:nvSpPr>
          <p:cNvPr id="3" name="Rechteck 2">
            <a:extLst>
              <a:ext uri="{FF2B5EF4-FFF2-40B4-BE49-F238E27FC236}">
                <a16:creationId xmlns:a16="http://schemas.microsoft.com/office/drawing/2014/main" id="{523466C7-E4D8-E803-AB17-1B28EF5FD397}"/>
              </a:ext>
            </a:extLst>
          </p:cNvPr>
          <p:cNvSpPr/>
          <p:nvPr/>
        </p:nvSpPr>
        <p:spPr>
          <a:xfrm>
            <a:off x="3281613" y="1661595"/>
            <a:ext cx="2725783" cy="1298616"/>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22FDF4BC-AEB8-0158-7D4B-AE1E70220879}"/>
              </a:ext>
            </a:extLst>
          </p:cNvPr>
          <p:cNvSpPr/>
          <p:nvPr/>
        </p:nvSpPr>
        <p:spPr>
          <a:xfrm>
            <a:off x="9340163" y="983123"/>
            <a:ext cx="2691894" cy="886485"/>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8155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270852" y="247911"/>
            <a:ext cx="10729912" cy="4985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lang="en-US" sz="3600" dirty="0" err="1">
                <a:solidFill>
                  <a:schemeClr val="tx1"/>
                </a:solidFill>
                <a:ea typeface="+mj-ea"/>
                <a:cs typeface="+mj-cs"/>
              </a:rPr>
              <a:t>Nachholimpfungen</a:t>
            </a:r>
            <a:endParaRPr lang="en-US" sz="3600" dirty="0">
              <a:solidFill>
                <a:schemeClr val="tx1"/>
              </a:solidFill>
              <a:ea typeface="+mj-ea"/>
              <a:cs typeface="+mj-cs"/>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fld id="{430295F8-B4CB-4F7B-896C-F437778A33C2}" type="slidenum">
              <a:rPr lang="de-DE" smtClean="0"/>
              <a:t>49</a:t>
            </a:fld>
            <a:endParaRPr lang="de-DE" dirty="0"/>
          </a:p>
        </p:txBody>
      </p:sp>
      <p:sp>
        <p:nvSpPr>
          <p:cNvPr id="8" name="Textfeld 7">
            <a:extLst>
              <a:ext uri="{FF2B5EF4-FFF2-40B4-BE49-F238E27FC236}">
                <a16:creationId xmlns:a16="http://schemas.microsoft.com/office/drawing/2014/main" id="{6EA1D5CE-50D9-C5CD-9250-767D37E39CD6}"/>
              </a:ext>
            </a:extLst>
          </p:cNvPr>
          <p:cNvSpPr txBox="1"/>
          <p:nvPr/>
        </p:nvSpPr>
        <p:spPr>
          <a:xfrm>
            <a:off x="0" y="6588836"/>
            <a:ext cx="11361917" cy="246221"/>
          </a:xfrm>
          <a:prstGeom prst="rect">
            <a:avLst/>
          </a:prstGeom>
          <a:noFill/>
        </p:spPr>
        <p:txBody>
          <a:bodyPr wrap="square">
            <a:spAutoFit/>
          </a:bodyPr>
          <a:lstStyle/>
          <a:p>
            <a:r>
              <a:rPr lang="de-DE" sz="1000" dirty="0">
                <a:latin typeface="Montserrat Light" panose="00000400000000000000" pitchFamily="2" charset="0"/>
                <a:hlinkClick r:id="rId2"/>
              </a:rPr>
              <a:t>https://www.rki.de/DE/Content/Infekt/EpidBull/Archiv/2024/Ausgaben/04_24.pdf?__blob=publicationFile</a:t>
            </a:r>
            <a:r>
              <a:rPr lang="de-DE" sz="1000" dirty="0">
                <a:latin typeface="Montserrat Light" panose="00000400000000000000" pitchFamily="2" charset="0"/>
              </a:rPr>
              <a:t> (abgerufen am 01.09.2024)</a:t>
            </a:r>
          </a:p>
        </p:txBody>
      </p:sp>
      <p:pic>
        <p:nvPicPr>
          <p:cNvPr id="6" name="Grafik 5">
            <a:extLst>
              <a:ext uri="{FF2B5EF4-FFF2-40B4-BE49-F238E27FC236}">
                <a16:creationId xmlns:a16="http://schemas.microsoft.com/office/drawing/2014/main" id="{1D59E473-B134-9B39-4289-A5341D8D69A3}"/>
              </a:ext>
            </a:extLst>
          </p:cNvPr>
          <p:cNvPicPr>
            <a:picLocks noChangeAspect="1"/>
          </p:cNvPicPr>
          <p:nvPr/>
        </p:nvPicPr>
        <p:blipFill>
          <a:blip r:embed="rId3"/>
          <a:stretch>
            <a:fillRect/>
          </a:stretch>
        </p:blipFill>
        <p:spPr>
          <a:xfrm>
            <a:off x="270852" y="829570"/>
            <a:ext cx="6360226" cy="5294459"/>
          </a:xfrm>
          <a:prstGeom prst="rect">
            <a:avLst/>
          </a:prstGeom>
          <a:effectLst>
            <a:outerShdw blurRad="63500" sx="102000" sy="102000" algn="ctr" rotWithShape="0">
              <a:prstClr val="black">
                <a:alpha val="40000"/>
              </a:prstClr>
            </a:outerShdw>
          </a:effectLst>
        </p:spPr>
      </p:pic>
      <p:sp>
        <p:nvSpPr>
          <p:cNvPr id="10" name="Textfeld 9">
            <a:extLst>
              <a:ext uri="{FF2B5EF4-FFF2-40B4-BE49-F238E27FC236}">
                <a16:creationId xmlns:a16="http://schemas.microsoft.com/office/drawing/2014/main" id="{109E1CE7-59F7-AA22-1724-CA2565C06185}"/>
              </a:ext>
            </a:extLst>
          </p:cNvPr>
          <p:cNvSpPr txBox="1"/>
          <p:nvPr/>
        </p:nvSpPr>
        <p:spPr>
          <a:xfrm>
            <a:off x="7204826" y="1340849"/>
            <a:ext cx="4205781" cy="3970318"/>
          </a:xfrm>
          <a:prstGeom prst="rect">
            <a:avLst/>
          </a:prstGeom>
          <a:noFill/>
        </p:spPr>
        <p:txBody>
          <a:bodyPr wrap="square">
            <a:spAutoFit/>
          </a:bodyPr>
          <a:lstStyle/>
          <a:p>
            <a:pPr algn="ctr"/>
            <a:r>
              <a:rPr lang="de-DE" sz="1400" i="1" dirty="0">
                <a:latin typeface="Montserrat" panose="00000500000000000000" pitchFamily="2" charset="0"/>
              </a:rPr>
              <a:t>Erwachsene ≥18 Jahre Erwachsene sollten </a:t>
            </a:r>
            <a:r>
              <a:rPr lang="de-DE" sz="1400" b="1" i="1" dirty="0">
                <a:highlight>
                  <a:srgbClr val="FFFF00"/>
                </a:highlight>
                <a:latin typeface="Montserrat" panose="00000500000000000000" pitchFamily="2" charset="0"/>
              </a:rPr>
              <a:t>alle für ihre Altersgruppe empfohlenen Impfungen</a:t>
            </a:r>
            <a:r>
              <a:rPr lang="de-DE" sz="1400" i="1" dirty="0">
                <a:latin typeface="Montserrat" panose="00000500000000000000" pitchFamily="2" charset="0"/>
              </a:rPr>
              <a:t> und gegebenenfalls </a:t>
            </a:r>
            <a:r>
              <a:rPr lang="de-DE" sz="1400" b="1" i="1" dirty="0">
                <a:highlight>
                  <a:srgbClr val="FFFF00"/>
                </a:highlight>
                <a:latin typeface="Montserrat" panose="00000500000000000000" pitchFamily="2" charset="0"/>
              </a:rPr>
              <a:t>Nachholimpfungen gegen Tetanus, Diphtherie, Pertussis und Poliomyelitis erhalten.</a:t>
            </a:r>
            <a:r>
              <a:rPr lang="de-DE" sz="1400" i="1" dirty="0">
                <a:latin typeface="Montserrat" panose="00000500000000000000" pitchFamily="2" charset="0"/>
              </a:rPr>
              <a:t> </a:t>
            </a:r>
          </a:p>
          <a:p>
            <a:pPr algn="ctr"/>
            <a:endParaRPr lang="de-DE" sz="1400" i="1" dirty="0">
              <a:latin typeface="Montserrat" panose="00000500000000000000" pitchFamily="2" charset="0"/>
            </a:endParaRPr>
          </a:p>
          <a:p>
            <a:pPr algn="ctr"/>
            <a:r>
              <a:rPr lang="de-DE" sz="1400" i="1" dirty="0">
                <a:latin typeface="Montserrat" panose="00000500000000000000" pitchFamily="2" charset="0"/>
              </a:rPr>
              <a:t>Ungeimpfte bzw. Personen mit unklarem Impfstatus können 3 Impfstoffdosen eines </a:t>
            </a:r>
            <a:r>
              <a:rPr lang="de-DE" sz="1400" i="1" dirty="0" err="1">
                <a:latin typeface="Montserrat" panose="00000500000000000000" pitchFamily="2" charset="0"/>
              </a:rPr>
              <a:t>Td</a:t>
            </a:r>
            <a:r>
              <a:rPr lang="de-DE" sz="1400" i="1" dirty="0">
                <a:latin typeface="Montserrat" panose="00000500000000000000" pitchFamily="2" charset="0"/>
              </a:rPr>
              <a:t>- oder </a:t>
            </a:r>
            <a:r>
              <a:rPr lang="de-DE" sz="1400" i="1" dirty="0" err="1">
                <a:latin typeface="Montserrat" panose="00000500000000000000" pitchFamily="2" charset="0"/>
              </a:rPr>
              <a:t>Td</a:t>
            </a:r>
            <a:r>
              <a:rPr lang="de-DE" sz="1400" i="1" dirty="0">
                <a:latin typeface="Montserrat" panose="00000500000000000000" pitchFamily="2" charset="0"/>
              </a:rPr>
              <a:t>-IPV-Kombinationsimpfstoffs (0-1-6 Monate) erhalten. Für den Pertussis-Impfschutz sollte bei der 1. Impfung ein </a:t>
            </a:r>
            <a:r>
              <a:rPr lang="de-DE" sz="1400" i="1" dirty="0" err="1">
                <a:latin typeface="Montserrat" panose="00000500000000000000" pitchFamily="2" charset="0"/>
              </a:rPr>
              <a:t>Tdap</a:t>
            </a:r>
            <a:r>
              <a:rPr lang="de-DE" sz="1400" i="1" dirty="0">
                <a:latin typeface="Montserrat" panose="00000500000000000000" pitchFamily="2" charset="0"/>
              </a:rPr>
              <a:t>- bzw. </a:t>
            </a:r>
            <a:r>
              <a:rPr lang="de-DE" sz="1400" i="1" dirty="0" err="1">
                <a:latin typeface="Montserrat" panose="00000500000000000000" pitchFamily="2" charset="0"/>
              </a:rPr>
              <a:t>Tdap</a:t>
            </a:r>
            <a:r>
              <a:rPr lang="de-DE" sz="1400" i="1" dirty="0">
                <a:latin typeface="Montserrat" panose="00000500000000000000" pitchFamily="2" charset="0"/>
              </a:rPr>
              <a:t>-IPV-Impfstoff verwendet werden […]. </a:t>
            </a:r>
            <a:r>
              <a:rPr lang="de-DE" sz="1400" i="1" dirty="0" err="1">
                <a:latin typeface="Montserrat" panose="00000500000000000000" pitchFamily="2" charset="0"/>
              </a:rPr>
              <a:t>Td</a:t>
            </a:r>
            <a:r>
              <a:rPr lang="de-DE" sz="1400" i="1" dirty="0">
                <a:latin typeface="Montserrat" panose="00000500000000000000" pitchFamily="2" charset="0"/>
              </a:rPr>
              <a:t>-Auffrischimpfungen sollten jeweils 10 Jahre nach der vorangegangenen Impfung erfolgen. Bei der ersten fälligen Auffrischimpfung sollte einmalig ein </a:t>
            </a:r>
            <a:r>
              <a:rPr lang="de-DE" sz="1400" i="1" dirty="0" err="1">
                <a:latin typeface="Montserrat" panose="00000500000000000000" pitchFamily="2" charset="0"/>
              </a:rPr>
              <a:t>Tdap</a:t>
            </a:r>
            <a:r>
              <a:rPr lang="de-DE" sz="1400" i="1" dirty="0">
                <a:latin typeface="Montserrat" panose="00000500000000000000" pitchFamily="2" charset="0"/>
              </a:rPr>
              <a:t>-Kombinationsimpfstoff verwendet werden</a:t>
            </a:r>
            <a:r>
              <a:rPr lang="de-DE" sz="1400" dirty="0">
                <a:latin typeface="Montserrat" panose="00000500000000000000" pitchFamily="2" charset="0"/>
              </a:rPr>
              <a:t>.</a:t>
            </a:r>
          </a:p>
        </p:txBody>
      </p:sp>
    </p:spTree>
    <p:extLst>
      <p:ext uri="{BB962C8B-B14F-4D97-AF65-F5344CB8AC3E}">
        <p14:creationId xmlns:p14="http://schemas.microsoft.com/office/powerpoint/2010/main" val="3305594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C7240CA9-0432-7A52-8B5A-00751BB8BF7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3" name="think-cell data - do not delete" hidden="1">
                        <a:extLst>
                          <a:ext uri="{FF2B5EF4-FFF2-40B4-BE49-F238E27FC236}">
                            <a16:creationId xmlns:a16="http://schemas.microsoft.com/office/drawing/2014/main" id="{C7240CA9-0432-7A52-8B5A-00751BB8BF7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Freihandform: Form 9">
            <a:extLst>
              <a:ext uri="{FF2B5EF4-FFF2-40B4-BE49-F238E27FC236}">
                <a16:creationId xmlns:a16="http://schemas.microsoft.com/office/drawing/2014/main" id="{EA0228F8-B7CD-5C8A-E33E-1F081620702A}"/>
              </a:ext>
            </a:extLst>
          </p:cNvPr>
          <p:cNvSpPr/>
          <p:nvPr/>
        </p:nvSpPr>
        <p:spPr>
          <a:xfrm flipV="1">
            <a:off x="5307432" y="4833063"/>
            <a:ext cx="1322093" cy="1322094"/>
          </a:xfrm>
          <a:custGeom>
            <a:avLst/>
            <a:gdLst>
              <a:gd name="connsiteX0" fmla="*/ 0 w 1262062"/>
              <a:gd name="connsiteY0" fmla="*/ 631031 h 1262062"/>
              <a:gd name="connsiteX1" fmla="*/ 631031 w 1262062"/>
              <a:gd name="connsiteY1" fmla="*/ 0 h 1262062"/>
              <a:gd name="connsiteX2" fmla="*/ 1262062 w 1262062"/>
              <a:gd name="connsiteY2" fmla="*/ 631031 h 1262062"/>
              <a:gd name="connsiteX3" fmla="*/ 631031 w 1262062"/>
              <a:gd name="connsiteY3" fmla="*/ 1262062 h 1262062"/>
              <a:gd name="connsiteX4" fmla="*/ 0 w 1262062"/>
              <a:gd name="connsiteY4" fmla="*/ 631031 h 126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2" h="1262062">
                <a:moveTo>
                  <a:pt x="0" y="631031"/>
                </a:moveTo>
                <a:cubicBezTo>
                  <a:pt x="0" y="282522"/>
                  <a:pt x="282522" y="0"/>
                  <a:pt x="631031" y="0"/>
                </a:cubicBezTo>
                <a:cubicBezTo>
                  <a:pt x="979540" y="0"/>
                  <a:pt x="1262062" y="282522"/>
                  <a:pt x="1262062" y="631031"/>
                </a:cubicBezTo>
                <a:cubicBezTo>
                  <a:pt x="1262062" y="979540"/>
                  <a:pt x="979540" y="1262062"/>
                  <a:pt x="631031" y="1262062"/>
                </a:cubicBezTo>
                <a:cubicBezTo>
                  <a:pt x="282522" y="1262062"/>
                  <a:pt x="0" y="979540"/>
                  <a:pt x="0" y="631031"/>
                </a:cubicBezTo>
                <a:close/>
              </a:path>
            </a:pathLst>
          </a:custGeom>
          <a:solidFill>
            <a:schemeClr val="accent3">
              <a:lumMod val="40000"/>
              <a:lumOff val="60000"/>
            </a:schemeClr>
          </a:solid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845" tIns="217845" rIns="217845" bIns="217845" numCol="1" spcCol="1270" anchor="ctr" anchorCtr="0">
            <a:noAutofit/>
          </a:bodyPr>
          <a:lstStyle/>
          <a:p>
            <a:pPr marL="0" lvl="0" indent="0" algn="ctr" defTabSz="1155700">
              <a:lnSpc>
                <a:spcPct val="90000"/>
              </a:lnSpc>
              <a:spcBef>
                <a:spcPct val="0"/>
              </a:spcBef>
              <a:spcAft>
                <a:spcPct val="35000"/>
              </a:spcAft>
              <a:buNone/>
            </a:pPr>
            <a:endParaRPr lang="de-DE" sz="2600" kern="1200"/>
          </a:p>
        </p:txBody>
      </p:sp>
      <p:sp>
        <p:nvSpPr>
          <p:cNvPr id="14" name="Freihandform: Form 13">
            <a:extLst>
              <a:ext uri="{FF2B5EF4-FFF2-40B4-BE49-F238E27FC236}">
                <a16:creationId xmlns:a16="http://schemas.microsoft.com/office/drawing/2014/main" id="{3A13718F-094A-B1CB-84EF-85FA3B188D98}"/>
              </a:ext>
            </a:extLst>
          </p:cNvPr>
          <p:cNvSpPr/>
          <p:nvPr/>
        </p:nvSpPr>
        <p:spPr>
          <a:xfrm flipV="1">
            <a:off x="6730267" y="4147863"/>
            <a:ext cx="1322093" cy="1322094"/>
          </a:xfrm>
          <a:custGeom>
            <a:avLst/>
            <a:gdLst>
              <a:gd name="connsiteX0" fmla="*/ 0 w 1262062"/>
              <a:gd name="connsiteY0" fmla="*/ 631031 h 1262062"/>
              <a:gd name="connsiteX1" fmla="*/ 631031 w 1262062"/>
              <a:gd name="connsiteY1" fmla="*/ 0 h 1262062"/>
              <a:gd name="connsiteX2" fmla="*/ 1262062 w 1262062"/>
              <a:gd name="connsiteY2" fmla="*/ 631031 h 1262062"/>
              <a:gd name="connsiteX3" fmla="*/ 631031 w 1262062"/>
              <a:gd name="connsiteY3" fmla="*/ 1262062 h 1262062"/>
              <a:gd name="connsiteX4" fmla="*/ 0 w 1262062"/>
              <a:gd name="connsiteY4" fmla="*/ 631031 h 126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2" h="1262062">
                <a:moveTo>
                  <a:pt x="0" y="631031"/>
                </a:moveTo>
                <a:cubicBezTo>
                  <a:pt x="0" y="282522"/>
                  <a:pt x="282522" y="0"/>
                  <a:pt x="631031" y="0"/>
                </a:cubicBezTo>
                <a:cubicBezTo>
                  <a:pt x="979540" y="0"/>
                  <a:pt x="1262062" y="282522"/>
                  <a:pt x="1262062" y="631031"/>
                </a:cubicBezTo>
                <a:cubicBezTo>
                  <a:pt x="1262062" y="979540"/>
                  <a:pt x="979540" y="1262062"/>
                  <a:pt x="631031" y="1262062"/>
                </a:cubicBezTo>
                <a:cubicBezTo>
                  <a:pt x="282522" y="1262062"/>
                  <a:pt x="0" y="979540"/>
                  <a:pt x="0" y="631031"/>
                </a:cubicBezTo>
                <a:close/>
              </a:path>
            </a:pathLst>
          </a:custGeom>
          <a:solidFill>
            <a:schemeClr val="accent3">
              <a:lumMod val="40000"/>
              <a:lumOff val="60000"/>
            </a:schemeClr>
          </a:solid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3405" tIns="253405" rIns="253405" bIns="253405" numCol="1" spcCol="1270" anchor="ctr" anchorCtr="0">
            <a:noAutofit/>
          </a:bodyPr>
          <a:lstStyle/>
          <a:p>
            <a:pPr marL="0" lvl="0" indent="0" algn="ctr" defTabSz="2400300">
              <a:lnSpc>
                <a:spcPct val="90000"/>
              </a:lnSpc>
              <a:spcBef>
                <a:spcPct val="0"/>
              </a:spcBef>
              <a:spcAft>
                <a:spcPct val="35000"/>
              </a:spcAft>
              <a:buNone/>
            </a:pPr>
            <a:endParaRPr lang="de-DE" sz="5400" kern="1200"/>
          </a:p>
        </p:txBody>
      </p:sp>
      <p:sp>
        <p:nvSpPr>
          <p:cNvPr id="18" name="Freihandform: Form 17">
            <a:extLst>
              <a:ext uri="{FF2B5EF4-FFF2-40B4-BE49-F238E27FC236}">
                <a16:creationId xmlns:a16="http://schemas.microsoft.com/office/drawing/2014/main" id="{5B90A293-1304-FAE4-174D-85499BF70DD4}"/>
              </a:ext>
            </a:extLst>
          </p:cNvPr>
          <p:cNvSpPr/>
          <p:nvPr/>
        </p:nvSpPr>
        <p:spPr>
          <a:xfrm flipV="1">
            <a:off x="7081678" y="2608230"/>
            <a:ext cx="1322093" cy="1322094"/>
          </a:xfrm>
          <a:custGeom>
            <a:avLst/>
            <a:gdLst>
              <a:gd name="connsiteX0" fmla="*/ 0 w 1262062"/>
              <a:gd name="connsiteY0" fmla="*/ 631031 h 1262062"/>
              <a:gd name="connsiteX1" fmla="*/ 631031 w 1262062"/>
              <a:gd name="connsiteY1" fmla="*/ 0 h 1262062"/>
              <a:gd name="connsiteX2" fmla="*/ 1262062 w 1262062"/>
              <a:gd name="connsiteY2" fmla="*/ 631031 h 1262062"/>
              <a:gd name="connsiteX3" fmla="*/ 631031 w 1262062"/>
              <a:gd name="connsiteY3" fmla="*/ 1262062 h 1262062"/>
              <a:gd name="connsiteX4" fmla="*/ 0 w 1262062"/>
              <a:gd name="connsiteY4" fmla="*/ 631031 h 126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2" h="1262062">
                <a:moveTo>
                  <a:pt x="0" y="631031"/>
                </a:moveTo>
                <a:cubicBezTo>
                  <a:pt x="0" y="282522"/>
                  <a:pt x="282522" y="0"/>
                  <a:pt x="631031" y="0"/>
                </a:cubicBezTo>
                <a:cubicBezTo>
                  <a:pt x="979540" y="0"/>
                  <a:pt x="1262062" y="282522"/>
                  <a:pt x="1262062" y="631031"/>
                </a:cubicBezTo>
                <a:cubicBezTo>
                  <a:pt x="1262062" y="979540"/>
                  <a:pt x="979540" y="1262062"/>
                  <a:pt x="631031" y="1262062"/>
                </a:cubicBezTo>
                <a:cubicBezTo>
                  <a:pt x="282522" y="1262062"/>
                  <a:pt x="0" y="979540"/>
                  <a:pt x="0" y="631031"/>
                </a:cubicBezTo>
                <a:close/>
              </a:path>
            </a:pathLst>
          </a:custGeom>
          <a:solidFill>
            <a:schemeClr val="accent3">
              <a:lumMod val="40000"/>
              <a:lumOff val="60000"/>
            </a:schemeClr>
          </a:solid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3405" tIns="253405" rIns="253405" bIns="253405" numCol="1" spcCol="1270" anchor="ctr" anchorCtr="0">
            <a:noAutofit/>
          </a:bodyPr>
          <a:lstStyle/>
          <a:p>
            <a:pPr marL="0" lvl="0" indent="0" algn="ctr" defTabSz="2400300">
              <a:lnSpc>
                <a:spcPct val="90000"/>
              </a:lnSpc>
              <a:spcBef>
                <a:spcPct val="0"/>
              </a:spcBef>
              <a:spcAft>
                <a:spcPct val="35000"/>
              </a:spcAft>
              <a:buNone/>
            </a:pPr>
            <a:endParaRPr lang="de-DE" sz="5400" kern="1200"/>
          </a:p>
        </p:txBody>
      </p:sp>
      <p:sp>
        <p:nvSpPr>
          <p:cNvPr id="22" name="Freihandform: Form 21">
            <a:extLst>
              <a:ext uri="{FF2B5EF4-FFF2-40B4-BE49-F238E27FC236}">
                <a16:creationId xmlns:a16="http://schemas.microsoft.com/office/drawing/2014/main" id="{78177BA4-14EE-51AF-69E9-F8C259E74D3A}"/>
              </a:ext>
            </a:extLst>
          </p:cNvPr>
          <p:cNvSpPr/>
          <p:nvPr/>
        </p:nvSpPr>
        <p:spPr>
          <a:xfrm flipV="1">
            <a:off x="6097046" y="1373540"/>
            <a:ext cx="1322093" cy="1322094"/>
          </a:xfrm>
          <a:custGeom>
            <a:avLst/>
            <a:gdLst>
              <a:gd name="connsiteX0" fmla="*/ 0 w 1262062"/>
              <a:gd name="connsiteY0" fmla="*/ 631031 h 1262062"/>
              <a:gd name="connsiteX1" fmla="*/ 631031 w 1262062"/>
              <a:gd name="connsiteY1" fmla="*/ 0 h 1262062"/>
              <a:gd name="connsiteX2" fmla="*/ 1262062 w 1262062"/>
              <a:gd name="connsiteY2" fmla="*/ 631031 h 1262062"/>
              <a:gd name="connsiteX3" fmla="*/ 631031 w 1262062"/>
              <a:gd name="connsiteY3" fmla="*/ 1262062 h 1262062"/>
              <a:gd name="connsiteX4" fmla="*/ 0 w 1262062"/>
              <a:gd name="connsiteY4" fmla="*/ 631031 h 126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2" h="1262062">
                <a:moveTo>
                  <a:pt x="0" y="631031"/>
                </a:moveTo>
                <a:cubicBezTo>
                  <a:pt x="0" y="282522"/>
                  <a:pt x="282522" y="0"/>
                  <a:pt x="631031" y="0"/>
                </a:cubicBezTo>
                <a:cubicBezTo>
                  <a:pt x="979540" y="0"/>
                  <a:pt x="1262062" y="282522"/>
                  <a:pt x="1262062" y="631031"/>
                </a:cubicBezTo>
                <a:cubicBezTo>
                  <a:pt x="1262062" y="979540"/>
                  <a:pt x="979540" y="1262062"/>
                  <a:pt x="631031" y="1262062"/>
                </a:cubicBezTo>
                <a:cubicBezTo>
                  <a:pt x="282522" y="1262062"/>
                  <a:pt x="0" y="979540"/>
                  <a:pt x="0" y="631031"/>
                </a:cubicBezTo>
                <a:close/>
              </a:path>
            </a:pathLst>
          </a:custGeom>
          <a:solidFill>
            <a:schemeClr val="accent3">
              <a:lumMod val="40000"/>
              <a:lumOff val="60000"/>
            </a:schemeClr>
          </a:solid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845" tIns="217845" rIns="217845" bIns="217845" numCol="1" spcCol="1270" anchor="ctr" anchorCtr="0">
            <a:noAutofit/>
          </a:bodyPr>
          <a:lstStyle/>
          <a:p>
            <a:pPr marL="0" lvl="0" indent="0" algn="ctr" defTabSz="1155700">
              <a:lnSpc>
                <a:spcPct val="90000"/>
              </a:lnSpc>
              <a:spcBef>
                <a:spcPct val="0"/>
              </a:spcBef>
              <a:spcAft>
                <a:spcPct val="35000"/>
              </a:spcAft>
              <a:buNone/>
            </a:pPr>
            <a:endParaRPr lang="de-DE" sz="2600" kern="1200"/>
          </a:p>
        </p:txBody>
      </p:sp>
      <p:sp>
        <p:nvSpPr>
          <p:cNvPr id="26" name="Freihandform: Form 25">
            <a:extLst>
              <a:ext uri="{FF2B5EF4-FFF2-40B4-BE49-F238E27FC236}">
                <a16:creationId xmlns:a16="http://schemas.microsoft.com/office/drawing/2014/main" id="{29C7C422-E27F-93BC-F94B-E2C2DB108DA3}"/>
              </a:ext>
            </a:extLst>
          </p:cNvPr>
          <p:cNvSpPr/>
          <p:nvPr/>
        </p:nvSpPr>
        <p:spPr>
          <a:xfrm flipV="1">
            <a:off x="4517819" y="1373540"/>
            <a:ext cx="1322093" cy="1322094"/>
          </a:xfrm>
          <a:custGeom>
            <a:avLst/>
            <a:gdLst>
              <a:gd name="connsiteX0" fmla="*/ 0 w 1262062"/>
              <a:gd name="connsiteY0" fmla="*/ 631031 h 1262062"/>
              <a:gd name="connsiteX1" fmla="*/ 631031 w 1262062"/>
              <a:gd name="connsiteY1" fmla="*/ 0 h 1262062"/>
              <a:gd name="connsiteX2" fmla="*/ 1262062 w 1262062"/>
              <a:gd name="connsiteY2" fmla="*/ 631031 h 1262062"/>
              <a:gd name="connsiteX3" fmla="*/ 631031 w 1262062"/>
              <a:gd name="connsiteY3" fmla="*/ 1262062 h 1262062"/>
              <a:gd name="connsiteX4" fmla="*/ 0 w 1262062"/>
              <a:gd name="connsiteY4" fmla="*/ 631031 h 126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2" h="1262062">
                <a:moveTo>
                  <a:pt x="0" y="631031"/>
                </a:moveTo>
                <a:cubicBezTo>
                  <a:pt x="0" y="282522"/>
                  <a:pt x="282522" y="0"/>
                  <a:pt x="631031" y="0"/>
                </a:cubicBezTo>
                <a:cubicBezTo>
                  <a:pt x="979540" y="0"/>
                  <a:pt x="1262062" y="282522"/>
                  <a:pt x="1262062" y="631031"/>
                </a:cubicBezTo>
                <a:cubicBezTo>
                  <a:pt x="1262062" y="979540"/>
                  <a:pt x="979540" y="1262062"/>
                  <a:pt x="631031" y="1262062"/>
                </a:cubicBezTo>
                <a:cubicBezTo>
                  <a:pt x="282522" y="1262062"/>
                  <a:pt x="0" y="979540"/>
                  <a:pt x="0" y="631031"/>
                </a:cubicBezTo>
                <a:close/>
              </a:path>
            </a:pathLst>
          </a:custGeom>
          <a:solidFill>
            <a:schemeClr val="accent3">
              <a:lumMod val="40000"/>
              <a:lumOff val="60000"/>
            </a:schemeClr>
          </a:solid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845" tIns="217845" rIns="217845" bIns="217845" numCol="1" spcCol="1270" anchor="ctr" anchorCtr="0">
            <a:noAutofit/>
          </a:bodyPr>
          <a:lstStyle/>
          <a:p>
            <a:pPr marL="0" lvl="0" indent="0" algn="ctr" defTabSz="1155700">
              <a:lnSpc>
                <a:spcPct val="90000"/>
              </a:lnSpc>
              <a:spcBef>
                <a:spcPct val="0"/>
              </a:spcBef>
              <a:spcAft>
                <a:spcPct val="35000"/>
              </a:spcAft>
              <a:buNone/>
            </a:pPr>
            <a:endParaRPr lang="de-DE" sz="2600" kern="1200"/>
          </a:p>
        </p:txBody>
      </p:sp>
      <p:sp>
        <p:nvSpPr>
          <p:cNvPr id="28" name="Freihandform: Form 27">
            <a:extLst>
              <a:ext uri="{FF2B5EF4-FFF2-40B4-BE49-F238E27FC236}">
                <a16:creationId xmlns:a16="http://schemas.microsoft.com/office/drawing/2014/main" id="{AE3B5B6B-838F-AF72-DBA1-AA6157E28B2F}"/>
              </a:ext>
            </a:extLst>
          </p:cNvPr>
          <p:cNvSpPr/>
          <p:nvPr/>
        </p:nvSpPr>
        <p:spPr>
          <a:xfrm flipV="1">
            <a:off x="3533187" y="2608230"/>
            <a:ext cx="1322093" cy="1322094"/>
          </a:xfrm>
          <a:custGeom>
            <a:avLst/>
            <a:gdLst>
              <a:gd name="connsiteX0" fmla="*/ 0 w 1262062"/>
              <a:gd name="connsiteY0" fmla="*/ 631031 h 1262062"/>
              <a:gd name="connsiteX1" fmla="*/ 631031 w 1262062"/>
              <a:gd name="connsiteY1" fmla="*/ 0 h 1262062"/>
              <a:gd name="connsiteX2" fmla="*/ 1262062 w 1262062"/>
              <a:gd name="connsiteY2" fmla="*/ 631031 h 1262062"/>
              <a:gd name="connsiteX3" fmla="*/ 631031 w 1262062"/>
              <a:gd name="connsiteY3" fmla="*/ 1262062 h 1262062"/>
              <a:gd name="connsiteX4" fmla="*/ 0 w 1262062"/>
              <a:gd name="connsiteY4" fmla="*/ 631031 h 126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2" h="1262062">
                <a:moveTo>
                  <a:pt x="0" y="631031"/>
                </a:moveTo>
                <a:cubicBezTo>
                  <a:pt x="0" y="282522"/>
                  <a:pt x="282522" y="0"/>
                  <a:pt x="631031" y="0"/>
                </a:cubicBezTo>
                <a:cubicBezTo>
                  <a:pt x="979540" y="0"/>
                  <a:pt x="1262062" y="282522"/>
                  <a:pt x="1262062" y="631031"/>
                </a:cubicBezTo>
                <a:cubicBezTo>
                  <a:pt x="1262062" y="979540"/>
                  <a:pt x="979540" y="1262062"/>
                  <a:pt x="631031" y="1262062"/>
                </a:cubicBezTo>
                <a:cubicBezTo>
                  <a:pt x="282522" y="1262062"/>
                  <a:pt x="0" y="979540"/>
                  <a:pt x="0" y="631031"/>
                </a:cubicBezTo>
                <a:close/>
              </a:path>
            </a:pathLst>
          </a:custGeom>
          <a:solidFill>
            <a:schemeClr val="accent3">
              <a:lumMod val="40000"/>
              <a:lumOff val="60000"/>
            </a:schemeClr>
          </a:solid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845" tIns="217845" rIns="217845" bIns="217845" numCol="1" spcCol="1270" anchor="ctr" anchorCtr="0">
            <a:noAutofit/>
          </a:bodyPr>
          <a:lstStyle/>
          <a:p>
            <a:pPr marL="0" lvl="0" indent="0" algn="ctr" defTabSz="1155700">
              <a:lnSpc>
                <a:spcPct val="90000"/>
              </a:lnSpc>
              <a:spcBef>
                <a:spcPct val="0"/>
              </a:spcBef>
              <a:spcAft>
                <a:spcPct val="35000"/>
              </a:spcAft>
              <a:buNone/>
            </a:pPr>
            <a:endParaRPr lang="de-DE" sz="2600" kern="1200"/>
          </a:p>
        </p:txBody>
      </p:sp>
      <p:sp>
        <p:nvSpPr>
          <p:cNvPr id="32" name="Freihandform: Form 31">
            <a:extLst>
              <a:ext uri="{FF2B5EF4-FFF2-40B4-BE49-F238E27FC236}">
                <a16:creationId xmlns:a16="http://schemas.microsoft.com/office/drawing/2014/main" id="{B27A4885-CADE-C2C4-8FD9-FEC1DD8F03C0}"/>
              </a:ext>
            </a:extLst>
          </p:cNvPr>
          <p:cNvSpPr/>
          <p:nvPr/>
        </p:nvSpPr>
        <p:spPr>
          <a:xfrm flipV="1">
            <a:off x="3884598" y="4147863"/>
            <a:ext cx="1322093" cy="1322094"/>
          </a:xfrm>
          <a:custGeom>
            <a:avLst/>
            <a:gdLst>
              <a:gd name="connsiteX0" fmla="*/ 0 w 1262062"/>
              <a:gd name="connsiteY0" fmla="*/ 631031 h 1262062"/>
              <a:gd name="connsiteX1" fmla="*/ 631031 w 1262062"/>
              <a:gd name="connsiteY1" fmla="*/ 0 h 1262062"/>
              <a:gd name="connsiteX2" fmla="*/ 1262062 w 1262062"/>
              <a:gd name="connsiteY2" fmla="*/ 631031 h 1262062"/>
              <a:gd name="connsiteX3" fmla="*/ 631031 w 1262062"/>
              <a:gd name="connsiteY3" fmla="*/ 1262062 h 1262062"/>
              <a:gd name="connsiteX4" fmla="*/ 0 w 1262062"/>
              <a:gd name="connsiteY4" fmla="*/ 631031 h 126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2" h="1262062">
                <a:moveTo>
                  <a:pt x="0" y="631031"/>
                </a:moveTo>
                <a:cubicBezTo>
                  <a:pt x="0" y="282522"/>
                  <a:pt x="282522" y="0"/>
                  <a:pt x="631031" y="0"/>
                </a:cubicBezTo>
                <a:cubicBezTo>
                  <a:pt x="979540" y="0"/>
                  <a:pt x="1262062" y="282522"/>
                  <a:pt x="1262062" y="631031"/>
                </a:cubicBezTo>
                <a:cubicBezTo>
                  <a:pt x="1262062" y="979540"/>
                  <a:pt x="979540" y="1262062"/>
                  <a:pt x="631031" y="1262062"/>
                </a:cubicBezTo>
                <a:cubicBezTo>
                  <a:pt x="282522" y="1262062"/>
                  <a:pt x="0" y="979540"/>
                  <a:pt x="0" y="631031"/>
                </a:cubicBezTo>
                <a:close/>
              </a:path>
            </a:pathLst>
          </a:custGeom>
          <a:solidFill>
            <a:schemeClr val="accent3">
              <a:lumMod val="40000"/>
              <a:lumOff val="60000"/>
            </a:schemeClr>
          </a:solidFill>
          <a:ln w="190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845" tIns="217845" rIns="217845" bIns="217845" numCol="1" spcCol="1270" anchor="ctr" anchorCtr="0">
            <a:noAutofit/>
          </a:bodyPr>
          <a:lstStyle/>
          <a:p>
            <a:pPr marL="0" lvl="0" indent="0" algn="ctr" defTabSz="1155700">
              <a:lnSpc>
                <a:spcPct val="90000"/>
              </a:lnSpc>
              <a:spcBef>
                <a:spcPct val="0"/>
              </a:spcBef>
              <a:spcAft>
                <a:spcPct val="35000"/>
              </a:spcAft>
              <a:buNone/>
            </a:pPr>
            <a:endParaRPr lang="de-DE" sz="2600" kern="1200"/>
          </a:p>
        </p:txBody>
      </p:sp>
      <p:pic>
        <p:nvPicPr>
          <p:cNvPr id="37" name="Grafik 36" descr="Ein Bild, das Kunst, Farbigkeit enthält.&#10;&#10;Automatisch generierte Beschreibung">
            <a:extLst>
              <a:ext uri="{FF2B5EF4-FFF2-40B4-BE49-F238E27FC236}">
                <a16:creationId xmlns:a16="http://schemas.microsoft.com/office/drawing/2014/main" id="{7D5788A5-622E-00A5-6F50-886E22E9789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64412" y="4892435"/>
            <a:ext cx="1236422" cy="1239548"/>
          </a:xfrm>
          <a:prstGeom prst="ellipse">
            <a:avLst/>
          </a:prstGeom>
          <a:effectLst>
            <a:softEdge rad="63500"/>
          </a:effectLst>
        </p:spPr>
      </p:pic>
      <p:sp>
        <p:nvSpPr>
          <p:cNvPr id="4" name="Titel 3">
            <a:extLst>
              <a:ext uri="{FF2B5EF4-FFF2-40B4-BE49-F238E27FC236}">
                <a16:creationId xmlns:a16="http://schemas.microsoft.com/office/drawing/2014/main" id="{7D7087B3-C781-8A8C-C2FC-388AEDC5A982}"/>
              </a:ext>
            </a:extLst>
          </p:cNvPr>
          <p:cNvSpPr>
            <a:spLocks noGrp="1"/>
          </p:cNvSpPr>
          <p:nvPr>
            <p:ph type="title"/>
          </p:nvPr>
        </p:nvSpPr>
        <p:spPr>
          <a:xfrm>
            <a:off x="838200" y="228280"/>
            <a:ext cx="10515600" cy="1325563"/>
          </a:xfrm>
        </p:spPr>
        <p:txBody>
          <a:bodyPr>
            <a:normAutofit/>
          </a:bodyPr>
          <a:lstStyle/>
          <a:p>
            <a:r>
              <a:rPr lang="de-DE" sz="3600" b="0" dirty="0">
                <a:solidFill>
                  <a:srgbClr val="323232"/>
                </a:solidFill>
                <a:latin typeface="arial" panose="020B0604020202020204" pitchFamily="34" charset="0"/>
              </a:rPr>
              <a:t>Die</a:t>
            </a:r>
            <a:r>
              <a:rPr lang="de-DE" sz="3600" dirty="0">
                <a:solidFill>
                  <a:srgbClr val="323232"/>
                </a:solidFill>
                <a:latin typeface="arial" panose="020B0604020202020204" pitchFamily="34" charset="0"/>
              </a:rPr>
              <a:t> Big Seven </a:t>
            </a:r>
            <a:r>
              <a:rPr lang="de-DE" sz="3600" b="0" dirty="0">
                <a:solidFill>
                  <a:srgbClr val="323232"/>
                </a:solidFill>
                <a:latin typeface="arial" panose="020B0604020202020204" pitchFamily="34" charset="0"/>
              </a:rPr>
              <a:t>der Erwachsenen-Impfungen </a:t>
            </a:r>
          </a:p>
        </p:txBody>
      </p:sp>
      <p:sp>
        <p:nvSpPr>
          <p:cNvPr id="8" name="Foliennummernplatzhalter 7">
            <a:extLst>
              <a:ext uri="{FF2B5EF4-FFF2-40B4-BE49-F238E27FC236}">
                <a16:creationId xmlns:a16="http://schemas.microsoft.com/office/drawing/2014/main" id="{1322DB25-1A61-EEB8-76C6-14747575329E}"/>
              </a:ext>
            </a:extLst>
          </p:cNvPr>
          <p:cNvSpPr>
            <a:spLocks noGrp="1"/>
          </p:cNvSpPr>
          <p:nvPr>
            <p:ph type="sldNum" sz="quarter" idx="12"/>
          </p:nvPr>
        </p:nvSpPr>
        <p:spPr/>
        <p:txBody>
          <a:bodyPr/>
          <a:lstStyle/>
          <a:p>
            <a:fld id="{9F9F533D-B52E-4A2F-BF72-0ADD2D94BD75}" type="slidenum">
              <a:rPr lang="en-GB" smtClean="0"/>
              <a:pPr/>
              <a:t>5</a:t>
            </a:fld>
            <a:endParaRPr lang="en-GB"/>
          </a:p>
        </p:txBody>
      </p:sp>
      <p:sp>
        <p:nvSpPr>
          <p:cNvPr id="2" name="Gewitterblitz 1" descr="-">
            <a:extLst>
              <a:ext uri="{FF2B5EF4-FFF2-40B4-BE49-F238E27FC236}">
                <a16:creationId xmlns:a16="http://schemas.microsoft.com/office/drawing/2014/main" id="{F1520574-FB6E-6F6E-3537-3C9DA9814D9E}"/>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Gewitterblitz 11" descr="-">
            <a:extLst>
              <a:ext uri="{FF2B5EF4-FFF2-40B4-BE49-F238E27FC236}">
                <a16:creationId xmlns:a16="http://schemas.microsoft.com/office/drawing/2014/main" id="{448B21E4-3896-1435-97A2-AF8D26256A63}"/>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7">
            <a:extLst>
              <a:ext uri="{FF2B5EF4-FFF2-40B4-BE49-F238E27FC236}">
                <a16:creationId xmlns:a16="http://schemas.microsoft.com/office/drawing/2014/main" id="{14356871-2792-380D-25ED-91D93C9FA7F0}"/>
              </a:ext>
            </a:extLst>
          </p:cNvPr>
          <p:cNvSpPr txBox="1">
            <a:spLocks/>
          </p:cNvSpPr>
          <p:nvPr/>
        </p:nvSpPr>
        <p:spPr>
          <a:xfrm>
            <a:off x="1451326" y="1720139"/>
            <a:ext cx="2875108" cy="424732"/>
          </a:xfrm>
          <a:prstGeom prst="rect">
            <a:avLst/>
          </a:prstGeom>
        </p:spPr>
        <p:txBody>
          <a:bodyPr vert="horz"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Aft>
                <a:spcPts val="600"/>
              </a:spcAft>
              <a:buFont typeface="Arial" panose="020B0604020202020204" pitchFamily="34" charset="0"/>
              <a:buNone/>
            </a:pPr>
            <a:r>
              <a:rPr lang="de-DE" sz="2400" b="1" dirty="0">
                <a:solidFill>
                  <a:schemeClr val="tx1"/>
                </a:solidFill>
                <a:latin typeface="+mn-lt"/>
              </a:rPr>
              <a:t>Influenza</a:t>
            </a:r>
          </a:p>
        </p:txBody>
      </p:sp>
      <p:sp>
        <p:nvSpPr>
          <p:cNvPr id="17" name="Textplatzhalter 7">
            <a:extLst>
              <a:ext uri="{FF2B5EF4-FFF2-40B4-BE49-F238E27FC236}">
                <a16:creationId xmlns:a16="http://schemas.microsoft.com/office/drawing/2014/main" id="{6A17ECD3-5215-1F5B-5EDF-BF2E0EB203F6}"/>
              </a:ext>
            </a:extLst>
          </p:cNvPr>
          <p:cNvSpPr txBox="1">
            <a:spLocks/>
          </p:cNvSpPr>
          <p:nvPr/>
        </p:nvSpPr>
        <p:spPr>
          <a:xfrm>
            <a:off x="676626" y="4584139"/>
            <a:ext cx="3014018" cy="424732"/>
          </a:xfrm>
          <a:prstGeom prst="rect">
            <a:avLst/>
          </a:prstGeom>
        </p:spPr>
        <p:txBody>
          <a:bodyPr vert="horz"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Aft>
                <a:spcPts val="600"/>
              </a:spcAft>
              <a:buFont typeface="Arial" panose="020B0604020202020204" pitchFamily="34" charset="0"/>
              <a:buNone/>
            </a:pPr>
            <a:r>
              <a:rPr lang="de-DE" sz="2400">
                <a:solidFill>
                  <a:schemeClr val="tx1"/>
                </a:solidFill>
                <a:latin typeface="+mn-lt"/>
              </a:rPr>
              <a:t>Herpes Zoster</a:t>
            </a:r>
          </a:p>
        </p:txBody>
      </p:sp>
      <p:sp>
        <p:nvSpPr>
          <p:cNvPr id="19" name="Textplatzhalter 7">
            <a:extLst>
              <a:ext uri="{FF2B5EF4-FFF2-40B4-BE49-F238E27FC236}">
                <a16:creationId xmlns:a16="http://schemas.microsoft.com/office/drawing/2014/main" id="{968CC672-A8B8-F428-8790-9A70C6D8C6D6}"/>
              </a:ext>
            </a:extLst>
          </p:cNvPr>
          <p:cNvSpPr txBox="1">
            <a:spLocks/>
          </p:cNvSpPr>
          <p:nvPr/>
        </p:nvSpPr>
        <p:spPr>
          <a:xfrm>
            <a:off x="7568465" y="1720139"/>
            <a:ext cx="2714328" cy="424732"/>
          </a:xfrm>
          <a:prstGeom prst="rect">
            <a:avLst/>
          </a:prstGeom>
        </p:spPr>
        <p:txBody>
          <a:bodyPr vert="horz"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de-DE" sz="2400" b="1" dirty="0">
                <a:solidFill>
                  <a:schemeClr val="tx1"/>
                </a:solidFill>
                <a:latin typeface="+mn-lt"/>
              </a:rPr>
              <a:t>COVID-19</a:t>
            </a:r>
          </a:p>
        </p:txBody>
      </p:sp>
      <p:sp>
        <p:nvSpPr>
          <p:cNvPr id="20" name="Textplatzhalter 7">
            <a:extLst>
              <a:ext uri="{FF2B5EF4-FFF2-40B4-BE49-F238E27FC236}">
                <a16:creationId xmlns:a16="http://schemas.microsoft.com/office/drawing/2014/main" id="{32BAC01A-08AA-ECE4-921A-03C3084C00DE}"/>
              </a:ext>
            </a:extLst>
          </p:cNvPr>
          <p:cNvSpPr txBox="1">
            <a:spLocks/>
          </p:cNvSpPr>
          <p:nvPr/>
        </p:nvSpPr>
        <p:spPr>
          <a:xfrm>
            <a:off x="8584465" y="3015649"/>
            <a:ext cx="2977619" cy="424732"/>
          </a:xfrm>
          <a:prstGeom prst="rect">
            <a:avLst/>
          </a:prstGeom>
        </p:spPr>
        <p:txBody>
          <a:bodyPr vert="horz"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de-DE" sz="2400" b="1" dirty="0">
                <a:solidFill>
                  <a:schemeClr val="tx1"/>
                </a:solidFill>
                <a:latin typeface="+mn-lt"/>
              </a:rPr>
              <a:t>Pneumokokken</a:t>
            </a:r>
          </a:p>
        </p:txBody>
      </p:sp>
      <p:pic>
        <p:nvPicPr>
          <p:cNvPr id="25" name="Grafik 24" descr="Ein Bild, das Kunst enthält.&#10;&#10;Automatisch generierte Beschreibung mit geringer Zuverlässigkeit">
            <a:extLst>
              <a:ext uri="{FF2B5EF4-FFF2-40B4-BE49-F238E27FC236}">
                <a16:creationId xmlns:a16="http://schemas.microsoft.com/office/drawing/2014/main" id="{9DB8833F-556B-1D4F-61C2-B4BB7E38F0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4970" b="-5334"/>
          <a:stretch/>
        </p:blipFill>
        <p:spPr>
          <a:xfrm>
            <a:off x="6758091" y="4176870"/>
            <a:ext cx="1322095" cy="1307590"/>
          </a:xfrm>
          <a:prstGeom prst="ellipse">
            <a:avLst/>
          </a:prstGeom>
          <a:solidFill>
            <a:schemeClr val="bg1"/>
          </a:solidFill>
          <a:effectLst>
            <a:softEdge rad="127000"/>
          </a:effectLst>
        </p:spPr>
      </p:pic>
      <p:sp>
        <p:nvSpPr>
          <p:cNvPr id="29" name="Textfeld 28">
            <a:extLst>
              <a:ext uri="{FF2B5EF4-FFF2-40B4-BE49-F238E27FC236}">
                <a16:creationId xmlns:a16="http://schemas.microsoft.com/office/drawing/2014/main" id="{1D41F77A-82A5-3854-37DF-4F5B96B7DC03}"/>
              </a:ext>
            </a:extLst>
          </p:cNvPr>
          <p:cNvSpPr txBox="1"/>
          <p:nvPr/>
        </p:nvSpPr>
        <p:spPr>
          <a:xfrm>
            <a:off x="308326" y="2820211"/>
            <a:ext cx="3014018" cy="815608"/>
          </a:xfrm>
          <a:prstGeom prst="rect">
            <a:avLst/>
          </a:prstGeom>
          <a:noFill/>
        </p:spPr>
        <p:txBody>
          <a:bodyPr vert="horz" wrap="square" anchor="ctr" anchorCtr="0">
            <a:spAutoFit/>
          </a:bodyPr>
          <a:lstStyle/>
          <a:p>
            <a:pPr marL="0" indent="0" algn="r">
              <a:spcAft>
                <a:spcPts val="600"/>
              </a:spcAft>
              <a:buFont typeface="Arial" panose="020B0604020202020204" pitchFamily="34" charset="0"/>
              <a:buNone/>
            </a:pPr>
            <a:r>
              <a:rPr lang="de-DE" sz="2400" b="1" dirty="0">
                <a:solidFill>
                  <a:schemeClr val="tx1"/>
                </a:solidFill>
                <a:latin typeface="+mn-lt"/>
              </a:rPr>
              <a:t>Pertussis</a:t>
            </a:r>
          </a:p>
          <a:p>
            <a:pPr marL="0" indent="0" algn="r">
              <a:spcBef>
                <a:spcPts val="0"/>
              </a:spcBef>
              <a:buFont typeface="Arial" panose="020B0604020202020204" pitchFamily="34" charset="0"/>
              <a:buNone/>
            </a:pPr>
            <a:r>
              <a:rPr lang="de-DE" sz="1800" dirty="0">
                <a:solidFill>
                  <a:schemeClr val="tx1"/>
                </a:solidFill>
                <a:latin typeface="+mn-lt"/>
              </a:rPr>
              <a:t>(+ Diphtherie &amp; Tetanus)</a:t>
            </a:r>
            <a:endParaRPr lang="de-DE" sz="2400" dirty="0">
              <a:solidFill>
                <a:schemeClr val="tx1"/>
              </a:solidFill>
              <a:latin typeface="+mn-lt"/>
            </a:endParaRPr>
          </a:p>
        </p:txBody>
      </p:sp>
      <p:sp>
        <p:nvSpPr>
          <p:cNvPr id="31" name="Textfeld 30">
            <a:extLst>
              <a:ext uri="{FF2B5EF4-FFF2-40B4-BE49-F238E27FC236}">
                <a16:creationId xmlns:a16="http://schemas.microsoft.com/office/drawing/2014/main" id="{2BDB1240-E109-D5C0-45AD-8DAC8C398C21}"/>
              </a:ext>
            </a:extLst>
          </p:cNvPr>
          <p:cNvSpPr txBox="1"/>
          <p:nvPr/>
        </p:nvSpPr>
        <p:spPr>
          <a:xfrm>
            <a:off x="8241565" y="4585289"/>
            <a:ext cx="3182240" cy="423582"/>
          </a:xfrm>
          <a:prstGeom prst="rect">
            <a:avLst/>
          </a:prstGeom>
          <a:noFill/>
        </p:spPr>
        <p:txBody>
          <a:bodyPr vert="horz" wrap="square" anchor="ctr" anchorCtr="0">
            <a:spAutoFit/>
          </a:bodyPr>
          <a:lstStyle/>
          <a:p>
            <a:pPr marL="0" indent="0">
              <a:spcBef>
                <a:spcPts val="0"/>
              </a:spcBef>
              <a:spcAft>
                <a:spcPts val="600"/>
              </a:spcAft>
              <a:buFont typeface="Arial" panose="020B0604020202020204" pitchFamily="34" charset="0"/>
              <a:buNone/>
            </a:pPr>
            <a:r>
              <a:rPr lang="de-DE" sz="2400">
                <a:solidFill>
                  <a:schemeClr val="tx1"/>
                </a:solidFill>
                <a:latin typeface="+mn-lt"/>
              </a:rPr>
              <a:t>Masern</a:t>
            </a:r>
          </a:p>
        </p:txBody>
      </p:sp>
      <p:pic>
        <p:nvPicPr>
          <p:cNvPr id="3" name="Grafik 2" descr="Ein Bild, das Kreis, Fraktalkunst, Farbigkeit, Licht enthält.&#10;&#10;Automatisch generierte Beschreibung">
            <a:extLst>
              <a:ext uri="{FF2B5EF4-FFF2-40B4-BE49-F238E27FC236}">
                <a16:creationId xmlns:a16="http://schemas.microsoft.com/office/drawing/2014/main" id="{514E76D1-8717-2536-80B7-61CE673BE9D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2619" t="-9238" r="-9213" b="-10568"/>
          <a:stretch/>
        </p:blipFill>
        <p:spPr>
          <a:xfrm>
            <a:off x="3895089" y="4162367"/>
            <a:ext cx="1295357" cy="1307590"/>
          </a:xfrm>
          <a:prstGeom prst="ellipse">
            <a:avLst/>
          </a:prstGeom>
          <a:solidFill>
            <a:schemeClr val="bg1"/>
          </a:solidFill>
          <a:effectLst>
            <a:softEdge rad="127000"/>
          </a:effectLst>
        </p:spPr>
      </p:pic>
      <p:pic>
        <p:nvPicPr>
          <p:cNvPr id="72" name="Grafik 71" descr="Ein Bild, das pink enthält.&#10;&#10;Automatisch generierte Beschreibung">
            <a:extLst>
              <a:ext uri="{FF2B5EF4-FFF2-40B4-BE49-F238E27FC236}">
                <a16:creationId xmlns:a16="http://schemas.microsoft.com/office/drawing/2014/main" id="{5CE0F728-806E-F777-F534-318C840FE2D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a:off x="3603008" y="2667767"/>
            <a:ext cx="1189932" cy="1191766"/>
          </a:xfrm>
          <a:prstGeom prst="ellipse">
            <a:avLst/>
          </a:prstGeom>
          <a:effectLst>
            <a:softEdge rad="63500"/>
          </a:effectLst>
        </p:spPr>
      </p:pic>
      <p:pic>
        <p:nvPicPr>
          <p:cNvPr id="5" name="Grafik 4" descr="Ein Bild, das lila, Perlen, Kunst enthält.&#10;&#10;Automatisch generierte Beschreibung mit mittlerer Zuverlässigkeit">
            <a:extLst>
              <a:ext uri="{FF2B5EF4-FFF2-40B4-BE49-F238E27FC236}">
                <a16:creationId xmlns:a16="http://schemas.microsoft.com/office/drawing/2014/main" id="{F2339E23-758E-99A3-CC89-BEA9D33F37A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147862" y="2661903"/>
            <a:ext cx="1191768" cy="1187248"/>
          </a:xfrm>
          <a:prstGeom prst="ellipse">
            <a:avLst/>
          </a:prstGeom>
          <a:effectLst>
            <a:softEdge rad="63500"/>
          </a:effectLst>
        </p:spPr>
      </p:pic>
      <p:sp>
        <p:nvSpPr>
          <p:cNvPr id="23" name="Textplatzhalter 7">
            <a:extLst>
              <a:ext uri="{FF2B5EF4-FFF2-40B4-BE49-F238E27FC236}">
                <a16:creationId xmlns:a16="http://schemas.microsoft.com/office/drawing/2014/main" id="{6ED4F92E-4772-82F4-B738-93FB163B188A}"/>
              </a:ext>
            </a:extLst>
          </p:cNvPr>
          <p:cNvSpPr txBox="1">
            <a:spLocks/>
          </p:cNvSpPr>
          <p:nvPr/>
        </p:nvSpPr>
        <p:spPr>
          <a:xfrm>
            <a:off x="6660668" y="5805687"/>
            <a:ext cx="2275316" cy="332399"/>
          </a:xfrm>
          <a:prstGeom prst="rect">
            <a:avLst/>
          </a:prstGeom>
        </p:spPr>
        <p:txBody>
          <a:bodyPr vert="horz" wrap="square" lIns="0" tIns="0" rIns="0" bIns="0" rtlCol="0" anchor="ctr" anchorCtr="0">
            <a:sp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2000" i="0" kern="1200">
                <a:solidFill>
                  <a:schemeClr val="tx1"/>
                </a:solidFill>
                <a:latin typeface="+mn-lt"/>
                <a:ea typeface="+mn-ea"/>
                <a:cs typeface="+mn-cs"/>
              </a:defRPr>
            </a:lvl1pPr>
            <a:lvl2pPr marL="609585"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Avenir Next LT Pro" panose="020B0504020202020204" pitchFamily="34" charset="0"/>
                <a:ea typeface="+mn-ea"/>
                <a:cs typeface="+mn-cs"/>
              </a:defRPr>
            </a:lvl2pPr>
            <a:lvl3pPr marL="121917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venir Next LT Pro" panose="020B0504020202020204" pitchFamily="34" charset="0"/>
                <a:ea typeface="+mn-ea"/>
                <a:cs typeface="+mn-cs"/>
              </a:defRPr>
            </a:lvl3pPr>
            <a:lvl4pPr marL="182875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venir Next LT Pro" panose="020B0504020202020204" pitchFamily="34" charset="0"/>
                <a:ea typeface="+mn-ea"/>
                <a:cs typeface="+mn-cs"/>
              </a:defRPr>
            </a:lvl4pPr>
            <a:lvl5pPr marL="243833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venir Next LT Pro" panose="020B0504020202020204" pitchFamily="34" charset="0"/>
                <a:ea typeface="+mn-ea"/>
                <a:cs typeface="+mn-cs"/>
              </a:defRPr>
            </a:lvl5pPr>
            <a:lvl6pPr marL="304792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65750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426709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87667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spcAft>
                <a:spcPts val="600"/>
              </a:spcAft>
            </a:pPr>
            <a:r>
              <a:rPr lang="de-DE" sz="2400" b="1" dirty="0"/>
              <a:t>RSV</a:t>
            </a:r>
            <a:r>
              <a:rPr lang="de-DE" sz="2400" dirty="0"/>
              <a:t> </a:t>
            </a:r>
          </a:p>
        </p:txBody>
      </p:sp>
      <p:pic>
        <p:nvPicPr>
          <p:cNvPr id="9" name="Grafik 8" descr="Ein Bild, das Blume, Kunst enthält.&#10;&#10;Automatisch generierte Beschreibung">
            <a:extLst>
              <a:ext uri="{FF2B5EF4-FFF2-40B4-BE49-F238E27FC236}">
                <a16:creationId xmlns:a16="http://schemas.microsoft.com/office/drawing/2014/main" id="{B32E474D-1B39-1060-1694-BC2006BB7B0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512788" y="1417476"/>
            <a:ext cx="1322093" cy="1244427"/>
          </a:xfrm>
          <a:prstGeom prst="ellipse">
            <a:avLst/>
          </a:prstGeom>
          <a:effectLst>
            <a:softEdge rad="63500"/>
          </a:effectLst>
        </p:spPr>
      </p:pic>
      <p:pic>
        <p:nvPicPr>
          <p:cNvPr id="11" name="Grafik 10">
            <a:extLst>
              <a:ext uri="{FF2B5EF4-FFF2-40B4-BE49-F238E27FC236}">
                <a16:creationId xmlns:a16="http://schemas.microsoft.com/office/drawing/2014/main" id="{6C00C2BA-C7F5-BA3E-5AD6-AC2EC62ECF7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169949" y="1403599"/>
            <a:ext cx="1148810" cy="1332622"/>
          </a:xfrm>
          <a:prstGeom prst="ellipse">
            <a:avLst/>
          </a:prstGeom>
          <a:effectLst>
            <a:softEdge rad="63500"/>
          </a:effectLst>
        </p:spPr>
      </p:pic>
    </p:spTree>
    <p:extLst>
      <p:ext uri="{BB962C8B-B14F-4D97-AF65-F5344CB8AC3E}">
        <p14:creationId xmlns:p14="http://schemas.microsoft.com/office/powerpoint/2010/main" val="309998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962228" y="627052"/>
            <a:ext cx="10729912" cy="4431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lang="en-US" sz="3200" dirty="0" err="1">
                <a:solidFill>
                  <a:schemeClr val="tx1"/>
                </a:solidFill>
                <a:latin typeface="Arial" panose="020B0604020202020204" pitchFamily="34" charset="0"/>
                <a:ea typeface="+mj-ea"/>
                <a:cs typeface="Arial" panose="020B0604020202020204" pitchFamily="34" charset="0"/>
              </a:rPr>
              <a:t>Relevanz</a:t>
            </a:r>
            <a:r>
              <a:rPr lang="en-US" sz="3200" dirty="0">
                <a:solidFill>
                  <a:schemeClr val="tx1"/>
                </a:solidFill>
                <a:latin typeface="Arial" panose="020B0604020202020204" pitchFamily="34" charset="0"/>
                <a:ea typeface="+mj-ea"/>
                <a:cs typeface="Arial" panose="020B0604020202020204" pitchFamily="34" charset="0"/>
              </a:rPr>
              <a:t> der </a:t>
            </a:r>
            <a:r>
              <a:rPr lang="en-US" sz="3200" dirty="0" err="1">
                <a:solidFill>
                  <a:schemeClr val="tx1"/>
                </a:solidFill>
                <a:latin typeface="Arial" panose="020B0604020202020204" pitchFamily="34" charset="0"/>
                <a:ea typeface="+mj-ea"/>
                <a:cs typeface="Arial" panose="020B0604020202020204" pitchFamily="34" charset="0"/>
              </a:rPr>
              <a:t>Pneumokokken-Impfung</a:t>
            </a:r>
            <a:endParaRPr lang="en-US" sz="3200" dirty="0">
              <a:solidFill>
                <a:schemeClr val="tx1"/>
              </a:solidFill>
              <a:latin typeface="Arial" panose="020B0604020202020204" pitchFamily="34" charset="0"/>
              <a:ea typeface="+mj-ea"/>
              <a:cs typeface="Arial" panose="020B0604020202020204" pitchFamily="34" charset="0"/>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fld id="{430295F8-B4CB-4F7B-896C-F437778A33C2}" type="slidenum">
              <a:rPr lang="de-DE" smtClean="0"/>
              <a:t>50</a:t>
            </a:fld>
            <a:endParaRPr lang="de-DE" dirty="0"/>
          </a:p>
        </p:txBody>
      </p:sp>
      <p:sp>
        <p:nvSpPr>
          <p:cNvPr id="2" name="Textfeld 1">
            <a:extLst>
              <a:ext uri="{FF2B5EF4-FFF2-40B4-BE49-F238E27FC236}">
                <a16:creationId xmlns:a16="http://schemas.microsoft.com/office/drawing/2014/main" id="{1A479935-746C-E632-4D26-18E9E93C8E3C}"/>
              </a:ext>
            </a:extLst>
          </p:cNvPr>
          <p:cNvSpPr txBox="1"/>
          <p:nvPr/>
        </p:nvSpPr>
        <p:spPr>
          <a:xfrm>
            <a:off x="0" y="6312386"/>
            <a:ext cx="11361917" cy="553998"/>
          </a:xfrm>
          <a:prstGeom prst="rect">
            <a:avLst/>
          </a:prstGeom>
          <a:noFill/>
        </p:spPr>
        <p:txBody>
          <a:bodyPr wrap="square">
            <a:spAutoFit/>
          </a:bodyPr>
          <a:lstStyle/>
          <a:p>
            <a:r>
              <a:rPr lang="de-DE" sz="1000" dirty="0">
                <a:latin typeface="Montserrat Light" panose="00000400000000000000" pitchFamily="2" charset="0"/>
              </a:rPr>
              <a:t>Zitat übersetzt aus: Mo Y, Zeng J, Xiao C, Zhang L, Wang L, Lu F, Johnson DW, </a:t>
            </a:r>
            <a:r>
              <a:rPr lang="de-DE" sz="1000" dirty="0" err="1">
                <a:latin typeface="Montserrat Light" panose="00000400000000000000" pitchFamily="2" charset="0"/>
              </a:rPr>
              <a:t>Stålsby</a:t>
            </a:r>
            <a:r>
              <a:rPr lang="de-DE" sz="1000" dirty="0">
                <a:latin typeface="Montserrat Light" panose="00000400000000000000" pitchFamily="2" charset="0"/>
              </a:rPr>
              <a:t> </a:t>
            </a:r>
            <a:r>
              <a:rPr lang="de-DE" sz="1000" dirty="0" err="1">
                <a:latin typeface="Montserrat Light" panose="00000400000000000000" pitchFamily="2" charset="0"/>
              </a:rPr>
              <a:t>Lundborg</a:t>
            </a:r>
            <a:r>
              <a:rPr lang="de-DE" sz="1000" dirty="0">
                <a:latin typeface="Montserrat Light" panose="00000400000000000000" pitchFamily="2" charset="0"/>
              </a:rPr>
              <a:t> C, Nitsch D, Liu X, Su G. </a:t>
            </a:r>
            <a:r>
              <a:rPr lang="de-DE" sz="1000" dirty="0" err="1">
                <a:latin typeface="Montserrat Light" panose="00000400000000000000" pitchFamily="2" charset="0"/>
              </a:rPr>
              <a:t>Effectiveness</a:t>
            </a:r>
            <a:r>
              <a:rPr lang="de-DE" sz="1000" dirty="0">
                <a:latin typeface="Montserrat Light" panose="00000400000000000000" pitchFamily="2" charset="0"/>
              </a:rPr>
              <a:t> and </a:t>
            </a:r>
            <a:r>
              <a:rPr lang="de-DE" sz="1000" dirty="0" err="1">
                <a:latin typeface="Montserrat Light" panose="00000400000000000000" pitchFamily="2" charset="0"/>
              </a:rPr>
              <a:t>safety</a:t>
            </a:r>
            <a:r>
              <a:rPr lang="de-DE" sz="1000" dirty="0">
                <a:latin typeface="Montserrat Light" panose="00000400000000000000" pitchFamily="2" charset="0"/>
              </a:rPr>
              <a:t> of </a:t>
            </a:r>
            <a:r>
              <a:rPr lang="de-DE" sz="1000" dirty="0" err="1">
                <a:latin typeface="Montserrat Light" panose="00000400000000000000" pitchFamily="2" charset="0"/>
              </a:rPr>
              <a:t>pneumococcal</a:t>
            </a:r>
            <a:r>
              <a:rPr lang="de-DE" sz="1000" dirty="0">
                <a:latin typeface="Montserrat Light" panose="00000400000000000000" pitchFamily="2" charset="0"/>
              </a:rPr>
              <a:t> </a:t>
            </a:r>
            <a:r>
              <a:rPr lang="de-DE" sz="1000" dirty="0" err="1">
                <a:latin typeface="Montserrat Light" panose="00000400000000000000" pitchFamily="2" charset="0"/>
              </a:rPr>
              <a:t>vaccines</a:t>
            </a:r>
            <a:r>
              <a:rPr lang="de-DE" sz="1000" dirty="0">
                <a:latin typeface="Montserrat Light" panose="00000400000000000000" pitchFamily="2" charset="0"/>
              </a:rPr>
              <a:t> </a:t>
            </a:r>
            <a:r>
              <a:rPr lang="de-DE" sz="1000" dirty="0" err="1">
                <a:latin typeface="Montserrat Light" panose="00000400000000000000" pitchFamily="2" charset="0"/>
              </a:rPr>
              <a:t>used</a:t>
            </a:r>
            <a:r>
              <a:rPr lang="de-DE" sz="1000" dirty="0">
                <a:latin typeface="Montserrat Light" panose="00000400000000000000" pitchFamily="2" charset="0"/>
              </a:rPr>
              <a:t> </a:t>
            </a:r>
            <a:r>
              <a:rPr lang="de-DE" sz="1000" dirty="0" err="1">
                <a:latin typeface="Montserrat Light" panose="00000400000000000000" pitchFamily="2" charset="0"/>
              </a:rPr>
              <a:t>alone</a:t>
            </a:r>
            <a:r>
              <a:rPr lang="de-DE" sz="1000" dirty="0">
                <a:latin typeface="Montserrat Light" panose="00000400000000000000" pitchFamily="2" charset="0"/>
              </a:rPr>
              <a:t> </a:t>
            </a:r>
            <a:r>
              <a:rPr lang="de-DE" sz="1000" dirty="0" err="1">
                <a:latin typeface="Montserrat Light" panose="00000400000000000000" pitchFamily="2" charset="0"/>
              </a:rPr>
              <a:t>or</a:t>
            </a:r>
            <a:r>
              <a:rPr lang="de-DE" sz="1000" dirty="0">
                <a:latin typeface="Montserrat Light" panose="00000400000000000000" pitchFamily="2" charset="0"/>
              </a:rPr>
              <a:t> </a:t>
            </a:r>
            <a:r>
              <a:rPr lang="de-DE" sz="1000" dirty="0" err="1">
                <a:latin typeface="Montserrat Light" panose="00000400000000000000" pitchFamily="2" charset="0"/>
              </a:rPr>
              <a:t>combined</a:t>
            </a:r>
            <a:r>
              <a:rPr lang="de-DE" sz="1000" dirty="0">
                <a:latin typeface="Montserrat Light" panose="00000400000000000000" pitchFamily="2" charset="0"/>
              </a:rPr>
              <a:t> </a:t>
            </a:r>
            <a:r>
              <a:rPr lang="de-DE" sz="1000" dirty="0" err="1">
                <a:latin typeface="Montserrat Light" panose="00000400000000000000" pitchFamily="2" charset="0"/>
              </a:rPr>
              <a:t>with</a:t>
            </a:r>
            <a:r>
              <a:rPr lang="de-DE" sz="1000" dirty="0">
                <a:latin typeface="Montserrat Light" panose="00000400000000000000" pitchFamily="2" charset="0"/>
              </a:rPr>
              <a:t> </a:t>
            </a:r>
            <a:r>
              <a:rPr lang="de-DE" sz="1000" dirty="0" err="1">
                <a:latin typeface="Montserrat Light" panose="00000400000000000000" pitchFamily="2" charset="0"/>
              </a:rPr>
              <a:t>influenza</a:t>
            </a:r>
            <a:r>
              <a:rPr lang="de-DE" sz="1000" dirty="0">
                <a:latin typeface="Montserrat Light" panose="00000400000000000000" pitchFamily="2" charset="0"/>
              </a:rPr>
              <a:t> </a:t>
            </a:r>
            <a:r>
              <a:rPr lang="de-DE" sz="1000" dirty="0" err="1">
                <a:latin typeface="Montserrat Light" panose="00000400000000000000" pitchFamily="2" charset="0"/>
              </a:rPr>
              <a:t>vaccination</a:t>
            </a:r>
            <a:r>
              <a:rPr lang="de-DE" sz="1000" dirty="0">
                <a:latin typeface="Montserrat Light" panose="00000400000000000000" pitchFamily="2" charset="0"/>
              </a:rPr>
              <a:t> in </a:t>
            </a:r>
            <a:r>
              <a:rPr lang="de-DE" sz="1000" dirty="0" err="1">
                <a:latin typeface="Montserrat Light" panose="00000400000000000000" pitchFamily="2" charset="0"/>
              </a:rPr>
              <a:t>dialysis</a:t>
            </a:r>
            <a:r>
              <a:rPr lang="de-DE" sz="1000" dirty="0">
                <a:latin typeface="Montserrat Light" panose="00000400000000000000" pitchFamily="2" charset="0"/>
              </a:rPr>
              <a:t> </a:t>
            </a:r>
            <a:r>
              <a:rPr lang="de-DE" sz="1000" dirty="0" err="1">
                <a:latin typeface="Montserrat Light" panose="00000400000000000000" pitchFamily="2" charset="0"/>
              </a:rPr>
              <a:t>patients</a:t>
            </a:r>
            <a:r>
              <a:rPr lang="de-DE" sz="1000" dirty="0">
                <a:latin typeface="Montserrat Light" panose="00000400000000000000" pitchFamily="2" charset="0"/>
              </a:rPr>
              <a:t>: A </a:t>
            </a:r>
            <a:r>
              <a:rPr lang="de-DE" sz="1000" dirty="0" err="1">
                <a:latin typeface="Montserrat Light" panose="00000400000000000000" pitchFamily="2" charset="0"/>
              </a:rPr>
              <a:t>systematic</a:t>
            </a:r>
            <a:r>
              <a:rPr lang="de-DE" sz="1000" dirty="0">
                <a:latin typeface="Montserrat Light" panose="00000400000000000000" pitchFamily="2" charset="0"/>
              </a:rPr>
              <a:t> review and meta-analysis. Vaccine. 2020 Nov 3;38(47):7422-7432. doi: 10.1016/j.vaccine.2020.09.080. </a:t>
            </a:r>
            <a:r>
              <a:rPr lang="de-DE" sz="1000" dirty="0" err="1">
                <a:latin typeface="Montserrat Light" panose="00000400000000000000" pitchFamily="2" charset="0"/>
              </a:rPr>
              <a:t>Epub</a:t>
            </a:r>
            <a:r>
              <a:rPr lang="de-DE" sz="1000" dirty="0">
                <a:latin typeface="Montserrat Light" panose="00000400000000000000" pitchFamily="2" charset="0"/>
              </a:rPr>
              <a:t> 2020 </a:t>
            </a:r>
            <a:r>
              <a:rPr lang="de-DE" sz="1000" dirty="0" err="1">
                <a:latin typeface="Montserrat Light" panose="00000400000000000000" pitchFamily="2" charset="0"/>
              </a:rPr>
              <a:t>Oct</a:t>
            </a:r>
            <a:r>
              <a:rPr lang="de-DE" sz="1000" dirty="0">
                <a:latin typeface="Montserrat Light" panose="00000400000000000000" pitchFamily="2" charset="0"/>
              </a:rPr>
              <a:t> 12. PMID: 33059969.</a:t>
            </a:r>
          </a:p>
        </p:txBody>
      </p:sp>
      <p:sp>
        <p:nvSpPr>
          <p:cNvPr id="11" name="Textfeld 10">
            <a:extLst>
              <a:ext uri="{FF2B5EF4-FFF2-40B4-BE49-F238E27FC236}">
                <a16:creationId xmlns:a16="http://schemas.microsoft.com/office/drawing/2014/main" id="{037A72A8-21CC-EBFF-6683-352D53EA879C}"/>
              </a:ext>
            </a:extLst>
          </p:cNvPr>
          <p:cNvSpPr txBox="1"/>
          <p:nvPr/>
        </p:nvSpPr>
        <p:spPr>
          <a:xfrm>
            <a:off x="1375144" y="1960009"/>
            <a:ext cx="9441712" cy="2308324"/>
          </a:xfrm>
          <a:prstGeom prst="rect">
            <a:avLst/>
          </a:prstGeom>
          <a:solidFill>
            <a:srgbClr val="FFFF00"/>
          </a:solidFill>
          <a:effectLst>
            <a:outerShdw blurRad="63500" sx="102000" sy="102000" algn="ctr" rotWithShape="0">
              <a:prstClr val="black">
                <a:alpha val="40000"/>
              </a:prstClr>
            </a:outerShdw>
          </a:effectLst>
        </p:spPr>
        <p:txBody>
          <a:bodyPr wrap="square" rtlCol="0">
            <a:spAutoFit/>
          </a:bodyPr>
          <a:lstStyle/>
          <a:p>
            <a:pPr algn="ctr"/>
            <a:r>
              <a:rPr lang="de-DE" sz="2000" dirty="0">
                <a:latin typeface="Montserrat" panose="00000500000000000000" pitchFamily="2" charset="0"/>
              </a:rPr>
              <a:t>Bei </a:t>
            </a:r>
            <a:r>
              <a:rPr lang="de-DE" sz="2000" b="1" dirty="0">
                <a:latin typeface="Montserrat" panose="00000500000000000000" pitchFamily="2" charset="0"/>
              </a:rPr>
              <a:t>Dialysepatienten</a:t>
            </a:r>
            <a:r>
              <a:rPr lang="de-DE" sz="2000" dirty="0">
                <a:latin typeface="Montserrat" panose="00000500000000000000" pitchFamily="2" charset="0"/>
              </a:rPr>
              <a:t> war das Risiko, an einer </a:t>
            </a:r>
            <a:r>
              <a:rPr lang="de-DE" sz="2000" b="1" dirty="0">
                <a:latin typeface="Montserrat" panose="00000500000000000000" pitchFamily="2" charset="0"/>
              </a:rPr>
              <a:t>Lungenentzündung zu sterben,</a:t>
            </a:r>
            <a:r>
              <a:rPr lang="de-DE" sz="2000" dirty="0">
                <a:latin typeface="Montserrat" panose="00000500000000000000" pitchFamily="2" charset="0"/>
              </a:rPr>
              <a:t> </a:t>
            </a:r>
          </a:p>
          <a:p>
            <a:pPr algn="ctr"/>
            <a:endParaRPr lang="de-DE" sz="2000" dirty="0">
              <a:latin typeface="Montserrat" panose="00000500000000000000" pitchFamily="2" charset="0"/>
            </a:endParaRPr>
          </a:p>
          <a:p>
            <a:pPr algn="ctr"/>
            <a:r>
              <a:rPr lang="de-DE" sz="2400" b="1" dirty="0">
                <a:solidFill>
                  <a:srgbClr val="FF0000"/>
                </a:solidFill>
                <a:latin typeface="Montserrat" panose="00000500000000000000" pitchFamily="2" charset="0"/>
              </a:rPr>
              <a:t>14- bis 16-mal höher als in der Allgemeinbevölkerung,</a:t>
            </a:r>
          </a:p>
          <a:p>
            <a:pPr algn="ctr"/>
            <a:endParaRPr lang="de-DE" sz="2000" dirty="0">
              <a:latin typeface="Montserrat" panose="00000500000000000000" pitchFamily="2" charset="0"/>
            </a:endParaRPr>
          </a:p>
          <a:p>
            <a:pPr algn="ctr"/>
            <a:r>
              <a:rPr lang="de-DE" sz="2000" dirty="0">
                <a:latin typeface="Montserrat" panose="00000500000000000000" pitchFamily="2" charset="0"/>
              </a:rPr>
              <a:t> während </a:t>
            </a:r>
            <a:r>
              <a:rPr lang="de-DE" sz="2000" b="1" i="1" dirty="0">
                <a:latin typeface="Montserrat" panose="00000500000000000000" pitchFamily="2" charset="0"/>
              </a:rPr>
              <a:t>Streptococcus pneumoniae </a:t>
            </a:r>
            <a:r>
              <a:rPr lang="de-DE" sz="2000" dirty="0">
                <a:latin typeface="Montserrat" panose="00000500000000000000" pitchFamily="2" charset="0"/>
              </a:rPr>
              <a:t>der häufigste Erreger von Lungenentzündungen war.</a:t>
            </a:r>
          </a:p>
        </p:txBody>
      </p:sp>
    </p:spTree>
    <p:extLst>
      <p:ext uri="{BB962C8B-B14F-4D97-AF65-F5344CB8AC3E}">
        <p14:creationId xmlns:p14="http://schemas.microsoft.com/office/powerpoint/2010/main" val="3266222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270851" y="247911"/>
            <a:ext cx="11646165" cy="3877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en-US" sz="2800" b="1" i="0" u="none" strike="noStrike" kern="1200" cap="none" spc="0" normalizeH="0" baseline="0" noProof="0" dirty="0" err="1">
                <a:ln>
                  <a:noFill/>
                </a:ln>
                <a:solidFill>
                  <a:srgbClr val="FC1921"/>
                </a:solidFill>
                <a:effectLst/>
                <a:uLnTx/>
                <a:uFillTx/>
                <a:latin typeface="Montserrat"/>
                <a:ea typeface="+mn-ea"/>
                <a:cs typeface="+mn-cs"/>
              </a:rPr>
              <a:t>Pneumokokken</a:t>
            </a:r>
            <a:r>
              <a:rPr kumimoji="0" lang="en-US" sz="2800" b="1" i="0" u="none" strike="noStrike" kern="1200" cap="none" spc="0" normalizeH="0" baseline="0" noProof="0" dirty="0">
                <a:ln>
                  <a:noFill/>
                </a:ln>
                <a:solidFill>
                  <a:srgbClr val="FC1921"/>
                </a:solidFill>
                <a:effectLst/>
                <a:uLnTx/>
                <a:uFillTx/>
                <a:latin typeface="Montserrat"/>
                <a:ea typeface="+mn-ea"/>
                <a:cs typeface="+mn-cs"/>
              </a:rPr>
              <a:t> – </a:t>
            </a:r>
            <a:r>
              <a:rPr kumimoji="0" lang="en-US" sz="2800" b="1" i="0" u="none" strike="noStrike" kern="1200" cap="none" spc="0" normalizeH="0" baseline="0" noProof="0" dirty="0" err="1">
                <a:ln>
                  <a:noFill/>
                </a:ln>
                <a:solidFill>
                  <a:srgbClr val="FC1921"/>
                </a:solidFill>
                <a:effectLst/>
                <a:uLnTx/>
                <a:uFillTx/>
                <a:latin typeface="Montserrat"/>
                <a:ea typeface="+mn-ea"/>
                <a:cs typeface="+mn-cs"/>
              </a:rPr>
              <a:t>Impfstoffe</a:t>
            </a:r>
            <a:r>
              <a:rPr kumimoji="0" lang="en-US" sz="2800" b="1" i="0" u="none" strike="noStrike" kern="1200" cap="none" spc="0" normalizeH="0" baseline="0" noProof="0" dirty="0">
                <a:ln>
                  <a:noFill/>
                </a:ln>
                <a:solidFill>
                  <a:srgbClr val="FC1921"/>
                </a:solidFill>
                <a:effectLst/>
                <a:uLnTx/>
                <a:uFillTx/>
                <a:latin typeface="Montserrat"/>
                <a:ea typeface="+mn-ea"/>
                <a:cs typeface="+mn-cs"/>
              </a:rPr>
              <a:t> und </a:t>
            </a:r>
            <a:r>
              <a:rPr kumimoji="0" lang="en-US" sz="2800" b="1" i="0" u="none" strike="noStrike" kern="1200" cap="none" spc="0" normalizeH="0" baseline="0" noProof="0" dirty="0" err="1">
                <a:ln>
                  <a:noFill/>
                </a:ln>
                <a:solidFill>
                  <a:srgbClr val="FC1921"/>
                </a:solidFill>
                <a:effectLst/>
                <a:uLnTx/>
                <a:uFillTx/>
                <a:latin typeface="Montserrat"/>
                <a:ea typeface="+mn-ea"/>
                <a:cs typeface="+mn-cs"/>
              </a:rPr>
              <a:t>etwaige</a:t>
            </a:r>
            <a:r>
              <a:rPr kumimoji="0" lang="en-US" sz="2800" b="1" i="0" u="none" strike="noStrike" kern="1200" cap="none" spc="0" normalizeH="0" baseline="0" noProof="0" dirty="0">
                <a:ln>
                  <a:noFill/>
                </a:ln>
                <a:solidFill>
                  <a:srgbClr val="FC1921"/>
                </a:solidFill>
                <a:effectLst/>
                <a:uLnTx/>
                <a:uFillTx/>
                <a:latin typeface="Montserrat"/>
                <a:ea typeface="+mn-ea"/>
                <a:cs typeface="+mn-cs"/>
              </a:rPr>
              <a:t> </a:t>
            </a:r>
            <a:r>
              <a:rPr kumimoji="0" lang="en-US" sz="2800" b="1" i="0" u="none" strike="noStrike" kern="1200" cap="none" spc="0" normalizeH="0" baseline="0" noProof="0" dirty="0" err="1">
                <a:ln>
                  <a:noFill/>
                </a:ln>
                <a:solidFill>
                  <a:srgbClr val="FC1921"/>
                </a:solidFill>
                <a:effectLst/>
                <a:uLnTx/>
                <a:uFillTx/>
                <a:latin typeface="Montserrat"/>
                <a:ea typeface="+mn-ea"/>
                <a:cs typeface="+mn-cs"/>
              </a:rPr>
              <a:t>Besonderheiten</a:t>
            </a:r>
            <a:endParaRPr kumimoji="0" lang="en-US" sz="2800" b="1" i="0" u="none" strike="noStrike" kern="1200" cap="none" spc="0" normalizeH="0" baseline="0" noProof="0" dirty="0">
              <a:ln>
                <a:noFill/>
              </a:ln>
              <a:solidFill>
                <a:srgbClr val="FC1921"/>
              </a:solidFill>
              <a:effectLst/>
              <a:uLnTx/>
              <a:uFillTx/>
              <a:latin typeface="Montserrat"/>
              <a:ea typeface="+mn-ea"/>
              <a:cs typeface="+mn-cs"/>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fld id="{430295F8-B4CB-4F7B-896C-F437778A33C2}" type="slidenum">
              <a:rPr lang="de-DE" smtClean="0"/>
              <a:t>51</a:t>
            </a:fld>
            <a:endParaRPr lang="de-DE" dirty="0"/>
          </a:p>
        </p:txBody>
      </p:sp>
      <p:sp>
        <p:nvSpPr>
          <p:cNvPr id="2" name="Textfeld 1">
            <a:extLst>
              <a:ext uri="{FF2B5EF4-FFF2-40B4-BE49-F238E27FC236}">
                <a16:creationId xmlns:a16="http://schemas.microsoft.com/office/drawing/2014/main" id="{1A479935-746C-E632-4D26-18E9E93C8E3C}"/>
              </a:ext>
            </a:extLst>
          </p:cNvPr>
          <p:cNvSpPr txBox="1"/>
          <p:nvPr/>
        </p:nvSpPr>
        <p:spPr>
          <a:xfrm>
            <a:off x="0" y="6588836"/>
            <a:ext cx="11361917" cy="246221"/>
          </a:xfrm>
          <a:prstGeom prst="rect">
            <a:avLst/>
          </a:prstGeom>
          <a:noFill/>
        </p:spPr>
        <p:txBody>
          <a:bodyPr wrap="square">
            <a:spAutoFit/>
          </a:bodyPr>
          <a:lstStyle/>
          <a:p>
            <a:r>
              <a:rPr lang="de-DE" sz="1000" dirty="0">
                <a:latin typeface="Montserrat Light" panose="00000400000000000000" pitchFamily="2" charset="0"/>
              </a:rPr>
              <a:t>https://www.rki.de/DE/Content/Infekt/EpidBull/Archiv/2024/Ausgaben/04_24.pdf?__blob=publicationFile</a:t>
            </a:r>
          </a:p>
        </p:txBody>
      </p:sp>
      <p:pic>
        <p:nvPicPr>
          <p:cNvPr id="10" name="Grafik 9">
            <a:extLst>
              <a:ext uri="{FF2B5EF4-FFF2-40B4-BE49-F238E27FC236}">
                <a16:creationId xmlns:a16="http://schemas.microsoft.com/office/drawing/2014/main" id="{B8B790ED-B99A-CEA6-FF41-4517406D313F}"/>
              </a:ext>
            </a:extLst>
          </p:cNvPr>
          <p:cNvPicPr>
            <a:picLocks noChangeAspect="1"/>
          </p:cNvPicPr>
          <p:nvPr/>
        </p:nvPicPr>
        <p:blipFill rotWithShape="1">
          <a:blip r:embed="rId2"/>
          <a:srcRect l="2928" r="3385"/>
          <a:stretch/>
        </p:blipFill>
        <p:spPr>
          <a:xfrm>
            <a:off x="270851" y="988462"/>
            <a:ext cx="6652186" cy="3789839"/>
          </a:xfrm>
          <a:prstGeom prst="rect">
            <a:avLst/>
          </a:prstGeom>
          <a:effectLst>
            <a:outerShdw blurRad="63500" sx="102000" sy="102000" algn="ctr" rotWithShape="0">
              <a:prstClr val="black">
                <a:alpha val="40000"/>
              </a:prstClr>
            </a:outerShdw>
          </a:effectLst>
        </p:spPr>
      </p:pic>
      <p:sp>
        <p:nvSpPr>
          <p:cNvPr id="11" name="Rechteck 10">
            <a:extLst>
              <a:ext uri="{FF2B5EF4-FFF2-40B4-BE49-F238E27FC236}">
                <a16:creationId xmlns:a16="http://schemas.microsoft.com/office/drawing/2014/main" id="{947F4FB2-AE48-C0CD-2A06-315CD9B247BE}"/>
              </a:ext>
            </a:extLst>
          </p:cNvPr>
          <p:cNvSpPr/>
          <p:nvPr/>
        </p:nvSpPr>
        <p:spPr>
          <a:xfrm>
            <a:off x="432525" y="4518837"/>
            <a:ext cx="5766256" cy="150824"/>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1560E035-492B-52A1-5318-224AD47B53B1}"/>
              </a:ext>
            </a:extLst>
          </p:cNvPr>
          <p:cNvSpPr txBox="1"/>
          <p:nvPr/>
        </p:nvSpPr>
        <p:spPr>
          <a:xfrm>
            <a:off x="7008426" y="2960211"/>
            <a:ext cx="4598581" cy="2893100"/>
          </a:xfrm>
          <a:prstGeom prst="rect">
            <a:avLst/>
          </a:prstGeom>
          <a:noFill/>
        </p:spPr>
        <p:txBody>
          <a:bodyPr wrap="square">
            <a:spAutoFit/>
          </a:bodyPr>
          <a:lstStyle/>
          <a:p>
            <a:pPr algn="ctr"/>
            <a:r>
              <a:rPr lang="de-DE" sz="1400" i="1" dirty="0">
                <a:latin typeface="Montserrat" panose="00000500000000000000" pitchFamily="2" charset="0"/>
              </a:rPr>
              <a:t>„Eine </a:t>
            </a:r>
            <a:r>
              <a:rPr lang="de-DE" sz="1400" b="1" i="1" dirty="0">
                <a:highlight>
                  <a:srgbClr val="FFFF00"/>
                </a:highlight>
                <a:latin typeface="Montserrat" panose="00000500000000000000" pitchFamily="2" charset="0"/>
              </a:rPr>
              <a:t>sequenzielle Impfung ist für Personen ≥18 Jahre nicht mehr empfohlen</a:t>
            </a:r>
            <a:r>
              <a:rPr lang="de-DE" sz="1400" i="1" dirty="0">
                <a:latin typeface="Montserrat" panose="00000500000000000000" pitchFamily="2" charset="0"/>
              </a:rPr>
              <a:t>, da der zusätzliche Nutzen der 3 weiteren Serotypen von  PPSV23 bei gleichzeitiger immunologischer Überlegenheit des Konjugat-Impfstoffs gegenüber dem Polysacharid-Impfstoff als sehr gering angesehen wird. </a:t>
            </a:r>
            <a:r>
              <a:rPr lang="de-DE" sz="1400" b="1" i="1" dirty="0">
                <a:highlight>
                  <a:srgbClr val="FFFF00"/>
                </a:highlight>
                <a:latin typeface="Montserrat" panose="00000500000000000000" pitchFamily="2" charset="0"/>
              </a:rPr>
              <a:t>Zur Schutzdauer von PCV20 und damit zur Notwendigkeit von Wiederholungsimpfungen nach der Impfung mit PCV20 liegen noch keine Daten vor</a:t>
            </a:r>
            <a:r>
              <a:rPr lang="de-DE" sz="1400" i="1" dirty="0">
                <a:latin typeface="Montserrat" panose="00000500000000000000" pitchFamily="2" charset="0"/>
              </a:rPr>
              <a:t>, weswegen zum gegenwärtigen Zeitpunkt hierzu keine Empfehlung ausgesprochen werden kann.“</a:t>
            </a:r>
          </a:p>
        </p:txBody>
      </p:sp>
    </p:spTree>
    <p:extLst>
      <p:ext uri="{BB962C8B-B14F-4D97-AF65-F5344CB8AC3E}">
        <p14:creationId xmlns:p14="http://schemas.microsoft.com/office/powerpoint/2010/main" val="1327117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9E271A88-7253-5DBF-8345-5B9822580BA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21" name="think-cell data - do not delete" hidden="1">
                        <a:extLst>
                          <a:ext uri="{FF2B5EF4-FFF2-40B4-BE49-F238E27FC236}">
                            <a16:creationId xmlns:a16="http://schemas.microsoft.com/office/drawing/2014/main" id="{9E271A88-7253-5DBF-8345-5B9822580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Grafik 12" descr="Ein Bild, das Kunst, Farbigkeit enthält.&#10;&#10;Automatisch generierte Beschreibung">
            <a:extLst>
              <a:ext uri="{FF2B5EF4-FFF2-40B4-BE49-F238E27FC236}">
                <a16:creationId xmlns:a16="http://schemas.microsoft.com/office/drawing/2014/main" id="{E4AF71C7-083D-78D0-D33B-4080482CF66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52425" y="1383464"/>
            <a:ext cx="4135438" cy="4779586"/>
          </a:xfrm>
          <a:prstGeom prst="rect">
            <a:avLst/>
          </a:prstGeom>
        </p:spPr>
      </p:pic>
      <p:sp>
        <p:nvSpPr>
          <p:cNvPr id="2" name="Rectangle 2">
            <a:extLst>
              <a:ext uri="{FF2B5EF4-FFF2-40B4-BE49-F238E27FC236}">
                <a16:creationId xmlns:a16="http://schemas.microsoft.com/office/drawing/2014/main" id="{546CA809-FCE2-C6C7-12F7-565872A580E8}"/>
              </a:ext>
            </a:extLst>
          </p:cNvPr>
          <p:cNvSpPr txBox="1">
            <a:spLocks noChangeArrowheads="1"/>
          </p:cNvSpPr>
          <p:nvPr/>
        </p:nvSpPr>
        <p:spPr>
          <a:xfrm>
            <a:off x="1167298" y="242888"/>
            <a:ext cx="7416824"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65000"/>
                    <a:lumOff val="35000"/>
                  </a:schemeClr>
                </a:solidFill>
                <a:latin typeface="Avenir Next LT Pro" panose="020B0504020202020204" pitchFamily="34" charset="0"/>
                <a:ea typeface="+mj-ea"/>
                <a:cs typeface="+mj-cs"/>
              </a:defRPr>
            </a:lvl1pPr>
          </a:lstStyle>
          <a:p>
            <a:pPr>
              <a:spcAft>
                <a:spcPct val="20000"/>
              </a:spcAft>
            </a:pPr>
            <a:endParaRPr lang="de-DE" b="1">
              <a:solidFill>
                <a:srgbClr val="FF6600"/>
              </a:solidFill>
            </a:endParaRPr>
          </a:p>
        </p:txBody>
      </p:sp>
      <p:sp>
        <p:nvSpPr>
          <p:cNvPr id="18" name="Textplatzhalter 17">
            <a:extLst>
              <a:ext uri="{FF2B5EF4-FFF2-40B4-BE49-F238E27FC236}">
                <a16:creationId xmlns:a16="http://schemas.microsoft.com/office/drawing/2014/main" id="{A55308CC-71EE-4F61-1BCF-46272C446D44}"/>
              </a:ext>
            </a:extLst>
          </p:cNvPr>
          <p:cNvSpPr>
            <a:spLocks noGrp="1"/>
          </p:cNvSpPr>
          <p:nvPr>
            <p:ph type="body" sz="quarter" idx="13"/>
          </p:nvPr>
        </p:nvSpPr>
        <p:spPr>
          <a:xfrm>
            <a:off x="365125" y="6252785"/>
            <a:ext cx="10336213" cy="332399"/>
          </a:xfrm>
        </p:spPr>
        <p:txBody>
          <a:bodyPr/>
          <a:lstStyle/>
          <a:p>
            <a:r>
              <a:rPr lang="en-US" sz="800" dirty="0"/>
              <a:t>1</a:t>
            </a:r>
            <a:r>
              <a:rPr lang="en-GB" sz="800" dirty="0"/>
              <a:t>. RKI-</a:t>
            </a:r>
            <a:r>
              <a:rPr lang="en-GB" sz="800" dirty="0" err="1"/>
              <a:t>Ratgeber</a:t>
            </a:r>
            <a:r>
              <a:rPr lang="en-GB" sz="800" dirty="0"/>
              <a:t> </a:t>
            </a:r>
            <a:r>
              <a:rPr lang="en-GB" sz="800" dirty="0" err="1"/>
              <a:t>Respiratorische</a:t>
            </a:r>
            <a:r>
              <a:rPr lang="en-GB" sz="800" dirty="0"/>
              <a:t> </a:t>
            </a:r>
            <a:r>
              <a:rPr lang="en-GB" sz="800" dirty="0" err="1"/>
              <a:t>Synzyitial</a:t>
            </a:r>
            <a:r>
              <a:rPr lang="en-GB" sz="800" dirty="0"/>
              <a:t>-Virus-</a:t>
            </a:r>
            <a:r>
              <a:rPr lang="en-GB" sz="800" dirty="0" err="1"/>
              <a:t>Infektionen</a:t>
            </a:r>
            <a:r>
              <a:rPr lang="en-GB" sz="800" dirty="0"/>
              <a:t> (RSV). </a:t>
            </a:r>
            <a:r>
              <a:rPr lang="de-DE" sz="800" dirty="0">
                <a:hlinkClick r:id="rId7"/>
              </a:rPr>
              <a:t>RKI - RKI-Ratgeber - RSV-Infektionen </a:t>
            </a:r>
            <a:r>
              <a:rPr lang="de-DE" sz="800" dirty="0"/>
              <a:t>(letzter Zugriff Sep 2024). 2. </a:t>
            </a:r>
            <a:r>
              <a:rPr lang="en-GB" sz="800" dirty="0" err="1"/>
              <a:t>Centers</a:t>
            </a:r>
            <a:r>
              <a:rPr lang="en-GB" sz="800" dirty="0"/>
              <a:t> for Disease Control and Prevention (CDC), 2020. Respiratory syncytial virus infection (RSV): symptoms and care. </a:t>
            </a:r>
            <a:r>
              <a:rPr lang="en-GB" sz="800" dirty="0">
                <a:hlinkClick r:id="rId8"/>
              </a:rPr>
              <a:t>http://www.cdc.gov/rsv/about/symptoms.html</a:t>
            </a:r>
            <a:r>
              <a:rPr lang="en-GB" sz="800" dirty="0"/>
              <a:t>; 3. Openshaw PJM </a:t>
            </a:r>
            <a:r>
              <a:rPr lang="en-GB" sz="800" i="1" dirty="0"/>
              <a:t>et al. Annu Rev Immunol </a:t>
            </a:r>
            <a:r>
              <a:rPr lang="en-GB" sz="800" dirty="0"/>
              <a:t>2017;35:501–532; 4. Walsh E </a:t>
            </a:r>
            <a:r>
              <a:rPr lang="en-GB" sz="800" i="1" dirty="0"/>
              <a:t>et al</a:t>
            </a:r>
            <a:r>
              <a:rPr lang="en-GB" sz="800" dirty="0"/>
              <a:t>. </a:t>
            </a:r>
            <a:r>
              <a:rPr lang="en-GB" sz="800" i="1" dirty="0"/>
              <a:t>Clin Chest </a:t>
            </a:r>
            <a:r>
              <a:rPr lang="en-GB" sz="800" dirty="0"/>
              <a:t>Med 2017;38(1):29–36. 5. </a:t>
            </a:r>
            <a:r>
              <a:rPr lang="de-DE" sz="800" dirty="0">
                <a:hlinkClick r:id="rId9"/>
              </a:rPr>
              <a:t>§ 7 IfSG - Einzelnorm (gesetze-im-internet.de)</a:t>
            </a:r>
            <a:r>
              <a:rPr lang="de-DE" sz="800" dirty="0"/>
              <a:t>.</a:t>
            </a:r>
            <a:endParaRPr lang="de-DE" sz="800" dirty="0">
              <a:solidFill>
                <a:schemeClr val="tx1">
                  <a:lumMod val="65000"/>
                  <a:lumOff val="35000"/>
                </a:schemeClr>
              </a:solidFill>
            </a:endParaRPr>
          </a:p>
        </p:txBody>
      </p:sp>
      <p:sp>
        <p:nvSpPr>
          <p:cNvPr id="6" name="Titel 5">
            <a:extLst>
              <a:ext uri="{FF2B5EF4-FFF2-40B4-BE49-F238E27FC236}">
                <a16:creationId xmlns:a16="http://schemas.microsoft.com/office/drawing/2014/main" id="{4F1482AA-DFF2-1E74-A04E-C1A6151B7166}"/>
              </a:ext>
            </a:extLst>
          </p:cNvPr>
          <p:cNvSpPr>
            <a:spLocks noGrp="1"/>
          </p:cNvSpPr>
          <p:nvPr>
            <p:ph type="title" idx="4294967295"/>
          </p:nvPr>
        </p:nvSpPr>
        <p:spPr>
          <a:xfrm>
            <a:off x="365125" y="288006"/>
            <a:ext cx="11460163" cy="424732"/>
          </a:xfrm>
        </p:spPr>
        <p:txBody>
          <a:bodyPr vert="horz">
            <a:normAutofit fontScale="90000"/>
          </a:bodyPr>
          <a:lstStyle/>
          <a:p>
            <a:r>
              <a:rPr lang="de-DE" sz="3600" dirty="0">
                <a:solidFill>
                  <a:schemeClr val="bg1"/>
                </a:solidFill>
                <a:highlight>
                  <a:srgbClr val="0000FF"/>
                </a:highlight>
                <a:latin typeface="Arial" panose="020B0604020202020204" pitchFamily="34" charset="0"/>
                <a:cs typeface="Arial" panose="020B0604020202020204" pitchFamily="34" charset="0"/>
              </a:rPr>
              <a:t>Respiratorisches </a:t>
            </a:r>
            <a:r>
              <a:rPr lang="de-DE" sz="3600" dirty="0" err="1">
                <a:solidFill>
                  <a:schemeClr val="bg1"/>
                </a:solidFill>
                <a:highlight>
                  <a:srgbClr val="0000FF"/>
                </a:highlight>
                <a:latin typeface="Arial" panose="020B0604020202020204" pitchFamily="34" charset="0"/>
                <a:cs typeface="Arial" panose="020B0604020202020204" pitchFamily="34" charset="0"/>
              </a:rPr>
              <a:t>Synzytial</a:t>
            </a:r>
            <a:r>
              <a:rPr lang="de-DE" sz="3600" dirty="0">
                <a:solidFill>
                  <a:schemeClr val="bg1"/>
                </a:solidFill>
                <a:highlight>
                  <a:srgbClr val="0000FF"/>
                </a:highlight>
                <a:latin typeface="Arial" panose="020B0604020202020204" pitchFamily="34" charset="0"/>
                <a:cs typeface="Arial" panose="020B0604020202020204" pitchFamily="34" charset="0"/>
              </a:rPr>
              <a:t>-Virus (RSV)</a:t>
            </a:r>
          </a:p>
        </p:txBody>
      </p:sp>
      <p:sp>
        <p:nvSpPr>
          <p:cNvPr id="19" name="Foliennummernplatzhalter 18">
            <a:extLst>
              <a:ext uri="{FF2B5EF4-FFF2-40B4-BE49-F238E27FC236}">
                <a16:creationId xmlns:a16="http://schemas.microsoft.com/office/drawing/2014/main" id="{D3037B2E-EEFC-489C-7266-863E75260D3C}"/>
              </a:ext>
            </a:extLst>
          </p:cNvPr>
          <p:cNvSpPr>
            <a:spLocks noGrp="1"/>
          </p:cNvSpPr>
          <p:nvPr>
            <p:ph type="sldNum" sz="quarter" idx="21"/>
          </p:nvPr>
        </p:nvSpPr>
        <p:spPr/>
        <p:txBody>
          <a:bodyPr/>
          <a:lstStyle/>
          <a:p>
            <a:fld id="{9F9F533D-B52E-4A2F-BF72-0ADD2D94BD75}" type="slidenum">
              <a:rPr lang="en-GB" smtClean="0"/>
              <a:pPr/>
              <a:t>52</a:t>
            </a:fld>
            <a:endParaRPr lang="en-GB"/>
          </a:p>
        </p:txBody>
      </p:sp>
      <p:sp>
        <p:nvSpPr>
          <p:cNvPr id="3" name="Rechteck: diagonal liegende Ecken abgerundet 2">
            <a:extLst>
              <a:ext uri="{FF2B5EF4-FFF2-40B4-BE49-F238E27FC236}">
                <a16:creationId xmlns:a16="http://schemas.microsoft.com/office/drawing/2014/main" id="{9D5DC78C-72BE-5979-2B69-38B17A1E5332}"/>
              </a:ext>
            </a:extLst>
          </p:cNvPr>
          <p:cNvSpPr/>
          <p:nvPr/>
        </p:nvSpPr>
        <p:spPr>
          <a:xfrm>
            <a:off x="4826000" y="1372741"/>
            <a:ext cx="7031038" cy="649309"/>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Erreger:	</a:t>
            </a:r>
            <a:r>
              <a:rPr lang="de-DE" sz="2000" b="0" i="1" kern="1200" baseline="0">
                <a:solidFill>
                  <a:schemeClr val="tx1">
                    <a:lumMod val="65000"/>
                    <a:lumOff val="35000"/>
                  </a:schemeClr>
                </a:solidFill>
              </a:rPr>
              <a:t>Respiratorisches </a:t>
            </a:r>
            <a:r>
              <a:rPr lang="de-DE" sz="2000" b="0" i="1" kern="1200" baseline="0" err="1">
                <a:solidFill>
                  <a:schemeClr val="tx1">
                    <a:lumMod val="65000"/>
                    <a:lumOff val="35000"/>
                  </a:schemeClr>
                </a:solidFill>
              </a:rPr>
              <a:t>Synzytial</a:t>
            </a:r>
            <a:r>
              <a:rPr lang="de-DE" sz="2000" b="0" i="1" kern="1200" baseline="0">
                <a:solidFill>
                  <a:schemeClr val="tx1">
                    <a:lumMod val="65000"/>
                    <a:lumOff val="35000"/>
                  </a:schemeClr>
                </a:solidFill>
              </a:rPr>
              <a:t>-Virus (RSV)</a:t>
            </a:r>
            <a:endParaRPr lang="en-US" sz="2000" kern="1200">
              <a:solidFill>
                <a:schemeClr val="tx1">
                  <a:lumMod val="65000"/>
                  <a:lumOff val="35000"/>
                </a:schemeClr>
              </a:solidFill>
            </a:endParaRPr>
          </a:p>
        </p:txBody>
      </p:sp>
      <p:sp>
        <p:nvSpPr>
          <p:cNvPr id="4" name="Rechteck: diagonal liegende Ecken abgerundet 3">
            <a:extLst>
              <a:ext uri="{FF2B5EF4-FFF2-40B4-BE49-F238E27FC236}">
                <a16:creationId xmlns:a16="http://schemas.microsoft.com/office/drawing/2014/main" id="{1F28378C-9459-77F2-EC1C-2CFE08F216DE}"/>
              </a:ext>
            </a:extLst>
          </p:cNvPr>
          <p:cNvSpPr/>
          <p:nvPr/>
        </p:nvSpPr>
        <p:spPr>
          <a:xfrm>
            <a:off x="4826000" y="2022431"/>
            <a:ext cx="7031038" cy="649309"/>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Übertragung:	</a:t>
            </a:r>
            <a:r>
              <a:rPr lang="de-DE" sz="2000" b="0" i="0" kern="1200" baseline="0">
                <a:solidFill>
                  <a:schemeClr val="tx1">
                    <a:lumMod val="65000"/>
                    <a:lumOff val="35000"/>
                  </a:schemeClr>
                </a:solidFill>
              </a:rPr>
              <a:t>Tröpfcheninfektion</a:t>
            </a:r>
            <a:r>
              <a:rPr lang="de-DE" sz="2000" b="0" i="0" kern="1200" baseline="30000">
                <a:solidFill>
                  <a:schemeClr val="tx1">
                    <a:lumMod val="65000"/>
                    <a:lumOff val="35000"/>
                  </a:schemeClr>
                </a:solidFill>
              </a:rPr>
              <a:t>1</a:t>
            </a:r>
            <a:endParaRPr lang="en-US" sz="2000" kern="1200" baseline="30000">
              <a:solidFill>
                <a:schemeClr val="tx1">
                  <a:lumMod val="65000"/>
                  <a:lumOff val="35000"/>
                </a:schemeClr>
              </a:solidFill>
            </a:endParaRPr>
          </a:p>
        </p:txBody>
      </p:sp>
      <p:sp>
        <p:nvSpPr>
          <p:cNvPr id="12" name="Rechteck: diagonal liegende Ecken abgerundet 11">
            <a:extLst>
              <a:ext uri="{FF2B5EF4-FFF2-40B4-BE49-F238E27FC236}">
                <a16:creationId xmlns:a16="http://schemas.microsoft.com/office/drawing/2014/main" id="{91334354-6F23-B228-C699-911C8A2E1DDA}"/>
              </a:ext>
            </a:extLst>
          </p:cNvPr>
          <p:cNvSpPr/>
          <p:nvPr/>
        </p:nvSpPr>
        <p:spPr>
          <a:xfrm>
            <a:off x="4826000" y="2672122"/>
            <a:ext cx="7031038" cy="649309"/>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Inkubationszeit:	</a:t>
            </a:r>
            <a:r>
              <a:rPr lang="de-DE" sz="2000" i="0" baseline="0">
                <a:solidFill>
                  <a:schemeClr val="tx1">
                    <a:lumMod val="65000"/>
                    <a:lumOff val="35000"/>
                  </a:schemeClr>
                </a:solidFill>
              </a:rPr>
              <a:t>2 – 8 Tage (durchschnittlich 5 Tage)</a:t>
            </a:r>
            <a:r>
              <a:rPr lang="de-DE" sz="2000" i="0" baseline="30000">
                <a:solidFill>
                  <a:schemeClr val="tx1">
                    <a:lumMod val="65000"/>
                    <a:lumOff val="35000"/>
                  </a:schemeClr>
                </a:solidFill>
              </a:rPr>
              <a:t>1</a:t>
            </a:r>
          </a:p>
        </p:txBody>
      </p:sp>
      <p:sp>
        <p:nvSpPr>
          <p:cNvPr id="15" name="Rechteck: diagonal liegende Ecken abgerundet 14">
            <a:extLst>
              <a:ext uri="{FF2B5EF4-FFF2-40B4-BE49-F238E27FC236}">
                <a16:creationId xmlns:a16="http://schemas.microsoft.com/office/drawing/2014/main" id="{875D83DD-3E38-4A0D-8F7A-C6CE5610BE98}"/>
              </a:ext>
            </a:extLst>
          </p:cNvPr>
          <p:cNvSpPr/>
          <p:nvPr/>
        </p:nvSpPr>
        <p:spPr>
          <a:xfrm>
            <a:off x="4826000" y="3321812"/>
            <a:ext cx="7031038" cy="1544660"/>
          </a:xfrm>
          <a:prstGeom prst="round2DiagRect">
            <a:avLst>
              <a:gd name="adj1" fmla="val 12862"/>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Immunität:	</a:t>
            </a:r>
            <a:r>
              <a:rPr lang="de-DE" i="0" kern="1200" baseline="0">
                <a:solidFill>
                  <a:schemeClr val="tx1">
                    <a:lumMod val="65000"/>
                    <a:lumOff val="35000"/>
                  </a:schemeClr>
                </a:solidFill>
              </a:rPr>
              <a:t>Fast alle Kinder infizieren sich bis zum Ende des 2. Lebensjahres einmal mit RSV. </a:t>
            </a:r>
          </a:p>
          <a:p>
            <a:pPr marL="2159000" lvl="0" indent="-2159000" algn="l" defTabSz="889000">
              <a:lnSpc>
                <a:spcPct val="100000"/>
              </a:lnSpc>
              <a:spcBef>
                <a:spcPct val="0"/>
              </a:spcBef>
              <a:spcAft>
                <a:spcPct val="35000"/>
              </a:spcAft>
              <a:buNone/>
            </a:pPr>
            <a:r>
              <a:rPr lang="de-DE" i="0" kern="1200" baseline="0">
                <a:solidFill>
                  <a:schemeClr val="tx1">
                    <a:lumMod val="65000"/>
                    <a:lumOff val="35000"/>
                  </a:schemeClr>
                </a:solidFill>
              </a:rPr>
              <a:t>	Keine langfristige Immunität. </a:t>
            </a:r>
          </a:p>
          <a:p>
            <a:pPr marL="2159000" lvl="0" indent="-2159000" algn="l" defTabSz="889000">
              <a:lnSpc>
                <a:spcPct val="100000"/>
              </a:lnSpc>
              <a:spcBef>
                <a:spcPct val="0"/>
              </a:spcBef>
              <a:spcAft>
                <a:spcPct val="35000"/>
              </a:spcAft>
              <a:buNone/>
            </a:pPr>
            <a:r>
              <a:rPr lang="de-DE" i="0" kern="1200" baseline="0">
                <a:solidFill>
                  <a:schemeClr val="tx1">
                    <a:lumMod val="65000"/>
                    <a:lumOff val="35000"/>
                  </a:schemeClr>
                </a:solidFill>
              </a:rPr>
              <a:t>	Reinfektionen treten lebenslang auf. </a:t>
            </a:r>
            <a:r>
              <a:rPr lang="de-DE" i="0" kern="1200" baseline="30000">
                <a:solidFill>
                  <a:schemeClr val="tx1">
                    <a:lumMod val="65000"/>
                    <a:lumOff val="35000"/>
                  </a:schemeClr>
                </a:solidFill>
              </a:rPr>
              <a:t>2-4</a:t>
            </a:r>
            <a:endParaRPr lang="en-US" sz="2000" kern="1200" baseline="30000">
              <a:solidFill>
                <a:schemeClr val="tx1">
                  <a:lumMod val="65000"/>
                  <a:lumOff val="35000"/>
                </a:schemeClr>
              </a:solidFill>
            </a:endParaRPr>
          </a:p>
        </p:txBody>
      </p:sp>
      <p:sp>
        <p:nvSpPr>
          <p:cNvPr id="16" name="Rechteck: diagonal liegende Ecken abgerundet 15">
            <a:extLst>
              <a:ext uri="{FF2B5EF4-FFF2-40B4-BE49-F238E27FC236}">
                <a16:creationId xmlns:a16="http://schemas.microsoft.com/office/drawing/2014/main" id="{3AF00AF7-4D1A-5295-E9BB-2EE37B3E596C}"/>
              </a:ext>
            </a:extLst>
          </p:cNvPr>
          <p:cNvSpPr/>
          <p:nvPr/>
        </p:nvSpPr>
        <p:spPr>
          <a:xfrm>
            <a:off x="4826000" y="4866852"/>
            <a:ext cx="7031038" cy="649309"/>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Verbreitung:	</a:t>
            </a:r>
            <a:r>
              <a:rPr lang="de-DE" sz="2000" kern="1200">
                <a:solidFill>
                  <a:schemeClr val="tx1">
                    <a:lumMod val="65000"/>
                    <a:lumOff val="35000"/>
                  </a:schemeClr>
                </a:solidFill>
              </a:rPr>
              <a:t>W</a:t>
            </a:r>
            <a:r>
              <a:rPr lang="de-DE" sz="2000" b="0" i="0" kern="1200" baseline="0">
                <a:solidFill>
                  <a:schemeClr val="tx1">
                    <a:lumMod val="65000"/>
                    <a:lumOff val="35000"/>
                  </a:schemeClr>
                </a:solidFill>
              </a:rPr>
              <a:t>eltweit</a:t>
            </a:r>
            <a:endParaRPr lang="en-US" sz="2000" kern="1200">
              <a:solidFill>
                <a:schemeClr val="tx1">
                  <a:lumMod val="65000"/>
                  <a:lumOff val="35000"/>
                </a:schemeClr>
              </a:solidFill>
            </a:endParaRPr>
          </a:p>
        </p:txBody>
      </p:sp>
      <p:sp>
        <p:nvSpPr>
          <p:cNvPr id="20" name="Rechteck: diagonal liegende Ecken abgerundet 19">
            <a:extLst>
              <a:ext uri="{FF2B5EF4-FFF2-40B4-BE49-F238E27FC236}">
                <a16:creationId xmlns:a16="http://schemas.microsoft.com/office/drawing/2014/main" id="{F52E8309-0088-1B3D-0B6F-A7A04A3707E3}"/>
              </a:ext>
            </a:extLst>
          </p:cNvPr>
          <p:cNvSpPr/>
          <p:nvPr/>
        </p:nvSpPr>
        <p:spPr>
          <a:xfrm>
            <a:off x="4826000" y="5516541"/>
            <a:ext cx="7031038" cy="649309"/>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Meldepflicht:	</a:t>
            </a:r>
            <a:r>
              <a:rPr lang="de-DE" sz="2000" i="0" u="sng" kern="1200" baseline="0">
                <a:solidFill>
                  <a:schemeClr val="tx1">
                    <a:lumMod val="65000"/>
                    <a:lumOff val="35000"/>
                  </a:schemeClr>
                </a:solidFill>
              </a:rPr>
              <a:t>Nachweis</a:t>
            </a:r>
            <a:r>
              <a:rPr lang="de-DE" sz="2000" i="0" kern="1200" baseline="0">
                <a:solidFill>
                  <a:schemeClr val="tx1">
                    <a:lumMod val="65000"/>
                    <a:lumOff val="35000"/>
                  </a:schemeClr>
                </a:solidFill>
              </a:rPr>
              <a:t> gemäß § 7 Absatz 1 Nummer 38a IfSG</a:t>
            </a:r>
            <a:r>
              <a:rPr lang="de-DE" sz="2000" i="0" kern="1200" baseline="30000">
                <a:solidFill>
                  <a:schemeClr val="tx1">
                    <a:lumMod val="65000"/>
                    <a:lumOff val="35000"/>
                  </a:schemeClr>
                </a:solidFill>
              </a:rPr>
              <a:t>5</a:t>
            </a:r>
            <a:endParaRPr lang="en-US" sz="2000" kern="1200" baseline="30000">
              <a:solidFill>
                <a:schemeClr val="tx1">
                  <a:lumMod val="65000"/>
                  <a:lumOff val="35000"/>
                </a:schemeClr>
              </a:solidFill>
            </a:endParaRPr>
          </a:p>
        </p:txBody>
      </p:sp>
      <p:sp>
        <p:nvSpPr>
          <p:cNvPr id="24" name="Rechteck: abgerundete Ecken 23">
            <a:extLst>
              <a:ext uri="{FF2B5EF4-FFF2-40B4-BE49-F238E27FC236}">
                <a16:creationId xmlns:a16="http://schemas.microsoft.com/office/drawing/2014/main" id="{18AD7776-3903-353A-C527-E62C2C049FA0}"/>
              </a:ext>
            </a:extLst>
          </p:cNvPr>
          <p:cNvSpPr/>
          <p:nvPr/>
        </p:nvSpPr>
        <p:spPr>
          <a:xfrm>
            <a:off x="4826000" y="1383464"/>
            <a:ext cx="152400" cy="4782386"/>
          </a:xfrm>
          <a:prstGeom prst="roundRect">
            <a:avLst>
              <a:gd name="adj" fmla="val 875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8840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295F8-B4CB-4F7B-896C-F437778A33C2}"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feld 1">
            <a:extLst>
              <a:ext uri="{FF2B5EF4-FFF2-40B4-BE49-F238E27FC236}">
                <a16:creationId xmlns:a16="http://schemas.microsoft.com/office/drawing/2014/main" id="{3B654BB5-9C66-A4A3-CBCC-0295A04B9F22}"/>
              </a:ext>
            </a:extLst>
          </p:cNvPr>
          <p:cNvSpPr txBox="1"/>
          <p:nvPr/>
        </p:nvSpPr>
        <p:spPr>
          <a:xfrm>
            <a:off x="0" y="6480198"/>
            <a:ext cx="1136191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hlinkClick r:id="rId2"/>
              </a:rPr>
              <a:t>https://www.rki.de/DE/Content/Infekt/EpidBull/Archiv/2024/Ausgaben/32_24.pdf?__blob=publicationFile</a:t>
            </a:r>
            <a:r>
              <a:rPr kumimoji="0" lang="de-DE" sz="10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 (abgerufen am </a:t>
            </a:r>
            <a:r>
              <a:rPr lang="de-DE" sz="1000" dirty="0">
                <a:solidFill>
                  <a:prstClr val="black"/>
                </a:solidFill>
                <a:latin typeface="Montserrat Light" panose="00000400000000000000" pitchFamily="2" charset="0"/>
              </a:rPr>
              <a:t>10</a:t>
            </a:r>
            <a:r>
              <a:rPr kumimoji="0" lang="de-DE" sz="10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.10.2024)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hlinkClick r:id="rId3"/>
              </a:rPr>
              <a:t>https://www.pei.de/DE/arzneimittel/impfstoffe/rsv/respiratorisches-synzytial-virus-node.html</a:t>
            </a:r>
            <a:r>
              <a:rPr kumimoji="0" lang="de-DE" sz="10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 (abgerufen am 10.10.2024)</a:t>
            </a:r>
          </a:p>
        </p:txBody>
      </p:sp>
      <p:sp>
        <p:nvSpPr>
          <p:cNvPr id="3" name="Text Placeholder 2">
            <a:extLst>
              <a:ext uri="{FF2B5EF4-FFF2-40B4-BE49-F238E27FC236}">
                <a16:creationId xmlns:a16="http://schemas.microsoft.com/office/drawing/2014/main" id="{8FB9C8AC-06A1-473F-E2A0-BEC859717DAD}"/>
              </a:ext>
            </a:extLst>
          </p:cNvPr>
          <p:cNvSpPr txBox="1">
            <a:spLocks/>
          </p:cNvSpPr>
          <p:nvPr/>
        </p:nvSpPr>
        <p:spPr>
          <a:xfrm>
            <a:off x="270852" y="247911"/>
            <a:ext cx="10729912" cy="4985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lang="de-DE" sz="3600" dirty="0">
                <a:solidFill>
                  <a:schemeClr val="tx1"/>
                </a:solidFill>
                <a:ea typeface="+mj-ea"/>
                <a:cs typeface="+mj-cs"/>
              </a:rPr>
              <a:t>RSV – Impfstoffe und etwaige Besonderheiten</a:t>
            </a:r>
          </a:p>
        </p:txBody>
      </p:sp>
      <p:pic>
        <p:nvPicPr>
          <p:cNvPr id="7" name="Grafik 6">
            <a:extLst>
              <a:ext uri="{FF2B5EF4-FFF2-40B4-BE49-F238E27FC236}">
                <a16:creationId xmlns:a16="http://schemas.microsoft.com/office/drawing/2014/main" id="{B6417DCF-AA75-E8FF-A4D8-80EB68A45265}"/>
              </a:ext>
            </a:extLst>
          </p:cNvPr>
          <p:cNvPicPr>
            <a:picLocks noChangeAspect="1"/>
          </p:cNvPicPr>
          <p:nvPr/>
        </p:nvPicPr>
        <p:blipFill rotWithShape="1">
          <a:blip r:embed="rId4"/>
          <a:srcRect b="21111"/>
          <a:stretch/>
        </p:blipFill>
        <p:spPr>
          <a:xfrm>
            <a:off x="214312" y="847725"/>
            <a:ext cx="10220325" cy="2705100"/>
          </a:xfrm>
          <a:prstGeom prst="rect">
            <a:avLst/>
          </a:prstGeom>
        </p:spPr>
      </p:pic>
      <p:sp>
        <p:nvSpPr>
          <p:cNvPr id="8" name="Rechteck 7">
            <a:extLst>
              <a:ext uri="{FF2B5EF4-FFF2-40B4-BE49-F238E27FC236}">
                <a16:creationId xmlns:a16="http://schemas.microsoft.com/office/drawing/2014/main" id="{5FAB93C2-891D-9DCB-097D-B957A99BD1E6}"/>
              </a:ext>
            </a:extLst>
          </p:cNvPr>
          <p:cNvSpPr/>
          <p:nvPr/>
        </p:nvSpPr>
        <p:spPr>
          <a:xfrm>
            <a:off x="1152524" y="1261337"/>
            <a:ext cx="2381251" cy="243613"/>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1A8591F6-8B7D-55FC-CA6E-D553E8165239}"/>
              </a:ext>
            </a:extLst>
          </p:cNvPr>
          <p:cNvSpPr/>
          <p:nvPr/>
        </p:nvSpPr>
        <p:spPr>
          <a:xfrm>
            <a:off x="1152524" y="1557622"/>
            <a:ext cx="4419601" cy="642653"/>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hteck 9">
            <a:extLst>
              <a:ext uri="{FF2B5EF4-FFF2-40B4-BE49-F238E27FC236}">
                <a16:creationId xmlns:a16="http://schemas.microsoft.com/office/drawing/2014/main" id="{71276B37-6569-50F6-572B-3F7320D90B2F}"/>
              </a:ext>
            </a:extLst>
          </p:cNvPr>
          <p:cNvSpPr/>
          <p:nvPr/>
        </p:nvSpPr>
        <p:spPr>
          <a:xfrm>
            <a:off x="5648324" y="1261336"/>
            <a:ext cx="4676776" cy="462689"/>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fik 11">
            <a:extLst>
              <a:ext uri="{FF2B5EF4-FFF2-40B4-BE49-F238E27FC236}">
                <a16:creationId xmlns:a16="http://schemas.microsoft.com/office/drawing/2014/main" id="{D601ADF1-D7C1-9BEA-D9B1-751DCD3C7319}"/>
              </a:ext>
            </a:extLst>
          </p:cNvPr>
          <p:cNvPicPr>
            <a:picLocks noChangeAspect="1"/>
          </p:cNvPicPr>
          <p:nvPr/>
        </p:nvPicPr>
        <p:blipFill rotWithShape="1">
          <a:blip r:embed="rId5"/>
          <a:srcRect l="1677" t="66039"/>
          <a:stretch/>
        </p:blipFill>
        <p:spPr>
          <a:xfrm>
            <a:off x="5972176" y="4136089"/>
            <a:ext cx="3814762" cy="1655501"/>
          </a:xfrm>
          <a:prstGeom prst="rect">
            <a:avLst/>
          </a:prstGeom>
          <a:effectLst>
            <a:outerShdw blurRad="63500" sx="102000" sy="102000" algn="ctr" rotWithShape="0">
              <a:prstClr val="black">
                <a:alpha val="40000"/>
              </a:prstClr>
            </a:outerShdw>
          </a:effectLst>
        </p:spPr>
      </p:pic>
      <p:pic>
        <p:nvPicPr>
          <p:cNvPr id="13" name="Grafik 12">
            <a:extLst>
              <a:ext uri="{FF2B5EF4-FFF2-40B4-BE49-F238E27FC236}">
                <a16:creationId xmlns:a16="http://schemas.microsoft.com/office/drawing/2014/main" id="{0EDA669E-6DAE-820D-6EB5-49FA30F2AADC}"/>
              </a:ext>
            </a:extLst>
          </p:cNvPr>
          <p:cNvPicPr>
            <a:picLocks noChangeAspect="1"/>
          </p:cNvPicPr>
          <p:nvPr/>
        </p:nvPicPr>
        <p:blipFill rotWithShape="1">
          <a:blip r:embed="rId5"/>
          <a:srcRect l="1677" t="1649" b="41425"/>
          <a:stretch/>
        </p:blipFill>
        <p:spPr>
          <a:xfrm>
            <a:off x="1509712" y="3652584"/>
            <a:ext cx="3814762" cy="277494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33355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 name="think-cell data - do not delete" hidden="1">
            <a:extLst>
              <a:ext uri="{FF2B5EF4-FFF2-40B4-BE49-F238E27FC236}">
                <a16:creationId xmlns:a16="http://schemas.microsoft.com/office/drawing/2014/main" id="{0D991BAA-899A-5028-8F22-805B5A6B70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69" name="think-cell data - do not delete" hidden="1">
                        <a:extLst>
                          <a:ext uri="{FF2B5EF4-FFF2-40B4-BE49-F238E27FC236}">
                            <a16:creationId xmlns:a16="http://schemas.microsoft.com/office/drawing/2014/main" id="{0D991BAA-899A-5028-8F22-805B5A6B70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68" name="Chart 67">
            <a:extLst>
              <a:ext uri="{FF2B5EF4-FFF2-40B4-BE49-F238E27FC236}">
                <a16:creationId xmlns:a16="http://schemas.microsoft.com/office/drawing/2014/main" id="{C8F8B6B5-82FD-C886-B6CA-CE6ED14C7456}"/>
              </a:ext>
            </a:extLst>
          </p:cNvPr>
          <p:cNvGraphicFramePr/>
          <p:nvPr/>
        </p:nvGraphicFramePr>
        <p:xfrm>
          <a:off x="6840067" y="2138514"/>
          <a:ext cx="4834587" cy="2551458"/>
        </p:xfrm>
        <a:graphic>
          <a:graphicData uri="http://schemas.openxmlformats.org/drawingml/2006/chart">
            <c:chart xmlns:c="http://schemas.openxmlformats.org/drawingml/2006/chart" xmlns:r="http://schemas.openxmlformats.org/officeDocument/2006/relationships" r:id="rId6"/>
          </a:graphicData>
        </a:graphic>
      </p:graphicFrame>
      <p:sp>
        <p:nvSpPr>
          <p:cNvPr id="166" name="Untertitel 165">
            <a:extLst>
              <a:ext uri="{FF2B5EF4-FFF2-40B4-BE49-F238E27FC236}">
                <a16:creationId xmlns:a16="http://schemas.microsoft.com/office/drawing/2014/main" id="{353C556E-88A4-86C7-8050-AD82C9CA9388}"/>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ein ansteckendes, saisonales, respiratorisches Virus</a:t>
            </a:r>
          </a:p>
        </p:txBody>
      </p:sp>
      <p:sp>
        <p:nvSpPr>
          <p:cNvPr id="18" name="TextBox 17">
            <a:extLst>
              <a:ext uri="{FF2B5EF4-FFF2-40B4-BE49-F238E27FC236}">
                <a16:creationId xmlns:a16="http://schemas.microsoft.com/office/drawing/2014/main" id="{3CED390D-C7A6-C864-B96C-233883D92800}"/>
              </a:ext>
            </a:extLst>
          </p:cNvPr>
          <p:cNvSpPr txBox="1"/>
          <p:nvPr/>
        </p:nvSpPr>
        <p:spPr>
          <a:xfrm>
            <a:off x="6441214" y="1835994"/>
            <a:ext cx="3432927" cy="215444"/>
          </a:xfrm>
          <a:prstGeom prst="rect">
            <a:avLst/>
          </a:prstGeom>
          <a:noFill/>
        </p:spPr>
        <p:txBody>
          <a:bodyPr wrap="none" lIns="0" tIns="0" rIns="0" bIns="0" rtlCol="0">
            <a:spAutoFit/>
          </a:bodyPr>
          <a:lstStyle/>
          <a:p>
            <a:pPr marL="0" marR="0" lvl="0" indent="0" algn="l" defTabSz="1219170" rtl="0" eaLnBrk="1" fontAlgn="auto" latinLnBrk="0" hangingPunct="1">
              <a:lnSpc>
                <a:spcPct val="100000"/>
              </a:lnSpc>
              <a:spcBef>
                <a:spcPts val="300"/>
              </a:spcBef>
              <a:spcAft>
                <a:spcPts val="300"/>
              </a:spcAft>
              <a:buClr>
                <a:srgbClr val="F36633"/>
              </a:buClr>
              <a:buSzPct val="110000"/>
              <a:buFontTx/>
              <a:buNone/>
              <a:tabLst/>
              <a:defRPr/>
            </a:pPr>
            <a:r>
              <a:rPr kumimoji="0" lang="de-DE" sz="1400" b="0" i="0" u="none" strike="noStrike" kern="1200" cap="none" spc="0" normalizeH="0" baseline="0" noProof="0">
                <a:ln>
                  <a:noFill/>
                </a:ln>
                <a:solidFill>
                  <a:srgbClr val="000000"/>
                </a:solidFill>
                <a:effectLst/>
                <a:uLnTx/>
                <a:uFillTx/>
                <a:ea typeface="+mn-ea"/>
                <a:cs typeface="Noto Sans"/>
              </a:rPr>
              <a:t>Nördliche Hemisphäre – gemäßigte Zone</a:t>
            </a:r>
            <a:r>
              <a:rPr kumimoji="0" lang="de-DE" sz="1400" b="0" i="0" u="none" strike="noStrike" kern="1200" cap="none" spc="0" normalizeH="0" baseline="30000" noProof="0">
                <a:ln>
                  <a:noFill/>
                </a:ln>
                <a:solidFill>
                  <a:srgbClr val="000000"/>
                </a:solidFill>
                <a:effectLst/>
                <a:uLnTx/>
                <a:uFillTx/>
                <a:ea typeface="+mn-ea"/>
                <a:cs typeface="Noto Sans"/>
              </a:rPr>
              <a:t>7</a:t>
            </a:r>
          </a:p>
        </p:txBody>
      </p:sp>
      <p:sp>
        <p:nvSpPr>
          <p:cNvPr id="66" name="TextBox 65">
            <a:extLst>
              <a:ext uri="{FF2B5EF4-FFF2-40B4-BE49-F238E27FC236}">
                <a16:creationId xmlns:a16="http://schemas.microsoft.com/office/drawing/2014/main" id="{084C23CD-4754-FCC9-C375-108E3A0B8BE3}"/>
              </a:ext>
            </a:extLst>
          </p:cNvPr>
          <p:cNvSpPr txBox="1"/>
          <p:nvPr/>
        </p:nvSpPr>
        <p:spPr>
          <a:xfrm rot="16200000">
            <a:off x="5768538" y="3001755"/>
            <a:ext cx="176191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544F40"/>
              </a:buClr>
              <a:buSzTx/>
              <a:buFontTx/>
              <a:buNone/>
              <a:tabLst/>
              <a:defRPr/>
            </a:pPr>
            <a:r>
              <a:rPr kumimoji="0" lang="en-GB" sz="1400" b="1" i="0" u="none" strike="noStrike" kern="0" cap="none" spc="0" normalizeH="0" baseline="0" noProof="0" err="1">
                <a:ln>
                  <a:noFill/>
                </a:ln>
                <a:solidFill>
                  <a:schemeClr val="tx1">
                    <a:lumMod val="65000"/>
                    <a:lumOff val="35000"/>
                  </a:schemeClr>
                </a:solidFill>
                <a:effectLst/>
                <a:uLnTx/>
                <a:uFillTx/>
                <a:latin typeface="Avenir Next LT Pro" panose="020B0504020202020204" pitchFamily="34" charset="0"/>
                <a:cs typeface="Noto Sans"/>
              </a:rPr>
              <a:t>Häufigkeit</a:t>
            </a:r>
            <a:endParaRPr kumimoji="0" lang="en-GB" sz="1200" b="1" i="0" u="none" strike="noStrike" kern="0" cap="none" spc="0" normalizeH="0" baseline="0" noProof="0">
              <a:ln>
                <a:noFill/>
              </a:ln>
              <a:solidFill>
                <a:schemeClr val="tx1">
                  <a:lumMod val="65000"/>
                  <a:lumOff val="35000"/>
                </a:schemeClr>
              </a:solidFill>
              <a:effectLst/>
              <a:uLnTx/>
              <a:uFillTx/>
              <a:latin typeface="Avenir Next LT Pro" panose="020B0504020202020204" pitchFamily="34" charset="0"/>
              <a:cs typeface="Noto Sans"/>
            </a:endParaRPr>
          </a:p>
        </p:txBody>
      </p:sp>
      <p:sp>
        <p:nvSpPr>
          <p:cNvPr id="67" name="TextBox 66">
            <a:extLst>
              <a:ext uri="{FF2B5EF4-FFF2-40B4-BE49-F238E27FC236}">
                <a16:creationId xmlns:a16="http://schemas.microsoft.com/office/drawing/2014/main" id="{758B468C-3B72-D4D6-3396-5EEC74BC17D2}"/>
              </a:ext>
            </a:extLst>
          </p:cNvPr>
          <p:cNvSpPr txBox="1"/>
          <p:nvPr/>
        </p:nvSpPr>
        <p:spPr>
          <a:xfrm>
            <a:off x="8937270" y="4433904"/>
            <a:ext cx="9697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544F40"/>
              </a:buClr>
              <a:buSzTx/>
              <a:buFontTx/>
              <a:buNone/>
              <a:tabLst/>
              <a:defRPr/>
            </a:pPr>
            <a:r>
              <a:rPr kumimoji="0" lang="en-GB" sz="1400" b="1" i="0" u="none" strike="noStrike" kern="0" cap="none" spc="0" normalizeH="0" baseline="0" noProof="0">
                <a:ln>
                  <a:noFill/>
                </a:ln>
                <a:solidFill>
                  <a:schemeClr val="tx1">
                    <a:lumMod val="65000"/>
                    <a:lumOff val="35000"/>
                  </a:schemeClr>
                </a:solidFill>
                <a:effectLst/>
                <a:uLnTx/>
                <a:uFillTx/>
                <a:latin typeface="Avenir Next LT Pro" panose="020B0504020202020204" pitchFamily="34" charset="0"/>
                <a:cs typeface="Noto Sans"/>
              </a:rPr>
              <a:t>Monat</a:t>
            </a:r>
            <a:endParaRPr kumimoji="0" lang="en-GB" sz="1200" b="1" i="0" u="none" strike="noStrike" kern="0" cap="none" spc="0" normalizeH="0" baseline="0" noProof="0">
              <a:ln>
                <a:noFill/>
              </a:ln>
              <a:solidFill>
                <a:schemeClr val="tx1">
                  <a:lumMod val="65000"/>
                  <a:lumOff val="35000"/>
                </a:schemeClr>
              </a:solidFill>
              <a:effectLst/>
              <a:uLnTx/>
              <a:uFillTx/>
              <a:latin typeface="Avenir Next LT Pro" panose="020B0504020202020204" pitchFamily="34" charset="0"/>
              <a:cs typeface="Noto Sans"/>
            </a:endParaRPr>
          </a:p>
        </p:txBody>
      </p:sp>
      <p:grpSp>
        <p:nvGrpSpPr>
          <p:cNvPr id="69" name="Group 68">
            <a:extLst>
              <a:ext uri="{FF2B5EF4-FFF2-40B4-BE49-F238E27FC236}">
                <a16:creationId xmlns:a16="http://schemas.microsoft.com/office/drawing/2014/main" id="{46256BF8-1E77-A0B8-05ED-16AC61A2FA35}"/>
              </a:ext>
            </a:extLst>
          </p:cNvPr>
          <p:cNvGrpSpPr/>
          <p:nvPr/>
        </p:nvGrpSpPr>
        <p:grpSpPr>
          <a:xfrm>
            <a:off x="7137960" y="4939301"/>
            <a:ext cx="2275124" cy="342141"/>
            <a:chOff x="3216313" y="3854808"/>
            <a:chExt cx="739200" cy="116316"/>
          </a:xfrm>
        </p:grpSpPr>
        <p:sp>
          <p:nvSpPr>
            <p:cNvPr id="70" name="TextBox 69">
              <a:extLst>
                <a:ext uri="{FF2B5EF4-FFF2-40B4-BE49-F238E27FC236}">
                  <a16:creationId xmlns:a16="http://schemas.microsoft.com/office/drawing/2014/main" id="{A05DE71F-5EEB-DCBC-D7F7-876081A3E7AE}"/>
                </a:ext>
              </a:extLst>
            </p:cNvPr>
            <p:cNvSpPr txBox="1"/>
            <p:nvPr/>
          </p:nvSpPr>
          <p:spPr>
            <a:xfrm>
              <a:off x="3470865" y="3854808"/>
              <a:ext cx="484648" cy="94170"/>
            </a:xfrm>
            <a:prstGeom prst="rect">
              <a:avLst/>
            </a:prstGeom>
            <a:noFill/>
          </p:spPr>
          <p:txBody>
            <a:bodyPr wrap="square" lIns="72000" rIns="7200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0" i="0" u="none" strike="noStrike" kern="0" cap="none" spc="0" normalizeH="0" baseline="0" noProof="0" err="1">
                  <a:ln>
                    <a:noFill/>
                  </a:ln>
                  <a:solidFill>
                    <a:schemeClr val="tx1">
                      <a:lumMod val="65000"/>
                      <a:lumOff val="35000"/>
                    </a:schemeClr>
                  </a:solidFill>
                  <a:effectLst/>
                  <a:uLnTx/>
                  <a:uFillTx/>
                  <a:ea typeface="+mn-ea"/>
                  <a:cs typeface="Noto Sans"/>
                </a:rPr>
                <a:t>Beobachtungen</a:t>
              </a:r>
              <a:endParaRPr kumimoji="0" lang="en-GB" sz="1400" b="0" i="0" u="none" strike="noStrike" kern="0" cap="none" spc="0" normalizeH="0" baseline="30000" noProof="0">
                <a:ln>
                  <a:noFill/>
                </a:ln>
                <a:solidFill>
                  <a:schemeClr val="tx1">
                    <a:lumMod val="65000"/>
                    <a:lumOff val="35000"/>
                  </a:schemeClr>
                </a:solidFill>
                <a:effectLst/>
                <a:uLnTx/>
                <a:uFillTx/>
                <a:ea typeface="+mn-ea"/>
                <a:cs typeface="Noto Sans"/>
              </a:endParaRPr>
            </a:p>
          </p:txBody>
        </p:sp>
        <p:grpSp>
          <p:nvGrpSpPr>
            <p:cNvPr id="71" name="Group 70">
              <a:extLst>
                <a:ext uri="{FF2B5EF4-FFF2-40B4-BE49-F238E27FC236}">
                  <a16:creationId xmlns:a16="http://schemas.microsoft.com/office/drawing/2014/main" id="{EEF9AB61-CB34-6E66-70FE-2313EB274EC0}"/>
                </a:ext>
              </a:extLst>
            </p:cNvPr>
            <p:cNvGrpSpPr/>
            <p:nvPr/>
          </p:nvGrpSpPr>
          <p:grpSpPr>
            <a:xfrm>
              <a:off x="3216313" y="3872927"/>
              <a:ext cx="228130" cy="98197"/>
              <a:chOff x="4281270" y="3726703"/>
              <a:chExt cx="272506" cy="98197"/>
            </a:xfrm>
          </p:grpSpPr>
          <p:sp>
            <p:nvSpPr>
              <p:cNvPr id="72" name="Rectangle 71">
                <a:extLst>
                  <a:ext uri="{FF2B5EF4-FFF2-40B4-BE49-F238E27FC236}">
                    <a16:creationId xmlns:a16="http://schemas.microsoft.com/office/drawing/2014/main" id="{55CAC970-8B60-D003-8AC4-4B023CAD84AB}"/>
                  </a:ext>
                </a:extLst>
              </p:cNvPr>
              <p:cNvSpPr/>
              <p:nvPr/>
            </p:nvSpPr>
            <p:spPr bwMode="auto">
              <a:xfrm>
                <a:off x="4417523" y="3726703"/>
                <a:ext cx="136253" cy="98197"/>
              </a:xfrm>
              <a:prstGeom prst="rect">
                <a:avLst/>
              </a:prstGeom>
              <a:solidFill>
                <a:schemeClr val="bg1">
                  <a:lumMod val="65000"/>
                </a:schemeClr>
              </a:solidFill>
              <a:ln w="19050" cap="flat" cmpd="sng" algn="ctr">
                <a:solidFill>
                  <a:schemeClr val="bg1"/>
                </a:solidFill>
                <a:prstDash val="solid"/>
                <a:headEnd/>
                <a:tailEnd/>
              </a:ln>
              <a:effectLst/>
            </p:spPr>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endParaRPr kumimoji="0" lang="en-GB" sz="1200" b="0" i="0" u="none" strike="noStrike" kern="0" cap="none" spc="0" normalizeH="0" baseline="0" noProof="0" err="1">
                  <a:ln>
                    <a:noFill/>
                  </a:ln>
                  <a:solidFill>
                    <a:srgbClr val="FFFFFF"/>
                  </a:solidFill>
                  <a:effectLst/>
                  <a:uLnTx/>
                  <a:uFillTx/>
                  <a:latin typeface="Arial"/>
                  <a:ea typeface="+mn-ea"/>
                  <a:cs typeface="Noto Sans"/>
                </a:endParaRPr>
              </a:p>
            </p:txBody>
          </p:sp>
          <p:sp>
            <p:nvSpPr>
              <p:cNvPr id="73" name="Rectangle 72">
                <a:extLst>
                  <a:ext uri="{FF2B5EF4-FFF2-40B4-BE49-F238E27FC236}">
                    <a16:creationId xmlns:a16="http://schemas.microsoft.com/office/drawing/2014/main" id="{E79E0903-564B-2760-BA66-5CBD09357A76}"/>
                  </a:ext>
                </a:extLst>
              </p:cNvPr>
              <p:cNvSpPr/>
              <p:nvPr/>
            </p:nvSpPr>
            <p:spPr bwMode="auto">
              <a:xfrm>
                <a:off x="4281270" y="3777051"/>
                <a:ext cx="136253" cy="47849"/>
              </a:xfrm>
              <a:prstGeom prst="rect">
                <a:avLst/>
              </a:prstGeom>
              <a:solidFill>
                <a:schemeClr val="bg1">
                  <a:lumMod val="65000"/>
                </a:schemeClr>
              </a:solidFill>
              <a:ln w="19050" cap="flat" cmpd="sng" algn="ctr">
                <a:solidFill>
                  <a:schemeClr val="bg1"/>
                </a:solidFill>
                <a:prstDash val="solid"/>
                <a:headEnd/>
                <a:tailEnd/>
              </a:ln>
              <a:effectLst/>
            </p:spPr>
            <p:txBody>
              <a:bodyPr rot="0" spcFirstLastPara="0" vert="horz" wrap="square" lIns="72000" tIns="72000" rIns="72000" bIns="72000" numCol="1" spcCol="0" rtlCol="0" fromWordArt="0" anchor="t"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0"/>
                  </a:spcAft>
                  <a:buClr>
                    <a:srgbClr val="FFFFFF"/>
                  </a:buClr>
                  <a:buSzTx/>
                  <a:buFontTx/>
                  <a:buNone/>
                  <a:tabLst/>
                  <a:defRPr/>
                </a:pPr>
                <a:endParaRPr kumimoji="0" lang="en-GB" sz="1200" b="0" i="0" u="none" strike="noStrike" kern="0" cap="none" spc="0" normalizeH="0" baseline="0" noProof="0" err="1">
                  <a:ln>
                    <a:noFill/>
                  </a:ln>
                  <a:solidFill>
                    <a:srgbClr val="FFFFFF"/>
                  </a:solidFill>
                  <a:effectLst/>
                  <a:uLnTx/>
                  <a:uFillTx/>
                  <a:latin typeface="Arial"/>
                  <a:ea typeface="+mn-ea"/>
                  <a:cs typeface="Noto Sans"/>
                </a:endParaRPr>
              </a:p>
            </p:txBody>
          </p:sp>
        </p:grpSp>
      </p:grpSp>
      <p:grpSp>
        <p:nvGrpSpPr>
          <p:cNvPr id="79" name="Group 78">
            <a:extLst>
              <a:ext uri="{FF2B5EF4-FFF2-40B4-BE49-F238E27FC236}">
                <a16:creationId xmlns:a16="http://schemas.microsoft.com/office/drawing/2014/main" id="{7DEFCD5A-A838-B6DE-91BB-0AA27B60C923}"/>
              </a:ext>
            </a:extLst>
          </p:cNvPr>
          <p:cNvGrpSpPr/>
          <p:nvPr/>
        </p:nvGrpSpPr>
        <p:grpSpPr>
          <a:xfrm>
            <a:off x="9376256" y="4929134"/>
            <a:ext cx="2512216" cy="410085"/>
            <a:chOff x="9156330" y="4924241"/>
            <a:chExt cx="1047277" cy="189739"/>
          </a:xfrm>
        </p:grpSpPr>
        <p:sp>
          <p:nvSpPr>
            <p:cNvPr id="80" name="TextBox 79">
              <a:extLst>
                <a:ext uri="{FF2B5EF4-FFF2-40B4-BE49-F238E27FC236}">
                  <a16:creationId xmlns:a16="http://schemas.microsoft.com/office/drawing/2014/main" id="{75EB9BF1-6702-F7E0-3D9E-7FE149774303}"/>
                </a:ext>
              </a:extLst>
            </p:cNvPr>
            <p:cNvSpPr txBox="1"/>
            <p:nvPr/>
          </p:nvSpPr>
          <p:spPr>
            <a:xfrm>
              <a:off x="9458421" y="4939183"/>
              <a:ext cx="745186" cy="128162"/>
            </a:xfrm>
            <a:prstGeom prst="rect">
              <a:avLst/>
            </a:prstGeom>
            <a:noFill/>
          </p:spPr>
          <p:txBody>
            <a:bodyPr wrap="square" lIns="72000" rIns="7200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0" i="0" u="none" strike="noStrike" kern="0" cap="none" spc="0" normalizeH="0" baseline="0" noProof="0" err="1">
                  <a:ln>
                    <a:noFill/>
                  </a:ln>
                  <a:solidFill>
                    <a:schemeClr val="tx1">
                      <a:lumMod val="65000"/>
                      <a:lumOff val="35000"/>
                    </a:schemeClr>
                  </a:solidFill>
                  <a:effectLst/>
                  <a:uLnTx/>
                  <a:uFillTx/>
                  <a:ea typeface="+mn-ea"/>
                  <a:cs typeface="Noto Sans"/>
                </a:rPr>
                <a:t>Kurvenanpassung</a:t>
              </a:r>
              <a:endParaRPr kumimoji="0" lang="en-GB" sz="1400" b="0" i="0" u="none" strike="noStrike" kern="0" cap="none" spc="0" normalizeH="0" baseline="30000" noProof="0">
                <a:ln>
                  <a:noFill/>
                </a:ln>
                <a:solidFill>
                  <a:schemeClr val="tx1">
                    <a:lumMod val="65000"/>
                    <a:lumOff val="35000"/>
                  </a:schemeClr>
                </a:solidFill>
                <a:effectLst/>
                <a:uLnTx/>
                <a:uFillTx/>
                <a:ea typeface="+mn-ea"/>
                <a:cs typeface="Noto Sans"/>
              </a:endParaRPr>
            </a:p>
          </p:txBody>
        </p:sp>
        <p:sp>
          <p:nvSpPr>
            <p:cNvPr id="81" name="Freeform: Shape 199">
              <a:extLst>
                <a:ext uri="{FF2B5EF4-FFF2-40B4-BE49-F238E27FC236}">
                  <a16:creationId xmlns:a16="http://schemas.microsoft.com/office/drawing/2014/main" id="{C971491F-A258-6B9F-8168-01F6AD8B940C}"/>
                </a:ext>
              </a:extLst>
            </p:cNvPr>
            <p:cNvSpPr/>
            <p:nvPr/>
          </p:nvSpPr>
          <p:spPr bwMode="auto">
            <a:xfrm>
              <a:off x="9156330" y="4924241"/>
              <a:ext cx="290411" cy="189739"/>
            </a:xfrm>
            <a:custGeom>
              <a:avLst/>
              <a:gdLst>
                <a:gd name="connsiteX0" fmla="*/ 0 w 330994"/>
                <a:gd name="connsiteY0" fmla="*/ 178594 h 178594"/>
                <a:gd name="connsiteX1" fmla="*/ 109537 w 330994"/>
                <a:gd name="connsiteY1" fmla="*/ 152400 h 178594"/>
                <a:gd name="connsiteX2" fmla="*/ 152400 w 330994"/>
                <a:gd name="connsiteY2" fmla="*/ 140494 h 178594"/>
                <a:gd name="connsiteX3" fmla="*/ 252412 w 330994"/>
                <a:gd name="connsiteY3" fmla="*/ 109538 h 178594"/>
                <a:gd name="connsiteX4" fmla="*/ 297656 w 330994"/>
                <a:gd name="connsiteY4" fmla="*/ 66675 h 178594"/>
                <a:gd name="connsiteX5" fmla="*/ 330994 w 330994"/>
                <a:gd name="connsiteY5" fmla="*/ 0 h 17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994" h="178594">
                  <a:moveTo>
                    <a:pt x="0" y="178594"/>
                  </a:moveTo>
                  <a:lnTo>
                    <a:pt x="109537" y="152400"/>
                  </a:lnTo>
                  <a:cubicBezTo>
                    <a:pt x="134937" y="146050"/>
                    <a:pt x="152400" y="140494"/>
                    <a:pt x="152400" y="140494"/>
                  </a:cubicBezTo>
                  <a:cubicBezTo>
                    <a:pt x="176212" y="133350"/>
                    <a:pt x="228203" y="121841"/>
                    <a:pt x="252412" y="109538"/>
                  </a:cubicBezTo>
                  <a:cubicBezTo>
                    <a:pt x="276621" y="97235"/>
                    <a:pt x="284559" y="84931"/>
                    <a:pt x="297656" y="66675"/>
                  </a:cubicBezTo>
                  <a:cubicBezTo>
                    <a:pt x="310753" y="48419"/>
                    <a:pt x="320873" y="24209"/>
                    <a:pt x="330994" y="0"/>
                  </a:cubicBezTo>
                </a:path>
              </a:pathLst>
            </a:custGeom>
            <a:noFill/>
            <a:ln w="28575" cap="flat" cmpd="sng" algn="ctr">
              <a:solidFill>
                <a:srgbClr val="ED7D31"/>
              </a:solidFill>
              <a:prstDash val="solid"/>
              <a:headEnd/>
              <a:tailE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Noto Sans"/>
              </a:endParaRPr>
            </a:p>
          </p:txBody>
        </p:sp>
      </p:grpSp>
      <p:sp>
        <p:nvSpPr>
          <p:cNvPr id="2" name="Textplatzhalter 9">
            <a:extLst>
              <a:ext uri="{FF2B5EF4-FFF2-40B4-BE49-F238E27FC236}">
                <a16:creationId xmlns:a16="http://schemas.microsoft.com/office/drawing/2014/main" id="{092BC184-1540-BDE5-AE25-13F8A9AABE86}"/>
              </a:ext>
            </a:extLst>
          </p:cNvPr>
          <p:cNvSpPr txBox="1">
            <a:spLocks/>
          </p:cNvSpPr>
          <p:nvPr/>
        </p:nvSpPr>
        <p:spPr>
          <a:xfrm>
            <a:off x="1920676" y="1885750"/>
            <a:ext cx="4342280" cy="523220"/>
          </a:xfrm>
          <a:prstGeom prst="rect">
            <a:avLst/>
          </a:prstGeom>
        </p:spPr>
        <p:txBody>
          <a:bodyPr wrap="square">
            <a:spAutoFit/>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indent="0">
              <a:spcBef>
                <a:spcPts val="1200"/>
              </a:spcBef>
              <a:spcAft>
                <a:spcPts val="0"/>
              </a:spcAft>
              <a:buClr>
                <a:srgbClr val="F36633"/>
              </a:buClr>
              <a:buNone/>
              <a:defRPr/>
            </a:pPr>
            <a:r>
              <a:rPr kumimoji="0" lang="de-DE" sz="1400" b="0" i="0" u="none" strike="noStrike" kern="1200" cap="none" spc="0" normalizeH="0" baseline="0">
                <a:ln>
                  <a:noFill/>
                </a:ln>
                <a:solidFill>
                  <a:schemeClr val="tx1">
                    <a:lumMod val="65000"/>
                    <a:lumOff val="35000"/>
                  </a:schemeClr>
                </a:solidFill>
                <a:effectLst/>
                <a:uLnTx/>
                <a:uFillTx/>
                <a:ea typeface="+mn-ea"/>
                <a:cs typeface="Noto Sans"/>
              </a:rPr>
              <a:t>Tröpfchen- bzw. Schmierinfektion</a:t>
            </a:r>
            <a:r>
              <a:rPr kumimoji="0" lang="de-DE" sz="1400" b="0" i="0" u="none" strike="noStrike" kern="1200" cap="none" spc="0" normalizeH="0" baseline="30000">
                <a:ln>
                  <a:noFill/>
                </a:ln>
                <a:solidFill>
                  <a:schemeClr val="tx1">
                    <a:lumMod val="65000"/>
                    <a:lumOff val="35000"/>
                  </a:schemeClr>
                </a:solidFill>
                <a:effectLst/>
                <a:uLnTx/>
                <a:uFillTx/>
                <a:ea typeface="+mn-ea"/>
                <a:cs typeface="Noto Sans"/>
              </a:rPr>
              <a:t>1</a:t>
            </a:r>
            <a:r>
              <a:rPr kumimoji="0" lang="de-DE" sz="1400" b="0" i="0" u="none" strike="noStrike" kern="1200" cap="none" spc="0" normalizeH="0">
                <a:ln>
                  <a:noFill/>
                </a:ln>
                <a:solidFill>
                  <a:schemeClr val="tx1">
                    <a:lumMod val="65000"/>
                    <a:lumOff val="35000"/>
                  </a:schemeClr>
                </a:solidFill>
                <a:effectLst/>
                <a:uLnTx/>
                <a:uFillTx/>
                <a:ea typeface="+mn-ea"/>
                <a:cs typeface="Noto Sans"/>
              </a:rPr>
              <a:t>;</a:t>
            </a:r>
            <a:r>
              <a:rPr kumimoji="0" lang="de-DE" sz="1400" b="0" i="0" u="none" strike="noStrike" kern="1200" cap="none" spc="0" normalizeH="0" baseline="0">
                <a:ln>
                  <a:noFill/>
                </a:ln>
                <a:solidFill>
                  <a:schemeClr val="tx1">
                    <a:lumMod val="65000"/>
                    <a:lumOff val="35000"/>
                  </a:schemeClr>
                </a:solidFill>
                <a:effectLst/>
                <a:uLnTx/>
                <a:uFillTx/>
                <a:ea typeface="+mn-ea"/>
                <a:cs typeface="Noto Sans"/>
              </a:rPr>
              <a:t> </a:t>
            </a:r>
            <a:br>
              <a:rPr kumimoji="0" lang="de-DE" sz="1400" b="0" i="0" u="none" strike="noStrike" kern="1200" cap="none" spc="0" normalizeH="0" baseline="0">
                <a:ln>
                  <a:noFill/>
                </a:ln>
                <a:solidFill>
                  <a:schemeClr val="tx1">
                    <a:lumMod val="65000"/>
                    <a:lumOff val="35000"/>
                  </a:schemeClr>
                </a:solidFill>
                <a:effectLst/>
                <a:uLnTx/>
                <a:uFillTx/>
                <a:ea typeface="+mn-ea"/>
                <a:cs typeface="Noto Sans"/>
              </a:rPr>
            </a:br>
            <a:r>
              <a:rPr kumimoji="0" lang="de-DE" sz="1400" b="0" i="0" u="none" strike="noStrike" kern="1200" cap="none" spc="0" normalizeH="0" baseline="0">
                <a:ln>
                  <a:noFill/>
                </a:ln>
                <a:solidFill>
                  <a:schemeClr val="tx1">
                    <a:lumMod val="65000"/>
                    <a:lumOff val="35000"/>
                  </a:schemeClr>
                </a:solidFill>
                <a:effectLst/>
                <a:uLnTx/>
                <a:uFillTx/>
                <a:ea typeface="+mn-ea"/>
                <a:cs typeface="Noto Sans"/>
              </a:rPr>
              <a:t>Verbreitung innerhalb von Haushalten ist möglich</a:t>
            </a:r>
            <a:r>
              <a:rPr kumimoji="0" lang="de-DE" sz="1400" b="0" i="0" u="none" strike="noStrike" kern="1200" cap="none" spc="0" normalizeH="0" baseline="30000">
                <a:ln>
                  <a:noFill/>
                </a:ln>
                <a:solidFill>
                  <a:schemeClr val="tx1">
                    <a:lumMod val="65000"/>
                    <a:lumOff val="35000"/>
                  </a:schemeClr>
                </a:solidFill>
                <a:effectLst/>
                <a:uLnTx/>
                <a:uFillTx/>
                <a:ea typeface="+mn-ea"/>
                <a:cs typeface="Noto Sans"/>
              </a:rPr>
              <a:t>2</a:t>
            </a:r>
            <a:endParaRPr kumimoji="0" lang="de-DE" sz="1400" b="0" i="0" u="none" strike="noStrike" kern="0" cap="none" spc="0" normalizeH="0" baseline="0">
              <a:ln>
                <a:noFill/>
              </a:ln>
              <a:solidFill>
                <a:schemeClr val="tx1">
                  <a:lumMod val="65000"/>
                  <a:lumOff val="35000"/>
                </a:schemeClr>
              </a:solidFill>
              <a:effectLst/>
              <a:uLnTx/>
              <a:uFillTx/>
              <a:ea typeface="+mn-ea"/>
              <a:cs typeface="Noto Sans"/>
            </a:endParaRPr>
          </a:p>
        </p:txBody>
      </p:sp>
      <p:sp>
        <p:nvSpPr>
          <p:cNvPr id="162" name="Textplatzhalter 9">
            <a:extLst>
              <a:ext uri="{FF2B5EF4-FFF2-40B4-BE49-F238E27FC236}">
                <a16:creationId xmlns:a16="http://schemas.microsoft.com/office/drawing/2014/main" id="{5B2C3A6E-2612-7304-686D-009F11A6D357}"/>
              </a:ext>
            </a:extLst>
          </p:cNvPr>
          <p:cNvSpPr txBox="1">
            <a:spLocks/>
          </p:cNvSpPr>
          <p:nvPr/>
        </p:nvSpPr>
        <p:spPr>
          <a:xfrm>
            <a:off x="1942566" y="2646891"/>
            <a:ext cx="4048536" cy="1261884"/>
          </a:xfrm>
          <a:prstGeom prst="rect">
            <a:avLst/>
          </a:prstGeom>
        </p:spPr>
        <p:txBody>
          <a:bodyPr wrap="square">
            <a:spAutoFit/>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defTabSz="1219170" rtl="0" eaLnBrk="1" fontAlgn="auto" latinLnBrk="0" hangingPunct="1">
              <a:spcBef>
                <a:spcPts val="1200"/>
              </a:spcBef>
              <a:spcAft>
                <a:spcPts val="0"/>
              </a:spcAft>
              <a:buClr>
                <a:srgbClr val="F36633"/>
              </a:buClr>
              <a:buSzPct val="110000"/>
              <a:buNone/>
              <a:tabLst/>
              <a:defRPr/>
            </a:pPr>
            <a:r>
              <a:rPr kumimoji="0" lang="de-DE" sz="1400" b="0" i="0" u="none" strike="noStrike" kern="1200" cap="none" spc="0" normalizeH="0" baseline="0">
                <a:ln>
                  <a:noFill/>
                </a:ln>
                <a:solidFill>
                  <a:schemeClr val="tx1">
                    <a:lumMod val="65000"/>
                    <a:lumOff val="35000"/>
                  </a:schemeClr>
                </a:solidFill>
                <a:effectLst/>
                <a:uLnTx/>
                <a:uFillTx/>
                <a:ea typeface="+mn-ea"/>
                <a:cs typeface="Noto Sans"/>
              </a:rPr>
              <a:t>RSV verbreitet sich leicht – </a:t>
            </a:r>
            <a:br>
              <a:rPr kumimoji="0" lang="de-DE" sz="1400" b="0" i="0" u="none" strike="noStrike" kern="1200" cap="none" spc="0" normalizeH="0" baseline="0">
                <a:ln>
                  <a:noFill/>
                </a:ln>
                <a:solidFill>
                  <a:schemeClr val="tx1">
                    <a:lumMod val="65000"/>
                    <a:lumOff val="35000"/>
                  </a:schemeClr>
                </a:solidFill>
                <a:effectLst/>
                <a:uLnTx/>
                <a:uFillTx/>
                <a:ea typeface="+mn-ea"/>
                <a:cs typeface="Noto Sans"/>
              </a:rPr>
            </a:br>
            <a:r>
              <a:rPr kumimoji="0" lang="de-DE" sz="1400" b="0" i="0" u="none" strike="noStrike" kern="1200" cap="none" spc="0" normalizeH="0" baseline="0">
                <a:ln>
                  <a:noFill/>
                </a:ln>
                <a:solidFill>
                  <a:schemeClr val="tx1">
                    <a:lumMod val="65000"/>
                    <a:lumOff val="35000"/>
                  </a:schemeClr>
                </a:solidFill>
                <a:effectLst/>
                <a:uLnTx/>
                <a:uFillTx/>
                <a:ea typeface="+mn-ea"/>
                <a:cs typeface="Noto Sans"/>
              </a:rPr>
              <a:t>mittlere Basisreproduktionszahl:</a:t>
            </a:r>
            <a:endParaRPr kumimoji="0" lang="de-DE" sz="1400" b="1" i="0" u="none" strike="noStrike" kern="1200" cap="none" spc="0" normalizeH="0" baseline="0">
              <a:ln>
                <a:noFill/>
              </a:ln>
              <a:solidFill>
                <a:schemeClr val="tx1">
                  <a:lumMod val="65000"/>
                  <a:lumOff val="35000"/>
                </a:schemeClr>
              </a:solidFill>
              <a:effectLst/>
              <a:uLnTx/>
              <a:uFillTx/>
              <a:ea typeface="+mn-ea"/>
              <a:cs typeface="Noto Sans"/>
            </a:endParaRPr>
          </a:p>
          <a:p>
            <a:pPr marL="357542" marR="0" lvl="1" indent="0" defTabSz="1219170" rtl="0" eaLnBrk="1" fontAlgn="auto" latinLnBrk="0" hangingPunct="1">
              <a:spcBef>
                <a:spcPts val="1200"/>
              </a:spcBef>
              <a:spcAft>
                <a:spcPts val="0"/>
              </a:spcAft>
              <a:buClr>
                <a:srgbClr val="000000"/>
              </a:buClr>
              <a:buSzTx/>
              <a:buNone/>
              <a:tabLst>
                <a:tab pos="1879600" algn="l"/>
              </a:tabLst>
              <a:defRPr/>
            </a:pPr>
            <a:r>
              <a:rPr kumimoji="0" lang="de-DE" sz="1400" b="0" i="0" u="none" strike="noStrike" kern="1200" cap="none" spc="0" normalizeH="0" baseline="0">
                <a:ln>
                  <a:noFill/>
                </a:ln>
                <a:solidFill>
                  <a:schemeClr val="accent2"/>
                </a:solidFill>
                <a:effectLst/>
                <a:uLnTx/>
                <a:uFillTx/>
                <a:ea typeface="+mn-ea"/>
                <a:cs typeface="Noto Sans"/>
              </a:rPr>
              <a:t>(</a:t>
            </a:r>
            <a:r>
              <a:rPr kumimoji="0" lang="de-DE" sz="1400" b="1" i="0" u="none" strike="noStrike" kern="1200" cap="none" spc="0" normalizeH="0" baseline="0">
                <a:ln>
                  <a:noFill/>
                </a:ln>
                <a:solidFill>
                  <a:schemeClr val="accent2"/>
                </a:solidFill>
                <a:effectLst/>
                <a:uLnTx/>
                <a:uFillTx/>
                <a:ea typeface="+mn-ea"/>
                <a:cs typeface="Noto Sans"/>
              </a:rPr>
              <a:t>R</a:t>
            </a:r>
            <a:r>
              <a:rPr kumimoji="0" lang="de-DE" sz="1400" b="1" i="0" u="none" strike="noStrike" kern="1200" cap="none" spc="0" normalizeH="0" baseline="-25000">
                <a:ln>
                  <a:noFill/>
                </a:ln>
                <a:solidFill>
                  <a:schemeClr val="accent2"/>
                </a:solidFill>
                <a:effectLst/>
                <a:uLnTx/>
                <a:uFillTx/>
                <a:ea typeface="+mn-ea"/>
                <a:cs typeface="Noto Sans"/>
              </a:rPr>
              <a:t>0</a:t>
            </a:r>
            <a:r>
              <a:rPr kumimoji="0" lang="de-DE" sz="1400" b="0" i="0" u="none" strike="noStrike" kern="1200" cap="none" spc="0" normalizeH="0" baseline="0">
                <a:ln>
                  <a:noFill/>
                </a:ln>
                <a:solidFill>
                  <a:schemeClr val="accent2"/>
                </a:solidFill>
                <a:effectLst/>
                <a:uLnTx/>
                <a:uFillTx/>
                <a:ea typeface="+mn-ea"/>
                <a:cs typeface="Noto Sans"/>
              </a:rPr>
              <a:t>)</a:t>
            </a:r>
            <a:r>
              <a:rPr kumimoji="0" lang="de-DE" sz="1400" b="1" i="0" u="none" strike="noStrike" kern="1200" cap="none" spc="0" normalizeH="0" baseline="0">
                <a:ln>
                  <a:noFill/>
                </a:ln>
                <a:solidFill>
                  <a:schemeClr val="accent2"/>
                </a:solidFill>
                <a:effectLst/>
                <a:uLnTx/>
                <a:uFillTx/>
                <a:ea typeface="+mn-ea"/>
                <a:cs typeface="Noto Sans"/>
              </a:rPr>
              <a:t>* RSV</a:t>
            </a:r>
            <a:r>
              <a:rPr kumimoji="0" lang="de-DE" sz="1400" b="1" i="0" u="none" strike="noStrike" kern="1200" cap="none" spc="0" normalizeH="0" baseline="30000">
                <a:ln>
                  <a:noFill/>
                </a:ln>
                <a:solidFill>
                  <a:schemeClr val="accent2"/>
                </a:solidFill>
                <a:effectLst/>
                <a:uLnTx/>
                <a:uFillTx/>
                <a:ea typeface="+mn-ea"/>
                <a:cs typeface="Noto Sans"/>
              </a:rPr>
              <a:t>3</a:t>
            </a:r>
            <a:r>
              <a:rPr kumimoji="0" lang="de-DE" sz="1400" b="0" i="0" u="none" strike="noStrike" kern="1200" cap="none" spc="0" normalizeH="0" baseline="0">
                <a:ln>
                  <a:noFill/>
                </a:ln>
                <a:solidFill>
                  <a:schemeClr val="accent2"/>
                </a:solidFill>
                <a:effectLst/>
                <a:uLnTx/>
                <a:uFillTx/>
                <a:ea typeface="+mn-ea"/>
                <a:cs typeface="Noto Sans"/>
              </a:rPr>
              <a:t>:	</a:t>
            </a:r>
            <a:r>
              <a:rPr kumimoji="0" lang="de-DE" sz="1400" b="1" i="0" u="none" strike="noStrike" kern="0" cap="none" spc="0" normalizeH="0" baseline="0">
                <a:ln>
                  <a:noFill/>
                </a:ln>
                <a:solidFill>
                  <a:schemeClr val="accent2"/>
                </a:solidFill>
                <a:effectLst/>
                <a:uLnTx/>
                <a:uFillTx/>
                <a:ea typeface="+mn-ea"/>
                <a:cs typeface="Noto Sans"/>
              </a:rPr>
              <a:t>R</a:t>
            </a:r>
            <a:r>
              <a:rPr kumimoji="0" lang="de-DE" sz="1400" b="1" i="0" u="none" strike="noStrike" kern="0" cap="none" spc="0" normalizeH="0" baseline="-25000">
                <a:ln>
                  <a:noFill/>
                </a:ln>
                <a:solidFill>
                  <a:schemeClr val="accent2"/>
                </a:solidFill>
                <a:effectLst/>
                <a:uLnTx/>
                <a:uFillTx/>
                <a:ea typeface="+mn-ea"/>
                <a:cs typeface="Noto Sans"/>
              </a:rPr>
              <a:t>0</a:t>
            </a:r>
            <a:r>
              <a:rPr kumimoji="0" lang="de-DE" sz="1400" b="1" i="0" u="none" strike="noStrike" kern="0" cap="none" spc="0" normalizeH="0" baseline="0">
                <a:ln>
                  <a:noFill/>
                </a:ln>
                <a:solidFill>
                  <a:schemeClr val="accent2"/>
                </a:solidFill>
                <a:effectLst/>
                <a:uLnTx/>
                <a:uFillTx/>
                <a:ea typeface="+mn-ea"/>
                <a:cs typeface="Noto Sans"/>
              </a:rPr>
              <a:t> ~ 3 (SD = 0,6) </a:t>
            </a:r>
          </a:p>
          <a:p>
            <a:pPr marL="357542" marR="0" lvl="1" indent="0" defTabSz="1219170" rtl="0" eaLnBrk="1" fontAlgn="auto" latinLnBrk="0" hangingPunct="1">
              <a:spcBef>
                <a:spcPts val="1200"/>
              </a:spcBef>
              <a:spcAft>
                <a:spcPts val="0"/>
              </a:spcAft>
              <a:buClr>
                <a:srgbClr val="000000"/>
              </a:buClr>
              <a:buSzTx/>
              <a:buNone/>
              <a:tabLst>
                <a:tab pos="1879600" algn="l"/>
              </a:tabLst>
              <a:defRPr/>
            </a:pPr>
            <a:r>
              <a:rPr kumimoji="0" lang="de-DE" sz="1400" b="0" i="0" u="none" strike="noStrike" kern="0" cap="none" spc="0" normalizeH="0" baseline="0">
                <a:ln>
                  <a:noFill/>
                </a:ln>
                <a:solidFill>
                  <a:schemeClr val="accent2"/>
                </a:solidFill>
                <a:effectLst/>
                <a:uLnTx/>
                <a:uFillTx/>
                <a:ea typeface="+mn-ea"/>
                <a:cs typeface="Noto Sans"/>
              </a:rPr>
              <a:t>(</a:t>
            </a:r>
            <a:r>
              <a:rPr kumimoji="0" lang="de-DE" sz="1400" b="1" i="0" u="none" strike="noStrike" kern="1200" cap="none" spc="0" normalizeH="0" baseline="0">
                <a:ln>
                  <a:noFill/>
                </a:ln>
                <a:solidFill>
                  <a:schemeClr val="accent2"/>
                </a:solidFill>
                <a:effectLst/>
                <a:uLnTx/>
                <a:uFillTx/>
                <a:ea typeface="+mn-ea"/>
                <a:cs typeface="Noto Sans"/>
              </a:rPr>
              <a:t>R</a:t>
            </a:r>
            <a:r>
              <a:rPr kumimoji="0" lang="de-DE" sz="1400" b="1" i="0" u="none" strike="noStrike" kern="1200" cap="none" spc="0" normalizeH="0" baseline="-25000">
                <a:ln>
                  <a:noFill/>
                </a:ln>
                <a:solidFill>
                  <a:schemeClr val="accent2"/>
                </a:solidFill>
                <a:effectLst/>
                <a:uLnTx/>
                <a:uFillTx/>
                <a:ea typeface="+mn-ea"/>
                <a:cs typeface="Noto Sans"/>
              </a:rPr>
              <a:t>0</a:t>
            </a:r>
            <a:r>
              <a:rPr kumimoji="0" lang="de-DE" sz="1400" b="0" i="0" u="none" strike="noStrike" kern="1200" cap="none" spc="0" normalizeH="0" baseline="0">
                <a:ln>
                  <a:noFill/>
                </a:ln>
                <a:solidFill>
                  <a:schemeClr val="accent2"/>
                </a:solidFill>
                <a:effectLst/>
                <a:uLnTx/>
                <a:uFillTx/>
                <a:ea typeface="+mn-ea"/>
                <a:cs typeface="Noto Sans"/>
              </a:rPr>
              <a:t>)</a:t>
            </a:r>
            <a:r>
              <a:rPr kumimoji="0" lang="de-DE" sz="1400" b="1" i="0" u="none" strike="noStrike" kern="1200" cap="none" spc="0" normalizeH="0" baseline="0">
                <a:ln>
                  <a:noFill/>
                </a:ln>
                <a:solidFill>
                  <a:schemeClr val="accent2"/>
                </a:solidFill>
                <a:effectLst/>
                <a:uLnTx/>
                <a:uFillTx/>
                <a:ea typeface="+mn-ea"/>
                <a:cs typeface="Noto Sans"/>
              </a:rPr>
              <a:t> Influenza</a:t>
            </a:r>
            <a:r>
              <a:rPr kumimoji="0" lang="de-DE" sz="1400" b="0" i="0" u="none" strike="noStrike" kern="0" cap="none" spc="0" normalizeH="0" baseline="30000">
                <a:ln>
                  <a:noFill/>
                </a:ln>
                <a:solidFill>
                  <a:schemeClr val="accent2"/>
                </a:solidFill>
                <a:effectLst/>
                <a:uLnTx/>
                <a:uFillTx/>
                <a:ea typeface="+mn-ea"/>
                <a:cs typeface="Noto Sans"/>
              </a:rPr>
              <a:t>6</a:t>
            </a:r>
            <a:r>
              <a:rPr kumimoji="0" lang="de-DE" sz="1400" b="0" i="0" u="none" strike="noStrike" kern="0" cap="none" spc="0" normalizeH="0" baseline="0">
                <a:ln>
                  <a:noFill/>
                </a:ln>
                <a:solidFill>
                  <a:schemeClr val="accent2"/>
                </a:solidFill>
                <a:effectLst/>
                <a:uLnTx/>
                <a:uFillTx/>
                <a:ea typeface="+mn-ea"/>
                <a:cs typeface="Noto Sans"/>
              </a:rPr>
              <a:t>:	</a:t>
            </a:r>
            <a:r>
              <a:rPr kumimoji="0" lang="de-DE" sz="1400" b="1" i="0" u="none" strike="noStrike" kern="0" cap="none" spc="0" normalizeH="0" baseline="0">
                <a:ln>
                  <a:noFill/>
                </a:ln>
                <a:solidFill>
                  <a:schemeClr val="accent2"/>
                </a:solidFill>
                <a:effectLst/>
                <a:uLnTx/>
                <a:uFillTx/>
                <a:ea typeface="+mn-ea"/>
                <a:cs typeface="Noto Sans"/>
              </a:rPr>
              <a:t>R</a:t>
            </a:r>
            <a:r>
              <a:rPr kumimoji="0" lang="de-DE" sz="1400" b="1" i="0" u="none" strike="noStrike" kern="0" cap="none" spc="0" normalizeH="0" baseline="-25000">
                <a:ln>
                  <a:noFill/>
                </a:ln>
                <a:solidFill>
                  <a:schemeClr val="accent2"/>
                </a:solidFill>
                <a:effectLst/>
                <a:uLnTx/>
                <a:uFillTx/>
                <a:ea typeface="+mn-ea"/>
                <a:cs typeface="Noto Sans"/>
              </a:rPr>
              <a:t>0</a:t>
            </a:r>
            <a:r>
              <a:rPr kumimoji="0" lang="de-DE" sz="1400" b="1" i="0" u="none" strike="noStrike" kern="0" cap="none" spc="0" normalizeH="0" baseline="0">
                <a:ln>
                  <a:noFill/>
                </a:ln>
                <a:solidFill>
                  <a:schemeClr val="accent2"/>
                </a:solidFill>
                <a:effectLst/>
                <a:uLnTx/>
                <a:uFillTx/>
                <a:ea typeface="+mn-ea"/>
                <a:cs typeface="Noto Sans"/>
              </a:rPr>
              <a:t> ~ [1,16 - 2,10]</a:t>
            </a:r>
            <a:endParaRPr kumimoji="0" lang="de-DE" sz="1400" b="0" i="0" u="none" strike="noStrike" kern="0" cap="none" spc="0" normalizeH="0" baseline="0">
              <a:ln>
                <a:noFill/>
              </a:ln>
              <a:solidFill>
                <a:schemeClr val="accent2"/>
              </a:solidFill>
              <a:effectLst/>
              <a:uLnTx/>
              <a:uFillTx/>
              <a:ea typeface="+mn-ea"/>
              <a:cs typeface="Noto Sans"/>
            </a:endParaRPr>
          </a:p>
        </p:txBody>
      </p:sp>
      <p:sp>
        <p:nvSpPr>
          <p:cNvPr id="163" name="Textplatzhalter 9">
            <a:extLst>
              <a:ext uri="{FF2B5EF4-FFF2-40B4-BE49-F238E27FC236}">
                <a16:creationId xmlns:a16="http://schemas.microsoft.com/office/drawing/2014/main" id="{25572503-7209-FAD0-0231-2117DB3B241C}"/>
              </a:ext>
            </a:extLst>
          </p:cNvPr>
          <p:cNvSpPr txBox="1">
            <a:spLocks/>
          </p:cNvSpPr>
          <p:nvPr/>
        </p:nvSpPr>
        <p:spPr>
          <a:xfrm>
            <a:off x="1942566" y="4186178"/>
            <a:ext cx="4048536" cy="1323439"/>
          </a:xfrm>
          <a:prstGeom prst="rect">
            <a:avLst/>
          </a:prstGeom>
        </p:spPr>
        <p:txBody>
          <a:bodyPr wrap="square">
            <a:spAutoFit/>
          </a:bodyPr>
          <a:lstStyle>
            <a:lvl1pPr marL="359991" indent="-359991" algn="l" defTabSz="1219170" rtl="0" eaLnBrk="1" latinLnBrk="0" hangingPunct="1">
              <a:spcBef>
                <a:spcPts val="300"/>
              </a:spcBef>
              <a:spcAft>
                <a:spcPts val="300"/>
              </a:spcAft>
              <a:buClr>
                <a:schemeClr val="tx2"/>
              </a:buClr>
              <a:buSzPct val="110000"/>
              <a:buFont typeface="Arial" panose="020B0604020202020204" pitchFamily="34" charset="0"/>
              <a:buChar char="•"/>
              <a:defRPr sz="2200" kern="1200">
                <a:solidFill>
                  <a:schemeClr val="tx1"/>
                </a:solidFill>
                <a:latin typeface="+mn-lt"/>
                <a:ea typeface="+mn-ea"/>
                <a:cs typeface="+mn-cs"/>
              </a:defRPr>
            </a:lvl1pPr>
            <a:lvl2pPr marL="717533" indent="-359991" algn="l" defTabSz="1219170" rtl="0" eaLnBrk="1" latinLnBrk="0" hangingPunct="1">
              <a:spcBef>
                <a:spcPts val="300"/>
              </a:spcBef>
              <a:spcAft>
                <a:spcPts val="300"/>
              </a:spcAft>
              <a:buClr>
                <a:schemeClr val="tx1"/>
              </a:buClr>
              <a:buFont typeface="Arial" panose="020B0604020202020204"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300"/>
              </a:spcBef>
              <a:spcAft>
                <a:spcPts val="300"/>
              </a:spcAft>
              <a:buClr>
                <a:schemeClr val="tx1"/>
              </a:buClr>
              <a:buFont typeface="Arial" panose="020B0604020202020204" pitchFamily="34" charset="0"/>
              <a:buChar char="­"/>
              <a:defRPr sz="1800" kern="1200">
                <a:solidFill>
                  <a:schemeClr val="tx1"/>
                </a:solidFill>
                <a:latin typeface="+mn-lt"/>
                <a:ea typeface="+mn-ea"/>
                <a:cs typeface="+mn-cs"/>
              </a:defRPr>
            </a:lvl3pPr>
            <a:lvl4pPr marL="1441415" indent="-359991" algn="l" defTabSz="1219170" rtl="0" eaLnBrk="1" latinLnBrk="0" hangingPunct="1">
              <a:spcBef>
                <a:spcPts val="300"/>
              </a:spcBef>
              <a:spcAft>
                <a:spcPts val="300"/>
              </a:spcAft>
              <a:buClr>
                <a:schemeClr val="tx1"/>
              </a:buClr>
              <a:buFont typeface="Arial" panose="020B0604020202020204" pitchFamily="34" charset="0"/>
              <a:buChar char="­"/>
              <a:defRPr sz="1600" kern="1200">
                <a:solidFill>
                  <a:schemeClr val="tx1"/>
                </a:solidFill>
                <a:latin typeface="+mn-lt"/>
                <a:ea typeface="+mn-ea"/>
                <a:cs typeface="+mn-cs"/>
              </a:defRPr>
            </a:lvl4pPr>
            <a:lvl5pPr marL="1799955" indent="-359991" algn="l" defTabSz="1219170" rtl="0" eaLnBrk="1" latinLnBrk="0" hangingPunct="1">
              <a:spcBef>
                <a:spcPts val="3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5pPr>
            <a:lvl6pPr marL="2159946"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6pPr>
            <a:lvl7pPr marL="2399940"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7pPr>
            <a:lvl8pPr marL="2759931"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8pPr>
            <a:lvl9pPr marL="3119922" indent="-359991" algn="l" defTabSz="1219170" rtl="0" eaLnBrk="1" latinLnBrk="0" hangingPunct="1">
              <a:spcBef>
                <a:spcPts val="300"/>
              </a:spcBef>
              <a:spcAft>
                <a:spcPts val="300"/>
              </a:spcAft>
              <a:buClr>
                <a:schemeClr val="tx1"/>
              </a:buClr>
              <a:buFont typeface="Arial" panose="020B0604020202020204" pitchFamily="34" charset="0"/>
              <a:buChar char="­"/>
              <a:defRPr sz="1200" kern="1200">
                <a:solidFill>
                  <a:schemeClr val="tx1"/>
                </a:solidFill>
                <a:latin typeface="+mn-lt"/>
                <a:ea typeface="+mn-ea"/>
                <a:cs typeface="+mn-cs"/>
              </a:defRPr>
            </a:lvl9pPr>
          </a:lstStyle>
          <a:p>
            <a:pPr marL="0" marR="0" lvl="0" indent="0" defTabSz="914400" rtl="0" eaLnBrk="1" fontAlgn="auto" latinLnBrk="0" hangingPunct="1">
              <a:spcBef>
                <a:spcPts val="1200"/>
              </a:spcBef>
              <a:spcAft>
                <a:spcPts val="0"/>
              </a:spcAft>
              <a:buClr>
                <a:srgbClr val="F36633"/>
              </a:buClr>
              <a:buSzTx/>
              <a:buNone/>
              <a:tabLst/>
              <a:defRPr/>
            </a:pPr>
            <a:r>
              <a:rPr kumimoji="0" lang="de-DE" sz="1400" b="0" i="0" u="none" strike="noStrike" kern="0" cap="none" spc="0" normalizeH="0" baseline="0">
                <a:ln>
                  <a:noFill/>
                </a:ln>
                <a:solidFill>
                  <a:schemeClr val="tx1">
                    <a:lumMod val="65000"/>
                    <a:lumOff val="35000"/>
                  </a:schemeClr>
                </a:solidFill>
                <a:effectLst/>
                <a:uLnTx/>
                <a:uFillTx/>
                <a:ea typeface="+mn-ea"/>
                <a:cs typeface="Noto Sans"/>
              </a:rPr>
              <a:t>Infizierte Personen sind in der Regel 3 – 8 Tage lang ansteckend</a:t>
            </a:r>
            <a:r>
              <a:rPr kumimoji="0" lang="de-DE" sz="1400" b="0" i="0" u="none" strike="noStrike" kern="0" cap="none" spc="0" normalizeH="0" baseline="30000">
                <a:ln>
                  <a:noFill/>
                </a:ln>
                <a:solidFill>
                  <a:schemeClr val="tx1">
                    <a:lumMod val="65000"/>
                    <a:lumOff val="35000"/>
                  </a:schemeClr>
                </a:solidFill>
                <a:effectLst/>
                <a:uLnTx/>
                <a:uFillTx/>
                <a:ea typeface="+mn-ea"/>
                <a:cs typeface="Noto Sans"/>
              </a:rPr>
              <a:t>1</a:t>
            </a:r>
            <a:r>
              <a:rPr kumimoji="0" lang="de-DE" sz="1400" b="0" i="0" u="none" strike="noStrike" kern="0" cap="none" spc="0" normalizeH="0" baseline="0">
                <a:ln>
                  <a:noFill/>
                </a:ln>
                <a:solidFill>
                  <a:schemeClr val="tx1">
                    <a:lumMod val="65000"/>
                    <a:lumOff val="35000"/>
                  </a:schemeClr>
                </a:solidFill>
                <a:effectLst/>
                <a:uLnTx/>
                <a:uFillTx/>
                <a:ea typeface="+mn-ea"/>
                <a:cs typeface="Noto Sans"/>
              </a:rPr>
              <a:t>. Ältere Erwachsene können das Virus über längere Zeit ausscheiden</a:t>
            </a:r>
            <a:r>
              <a:rPr kumimoji="0" lang="de-DE" sz="1400" b="0" i="0" u="none" strike="noStrike" kern="0" cap="none" spc="0" normalizeH="0" baseline="30000">
                <a:ln>
                  <a:noFill/>
                </a:ln>
                <a:solidFill>
                  <a:schemeClr val="tx1">
                    <a:lumMod val="65000"/>
                    <a:lumOff val="35000"/>
                  </a:schemeClr>
                </a:solidFill>
                <a:effectLst/>
                <a:uLnTx/>
                <a:uFillTx/>
                <a:ea typeface="+mn-ea"/>
                <a:cs typeface="Noto Sans"/>
              </a:rPr>
              <a:t>4,5</a:t>
            </a:r>
            <a:endParaRPr lang="de-DE" sz="1400" kern="0">
              <a:solidFill>
                <a:schemeClr val="tx1">
                  <a:lumMod val="65000"/>
                  <a:lumOff val="35000"/>
                </a:schemeClr>
              </a:solidFill>
              <a:cs typeface="Noto Sans"/>
            </a:endParaRPr>
          </a:p>
          <a:p>
            <a:pPr marL="0" marR="0" lvl="0" indent="0" defTabSz="914400" rtl="0" eaLnBrk="1" fontAlgn="auto" latinLnBrk="0" hangingPunct="1">
              <a:spcBef>
                <a:spcPts val="1200"/>
              </a:spcBef>
              <a:spcAft>
                <a:spcPts val="0"/>
              </a:spcAft>
              <a:buClr>
                <a:srgbClr val="F36633"/>
              </a:buClr>
              <a:buSzTx/>
              <a:buNone/>
              <a:tabLst/>
              <a:defRPr/>
            </a:pPr>
            <a:r>
              <a:rPr kumimoji="0" lang="de-DE" sz="1400" b="0" i="0" u="none" strike="noStrike" kern="0" cap="none" spc="0" normalizeH="0" baseline="0">
                <a:ln>
                  <a:noFill/>
                </a:ln>
                <a:solidFill>
                  <a:schemeClr val="tx1">
                    <a:lumMod val="65000"/>
                    <a:lumOff val="35000"/>
                  </a:schemeClr>
                </a:solidFill>
                <a:effectLst/>
                <a:uLnTx/>
                <a:uFillTx/>
                <a:ea typeface="+mn-ea"/>
                <a:cs typeface="Noto Sans"/>
              </a:rPr>
              <a:t>Mehrfachinfektionen im Laufe des Lebens sind möglich.</a:t>
            </a:r>
          </a:p>
        </p:txBody>
      </p:sp>
      <p:sp>
        <p:nvSpPr>
          <p:cNvPr id="28" name="TextBox 34">
            <a:extLst>
              <a:ext uri="{FF2B5EF4-FFF2-40B4-BE49-F238E27FC236}">
                <a16:creationId xmlns:a16="http://schemas.microsoft.com/office/drawing/2014/main" id="{741E5D73-E5FB-2555-9CF1-F4FF0F1738DD}"/>
              </a:ext>
            </a:extLst>
          </p:cNvPr>
          <p:cNvSpPr txBox="1"/>
          <p:nvPr/>
        </p:nvSpPr>
        <p:spPr>
          <a:xfrm>
            <a:off x="526953" y="3519672"/>
            <a:ext cx="949496" cy="43088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a:ln>
                  <a:noFill/>
                </a:ln>
                <a:solidFill>
                  <a:schemeClr val="accent2"/>
                </a:solidFill>
                <a:effectLst/>
                <a:uLnTx/>
                <a:uFillTx/>
              </a:rPr>
              <a:t>Infizierte </a:t>
            </a:r>
            <a:r>
              <a:rPr lang="de-DE" sz="1100" b="1" kern="0">
                <a:solidFill>
                  <a:schemeClr val="accent2"/>
                </a:solidFill>
              </a:rPr>
              <a:t>P</a:t>
            </a:r>
            <a:r>
              <a:rPr kumimoji="0" lang="de-DE" sz="1100" b="1" i="0" u="none" strike="noStrike" kern="0" cap="none" spc="0" normalizeH="0" baseline="0" noProof="0" err="1">
                <a:ln>
                  <a:noFill/>
                </a:ln>
                <a:solidFill>
                  <a:schemeClr val="accent2"/>
                </a:solidFill>
                <a:effectLst/>
                <a:uLnTx/>
                <a:uFillTx/>
              </a:rPr>
              <a:t>erson</a:t>
            </a:r>
            <a:endParaRPr kumimoji="0" lang="de-DE" sz="1100" b="1" i="0" u="none" strike="noStrike" kern="0" cap="none" spc="0" normalizeH="0" baseline="0" noProof="0">
              <a:ln>
                <a:noFill/>
              </a:ln>
              <a:solidFill>
                <a:schemeClr val="accent2"/>
              </a:solidFill>
              <a:effectLst/>
              <a:uLnTx/>
              <a:uFillTx/>
            </a:endParaRPr>
          </a:p>
        </p:txBody>
      </p:sp>
      <p:sp>
        <p:nvSpPr>
          <p:cNvPr id="160" name="Freeform 120">
            <a:extLst>
              <a:ext uri="{FF2B5EF4-FFF2-40B4-BE49-F238E27FC236}">
                <a16:creationId xmlns:a16="http://schemas.microsoft.com/office/drawing/2014/main" id="{2288868F-C5BE-2596-B157-DC41EF193E0D}"/>
              </a:ext>
            </a:extLst>
          </p:cNvPr>
          <p:cNvSpPr>
            <a:spLocks noChangeAspect="1" noEditPoints="1"/>
          </p:cNvSpPr>
          <p:nvPr/>
        </p:nvSpPr>
        <p:spPr bwMode="auto">
          <a:xfrm>
            <a:off x="613879" y="4452763"/>
            <a:ext cx="788520" cy="793341"/>
          </a:xfrm>
          <a:custGeom>
            <a:avLst/>
            <a:gdLst>
              <a:gd name="T0" fmla="*/ 0 w 195"/>
              <a:gd name="T1" fmla="*/ 98 h 196"/>
              <a:gd name="T2" fmla="*/ 195 w 195"/>
              <a:gd name="T3" fmla="*/ 98 h 196"/>
              <a:gd name="T4" fmla="*/ 97 w 195"/>
              <a:gd name="T5" fmla="*/ 181 h 196"/>
              <a:gd name="T6" fmla="*/ 97 w 195"/>
              <a:gd name="T7" fmla="*/ 15 h 196"/>
              <a:gd name="T8" fmla="*/ 97 w 195"/>
              <a:gd name="T9" fmla="*/ 181 h 196"/>
              <a:gd name="T10" fmla="*/ 105 w 195"/>
              <a:gd name="T11" fmla="*/ 90 h 196"/>
              <a:gd name="T12" fmla="*/ 97 w 195"/>
              <a:gd name="T13" fmla="*/ 49 h 196"/>
              <a:gd name="T14" fmla="*/ 90 w 195"/>
              <a:gd name="T15" fmla="*/ 98 h 196"/>
              <a:gd name="T16" fmla="*/ 64 w 195"/>
              <a:gd name="T17" fmla="*/ 126 h 196"/>
              <a:gd name="T18" fmla="*/ 66 w 195"/>
              <a:gd name="T19" fmla="*/ 133 h 196"/>
              <a:gd name="T20" fmla="*/ 96 w 195"/>
              <a:gd name="T21" fmla="*/ 105 h 196"/>
              <a:gd name="T22" fmla="*/ 122 w 195"/>
              <a:gd name="T23" fmla="*/ 105 h 196"/>
              <a:gd name="T24" fmla="*/ 122 w 195"/>
              <a:gd name="T25" fmla="*/ 90 h 196"/>
              <a:gd name="T26" fmla="*/ 105 w 195"/>
              <a:gd name="T27" fmla="*/ 29 h 196"/>
              <a:gd name="T28" fmla="*/ 90 w 195"/>
              <a:gd name="T29" fmla="*/ 29 h 196"/>
              <a:gd name="T30" fmla="*/ 97 w 195"/>
              <a:gd name="T31" fmla="*/ 159 h 196"/>
              <a:gd name="T32" fmla="*/ 97 w 195"/>
              <a:gd name="T33" fmla="*/ 174 h 196"/>
              <a:gd name="T34" fmla="*/ 97 w 195"/>
              <a:gd name="T35" fmla="*/ 159 h 196"/>
              <a:gd name="T36" fmla="*/ 159 w 195"/>
              <a:gd name="T37" fmla="*/ 98 h 196"/>
              <a:gd name="T38" fmla="*/ 173 w 195"/>
              <a:gd name="T39" fmla="*/ 98 h 196"/>
              <a:gd name="T40" fmla="*/ 36 w 195"/>
              <a:gd name="T41" fmla="*/ 98 h 196"/>
              <a:gd name="T42" fmla="*/ 22 w 195"/>
              <a:gd name="T43" fmla="*/ 98 h 196"/>
              <a:gd name="T44" fmla="*/ 36 w 195"/>
              <a:gd name="T45" fmla="*/ 98 h 196"/>
              <a:gd name="T46" fmla="*/ 130 w 195"/>
              <a:gd name="T47" fmla="*/ 35 h 196"/>
              <a:gd name="T48" fmla="*/ 137 w 195"/>
              <a:gd name="T49" fmla="*/ 35 h 196"/>
              <a:gd name="T50" fmla="*/ 160 w 195"/>
              <a:gd name="T51" fmla="*/ 65 h 196"/>
              <a:gd name="T52" fmla="*/ 160 w 195"/>
              <a:gd name="T53" fmla="*/ 58 h 196"/>
              <a:gd name="T54" fmla="*/ 160 w 195"/>
              <a:gd name="T55" fmla="*/ 65 h 196"/>
              <a:gd name="T56" fmla="*/ 156 w 195"/>
              <a:gd name="T57" fmla="*/ 134 h 196"/>
              <a:gd name="T58" fmla="*/ 164 w 195"/>
              <a:gd name="T59" fmla="*/ 134 h 196"/>
              <a:gd name="T60" fmla="*/ 134 w 195"/>
              <a:gd name="T61" fmla="*/ 157 h 196"/>
              <a:gd name="T62" fmla="*/ 134 w 195"/>
              <a:gd name="T63" fmla="*/ 164 h 196"/>
              <a:gd name="T64" fmla="*/ 134 w 195"/>
              <a:gd name="T65" fmla="*/ 157 h 196"/>
              <a:gd name="T66" fmla="*/ 58 w 195"/>
              <a:gd name="T67" fmla="*/ 160 h 196"/>
              <a:gd name="T68" fmla="*/ 65 w 195"/>
              <a:gd name="T69" fmla="*/ 160 h 196"/>
              <a:gd name="T70" fmla="*/ 35 w 195"/>
              <a:gd name="T71" fmla="*/ 130 h 196"/>
              <a:gd name="T72" fmla="*/ 35 w 195"/>
              <a:gd name="T73" fmla="*/ 138 h 196"/>
              <a:gd name="T74" fmla="*/ 35 w 195"/>
              <a:gd name="T75" fmla="*/ 130 h 196"/>
              <a:gd name="T76" fmla="*/ 31 w 195"/>
              <a:gd name="T77" fmla="*/ 62 h 196"/>
              <a:gd name="T78" fmla="*/ 39 w 195"/>
              <a:gd name="T79" fmla="*/ 62 h 196"/>
              <a:gd name="T80" fmla="*/ 61 w 195"/>
              <a:gd name="T81" fmla="*/ 39 h 196"/>
              <a:gd name="T82" fmla="*/ 61 w 195"/>
              <a:gd name="T83" fmla="*/ 32 h 196"/>
              <a:gd name="T84" fmla="*/ 61 w 195"/>
              <a:gd name="T85" fmla="*/ 39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5" h="196">
                <a:moveTo>
                  <a:pt x="97" y="0"/>
                </a:moveTo>
                <a:cubicBezTo>
                  <a:pt x="43" y="0"/>
                  <a:pt x="0" y="44"/>
                  <a:pt x="0" y="98"/>
                </a:cubicBezTo>
                <a:cubicBezTo>
                  <a:pt x="0" y="152"/>
                  <a:pt x="43" y="196"/>
                  <a:pt x="97" y="196"/>
                </a:cubicBezTo>
                <a:cubicBezTo>
                  <a:pt x="151" y="196"/>
                  <a:pt x="195" y="152"/>
                  <a:pt x="195" y="98"/>
                </a:cubicBezTo>
                <a:cubicBezTo>
                  <a:pt x="195" y="44"/>
                  <a:pt x="151" y="0"/>
                  <a:pt x="97" y="0"/>
                </a:cubicBezTo>
                <a:moveTo>
                  <a:pt x="97" y="181"/>
                </a:moveTo>
                <a:cubicBezTo>
                  <a:pt x="52" y="181"/>
                  <a:pt x="14" y="144"/>
                  <a:pt x="14" y="98"/>
                </a:cubicBezTo>
                <a:cubicBezTo>
                  <a:pt x="14" y="52"/>
                  <a:pt x="52" y="15"/>
                  <a:pt x="97" y="15"/>
                </a:cubicBezTo>
                <a:cubicBezTo>
                  <a:pt x="143" y="15"/>
                  <a:pt x="181" y="52"/>
                  <a:pt x="181" y="98"/>
                </a:cubicBezTo>
                <a:cubicBezTo>
                  <a:pt x="181" y="144"/>
                  <a:pt x="143" y="181"/>
                  <a:pt x="97" y="181"/>
                </a:cubicBezTo>
                <a:moveTo>
                  <a:pt x="122" y="90"/>
                </a:moveTo>
                <a:cubicBezTo>
                  <a:pt x="105" y="90"/>
                  <a:pt x="105" y="90"/>
                  <a:pt x="105" y="90"/>
                </a:cubicBezTo>
                <a:cubicBezTo>
                  <a:pt x="105" y="56"/>
                  <a:pt x="105" y="56"/>
                  <a:pt x="105" y="56"/>
                </a:cubicBezTo>
                <a:cubicBezTo>
                  <a:pt x="105" y="52"/>
                  <a:pt x="101" y="49"/>
                  <a:pt x="97" y="49"/>
                </a:cubicBezTo>
                <a:cubicBezTo>
                  <a:pt x="93" y="49"/>
                  <a:pt x="90" y="52"/>
                  <a:pt x="90" y="56"/>
                </a:cubicBezTo>
                <a:cubicBezTo>
                  <a:pt x="90" y="98"/>
                  <a:pt x="90" y="98"/>
                  <a:pt x="90" y="98"/>
                </a:cubicBezTo>
                <a:cubicBezTo>
                  <a:pt x="90" y="98"/>
                  <a:pt x="90" y="99"/>
                  <a:pt x="90" y="100"/>
                </a:cubicBezTo>
                <a:cubicBezTo>
                  <a:pt x="64" y="126"/>
                  <a:pt x="64" y="126"/>
                  <a:pt x="64" y="126"/>
                </a:cubicBezTo>
                <a:cubicBezTo>
                  <a:pt x="62" y="128"/>
                  <a:pt x="62" y="130"/>
                  <a:pt x="64" y="132"/>
                </a:cubicBezTo>
                <a:cubicBezTo>
                  <a:pt x="64" y="132"/>
                  <a:pt x="65" y="133"/>
                  <a:pt x="66" y="133"/>
                </a:cubicBezTo>
                <a:cubicBezTo>
                  <a:pt x="67" y="133"/>
                  <a:pt x="68" y="132"/>
                  <a:pt x="69" y="132"/>
                </a:cubicBezTo>
                <a:cubicBezTo>
                  <a:pt x="96" y="105"/>
                  <a:pt x="96" y="105"/>
                  <a:pt x="96" y="105"/>
                </a:cubicBezTo>
                <a:cubicBezTo>
                  <a:pt x="96" y="105"/>
                  <a:pt x="97" y="105"/>
                  <a:pt x="97" y="105"/>
                </a:cubicBezTo>
                <a:cubicBezTo>
                  <a:pt x="122" y="105"/>
                  <a:pt x="122" y="105"/>
                  <a:pt x="122" y="105"/>
                </a:cubicBezTo>
                <a:cubicBezTo>
                  <a:pt x="126" y="105"/>
                  <a:pt x="129" y="102"/>
                  <a:pt x="129" y="98"/>
                </a:cubicBezTo>
                <a:cubicBezTo>
                  <a:pt x="129" y="94"/>
                  <a:pt x="126" y="90"/>
                  <a:pt x="122" y="90"/>
                </a:cubicBezTo>
                <a:moveTo>
                  <a:pt x="97" y="37"/>
                </a:moveTo>
                <a:cubicBezTo>
                  <a:pt x="101" y="37"/>
                  <a:pt x="105" y="33"/>
                  <a:pt x="105" y="29"/>
                </a:cubicBezTo>
                <a:cubicBezTo>
                  <a:pt x="105" y="25"/>
                  <a:pt x="101" y="22"/>
                  <a:pt x="97" y="22"/>
                </a:cubicBezTo>
                <a:cubicBezTo>
                  <a:pt x="93" y="22"/>
                  <a:pt x="90" y="25"/>
                  <a:pt x="90" y="29"/>
                </a:cubicBezTo>
                <a:cubicBezTo>
                  <a:pt x="90" y="33"/>
                  <a:pt x="93" y="37"/>
                  <a:pt x="97" y="37"/>
                </a:cubicBezTo>
                <a:moveTo>
                  <a:pt x="97" y="159"/>
                </a:moveTo>
                <a:cubicBezTo>
                  <a:pt x="93" y="159"/>
                  <a:pt x="90" y="162"/>
                  <a:pt x="90" y="166"/>
                </a:cubicBezTo>
                <a:cubicBezTo>
                  <a:pt x="90" y="170"/>
                  <a:pt x="93" y="174"/>
                  <a:pt x="97" y="174"/>
                </a:cubicBezTo>
                <a:cubicBezTo>
                  <a:pt x="101" y="174"/>
                  <a:pt x="105" y="170"/>
                  <a:pt x="105" y="166"/>
                </a:cubicBezTo>
                <a:cubicBezTo>
                  <a:pt x="105" y="162"/>
                  <a:pt x="101" y="159"/>
                  <a:pt x="97" y="159"/>
                </a:cubicBezTo>
                <a:moveTo>
                  <a:pt x="166" y="90"/>
                </a:moveTo>
                <a:cubicBezTo>
                  <a:pt x="162" y="90"/>
                  <a:pt x="159" y="94"/>
                  <a:pt x="159" y="98"/>
                </a:cubicBezTo>
                <a:cubicBezTo>
                  <a:pt x="159" y="102"/>
                  <a:pt x="162" y="105"/>
                  <a:pt x="166" y="105"/>
                </a:cubicBezTo>
                <a:cubicBezTo>
                  <a:pt x="170" y="105"/>
                  <a:pt x="173" y="102"/>
                  <a:pt x="173" y="98"/>
                </a:cubicBezTo>
                <a:cubicBezTo>
                  <a:pt x="173" y="94"/>
                  <a:pt x="170" y="90"/>
                  <a:pt x="166" y="90"/>
                </a:cubicBezTo>
                <a:moveTo>
                  <a:pt x="36" y="98"/>
                </a:moveTo>
                <a:cubicBezTo>
                  <a:pt x="36" y="94"/>
                  <a:pt x="33" y="90"/>
                  <a:pt x="29" y="90"/>
                </a:cubicBezTo>
                <a:cubicBezTo>
                  <a:pt x="25" y="90"/>
                  <a:pt x="22" y="94"/>
                  <a:pt x="22" y="98"/>
                </a:cubicBezTo>
                <a:cubicBezTo>
                  <a:pt x="22" y="102"/>
                  <a:pt x="25" y="105"/>
                  <a:pt x="29" y="105"/>
                </a:cubicBezTo>
                <a:cubicBezTo>
                  <a:pt x="33" y="105"/>
                  <a:pt x="36" y="102"/>
                  <a:pt x="36" y="98"/>
                </a:cubicBezTo>
                <a:moveTo>
                  <a:pt x="134" y="32"/>
                </a:moveTo>
                <a:cubicBezTo>
                  <a:pt x="132" y="32"/>
                  <a:pt x="130" y="33"/>
                  <a:pt x="130" y="35"/>
                </a:cubicBezTo>
                <a:cubicBezTo>
                  <a:pt x="130" y="37"/>
                  <a:pt x="132" y="39"/>
                  <a:pt x="134" y="39"/>
                </a:cubicBezTo>
                <a:cubicBezTo>
                  <a:pt x="136" y="39"/>
                  <a:pt x="137" y="37"/>
                  <a:pt x="137" y="35"/>
                </a:cubicBezTo>
                <a:cubicBezTo>
                  <a:pt x="137" y="33"/>
                  <a:pt x="136" y="32"/>
                  <a:pt x="134" y="32"/>
                </a:cubicBezTo>
                <a:moveTo>
                  <a:pt x="160" y="65"/>
                </a:moveTo>
                <a:cubicBezTo>
                  <a:pt x="162" y="65"/>
                  <a:pt x="164" y="64"/>
                  <a:pt x="164" y="62"/>
                </a:cubicBezTo>
                <a:cubicBezTo>
                  <a:pt x="164" y="60"/>
                  <a:pt x="162" y="58"/>
                  <a:pt x="160" y="58"/>
                </a:cubicBezTo>
                <a:cubicBezTo>
                  <a:pt x="158" y="58"/>
                  <a:pt x="156" y="60"/>
                  <a:pt x="156" y="62"/>
                </a:cubicBezTo>
                <a:cubicBezTo>
                  <a:pt x="156" y="64"/>
                  <a:pt x="158" y="65"/>
                  <a:pt x="160" y="65"/>
                </a:cubicBezTo>
                <a:moveTo>
                  <a:pt x="160" y="130"/>
                </a:moveTo>
                <a:cubicBezTo>
                  <a:pt x="158" y="130"/>
                  <a:pt x="156" y="132"/>
                  <a:pt x="156" y="134"/>
                </a:cubicBezTo>
                <a:cubicBezTo>
                  <a:pt x="156" y="136"/>
                  <a:pt x="158" y="138"/>
                  <a:pt x="160" y="138"/>
                </a:cubicBezTo>
                <a:cubicBezTo>
                  <a:pt x="162" y="138"/>
                  <a:pt x="164" y="136"/>
                  <a:pt x="164" y="134"/>
                </a:cubicBezTo>
                <a:cubicBezTo>
                  <a:pt x="164" y="132"/>
                  <a:pt x="162" y="130"/>
                  <a:pt x="160" y="130"/>
                </a:cubicBezTo>
                <a:moveTo>
                  <a:pt x="134" y="157"/>
                </a:moveTo>
                <a:cubicBezTo>
                  <a:pt x="131" y="157"/>
                  <a:pt x="130" y="158"/>
                  <a:pt x="130" y="160"/>
                </a:cubicBezTo>
                <a:cubicBezTo>
                  <a:pt x="130" y="162"/>
                  <a:pt x="131" y="164"/>
                  <a:pt x="134" y="164"/>
                </a:cubicBezTo>
                <a:cubicBezTo>
                  <a:pt x="136" y="164"/>
                  <a:pt x="137" y="162"/>
                  <a:pt x="137" y="160"/>
                </a:cubicBezTo>
                <a:cubicBezTo>
                  <a:pt x="137" y="158"/>
                  <a:pt x="136" y="157"/>
                  <a:pt x="134" y="157"/>
                </a:cubicBezTo>
                <a:moveTo>
                  <a:pt x="61" y="157"/>
                </a:moveTo>
                <a:cubicBezTo>
                  <a:pt x="59" y="157"/>
                  <a:pt x="58" y="158"/>
                  <a:pt x="58" y="160"/>
                </a:cubicBezTo>
                <a:cubicBezTo>
                  <a:pt x="58" y="162"/>
                  <a:pt x="59" y="164"/>
                  <a:pt x="61" y="164"/>
                </a:cubicBezTo>
                <a:cubicBezTo>
                  <a:pt x="63" y="164"/>
                  <a:pt x="65" y="162"/>
                  <a:pt x="65" y="160"/>
                </a:cubicBezTo>
                <a:cubicBezTo>
                  <a:pt x="65" y="158"/>
                  <a:pt x="63" y="157"/>
                  <a:pt x="61" y="157"/>
                </a:cubicBezTo>
                <a:moveTo>
                  <a:pt x="35" y="130"/>
                </a:moveTo>
                <a:cubicBezTo>
                  <a:pt x="33" y="130"/>
                  <a:pt x="31" y="132"/>
                  <a:pt x="31" y="134"/>
                </a:cubicBezTo>
                <a:cubicBezTo>
                  <a:pt x="31" y="136"/>
                  <a:pt x="33" y="138"/>
                  <a:pt x="35" y="138"/>
                </a:cubicBezTo>
                <a:cubicBezTo>
                  <a:pt x="37" y="138"/>
                  <a:pt x="39" y="136"/>
                  <a:pt x="39" y="134"/>
                </a:cubicBezTo>
                <a:cubicBezTo>
                  <a:pt x="39" y="132"/>
                  <a:pt x="37" y="130"/>
                  <a:pt x="35" y="130"/>
                </a:cubicBezTo>
                <a:moveTo>
                  <a:pt x="35" y="58"/>
                </a:moveTo>
                <a:cubicBezTo>
                  <a:pt x="33" y="58"/>
                  <a:pt x="31" y="60"/>
                  <a:pt x="31" y="62"/>
                </a:cubicBezTo>
                <a:cubicBezTo>
                  <a:pt x="31" y="64"/>
                  <a:pt x="33" y="65"/>
                  <a:pt x="35" y="65"/>
                </a:cubicBezTo>
                <a:cubicBezTo>
                  <a:pt x="37" y="65"/>
                  <a:pt x="39" y="64"/>
                  <a:pt x="39" y="62"/>
                </a:cubicBezTo>
                <a:cubicBezTo>
                  <a:pt x="39" y="60"/>
                  <a:pt x="37" y="58"/>
                  <a:pt x="35" y="58"/>
                </a:cubicBezTo>
                <a:moveTo>
                  <a:pt x="61" y="39"/>
                </a:moveTo>
                <a:cubicBezTo>
                  <a:pt x="63" y="39"/>
                  <a:pt x="65" y="37"/>
                  <a:pt x="65" y="35"/>
                </a:cubicBezTo>
                <a:cubicBezTo>
                  <a:pt x="65" y="33"/>
                  <a:pt x="63" y="32"/>
                  <a:pt x="61" y="32"/>
                </a:cubicBezTo>
                <a:cubicBezTo>
                  <a:pt x="59" y="32"/>
                  <a:pt x="58" y="33"/>
                  <a:pt x="58" y="35"/>
                </a:cubicBezTo>
                <a:cubicBezTo>
                  <a:pt x="58" y="37"/>
                  <a:pt x="59" y="39"/>
                  <a:pt x="61" y="39"/>
                </a:cubicBezTo>
              </a:path>
            </a:pathLst>
          </a:custGeom>
          <a:solidFill>
            <a:schemeClr val="accent2"/>
          </a:solidFill>
          <a:ln w="38100">
            <a:solidFill>
              <a:schemeClr val="bg1"/>
            </a:solidFill>
          </a:ln>
        </p:spPr>
        <p:txBody>
          <a:bodyPr vert="horz" wrap="square" lIns="121920" tIns="60960" rIns="121920" bIns="60960" numCol="1" anchor="t" anchorCtr="0" compatLnSpc="1">
            <a:prstTxWarp prst="textNoShape">
              <a:avLst/>
            </a:prstTxWarp>
          </a:bodyPr>
          <a:lstStyle/>
          <a:p>
            <a:endParaRPr lang="en-GB" sz="3200"/>
          </a:p>
        </p:txBody>
      </p:sp>
      <p:sp>
        <p:nvSpPr>
          <p:cNvPr id="7" name="Rectangle 2">
            <a:extLst>
              <a:ext uri="{FF2B5EF4-FFF2-40B4-BE49-F238E27FC236}">
                <a16:creationId xmlns:a16="http://schemas.microsoft.com/office/drawing/2014/main" id="{A6A2F172-5F75-A229-E462-2BA579C1CA2E}"/>
              </a:ext>
            </a:extLst>
          </p:cNvPr>
          <p:cNvSpPr txBox="1">
            <a:spLocks noChangeArrowheads="1"/>
          </p:cNvSpPr>
          <p:nvPr/>
        </p:nvSpPr>
        <p:spPr>
          <a:xfrm>
            <a:off x="1167298" y="242888"/>
            <a:ext cx="7416824"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65000"/>
                    <a:lumOff val="35000"/>
                  </a:schemeClr>
                </a:solidFill>
                <a:latin typeface="Avenir Next LT Pro" panose="020B0504020202020204" pitchFamily="34" charset="0"/>
                <a:ea typeface="+mj-ea"/>
                <a:cs typeface="+mj-cs"/>
              </a:defRPr>
            </a:lvl1pPr>
          </a:lstStyle>
          <a:p>
            <a:pPr>
              <a:spcAft>
                <a:spcPct val="20000"/>
              </a:spcAft>
            </a:pPr>
            <a:endParaRPr lang="de-DE" b="1">
              <a:solidFill>
                <a:srgbClr val="FF6600"/>
              </a:solidFill>
            </a:endParaRPr>
          </a:p>
        </p:txBody>
      </p:sp>
      <p:sp>
        <p:nvSpPr>
          <p:cNvPr id="167" name="Textplatzhalter 166">
            <a:extLst>
              <a:ext uri="{FF2B5EF4-FFF2-40B4-BE49-F238E27FC236}">
                <a16:creationId xmlns:a16="http://schemas.microsoft.com/office/drawing/2014/main" id="{286F4FCB-CCBF-05DF-0C00-D6F13CD59397}"/>
              </a:ext>
            </a:extLst>
          </p:cNvPr>
          <p:cNvSpPr>
            <a:spLocks noGrp="1"/>
          </p:cNvSpPr>
          <p:nvPr>
            <p:ph type="body" sz="quarter" idx="13"/>
          </p:nvPr>
        </p:nvSpPr>
        <p:spPr>
          <a:xfrm>
            <a:off x="365125" y="5754187"/>
            <a:ext cx="10336213" cy="830997"/>
          </a:xfrm>
        </p:spPr>
        <p:txBody>
          <a:bodyPr/>
          <a:lstStyle/>
          <a:p>
            <a:r>
              <a:rPr kumimoji="0" lang="en-US" sz="1000" b="0" i="0" u="none" strike="noStrike" kern="1200" cap="none" spc="0" normalizeH="0" baseline="0" noProof="0">
                <a:ln>
                  <a:noFill/>
                </a:ln>
                <a:solidFill>
                  <a:schemeClr val="tx1">
                    <a:lumMod val="65000"/>
                    <a:lumOff val="35000"/>
                  </a:schemeClr>
                </a:solidFill>
                <a:effectLst/>
                <a:uLnTx/>
                <a:uFillTx/>
                <a:ea typeface="+mn-ea"/>
                <a:cs typeface="Noto Sans"/>
              </a:rPr>
              <a:t>*</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bedeutet, dass in einer vollständig empfänglichen Bevölkerung jede infizierte Person im Durchschnitt drei weitere Personen ansteckt; SD: Standardabweichung. R-Werte basierend auf U.S. Daten</a:t>
            </a:r>
            <a:r>
              <a:rPr lang="de-DE">
                <a:cs typeface="Noto Sans"/>
              </a:rPr>
              <a:t>.</a:t>
            </a:r>
            <a:b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br>
            <a:r>
              <a:rPr kumimoji="0" lang="de-DE" sz="1000" b="0" i="0" u="none" strike="noStrike" kern="1200" cap="none" spc="0" normalizeH="0" baseline="30000" noProof="0">
                <a:ln>
                  <a:noFill/>
                </a:ln>
                <a:solidFill>
                  <a:schemeClr val="tx1">
                    <a:lumMod val="65000"/>
                    <a:lumOff val="35000"/>
                  </a:schemeClr>
                </a:solidFill>
                <a:effectLst/>
                <a:uLnTx/>
                <a:uFillTx/>
                <a:ea typeface="+mn-ea"/>
                <a:cs typeface="Noto Sans"/>
              </a:rPr>
              <a:t>1</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Centers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for</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Disease Control and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Prevention</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(CDC), 2018. RSV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transmission</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www.cdc.gov/rsv/about/transmission.html; </a:t>
            </a:r>
            <a:r>
              <a:rPr kumimoji="0" lang="de-DE" sz="1000" b="0" i="0" u="none" strike="noStrike" kern="1200" cap="none" spc="0" normalizeH="0" baseline="30000" noProof="0">
                <a:ln>
                  <a:noFill/>
                </a:ln>
                <a:solidFill>
                  <a:schemeClr val="tx1">
                    <a:lumMod val="65000"/>
                    <a:lumOff val="35000"/>
                  </a:schemeClr>
                </a:solidFill>
                <a:effectLst/>
                <a:uLnTx/>
                <a:uFillTx/>
                <a:ea typeface="+mn-ea"/>
                <a:cs typeface="Noto Sans"/>
              </a:rPr>
              <a:t>2</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Otomaru</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H et al. Am J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Epidemiol</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2021;190:2536–2543; </a:t>
            </a:r>
            <a:r>
              <a:rPr kumimoji="0" lang="de-DE" sz="1000" b="0" i="0" u="none" strike="noStrike" kern="1200" cap="none" spc="0" normalizeH="0" baseline="30000" noProof="0">
                <a:ln>
                  <a:noFill/>
                </a:ln>
                <a:solidFill>
                  <a:schemeClr val="tx1">
                    <a:lumMod val="65000"/>
                    <a:lumOff val="35000"/>
                  </a:schemeClr>
                </a:solidFill>
                <a:effectLst/>
                <a:uLnTx/>
                <a:uFillTx/>
                <a:ea typeface="+mn-ea"/>
                <a:cs typeface="Noto Sans"/>
              </a:rPr>
              <a:t>3</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Reis J,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Shaman</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J. PLoS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Comput</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Biol</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2016;12:e1005133; </a:t>
            </a:r>
            <a:r>
              <a:rPr kumimoji="0" lang="de-DE" sz="1000" b="0" i="0" u="none" strike="noStrike" kern="1200" cap="none" spc="0" normalizeH="0" baseline="30000" noProof="0">
                <a:ln>
                  <a:noFill/>
                </a:ln>
                <a:solidFill>
                  <a:schemeClr val="tx1">
                    <a:lumMod val="65000"/>
                    <a:lumOff val="35000"/>
                  </a:schemeClr>
                </a:solidFill>
                <a:effectLst/>
                <a:uLnTx/>
                <a:uFillTx/>
                <a:ea typeface="+mn-ea"/>
                <a:cs typeface="Noto Sans"/>
              </a:rPr>
              <a:t>4</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Walsh EE et al. J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Infect</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Dis 2013;207:1424–1432; </a:t>
            </a:r>
            <a:r>
              <a:rPr kumimoji="0" lang="de-DE" sz="1000" b="0" i="0" u="none" strike="noStrike" kern="1200" cap="none" spc="0" normalizeH="0" baseline="30000" noProof="0">
                <a:ln>
                  <a:noFill/>
                </a:ln>
                <a:solidFill>
                  <a:schemeClr val="tx1">
                    <a:lumMod val="65000"/>
                    <a:lumOff val="35000"/>
                  </a:schemeClr>
                </a:solidFill>
                <a:effectLst/>
                <a:uLnTx/>
                <a:uFillTx/>
                <a:ea typeface="+mn-ea"/>
                <a:cs typeface="Noto Sans"/>
              </a:rPr>
              <a:t>5</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National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Foundation</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for</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Infectious</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Diseases</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(NFID), 2016. RSV in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older</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adults</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https://www.nfid.org/wp-content/uploads/2019/08/rsv-report.pdf ; </a:t>
            </a:r>
            <a:r>
              <a:rPr kumimoji="0" lang="de-DE" sz="1000" b="0" i="0" u="none" strike="noStrike" kern="1200" cap="none" spc="0" normalizeH="0" baseline="30000" noProof="0">
                <a:ln>
                  <a:noFill/>
                </a:ln>
                <a:solidFill>
                  <a:schemeClr val="tx1">
                    <a:lumMod val="65000"/>
                    <a:lumOff val="35000"/>
                  </a:schemeClr>
                </a:solidFill>
                <a:effectLst/>
                <a:uLnTx/>
                <a:uFillTx/>
                <a:ea typeface="+mn-ea"/>
                <a:cs typeface="Noto Sans"/>
              </a:rPr>
              <a:t>6</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Biggerstaff</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M et al. BMC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Infectious</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Diseases</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2014; 480: 1471-2334;</a:t>
            </a:r>
            <a:r>
              <a:rPr lang="en-US" sz="1000">
                <a:solidFill>
                  <a:schemeClr val="tx1">
                    <a:lumMod val="65000"/>
                    <a:lumOff val="35000"/>
                  </a:schemeClr>
                </a:solidFill>
              </a:rPr>
              <a:t> </a:t>
            </a:r>
            <a:r>
              <a:rPr lang="en-US" sz="1000" baseline="30000">
                <a:solidFill>
                  <a:schemeClr val="tx1">
                    <a:lumMod val="65000"/>
                    <a:lumOff val="35000"/>
                  </a:schemeClr>
                </a:solidFill>
              </a:rPr>
              <a:t>7</a:t>
            </a:r>
            <a:r>
              <a:rPr lang="en-US" sz="1000">
                <a:solidFill>
                  <a:schemeClr val="tx1">
                    <a:lumMod val="65000"/>
                    <a:lumOff val="35000"/>
                  </a:schemeClr>
                </a:solidFill>
              </a:rPr>
              <a:t> Bloom-</a:t>
            </a:r>
            <a:r>
              <a:rPr lang="en-US" sz="1000" err="1">
                <a:solidFill>
                  <a:schemeClr val="tx1">
                    <a:lumMod val="65000"/>
                    <a:lumOff val="35000"/>
                  </a:schemeClr>
                </a:solidFill>
              </a:rPr>
              <a:t>Feshbach</a:t>
            </a:r>
            <a:r>
              <a:rPr lang="en-US" sz="1000">
                <a:solidFill>
                  <a:schemeClr val="tx1">
                    <a:lumMod val="65000"/>
                    <a:lumOff val="35000"/>
                  </a:schemeClr>
                </a:solidFill>
              </a:rPr>
              <a:t> K et al. </a:t>
            </a:r>
            <a:r>
              <a:rPr lang="en-US" sz="1000" err="1">
                <a:solidFill>
                  <a:schemeClr val="tx1">
                    <a:lumMod val="65000"/>
                    <a:lumOff val="35000"/>
                  </a:schemeClr>
                </a:solidFill>
              </a:rPr>
              <a:t>PLoS</a:t>
            </a:r>
            <a:r>
              <a:rPr lang="en-US" sz="1000">
                <a:solidFill>
                  <a:schemeClr val="tx1">
                    <a:lumMod val="65000"/>
                    <a:lumOff val="35000"/>
                  </a:schemeClr>
                </a:solidFill>
              </a:rPr>
              <a:t> One 2013;8:e54445.</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All URLs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accessed</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January</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2023, Diagramm urheberrechtsfrei unter Creative Commons CCO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public</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domain</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a:t>
            </a:r>
            <a:r>
              <a:rPr kumimoji="0" lang="de-DE" sz="1000" b="0" i="0" u="none" strike="noStrike" kern="1200" cap="none" spc="0" normalizeH="0" baseline="0" noProof="0" err="1">
                <a:ln>
                  <a:noFill/>
                </a:ln>
                <a:solidFill>
                  <a:schemeClr val="tx1">
                    <a:lumMod val="65000"/>
                    <a:lumOff val="35000"/>
                  </a:schemeClr>
                </a:solidFill>
                <a:effectLst/>
                <a:uLnTx/>
                <a:uFillTx/>
                <a:ea typeface="+mn-ea"/>
                <a:cs typeface="Noto Sans"/>
              </a:rPr>
              <a:t>dedication</a:t>
            </a:r>
            <a:r>
              <a:rPr kumimoji="0" lang="de-DE" sz="1000" b="0" i="0" u="none" strike="noStrike" kern="1200" cap="none" spc="0" normalizeH="0" baseline="0" noProof="0">
                <a:ln>
                  <a:noFill/>
                </a:ln>
                <a:solidFill>
                  <a:schemeClr val="tx1">
                    <a:lumMod val="65000"/>
                    <a:lumOff val="35000"/>
                  </a:schemeClr>
                </a:solidFill>
                <a:effectLst/>
                <a:uLnTx/>
                <a:uFillTx/>
                <a:ea typeface="+mn-ea"/>
                <a:cs typeface="Noto Sans"/>
              </a:rPr>
              <a:t> veröffentlicht</a:t>
            </a:r>
          </a:p>
        </p:txBody>
      </p:sp>
      <p:sp>
        <p:nvSpPr>
          <p:cNvPr id="164" name="Titel 163">
            <a:extLst>
              <a:ext uri="{FF2B5EF4-FFF2-40B4-BE49-F238E27FC236}">
                <a16:creationId xmlns:a16="http://schemas.microsoft.com/office/drawing/2014/main" id="{1B7DE17D-5956-468A-2D06-EC4A06C026BE}"/>
              </a:ext>
            </a:extLst>
          </p:cNvPr>
          <p:cNvSpPr>
            <a:spLocks noGrp="1"/>
          </p:cNvSpPr>
          <p:nvPr>
            <p:ph type="title" idx="4294967295"/>
          </p:nvPr>
        </p:nvSpPr>
        <p:spPr>
          <a:xfrm>
            <a:off x="365125" y="284928"/>
            <a:ext cx="11460163" cy="430887"/>
          </a:xfrm>
        </p:spPr>
        <p:txBody>
          <a:bodyPr vert="horz">
            <a:normAutofit fontScale="90000"/>
          </a:bodyPr>
          <a:lstStyle/>
          <a:p>
            <a:r>
              <a:rPr lang="de-DE" dirty="0"/>
              <a:t>RSV</a:t>
            </a:r>
          </a:p>
        </p:txBody>
      </p:sp>
      <p:sp>
        <p:nvSpPr>
          <p:cNvPr id="168" name="Foliennummernplatzhalter 167">
            <a:extLst>
              <a:ext uri="{FF2B5EF4-FFF2-40B4-BE49-F238E27FC236}">
                <a16:creationId xmlns:a16="http://schemas.microsoft.com/office/drawing/2014/main" id="{6E0DCBFD-A96B-2895-FDA2-ECF5D31C7D60}"/>
              </a:ext>
            </a:extLst>
          </p:cNvPr>
          <p:cNvSpPr>
            <a:spLocks noGrp="1"/>
          </p:cNvSpPr>
          <p:nvPr>
            <p:ph type="sldNum" sz="quarter" idx="21"/>
          </p:nvPr>
        </p:nvSpPr>
        <p:spPr/>
        <p:txBody>
          <a:bodyPr/>
          <a:lstStyle/>
          <a:p>
            <a:fld id="{9F9F533D-B52E-4A2F-BF72-0ADD2D94BD75}" type="slidenum">
              <a:rPr lang="en-GB" smtClean="0"/>
              <a:pPr/>
              <a:t>54</a:t>
            </a:fld>
            <a:endParaRPr lang="en-GB"/>
          </a:p>
        </p:txBody>
      </p:sp>
      <p:sp>
        <p:nvSpPr>
          <p:cNvPr id="10" name="Rechteck: abgerundete Ecken 9">
            <a:extLst>
              <a:ext uri="{FF2B5EF4-FFF2-40B4-BE49-F238E27FC236}">
                <a16:creationId xmlns:a16="http://schemas.microsoft.com/office/drawing/2014/main" id="{0B6DF696-7967-F377-4C12-BA4201C6CAA4}"/>
              </a:ext>
            </a:extLst>
          </p:cNvPr>
          <p:cNvSpPr/>
          <p:nvPr/>
        </p:nvSpPr>
        <p:spPr>
          <a:xfrm>
            <a:off x="352424" y="1385077"/>
            <a:ext cx="5572191" cy="352801"/>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b="1"/>
              <a:t>Übertragung</a:t>
            </a:r>
          </a:p>
        </p:txBody>
      </p:sp>
      <p:sp>
        <p:nvSpPr>
          <p:cNvPr id="161" name="Rechteck: abgerundete Ecken 160">
            <a:extLst>
              <a:ext uri="{FF2B5EF4-FFF2-40B4-BE49-F238E27FC236}">
                <a16:creationId xmlns:a16="http://schemas.microsoft.com/office/drawing/2014/main" id="{A650F078-4ADB-7E6A-F253-312CF7146254}"/>
              </a:ext>
            </a:extLst>
          </p:cNvPr>
          <p:cNvSpPr/>
          <p:nvPr/>
        </p:nvSpPr>
        <p:spPr>
          <a:xfrm>
            <a:off x="6284846" y="1385077"/>
            <a:ext cx="5572191" cy="352801"/>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b="1"/>
              <a:t>Saisonalität</a:t>
            </a:r>
          </a:p>
        </p:txBody>
      </p:sp>
      <p:cxnSp>
        <p:nvCxnSpPr>
          <p:cNvPr id="165" name="Gerader Verbinder 164">
            <a:extLst>
              <a:ext uri="{FF2B5EF4-FFF2-40B4-BE49-F238E27FC236}">
                <a16:creationId xmlns:a16="http://schemas.microsoft.com/office/drawing/2014/main" id="{3F6D3B77-C65B-EA35-CEAC-BE949327CFF1}"/>
              </a:ext>
            </a:extLst>
          </p:cNvPr>
          <p:cNvCxnSpPr>
            <a:cxnSpLocks/>
          </p:cNvCxnSpPr>
          <p:nvPr/>
        </p:nvCxnSpPr>
        <p:spPr>
          <a:xfrm flipH="1">
            <a:off x="365126" y="2536019"/>
            <a:ext cx="5572191"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1" name="Gerader Verbinder 170">
            <a:extLst>
              <a:ext uri="{FF2B5EF4-FFF2-40B4-BE49-F238E27FC236}">
                <a16:creationId xmlns:a16="http://schemas.microsoft.com/office/drawing/2014/main" id="{9AD2C7BF-67CF-2E63-81A4-C2C804AB72DD}"/>
              </a:ext>
            </a:extLst>
          </p:cNvPr>
          <p:cNvCxnSpPr>
            <a:cxnSpLocks/>
          </p:cNvCxnSpPr>
          <p:nvPr/>
        </p:nvCxnSpPr>
        <p:spPr>
          <a:xfrm flipH="1">
            <a:off x="365126" y="4067422"/>
            <a:ext cx="5572191"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0F9C123B-4682-CED4-3324-457657373FFC}"/>
              </a:ext>
            </a:extLst>
          </p:cNvPr>
          <p:cNvCxnSpPr>
            <a:cxnSpLocks/>
          </p:cNvCxnSpPr>
          <p:nvPr/>
        </p:nvCxnSpPr>
        <p:spPr>
          <a:xfrm flipH="1">
            <a:off x="365126" y="5614607"/>
            <a:ext cx="5572191" cy="0"/>
          </a:xfrm>
          <a:prstGeom prst="line">
            <a:avLst/>
          </a:prstGeom>
          <a:ln w="1905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51DFCF9B-68AD-DC85-FC26-E10CF9C74FE8}"/>
              </a:ext>
            </a:extLst>
          </p:cNvPr>
          <p:cNvCxnSpPr>
            <a:cxnSpLocks/>
          </p:cNvCxnSpPr>
          <p:nvPr/>
        </p:nvCxnSpPr>
        <p:spPr>
          <a:xfrm flipH="1">
            <a:off x="6284846" y="5614607"/>
            <a:ext cx="5572191" cy="0"/>
          </a:xfrm>
          <a:prstGeom prst="line">
            <a:avLst/>
          </a:prstGeom>
          <a:ln w="19050">
            <a:solidFill>
              <a:schemeClr val="accent2"/>
            </a:solidFill>
            <a:prstDash val="solid"/>
          </a:ln>
        </p:spPr>
        <p:style>
          <a:lnRef idx="1">
            <a:schemeClr val="accent1"/>
          </a:lnRef>
          <a:fillRef idx="0">
            <a:schemeClr val="accent1"/>
          </a:fillRef>
          <a:effectRef idx="0">
            <a:schemeClr val="accent1"/>
          </a:effectRef>
          <a:fontRef idx="minor">
            <a:schemeClr val="tx1"/>
          </a:fontRef>
        </p:style>
      </p:cxnSp>
      <p:pic>
        <p:nvPicPr>
          <p:cNvPr id="175" name="Grafik 174" descr="Familie mit Mädchen Silhouette">
            <a:extLst>
              <a:ext uri="{FF2B5EF4-FFF2-40B4-BE49-F238E27FC236}">
                <a16:creationId xmlns:a16="http://schemas.microsoft.com/office/drawing/2014/main" id="{28CB1937-2B79-94FE-46D4-6BBFFEEE0AC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7322" y="1782034"/>
            <a:ext cx="686244" cy="686244"/>
          </a:xfrm>
          <a:prstGeom prst="rect">
            <a:avLst/>
          </a:prstGeom>
        </p:spPr>
      </p:pic>
      <p:grpSp>
        <p:nvGrpSpPr>
          <p:cNvPr id="194" name="Gruppieren 193">
            <a:extLst>
              <a:ext uri="{FF2B5EF4-FFF2-40B4-BE49-F238E27FC236}">
                <a16:creationId xmlns:a16="http://schemas.microsoft.com/office/drawing/2014/main" id="{0413F91E-DDBC-7734-E88C-7D7F7AB663AA}"/>
              </a:ext>
            </a:extLst>
          </p:cNvPr>
          <p:cNvGrpSpPr/>
          <p:nvPr/>
        </p:nvGrpSpPr>
        <p:grpSpPr>
          <a:xfrm>
            <a:off x="352751" y="2706795"/>
            <a:ext cx="1313261" cy="788210"/>
            <a:chOff x="286076" y="2640120"/>
            <a:chExt cx="1313261" cy="788210"/>
          </a:xfrm>
        </p:grpSpPr>
        <p:pic>
          <p:nvPicPr>
            <p:cNvPr id="177" name="Grafik 176" descr="Frau Silhouette">
              <a:extLst>
                <a:ext uri="{FF2B5EF4-FFF2-40B4-BE49-F238E27FC236}">
                  <a16:creationId xmlns:a16="http://schemas.microsoft.com/office/drawing/2014/main" id="{B5B1A2EE-03A4-36FF-0FD3-8BDBA21C4B3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43269" y="2640120"/>
              <a:ext cx="788210" cy="788210"/>
            </a:xfrm>
            <a:prstGeom prst="rect">
              <a:avLst/>
            </a:prstGeom>
          </p:spPr>
        </p:pic>
        <p:grpSp>
          <p:nvGrpSpPr>
            <p:cNvPr id="185" name="Gruppieren 184">
              <a:extLst>
                <a:ext uri="{FF2B5EF4-FFF2-40B4-BE49-F238E27FC236}">
                  <a16:creationId xmlns:a16="http://schemas.microsoft.com/office/drawing/2014/main" id="{BEE8BD30-9B8B-EBA5-E93E-AC2D805436EC}"/>
                </a:ext>
              </a:extLst>
            </p:cNvPr>
            <p:cNvGrpSpPr/>
            <p:nvPr/>
          </p:nvGrpSpPr>
          <p:grpSpPr>
            <a:xfrm>
              <a:off x="286076" y="2724304"/>
              <a:ext cx="464842" cy="609858"/>
              <a:chOff x="208000" y="2646863"/>
              <a:chExt cx="582893" cy="764739"/>
            </a:xfrm>
          </p:grpSpPr>
          <p:pic>
            <p:nvPicPr>
              <p:cNvPr id="179" name="Grafik 178" descr="Benutzer Silhouette">
                <a:extLst>
                  <a:ext uri="{FF2B5EF4-FFF2-40B4-BE49-F238E27FC236}">
                    <a16:creationId xmlns:a16="http://schemas.microsoft.com/office/drawing/2014/main" id="{75456F63-7480-B97F-BC97-33375C9E5EA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04340" y="2646863"/>
                <a:ext cx="264375" cy="264375"/>
              </a:xfrm>
              <a:prstGeom prst="rect">
                <a:avLst/>
              </a:prstGeom>
            </p:spPr>
          </p:pic>
          <p:pic>
            <p:nvPicPr>
              <p:cNvPr id="180" name="Grafik 179" descr="Benutzer Silhouette">
                <a:extLst>
                  <a:ext uri="{FF2B5EF4-FFF2-40B4-BE49-F238E27FC236}">
                    <a16:creationId xmlns:a16="http://schemas.microsoft.com/office/drawing/2014/main" id="{B152E032-3A17-FE8F-4346-7EFE6D2D0DC2}"/>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26518" y="2646863"/>
                <a:ext cx="264375" cy="264375"/>
              </a:xfrm>
              <a:prstGeom prst="rect">
                <a:avLst/>
              </a:prstGeom>
            </p:spPr>
          </p:pic>
          <p:pic>
            <p:nvPicPr>
              <p:cNvPr id="181" name="Grafik 180" descr="Benutzer Silhouette">
                <a:extLst>
                  <a:ext uri="{FF2B5EF4-FFF2-40B4-BE49-F238E27FC236}">
                    <a16:creationId xmlns:a16="http://schemas.microsoft.com/office/drawing/2014/main" id="{AB9BC0C6-B2CE-AC41-7B31-24C160FC925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08000" y="2898307"/>
                <a:ext cx="264375" cy="264375"/>
              </a:xfrm>
              <a:prstGeom prst="rect">
                <a:avLst/>
              </a:prstGeom>
            </p:spPr>
          </p:pic>
          <p:pic>
            <p:nvPicPr>
              <p:cNvPr id="182" name="Grafik 181" descr="Benutzer Silhouette">
                <a:extLst>
                  <a:ext uri="{FF2B5EF4-FFF2-40B4-BE49-F238E27FC236}">
                    <a16:creationId xmlns:a16="http://schemas.microsoft.com/office/drawing/2014/main" id="{DF92331D-66BE-E70B-2AF9-7FA90A65FF50}"/>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30178" y="2898307"/>
                <a:ext cx="264375" cy="264375"/>
              </a:xfrm>
              <a:prstGeom prst="rect">
                <a:avLst/>
              </a:prstGeom>
            </p:spPr>
          </p:pic>
          <p:pic>
            <p:nvPicPr>
              <p:cNvPr id="183" name="Grafik 182" descr="Benutzer Silhouette">
                <a:extLst>
                  <a:ext uri="{FF2B5EF4-FFF2-40B4-BE49-F238E27FC236}">
                    <a16:creationId xmlns:a16="http://schemas.microsoft.com/office/drawing/2014/main" id="{FC24F8FE-4165-0E56-4D36-27BF62AB88FB}"/>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04340" y="3147227"/>
                <a:ext cx="264375" cy="264375"/>
              </a:xfrm>
              <a:prstGeom prst="rect">
                <a:avLst/>
              </a:prstGeom>
            </p:spPr>
          </p:pic>
          <p:pic>
            <p:nvPicPr>
              <p:cNvPr id="184" name="Grafik 183" descr="Benutzer Silhouette">
                <a:extLst>
                  <a:ext uri="{FF2B5EF4-FFF2-40B4-BE49-F238E27FC236}">
                    <a16:creationId xmlns:a16="http://schemas.microsoft.com/office/drawing/2014/main" id="{3AE55CE8-A95B-30F0-C789-BB196DCD8A3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26518" y="3147227"/>
                <a:ext cx="264375" cy="264375"/>
              </a:xfrm>
              <a:prstGeom prst="rect">
                <a:avLst/>
              </a:prstGeom>
            </p:spPr>
          </p:pic>
        </p:grpSp>
        <p:grpSp>
          <p:nvGrpSpPr>
            <p:cNvPr id="186" name="Gruppieren 185">
              <a:extLst>
                <a:ext uri="{FF2B5EF4-FFF2-40B4-BE49-F238E27FC236}">
                  <a16:creationId xmlns:a16="http://schemas.microsoft.com/office/drawing/2014/main" id="{5F9E0B78-B861-8B5D-183D-4F0C0F502CB6}"/>
                </a:ext>
              </a:extLst>
            </p:cNvPr>
            <p:cNvGrpSpPr/>
            <p:nvPr/>
          </p:nvGrpSpPr>
          <p:grpSpPr>
            <a:xfrm flipH="1">
              <a:off x="1134497" y="2724304"/>
              <a:ext cx="464840" cy="609858"/>
              <a:chOff x="208000" y="2646863"/>
              <a:chExt cx="582893" cy="764739"/>
            </a:xfrm>
          </p:grpSpPr>
          <p:pic>
            <p:nvPicPr>
              <p:cNvPr id="187" name="Grafik 186" descr="Benutzer Silhouette">
                <a:extLst>
                  <a:ext uri="{FF2B5EF4-FFF2-40B4-BE49-F238E27FC236}">
                    <a16:creationId xmlns:a16="http://schemas.microsoft.com/office/drawing/2014/main" id="{E0B32F81-AFEE-86C4-9E72-D4A5EC6E2D0D}"/>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04340" y="2646863"/>
                <a:ext cx="264375" cy="264375"/>
              </a:xfrm>
              <a:prstGeom prst="rect">
                <a:avLst/>
              </a:prstGeom>
            </p:spPr>
          </p:pic>
          <p:pic>
            <p:nvPicPr>
              <p:cNvPr id="188" name="Grafik 187" descr="Benutzer Silhouette">
                <a:extLst>
                  <a:ext uri="{FF2B5EF4-FFF2-40B4-BE49-F238E27FC236}">
                    <a16:creationId xmlns:a16="http://schemas.microsoft.com/office/drawing/2014/main" id="{6B0BF232-06C5-818B-7CB5-558A8A251995}"/>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26518" y="2646863"/>
                <a:ext cx="264375" cy="264375"/>
              </a:xfrm>
              <a:prstGeom prst="rect">
                <a:avLst/>
              </a:prstGeom>
            </p:spPr>
          </p:pic>
          <p:pic>
            <p:nvPicPr>
              <p:cNvPr id="189" name="Grafik 188" descr="Benutzer Silhouette">
                <a:extLst>
                  <a:ext uri="{FF2B5EF4-FFF2-40B4-BE49-F238E27FC236}">
                    <a16:creationId xmlns:a16="http://schemas.microsoft.com/office/drawing/2014/main" id="{EE0552BE-7E5D-BAD5-6410-70E28067236D}"/>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08000" y="2898307"/>
                <a:ext cx="264375" cy="264375"/>
              </a:xfrm>
              <a:prstGeom prst="rect">
                <a:avLst/>
              </a:prstGeom>
            </p:spPr>
          </p:pic>
          <p:pic>
            <p:nvPicPr>
              <p:cNvPr id="190" name="Grafik 189" descr="Benutzer Silhouette">
                <a:extLst>
                  <a:ext uri="{FF2B5EF4-FFF2-40B4-BE49-F238E27FC236}">
                    <a16:creationId xmlns:a16="http://schemas.microsoft.com/office/drawing/2014/main" id="{5497EBAE-414F-2D0A-2876-783D076C55F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30178" y="2898307"/>
                <a:ext cx="264375" cy="264375"/>
              </a:xfrm>
              <a:prstGeom prst="rect">
                <a:avLst/>
              </a:prstGeom>
            </p:spPr>
          </p:pic>
          <p:pic>
            <p:nvPicPr>
              <p:cNvPr id="191" name="Grafik 190" descr="Benutzer Silhouette">
                <a:extLst>
                  <a:ext uri="{FF2B5EF4-FFF2-40B4-BE49-F238E27FC236}">
                    <a16:creationId xmlns:a16="http://schemas.microsoft.com/office/drawing/2014/main" id="{AF413B8C-DCA9-4E74-283E-2E943CCDB3B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04340" y="3147227"/>
                <a:ext cx="264375" cy="264375"/>
              </a:xfrm>
              <a:prstGeom prst="rect">
                <a:avLst/>
              </a:prstGeom>
            </p:spPr>
          </p:pic>
          <p:pic>
            <p:nvPicPr>
              <p:cNvPr id="192" name="Grafik 191" descr="Benutzer Silhouette">
                <a:extLst>
                  <a:ext uri="{FF2B5EF4-FFF2-40B4-BE49-F238E27FC236}">
                    <a16:creationId xmlns:a16="http://schemas.microsoft.com/office/drawing/2014/main" id="{49F180B3-4AED-594F-961A-381906EC2E46}"/>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26518" y="3147227"/>
                <a:ext cx="264375" cy="264375"/>
              </a:xfrm>
              <a:prstGeom prst="rect">
                <a:avLst/>
              </a:prstGeom>
            </p:spPr>
          </p:pic>
        </p:grpSp>
      </p:grpSp>
    </p:spTree>
    <p:extLst>
      <p:ext uri="{BB962C8B-B14F-4D97-AF65-F5344CB8AC3E}">
        <p14:creationId xmlns:p14="http://schemas.microsoft.com/office/powerpoint/2010/main" val="2914259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hink-cell data - do not delete" hidden="1">
            <a:extLst>
              <a:ext uri="{FF2B5EF4-FFF2-40B4-BE49-F238E27FC236}">
                <a16:creationId xmlns:a16="http://schemas.microsoft.com/office/drawing/2014/main" id="{B7C1757B-B90F-6C16-B111-3ADDE2E1C25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38" name="think-cell data - do not delete" hidden="1">
                        <a:extLst>
                          <a:ext uri="{FF2B5EF4-FFF2-40B4-BE49-F238E27FC236}">
                            <a16:creationId xmlns:a16="http://schemas.microsoft.com/office/drawing/2014/main" id="{B7C1757B-B90F-6C16-B111-3ADDE2E1C25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3" name="Untertitel 32">
            <a:extLst>
              <a:ext uri="{FF2B5EF4-FFF2-40B4-BE49-F238E27FC236}">
                <a16:creationId xmlns:a16="http://schemas.microsoft.com/office/drawing/2014/main" id="{B5B29E3F-FC18-7B9E-BEA5-B1A2F0B0E156}"/>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Die größte Krankheitslast besteht bei Säuglingen und älteren Erwachsenen</a:t>
            </a:r>
          </a:p>
        </p:txBody>
      </p:sp>
      <p:sp>
        <p:nvSpPr>
          <p:cNvPr id="8" name="TextBox 43">
            <a:extLst>
              <a:ext uri="{FF2B5EF4-FFF2-40B4-BE49-F238E27FC236}">
                <a16:creationId xmlns:a16="http://schemas.microsoft.com/office/drawing/2014/main" id="{90894461-A1E9-498A-B129-B8DCB6F7D83B}"/>
              </a:ext>
            </a:extLst>
          </p:cNvPr>
          <p:cNvSpPr txBox="1"/>
          <p:nvPr/>
        </p:nvSpPr>
        <p:spPr>
          <a:xfrm>
            <a:off x="347663" y="5232055"/>
            <a:ext cx="11509373" cy="928343"/>
          </a:xfrm>
          <a:prstGeom prst="rect">
            <a:avLst/>
          </a:prstGeom>
          <a:solidFill>
            <a:schemeClr val="bg1">
              <a:lumMod val="95000"/>
            </a:schemeClr>
          </a:solidFill>
        </p:spPr>
        <p:txBody>
          <a:bodyPr wrap="square" rtlCol="0" anchor="ctr" anchorCtr="0">
            <a:noAutofit/>
          </a:bodyPr>
          <a:lstStyle/>
          <a:p>
            <a:pPr marL="0" marR="0" lvl="0" indent="0" algn="ctr" defTabSz="1219170" rtl="0" eaLnBrk="1" fontAlgn="auto" latinLnBrk="0" hangingPunct="1">
              <a:lnSpc>
                <a:spcPct val="100000"/>
              </a:lnSpc>
              <a:spcBef>
                <a:spcPts val="0"/>
              </a:spcBef>
              <a:spcAft>
                <a:spcPts val="0"/>
              </a:spcAft>
              <a:buClr>
                <a:srgbClr val="544F40"/>
              </a:buClr>
              <a:buSzTx/>
              <a:buFontTx/>
              <a:buNone/>
              <a:tabLst/>
              <a:defRPr/>
            </a:pPr>
            <a:r>
              <a:rPr kumimoji="0" lang="de-DE" sz="1800" b="0" i="0" u="none" strike="noStrike" kern="1200" cap="none" spc="0" normalizeH="0" baseline="0" noProof="0">
                <a:ln>
                  <a:noFill/>
                </a:ln>
                <a:solidFill>
                  <a:srgbClr val="544F40"/>
                </a:solidFill>
                <a:effectLst/>
                <a:uLnTx/>
                <a:uFillTx/>
                <a:ea typeface="+mn-ea"/>
                <a:cs typeface="Noto Sans"/>
              </a:rPr>
              <a:t>Obwohl RSV bei Kindern eine erhebliche Morbidität verursacht, sind die Inzidenz</a:t>
            </a:r>
            <a:br>
              <a:rPr kumimoji="0" lang="de-DE" sz="1800" b="0" i="0" u="none" strike="noStrike" kern="1200" cap="none" spc="0" normalizeH="0" baseline="0" noProof="0">
                <a:ln>
                  <a:noFill/>
                </a:ln>
                <a:solidFill>
                  <a:srgbClr val="544F40"/>
                </a:solidFill>
                <a:effectLst/>
                <a:uLnTx/>
                <a:uFillTx/>
                <a:ea typeface="+mn-ea"/>
                <a:cs typeface="Noto Sans"/>
              </a:rPr>
            </a:br>
            <a:r>
              <a:rPr kumimoji="0" lang="de-DE" sz="1800" b="0" i="0" u="none" strike="noStrike" kern="1200" cap="none" spc="0" normalizeH="0" baseline="0" noProof="0">
                <a:ln>
                  <a:noFill/>
                </a:ln>
                <a:solidFill>
                  <a:srgbClr val="544F40"/>
                </a:solidFill>
                <a:effectLst/>
                <a:uLnTx/>
                <a:uFillTx/>
                <a:ea typeface="+mn-ea"/>
                <a:cs typeface="Noto Sans"/>
              </a:rPr>
              <a:t>von </a:t>
            </a:r>
            <a:r>
              <a:rPr kumimoji="0" lang="de-DE" sz="1800" b="1" i="0" u="none" strike="noStrike" kern="1200" cap="none" spc="0" normalizeH="0" baseline="0" noProof="0">
                <a:ln>
                  <a:noFill/>
                </a:ln>
                <a:solidFill>
                  <a:srgbClr val="544F40"/>
                </a:solidFill>
                <a:effectLst/>
                <a:uLnTx/>
                <a:uFillTx/>
                <a:ea typeface="+mn-ea"/>
                <a:cs typeface="Noto Sans"/>
              </a:rPr>
              <a:t>Hospitalisierungen und die Sterblichkeit </a:t>
            </a:r>
            <a:r>
              <a:rPr kumimoji="0" lang="de-DE" sz="1800" b="0" i="0" u="none" strike="noStrike" kern="1200" cap="none" spc="0" normalizeH="0" baseline="0" noProof="0">
                <a:ln>
                  <a:noFill/>
                </a:ln>
                <a:solidFill>
                  <a:srgbClr val="544F40"/>
                </a:solidFill>
                <a:effectLst/>
                <a:uLnTx/>
                <a:uFillTx/>
                <a:ea typeface="+mn-ea"/>
                <a:cs typeface="Noto Sans"/>
              </a:rPr>
              <a:t>bei </a:t>
            </a:r>
            <a:r>
              <a:rPr kumimoji="0" lang="de-DE" sz="1800" b="1" i="0" u="none" strike="noStrike" kern="1200" cap="none" spc="0" normalizeH="0" baseline="0" noProof="0">
                <a:ln>
                  <a:noFill/>
                </a:ln>
                <a:solidFill>
                  <a:srgbClr val="544F40"/>
                </a:solidFill>
                <a:effectLst/>
                <a:uLnTx/>
                <a:uFillTx/>
                <a:ea typeface="+mn-ea"/>
                <a:cs typeface="Noto Sans"/>
              </a:rPr>
              <a:t>älteren Erwachsenen </a:t>
            </a:r>
            <a:r>
              <a:rPr kumimoji="0" lang="de-DE" sz="1800" b="0" i="0" u="none" strike="noStrike" kern="1200" cap="none" spc="0" normalizeH="0" baseline="0" noProof="0">
                <a:ln>
                  <a:noFill/>
                </a:ln>
                <a:solidFill>
                  <a:srgbClr val="544F40"/>
                </a:solidFill>
                <a:effectLst/>
                <a:uLnTx/>
                <a:uFillTx/>
                <a:ea typeface="+mn-ea"/>
                <a:cs typeface="Noto Sans"/>
              </a:rPr>
              <a:t>wesentlich höher.</a:t>
            </a:r>
            <a:endParaRPr kumimoji="0" lang="en-GB" sz="1800" b="0" i="0" u="none" strike="noStrike" kern="1200" cap="none" spc="0" normalizeH="0" baseline="30000" noProof="0">
              <a:ln>
                <a:noFill/>
              </a:ln>
              <a:solidFill>
                <a:srgbClr val="544F40"/>
              </a:solidFill>
              <a:effectLst/>
              <a:uLnTx/>
              <a:uFillTx/>
              <a:ea typeface="+mn-ea"/>
              <a:cs typeface="Noto Sans"/>
            </a:endParaRPr>
          </a:p>
        </p:txBody>
      </p:sp>
      <p:sp>
        <p:nvSpPr>
          <p:cNvPr id="14" name="Rectangle 71">
            <a:extLst>
              <a:ext uri="{FF2B5EF4-FFF2-40B4-BE49-F238E27FC236}">
                <a16:creationId xmlns:a16="http://schemas.microsoft.com/office/drawing/2014/main" id="{9DC95AF1-E3A6-4B48-806C-30423324BD65}"/>
              </a:ext>
            </a:extLst>
          </p:cNvPr>
          <p:cNvSpPr/>
          <p:nvPr/>
        </p:nvSpPr>
        <p:spPr>
          <a:xfrm>
            <a:off x="6369978" y="4399523"/>
            <a:ext cx="5487059" cy="461665"/>
          </a:xfrm>
          <a:prstGeom prst="rect">
            <a:avLst/>
          </a:prstGeom>
        </p:spPr>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a:ln>
                  <a:noFill/>
                </a:ln>
                <a:solidFill>
                  <a:schemeClr val="accent2"/>
                </a:solidFill>
                <a:effectLst/>
                <a:uLnTx/>
                <a:uFillTx/>
                <a:ea typeface="+mn-ea"/>
                <a:cs typeface="Noto Sans"/>
              </a:rPr>
              <a:t>~2.500 </a:t>
            </a:r>
            <a:r>
              <a:rPr kumimoji="0" lang="de-DE" sz="1600" b="0" i="0" u="none" strike="noStrike" kern="0" cap="none" spc="0" normalizeH="0" baseline="0" noProof="0">
                <a:ln>
                  <a:noFill/>
                </a:ln>
                <a:solidFill>
                  <a:schemeClr val="tx1">
                    <a:lumMod val="65000"/>
                    <a:lumOff val="35000"/>
                  </a:schemeClr>
                </a:solidFill>
                <a:effectLst/>
                <a:uLnTx/>
                <a:uFillTx/>
                <a:ea typeface="+mn-ea"/>
                <a:cs typeface="Noto Sans"/>
              </a:rPr>
              <a:t>Todesfälle</a:t>
            </a:r>
            <a:endParaRPr kumimoji="0" lang="de-DE" sz="2000" b="0" i="0" u="none" strike="noStrike" kern="0" cap="none" spc="0" normalizeH="0" baseline="0" noProof="0">
              <a:ln>
                <a:noFill/>
              </a:ln>
              <a:solidFill>
                <a:schemeClr val="tx1">
                  <a:lumMod val="65000"/>
                  <a:lumOff val="35000"/>
                </a:schemeClr>
              </a:solidFill>
              <a:effectLst/>
              <a:uLnTx/>
              <a:uFillTx/>
              <a:ea typeface="+mn-ea"/>
              <a:cs typeface="Noto Sans"/>
            </a:endParaRPr>
          </a:p>
        </p:txBody>
      </p:sp>
      <p:sp>
        <p:nvSpPr>
          <p:cNvPr id="17" name="Rectangle 69">
            <a:extLst>
              <a:ext uri="{FF2B5EF4-FFF2-40B4-BE49-F238E27FC236}">
                <a16:creationId xmlns:a16="http://schemas.microsoft.com/office/drawing/2014/main" id="{AEBFCCB4-5CFD-4748-9A74-9B26ACFB5C47}"/>
              </a:ext>
            </a:extLst>
          </p:cNvPr>
          <p:cNvSpPr/>
          <p:nvPr/>
        </p:nvSpPr>
        <p:spPr>
          <a:xfrm>
            <a:off x="6369978" y="3452592"/>
            <a:ext cx="5487059" cy="461665"/>
          </a:xfrm>
          <a:prstGeom prst="rect">
            <a:avLst/>
          </a:prstGeom>
        </p:spPr>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a:ln>
                  <a:noFill/>
                </a:ln>
                <a:solidFill>
                  <a:schemeClr val="accent2"/>
                </a:solidFill>
                <a:effectLst/>
                <a:uLnTx/>
                <a:uFillTx/>
                <a:ea typeface="+mn-ea"/>
                <a:cs typeface="Noto Sans"/>
              </a:rPr>
              <a:t>~34.400 </a:t>
            </a:r>
            <a:r>
              <a:rPr kumimoji="0" lang="de-DE" sz="1600" b="0" i="0" u="none" strike="noStrike" kern="0" cap="none" spc="0" normalizeH="0" baseline="0" noProof="0">
                <a:ln>
                  <a:noFill/>
                </a:ln>
                <a:solidFill>
                  <a:schemeClr val="tx1">
                    <a:lumMod val="65000"/>
                    <a:lumOff val="35000"/>
                  </a:schemeClr>
                </a:solidFill>
                <a:effectLst/>
                <a:uLnTx/>
                <a:uFillTx/>
                <a:ea typeface="+mn-ea"/>
                <a:cs typeface="Noto Sans"/>
              </a:rPr>
              <a:t>Hospitalisierungen</a:t>
            </a:r>
            <a:endParaRPr kumimoji="0" lang="de-DE" sz="2000" b="0" i="0" u="none" strike="noStrike" kern="0" cap="none" spc="0" normalizeH="0" baseline="0" noProof="0">
              <a:ln>
                <a:noFill/>
              </a:ln>
              <a:solidFill>
                <a:schemeClr val="tx1">
                  <a:lumMod val="65000"/>
                  <a:lumOff val="35000"/>
                </a:schemeClr>
              </a:solidFill>
              <a:effectLst/>
              <a:uLnTx/>
              <a:uFillTx/>
              <a:ea typeface="+mn-ea"/>
              <a:cs typeface="Noto Sans"/>
            </a:endParaRPr>
          </a:p>
        </p:txBody>
      </p:sp>
      <p:sp>
        <p:nvSpPr>
          <p:cNvPr id="20" name="Rectangle 67">
            <a:extLst>
              <a:ext uri="{FF2B5EF4-FFF2-40B4-BE49-F238E27FC236}">
                <a16:creationId xmlns:a16="http://schemas.microsoft.com/office/drawing/2014/main" id="{6EBD152D-A48B-4607-AD7D-5D573E4736A3}"/>
              </a:ext>
            </a:extLst>
          </p:cNvPr>
          <p:cNvSpPr/>
          <p:nvPr/>
        </p:nvSpPr>
        <p:spPr>
          <a:xfrm>
            <a:off x="437556" y="3452592"/>
            <a:ext cx="5487059" cy="461665"/>
          </a:xfrm>
          <a:prstGeom prst="rect">
            <a:avLst/>
          </a:prstGeom>
        </p:spPr>
        <p:txBody>
          <a:bodyPr wrap="square">
            <a:spAutoFit/>
          </a:bodyPr>
          <a:lstStyle/>
          <a:p>
            <a:pPr marL="0" marR="0" lvl="0" indent="0" algn="ctr" defTabSz="914377" eaLnBrk="1" fontAlgn="auto" latinLnBrk="0" hangingPunct="1">
              <a:lnSpc>
                <a:spcPct val="100000"/>
              </a:lnSpc>
              <a:spcBef>
                <a:spcPts val="600"/>
              </a:spcBef>
              <a:spcAft>
                <a:spcPts val="0"/>
              </a:spcAft>
              <a:buClrTx/>
              <a:buSzTx/>
              <a:buFontTx/>
              <a:buNone/>
              <a:tabLst/>
              <a:defRPr/>
            </a:pPr>
            <a:r>
              <a:rPr kumimoji="0" lang="de-DE" sz="2400" b="1" i="0" u="none" strike="noStrike" kern="0" cap="none" spc="0" normalizeH="0" baseline="0" noProof="0">
                <a:ln>
                  <a:noFill/>
                </a:ln>
                <a:solidFill>
                  <a:schemeClr val="accent2"/>
                </a:solidFill>
                <a:effectLst/>
                <a:uLnTx/>
                <a:uFillTx/>
                <a:ea typeface="+mn-ea"/>
                <a:cs typeface="Noto Sans"/>
              </a:rPr>
              <a:t>~26.000 </a:t>
            </a:r>
            <a:r>
              <a:rPr kumimoji="0" lang="de-DE" sz="1600" b="0" i="0" u="none" strike="noStrike" kern="0" cap="none" spc="0" normalizeH="0" baseline="0" noProof="0">
                <a:ln>
                  <a:noFill/>
                </a:ln>
                <a:solidFill>
                  <a:schemeClr val="tx1">
                    <a:lumMod val="65000"/>
                    <a:lumOff val="35000"/>
                  </a:schemeClr>
                </a:solidFill>
                <a:effectLst/>
                <a:uLnTx/>
                <a:uFillTx/>
                <a:ea typeface="+mn-ea"/>
                <a:cs typeface="Noto Sans"/>
              </a:rPr>
              <a:t>Hospitalisierungen</a:t>
            </a:r>
            <a:endParaRPr kumimoji="0" lang="de-DE" sz="2000" b="0" i="0" u="none" strike="noStrike" kern="0" cap="none" spc="0" normalizeH="0" baseline="0" noProof="0">
              <a:ln>
                <a:noFill/>
              </a:ln>
              <a:solidFill>
                <a:schemeClr val="tx1">
                  <a:lumMod val="65000"/>
                  <a:lumOff val="35000"/>
                </a:schemeClr>
              </a:solidFill>
              <a:effectLst/>
              <a:uLnTx/>
              <a:uFillTx/>
              <a:ea typeface="+mn-ea"/>
              <a:cs typeface="Noto Sans"/>
            </a:endParaRPr>
          </a:p>
        </p:txBody>
      </p:sp>
      <p:sp>
        <p:nvSpPr>
          <p:cNvPr id="23" name="Rectangle 65">
            <a:extLst>
              <a:ext uri="{FF2B5EF4-FFF2-40B4-BE49-F238E27FC236}">
                <a16:creationId xmlns:a16="http://schemas.microsoft.com/office/drawing/2014/main" id="{2F8CC15D-87CF-473F-8262-D46D625B95FC}"/>
              </a:ext>
            </a:extLst>
          </p:cNvPr>
          <p:cNvSpPr/>
          <p:nvPr/>
        </p:nvSpPr>
        <p:spPr>
          <a:xfrm>
            <a:off x="437556" y="4399522"/>
            <a:ext cx="5487059" cy="461665"/>
          </a:xfrm>
          <a:prstGeom prst="rect">
            <a:avLst/>
          </a:prstGeom>
        </p:spPr>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lang="de-DE" sz="2400" b="1" kern="0">
                <a:solidFill>
                  <a:schemeClr val="accent2"/>
                </a:solidFill>
                <a:cs typeface="Noto Sans"/>
              </a:rPr>
              <a:t>3</a:t>
            </a:r>
            <a:r>
              <a:rPr kumimoji="0" lang="de-DE" sz="2000" b="1" i="0" u="none" strike="noStrike" kern="0" cap="none" spc="0" normalizeH="0" baseline="0" noProof="0">
                <a:ln>
                  <a:noFill/>
                </a:ln>
                <a:solidFill>
                  <a:schemeClr val="tx1">
                    <a:lumMod val="65000"/>
                    <a:lumOff val="35000"/>
                  </a:schemeClr>
                </a:solidFill>
                <a:effectLst/>
                <a:uLnTx/>
                <a:uFillTx/>
                <a:ea typeface="+mn-ea"/>
                <a:cs typeface="Noto Sans"/>
              </a:rPr>
              <a:t> </a:t>
            </a:r>
            <a:r>
              <a:rPr kumimoji="0" lang="de-DE" sz="1600" b="0" i="0" u="none" strike="noStrike" kern="0" cap="none" spc="0" normalizeH="0" baseline="0" noProof="0">
                <a:ln>
                  <a:noFill/>
                </a:ln>
                <a:solidFill>
                  <a:schemeClr val="tx1">
                    <a:lumMod val="65000"/>
                    <a:lumOff val="35000"/>
                  </a:schemeClr>
                </a:solidFill>
                <a:effectLst/>
                <a:uLnTx/>
                <a:uFillTx/>
                <a:ea typeface="+mn-ea"/>
                <a:cs typeface="Noto Sans"/>
              </a:rPr>
              <a:t>Todesfälle</a:t>
            </a:r>
            <a:endParaRPr kumimoji="0" lang="de-DE" sz="2000" b="0" i="0" u="none" strike="noStrike" kern="0" cap="none" spc="0" normalizeH="0" baseline="0" noProof="0">
              <a:ln>
                <a:noFill/>
              </a:ln>
              <a:solidFill>
                <a:schemeClr val="tx1">
                  <a:lumMod val="65000"/>
                  <a:lumOff val="35000"/>
                </a:schemeClr>
              </a:solidFill>
              <a:effectLst/>
              <a:uLnTx/>
              <a:uFillTx/>
              <a:ea typeface="+mn-ea"/>
              <a:cs typeface="Noto Sans"/>
            </a:endParaRPr>
          </a:p>
        </p:txBody>
      </p:sp>
      <p:sp>
        <p:nvSpPr>
          <p:cNvPr id="25" name="TextBox 57">
            <a:extLst>
              <a:ext uri="{FF2B5EF4-FFF2-40B4-BE49-F238E27FC236}">
                <a16:creationId xmlns:a16="http://schemas.microsoft.com/office/drawing/2014/main" id="{981988E0-0714-4D0B-9B6A-D7DB5B913AA5}"/>
              </a:ext>
            </a:extLst>
          </p:cNvPr>
          <p:cNvSpPr txBox="1"/>
          <p:nvPr/>
        </p:nvSpPr>
        <p:spPr>
          <a:xfrm>
            <a:off x="437556" y="2323422"/>
            <a:ext cx="5487059" cy="707886"/>
          </a:xfrm>
          <a:prstGeom prst="rect">
            <a:avLst/>
          </a:prstGeom>
          <a:noFill/>
        </p:spPr>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de-DE" sz="1600" i="0" u="none" strike="noStrike" kern="0" cap="none" spc="0" normalizeH="0" baseline="0" noProof="0">
                <a:ln>
                  <a:noFill/>
                </a:ln>
                <a:solidFill>
                  <a:schemeClr val="tx1">
                    <a:lumMod val="65000"/>
                    <a:lumOff val="35000"/>
                  </a:schemeClr>
                </a:solidFill>
                <a:effectLst/>
                <a:uLnTx/>
                <a:uFillTx/>
                <a:ea typeface="+mn-ea"/>
                <a:cs typeface="Noto Sans"/>
              </a:rPr>
              <a:t>Jährliche Krankheitslast bei Kindern</a:t>
            </a:r>
            <a:br>
              <a:rPr kumimoji="0" lang="de-DE" sz="1600" b="1" i="0" u="none" strike="noStrike" kern="0" cap="none" spc="0" normalizeH="0" baseline="0" noProof="0">
                <a:ln>
                  <a:noFill/>
                </a:ln>
                <a:solidFill>
                  <a:srgbClr val="4573C4"/>
                </a:solidFill>
                <a:effectLst/>
                <a:uLnTx/>
                <a:uFillTx/>
                <a:ea typeface="+mn-ea"/>
                <a:cs typeface="Noto Sans"/>
              </a:rPr>
            </a:br>
            <a:r>
              <a:rPr kumimoji="0" lang="de-DE" sz="2400" b="1" i="0" u="none" strike="noStrike" kern="0" cap="none" spc="0" normalizeH="0" baseline="0" noProof="0">
                <a:ln>
                  <a:noFill/>
                </a:ln>
                <a:solidFill>
                  <a:schemeClr val="accent2"/>
                </a:solidFill>
                <a:effectLst/>
                <a:uLnTx/>
                <a:uFillTx/>
                <a:ea typeface="+mn-ea"/>
                <a:cs typeface="Noto Sans"/>
              </a:rPr>
              <a:t>unter 2 Jahren </a:t>
            </a:r>
            <a:endParaRPr kumimoji="0" lang="de-DE" sz="1400" b="1" i="0" u="none" strike="noStrike" kern="0" cap="none" spc="0" normalizeH="0" baseline="0" noProof="0">
              <a:ln>
                <a:noFill/>
              </a:ln>
              <a:solidFill>
                <a:schemeClr val="accent2"/>
              </a:solidFill>
              <a:effectLst/>
              <a:uLnTx/>
              <a:uFillTx/>
              <a:ea typeface="+mn-ea"/>
              <a:cs typeface="Noto Sans"/>
            </a:endParaRPr>
          </a:p>
        </p:txBody>
      </p:sp>
      <p:sp>
        <p:nvSpPr>
          <p:cNvPr id="26" name="TextBox 58">
            <a:extLst>
              <a:ext uri="{FF2B5EF4-FFF2-40B4-BE49-F238E27FC236}">
                <a16:creationId xmlns:a16="http://schemas.microsoft.com/office/drawing/2014/main" id="{A9F99136-B6D8-438A-976B-93714D0434C2}"/>
              </a:ext>
            </a:extLst>
          </p:cNvPr>
          <p:cNvSpPr txBox="1"/>
          <p:nvPr/>
        </p:nvSpPr>
        <p:spPr>
          <a:xfrm>
            <a:off x="6369978" y="2323422"/>
            <a:ext cx="5487059" cy="707886"/>
          </a:xfrm>
          <a:prstGeom prst="rect">
            <a:avLst/>
          </a:prstGeom>
          <a:noFill/>
        </p:spPr>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de-DE" sz="1600" i="0" u="none" strike="noStrike" kern="0" cap="none" spc="0" normalizeH="0" baseline="0" noProof="0">
                <a:ln>
                  <a:noFill/>
                </a:ln>
                <a:solidFill>
                  <a:schemeClr val="tx1">
                    <a:lumMod val="65000"/>
                    <a:lumOff val="35000"/>
                  </a:schemeClr>
                </a:solidFill>
                <a:effectLst/>
                <a:uLnTx/>
                <a:uFillTx/>
                <a:ea typeface="+mn-ea"/>
                <a:cs typeface="Noto Sans"/>
              </a:rPr>
              <a:t>Jährliche Krankheitslast bei älteren Erwachsenen </a:t>
            </a:r>
            <a:br>
              <a:rPr kumimoji="0" lang="de-DE" sz="1600" b="1" i="0" u="none" strike="noStrike" kern="0" cap="none" spc="0" normalizeH="0" baseline="0" noProof="0">
                <a:ln>
                  <a:noFill/>
                </a:ln>
                <a:solidFill>
                  <a:srgbClr val="4573C4"/>
                </a:solidFill>
                <a:effectLst/>
                <a:uLnTx/>
                <a:uFillTx/>
                <a:ea typeface="+mn-ea"/>
                <a:cs typeface="Noto Sans"/>
              </a:rPr>
            </a:br>
            <a:r>
              <a:rPr kumimoji="0" lang="de-DE" sz="2400" b="1" i="0" u="none" strike="noStrike" kern="0" cap="none" spc="0" normalizeH="0" baseline="0" noProof="0">
                <a:ln>
                  <a:noFill/>
                </a:ln>
                <a:solidFill>
                  <a:schemeClr val="accent2"/>
                </a:solidFill>
                <a:effectLst/>
                <a:uLnTx/>
                <a:uFillTx/>
                <a:ea typeface="+mn-ea"/>
                <a:cs typeface="Noto Sans"/>
              </a:rPr>
              <a:t>≥60 Jahren* </a:t>
            </a:r>
            <a:endParaRPr kumimoji="0" lang="de-DE" sz="1400" b="1" i="0" u="none" strike="noStrike" kern="0" cap="none" spc="0" normalizeH="0" baseline="0" noProof="0">
              <a:ln>
                <a:noFill/>
              </a:ln>
              <a:solidFill>
                <a:schemeClr val="accent2"/>
              </a:solidFill>
              <a:effectLst/>
              <a:uLnTx/>
              <a:uFillTx/>
              <a:ea typeface="+mn-ea"/>
              <a:cs typeface="Noto Sans"/>
            </a:endParaRPr>
          </a:p>
        </p:txBody>
      </p:sp>
      <p:sp>
        <p:nvSpPr>
          <p:cNvPr id="4" name="Rectangle 2">
            <a:extLst>
              <a:ext uri="{FF2B5EF4-FFF2-40B4-BE49-F238E27FC236}">
                <a16:creationId xmlns:a16="http://schemas.microsoft.com/office/drawing/2014/main" id="{154C9FE0-FA0E-ED4E-AD78-3F60C9F1EC4D}"/>
              </a:ext>
            </a:extLst>
          </p:cNvPr>
          <p:cNvSpPr txBox="1">
            <a:spLocks noChangeArrowheads="1"/>
          </p:cNvSpPr>
          <p:nvPr/>
        </p:nvSpPr>
        <p:spPr>
          <a:xfrm>
            <a:off x="1167298" y="242888"/>
            <a:ext cx="7416824"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65000"/>
                    <a:lumOff val="35000"/>
                  </a:schemeClr>
                </a:solidFill>
                <a:latin typeface="Avenir Next LT Pro" panose="020B0504020202020204" pitchFamily="34" charset="0"/>
                <a:ea typeface="+mj-ea"/>
                <a:cs typeface="+mj-cs"/>
              </a:defRPr>
            </a:lvl1pPr>
          </a:lstStyle>
          <a:p>
            <a:pPr>
              <a:spcAft>
                <a:spcPct val="20000"/>
              </a:spcAft>
            </a:pPr>
            <a:endParaRPr lang="de-DE" b="1">
              <a:solidFill>
                <a:srgbClr val="FF6600"/>
              </a:solidFill>
            </a:endParaRPr>
          </a:p>
        </p:txBody>
      </p:sp>
      <p:sp>
        <p:nvSpPr>
          <p:cNvPr id="35" name="Textplatzhalter 34">
            <a:extLst>
              <a:ext uri="{FF2B5EF4-FFF2-40B4-BE49-F238E27FC236}">
                <a16:creationId xmlns:a16="http://schemas.microsoft.com/office/drawing/2014/main" id="{89348FA2-8566-8D20-A5C9-3DFB24417D9D}"/>
              </a:ext>
            </a:extLst>
          </p:cNvPr>
          <p:cNvSpPr>
            <a:spLocks noGrp="1"/>
          </p:cNvSpPr>
          <p:nvPr>
            <p:ph type="body" sz="quarter" idx="13"/>
          </p:nvPr>
        </p:nvSpPr>
        <p:spPr>
          <a:xfrm>
            <a:off x="365125" y="6308357"/>
            <a:ext cx="10336213" cy="529430"/>
          </a:xfrm>
        </p:spPr>
        <p:txBody>
          <a:bodyPr/>
          <a:lstStyle/>
          <a:p>
            <a:pPr defTabSz="1219170">
              <a:lnSpc>
                <a:spcPct val="100000"/>
              </a:lnSpc>
              <a:buClr>
                <a:srgbClr val="544F40"/>
              </a:buClr>
              <a:defRPr/>
            </a:pPr>
            <a:r>
              <a:rPr kumimoji="0" lang="en-GB" sz="1000" i="0" u="none" strike="noStrike" kern="1200" cap="none" spc="0" normalizeH="0" baseline="0" noProof="0" dirty="0">
                <a:ln>
                  <a:noFill/>
                </a:ln>
                <a:solidFill>
                  <a:schemeClr val="tx1">
                    <a:lumMod val="65000"/>
                    <a:lumOff val="35000"/>
                  </a:schemeClr>
                </a:solidFill>
                <a:effectLst/>
                <a:uLnTx/>
                <a:uFillTx/>
                <a:ea typeface="+mn-ea"/>
                <a:cs typeface="Noto Sans"/>
              </a:rPr>
              <a:t>1. Wick, M. </a:t>
            </a:r>
            <a:r>
              <a:rPr kumimoji="0" lang="en-GB" sz="1000" i="1" u="none" strike="noStrike" kern="1200" cap="none" spc="0" normalizeH="0" baseline="0" noProof="0" dirty="0">
                <a:ln>
                  <a:noFill/>
                </a:ln>
                <a:solidFill>
                  <a:schemeClr val="tx1">
                    <a:lumMod val="65000"/>
                    <a:lumOff val="35000"/>
                  </a:schemeClr>
                </a:solidFill>
                <a:effectLst/>
                <a:uLnTx/>
                <a:uFillTx/>
                <a:ea typeface="+mn-ea"/>
                <a:cs typeface="Noto Sans"/>
              </a:rPr>
              <a:t>et al.</a:t>
            </a:r>
            <a:r>
              <a:rPr kumimoji="0" lang="en-GB" sz="1000" i="0" u="none" strike="noStrike" kern="1200" cap="none" spc="0" normalizeH="0" baseline="0" noProof="0" dirty="0">
                <a:ln>
                  <a:noFill/>
                </a:ln>
                <a:solidFill>
                  <a:schemeClr val="tx1">
                    <a:lumMod val="65000"/>
                    <a:lumOff val="35000"/>
                  </a:schemeClr>
                </a:solidFill>
                <a:effectLst/>
                <a:uLnTx/>
                <a:uFillTx/>
                <a:ea typeface="+mn-ea"/>
                <a:cs typeface="Noto Sans"/>
              </a:rPr>
              <a:t> </a:t>
            </a:r>
            <a:r>
              <a:rPr kumimoji="0" lang="en-US" sz="1000" i="0" u="none" strike="noStrike" kern="1200" cap="none" spc="0" normalizeH="0" baseline="0" noProof="0" dirty="0">
                <a:ln>
                  <a:noFill/>
                </a:ln>
                <a:solidFill>
                  <a:schemeClr val="tx1">
                    <a:lumMod val="65000"/>
                    <a:lumOff val="35000"/>
                  </a:schemeClr>
                </a:solidFill>
                <a:effectLst/>
                <a:uLnTx/>
                <a:uFillTx/>
                <a:ea typeface="+mn-ea"/>
                <a:cs typeface="Noto Sans"/>
              </a:rPr>
              <a:t>Inpatient Burden of Respiratory Syncytial Virus in Children ≤2 Years of Age in Germany: A Retrospective Analysis of Nationwide Hospitalization Data, 2019-2021. 2. </a:t>
            </a:r>
            <a:r>
              <a:rPr kumimoji="0" lang="en-GB" sz="1000" i="0" u="none" strike="noStrike" kern="1200" cap="none" spc="0" normalizeH="0" baseline="0" noProof="0" dirty="0" err="1">
                <a:ln>
                  <a:noFill/>
                </a:ln>
                <a:solidFill>
                  <a:schemeClr val="tx1">
                    <a:lumMod val="65000"/>
                    <a:lumOff val="35000"/>
                  </a:schemeClr>
                </a:solidFill>
                <a:effectLst/>
                <a:uLnTx/>
                <a:uFillTx/>
                <a:ea typeface="+mn-ea"/>
                <a:cs typeface="Noto Sans"/>
              </a:rPr>
              <a:t>Savic</a:t>
            </a:r>
            <a:r>
              <a:rPr kumimoji="0" lang="en-GB" sz="1000" i="0" u="none" strike="noStrike" kern="1200" cap="none" spc="0" normalizeH="0" baseline="0" noProof="0" dirty="0">
                <a:ln>
                  <a:noFill/>
                </a:ln>
                <a:solidFill>
                  <a:schemeClr val="tx1">
                    <a:lumMod val="65000"/>
                    <a:lumOff val="35000"/>
                  </a:schemeClr>
                </a:solidFill>
                <a:effectLst/>
                <a:uLnTx/>
                <a:uFillTx/>
                <a:ea typeface="+mn-ea"/>
                <a:cs typeface="Noto Sans"/>
              </a:rPr>
              <a:t> M, </a:t>
            </a:r>
            <a:r>
              <a:rPr kumimoji="0" lang="en-GB" sz="1000" i="1" u="none" strike="noStrike" kern="1200" cap="none" spc="0" normalizeH="0" baseline="0" noProof="0" dirty="0">
                <a:ln>
                  <a:noFill/>
                </a:ln>
                <a:solidFill>
                  <a:schemeClr val="tx1">
                    <a:lumMod val="65000"/>
                    <a:lumOff val="35000"/>
                  </a:schemeClr>
                </a:solidFill>
                <a:effectLst/>
                <a:uLnTx/>
                <a:uFillTx/>
                <a:ea typeface="+mn-ea"/>
                <a:cs typeface="Noto Sans"/>
              </a:rPr>
              <a:t>et al.</a:t>
            </a:r>
            <a:r>
              <a:rPr kumimoji="0" lang="en-GB" sz="1000" i="0" u="none" strike="noStrike" kern="1200" cap="none" spc="0" normalizeH="0" baseline="0" noProof="0" dirty="0">
                <a:ln>
                  <a:noFill/>
                </a:ln>
                <a:solidFill>
                  <a:schemeClr val="tx1">
                    <a:lumMod val="65000"/>
                    <a:lumOff val="35000"/>
                  </a:schemeClr>
                </a:solidFill>
                <a:effectLst/>
                <a:uLnTx/>
                <a:uFillTx/>
                <a:ea typeface="+mn-ea"/>
                <a:cs typeface="Noto Sans"/>
              </a:rPr>
              <a:t> </a:t>
            </a:r>
            <a:r>
              <a:rPr kumimoji="0" lang="en-GB" sz="1000" i="1" u="none" strike="noStrike" kern="1200" cap="none" spc="0" normalizeH="0" baseline="0" noProof="0" dirty="0">
                <a:ln>
                  <a:noFill/>
                </a:ln>
                <a:solidFill>
                  <a:schemeClr val="tx1">
                    <a:lumMod val="65000"/>
                    <a:lumOff val="35000"/>
                  </a:schemeClr>
                </a:solidFill>
                <a:effectLst/>
                <a:uLnTx/>
                <a:uFillTx/>
                <a:ea typeface="+mn-ea"/>
                <a:cs typeface="Noto Sans"/>
              </a:rPr>
              <a:t>Influenza Other Respir Viruses</a:t>
            </a:r>
            <a:r>
              <a:rPr kumimoji="0" lang="en-GB" sz="1000" i="0" u="none" strike="noStrike" kern="1200" cap="none" spc="0" normalizeH="0" baseline="0" noProof="0" dirty="0">
                <a:ln>
                  <a:noFill/>
                </a:ln>
                <a:solidFill>
                  <a:schemeClr val="tx1">
                    <a:lumMod val="65000"/>
                    <a:lumOff val="35000"/>
                  </a:schemeClr>
                </a:solidFill>
                <a:effectLst/>
                <a:uLnTx/>
                <a:uFillTx/>
                <a:ea typeface="+mn-ea"/>
                <a:cs typeface="Noto Sans"/>
              </a:rPr>
              <a:t>. 2022; </a:t>
            </a:r>
            <a:r>
              <a:rPr kumimoji="0" lang="en-GB" sz="1000" i="0" u="none" strike="noStrike" kern="1200" cap="none" spc="0" normalizeH="0" baseline="0" noProof="0" dirty="0" err="1">
                <a:ln>
                  <a:noFill/>
                </a:ln>
                <a:solidFill>
                  <a:schemeClr val="tx1">
                    <a:lumMod val="65000"/>
                    <a:lumOff val="35000"/>
                  </a:schemeClr>
                </a:solidFill>
                <a:effectLst/>
                <a:uLnTx/>
                <a:uFillTx/>
                <a:ea typeface="+mn-ea"/>
                <a:cs typeface="Noto Sans"/>
              </a:rPr>
              <a:t>Epub</a:t>
            </a:r>
            <a:r>
              <a:rPr kumimoji="0" lang="en-GB" sz="1000" i="0" u="none" strike="noStrike" kern="1200" cap="none" spc="0" normalizeH="0" baseline="0" noProof="0" dirty="0">
                <a:ln>
                  <a:noFill/>
                </a:ln>
                <a:solidFill>
                  <a:schemeClr val="tx1">
                    <a:lumMod val="65000"/>
                    <a:lumOff val="35000"/>
                  </a:schemeClr>
                </a:solidFill>
                <a:effectLst/>
                <a:uLnTx/>
                <a:uFillTx/>
                <a:ea typeface="+mn-ea"/>
                <a:cs typeface="Noto Sans"/>
              </a:rPr>
              <a:t> ahead of print (doi:10.1111/irv.13031)</a:t>
            </a:r>
          </a:p>
          <a:p>
            <a:pPr defTabSz="1219170">
              <a:lnSpc>
                <a:spcPct val="100000"/>
              </a:lnSpc>
              <a:buClr>
                <a:srgbClr val="544F40"/>
              </a:buClr>
              <a:defRPr/>
            </a:pPr>
            <a:r>
              <a:rPr kumimoji="0" lang="de-DE" sz="1000" i="0" u="none" strike="noStrike" kern="1200" cap="none" spc="0" normalizeH="0" baseline="0" noProof="0" dirty="0">
                <a:ln>
                  <a:noFill/>
                </a:ln>
                <a:solidFill>
                  <a:schemeClr val="tx1">
                    <a:lumMod val="65000"/>
                    <a:lumOff val="35000"/>
                  </a:schemeClr>
                </a:solidFill>
                <a:effectLst/>
                <a:uLnTx/>
                <a:uFillTx/>
                <a:ea typeface="+mn-ea"/>
                <a:cs typeface="Noto Sans"/>
              </a:rPr>
              <a:t>*Geschätzt aufgrund RSV-assoziierten akuten Atemwegsinfektionen bei Erwachsenen ≥60 Jahren in der deutschen Bevölkerung im Jahr 2019.</a:t>
            </a:r>
            <a:endParaRPr kumimoji="0" lang="en-GB" sz="1000" i="0" u="none" strike="noStrike" kern="1200" cap="none" spc="0" normalizeH="0" baseline="0" noProof="0" dirty="0">
              <a:ln>
                <a:noFill/>
              </a:ln>
              <a:solidFill>
                <a:schemeClr val="tx1">
                  <a:lumMod val="65000"/>
                  <a:lumOff val="35000"/>
                </a:schemeClr>
              </a:solidFill>
              <a:effectLst/>
              <a:uLnTx/>
              <a:uFillTx/>
              <a:ea typeface="+mn-ea"/>
              <a:cs typeface="Noto Sans"/>
            </a:endParaRPr>
          </a:p>
          <a:p>
            <a:pPr marL="0" marR="0" lvl="0" indent="0" algn="l" defTabSz="1219170" rtl="0" eaLnBrk="1" fontAlgn="auto" latinLnBrk="0" hangingPunct="1">
              <a:lnSpc>
                <a:spcPct val="100000"/>
              </a:lnSpc>
              <a:spcBef>
                <a:spcPts val="0"/>
              </a:spcBef>
              <a:spcAft>
                <a:spcPts val="0"/>
              </a:spcAft>
              <a:buClr>
                <a:srgbClr val="544F40"/>
              </a:buClr>
              <a:buSzTx/>
              <a:buFont typeface="Arial" pitchFamily="34" charset="0"/>
              <a:buNone/>
              <a:tabLst/>
              <a:defRPr/>
            </a:pPr>
            <a:endParaRPr kumimoji="0" lang="de-de" sz="1000" i="0" u="none" strike="noStrike" kern="1200" cap="none" spc="0" normalizeH="0" baseline="0" noProof="0" dirty="0">
              <a:ln>
                <a:noFill/>
              </a:ln>
              <a:solidFill>
                <a:schemeClr val="tx1">
                  <a:lumMod val="65000"/>
                  <a:lumOff val="35000"/>
                </a:schemeClr>
              </a:solidFill>
              <a:effectLst/>
              <a:uLnTx/>
              <a:uFillTx/>
              <a:ea typeface="+mn-ea"/>
              <a:cs typeface="Noto Sans"/>
            </a:endParaRPr>
          </a:p>
        </p:txBody>
      </p:sp>
      <p:sp>
        <p:nvSpPr>
          <p:cNvPr id="18" name="Titel 17">
            <a:extLst>
              <a:ext uri="{FF2B5EF4-FFF2-40B4-BE49-F238E27FC236}">
                <a16:creationId xmlns:a16="http://schemas.microsoft.com/office/drawing/2014/main" id="{86215E79-5AB7-4419-BBA5-0666BD41552D}"/>
              </a:ext>
            </a:extLst>
          </p:cNvPr>
          <p:cNvSpPr>
            <a:spLocks noGrp="1"/>
          </p:cNvSpPr>
          <p:nvPr>
            <p:ph type="title" idx="4294967295"/>
          </p:nvPr>
        </p:nvSpPr>
        <p:spPr>
          <a:xfrm>
            <a:off x="365125" y="284928"/>
            <a:ext cx="11460163" cy="430887"/>
          </a:xfrm>
        </p:spPr>
        <p:txBody>
          <a:bodyPr vert="horz">
            <a:normAutofit fontScale="90000"/>
          </a:bodyPr>
          <a:lstStyle/>
          <a:p>
            <a:r>
              <a:rPr lang="de-DE" dirty="0"/>
              <a:t>RSV</a:t>
            </a:r>
          </a:p>
        </p:txBody>
      </p:sp>
      <p:sp>
        <p:nvSpPr>
          <p:cNvPr id="37" name="Foliennummernplatzhalter 36">
            <a:extLst>
              <a:ext uri="{FF2B5EF4-FFF2-40B4-BE49-F238E27FC236}">
                <a16:creationId xmlns:a16="http://schemas.microsoft.com/office/drawing/2014/main" id="{614CDF64-A563-8227-A0AC-2A9B3D9756C1}"/>
              </a:ext>
            </a:extLst>
          </p:cNvPr>
          <p:cNvSpPr>
            <a:spLocks noGrp="1"/>
          </p:cNvSpPr>
          <p:nvPr>
            <p:ph type="sldNum" sz="quarter" idx="21"/>
          </p:nvPr>
        </p:nvSpPr>
        <p:spPr/>
        <p:txBody>
          <a:bodyPr/>
          <a:lstStyle/>
          <a:p>
            <a:fld id="{9F9F533D-B52E-4A2F-BF72-0ADD2D94BD75}" type="slidenum">
              <a:rPr lang="en-GB" smtClean="0"/>
              <a:pPr/>
              <a:t>55</a:t>
            </a:fld>
            <a:endParaRPr lang="en-GB"/>
          </a:p>
        </p:txBody>
      </p:sp>
      <p:sp>
        <p:nvSpPr>
          <p:cNvPr id="56" name="Rechteck: abgerundete Ecken 55">
            <a:extLst>
              <a:ext uri="{FF2B5EF4-FFF2-40B4-BE49-F238E27FC236}">
                <a16:creationId xmlns:a16="http://schemas.microsoft.com/office/drawing/2014/main" id="{902BB129-162B-CF40-5258-B2DE29F63F4D}"/>
              </a:ext>
            </a:extLst>
          </p:cNvPr>
          <p:cNvSpPr/>
          <p:nvPr/>
        </p:nvSpPr>
        <p:spPr>
          <a:xfrm>
            <a:off x="352424" y="1385077"/>
            <a:ext cx="5572191" cy="725308"/>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sz="1600"/>
              <a:t>Häufige Ursache für Hospitalisierungen bei </a:t>
            </a:r>
            <a:r>
              <a:rPr lang="de-DE" sz="1600" b="1"/>
              <a:t>Kleinkindern</a:t>
            </a:r>
            <a:r>
              <a:rPr lang="de-DE" sz="1600" b="1" baseline="30000"/>
              <a:t>1</a:t>
            </a:r>
          </a:p>
        </p:txBody>
      </p:sp>
      <p:sp>
        <p:nvSpPr>
          <p:cNvPr id="57" name="Rechteck: abgerundete Ecken 56">
            <a:extLst>
              <a:ext uri="{FF2B5EF4-FFF2-40B4-BE49-F238E27FC236}">
                <a16:creationId xmlns:a16="http://schemas.microsoft.com/office/drawing/2014/main" id="{B2218C14-1739-A747-F59F-CDCED8E5DB03}"/>
              </a:ext>
            </a:extLst>
          </p:cNvPr>
          <p:cNvSpPr/>
          <p:nvPr/>
        </p:nvSpPr>
        <p:spPr>
          <a:xfrm>
            <a:off x="6284846" y="1385077"/>
            <a:ext cx="5572191" cy="725308"/>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sz="1600"/>
              <a:t>Häufige Ursache für Hospitalisierungen</a:t>
            </a:r>
            <a:br>
              <a:rPr lang="de-DE" sz="1600"/>
            </a:br>
            <a:r>
              <a:rPr lang="de-DE" sz="1600"/>
              <a:t>und Sterblichkeit bei </a:t>
            </a:r>
            <a:r>
              <a:rPr lang="de-DE" sz="1600" b="1"/>
              <a:t>älteren Erwachsenen</a:t>
            </a:r>
            <a:r>
              <a:rPr lang="de-DE" sz="1600" b="1" baseline="30000"/>
              <a:t>2</a:t>
            </a:r>
          </a:p>
        </p:txBody>
      </p:sp>
      <p:grpSp>
        <p:nvGrpSpPr>
          <p:cNvPr id="53" name="Gruppieren 52">
            <a:extLst>
              <a:ext uri="{FF2B5EF4-FFF2-40B4-BE49-F238E27FC236}">
                <a16:creationId xmlns:a16="http://schemas.microsoft.com/office/drawing/2014/main" id="{0CB293AC-BF20-1581-8473-7301380B0824}"/>
              </a:ext>
            </a:extLst>
          </p:cNvPr>
          <p:cNvGrpSpPr/>
          <p:nvPr/>
        </p:nvGrpSpPr>
        <p:grpSpPr>
          <a:xfrm>
            <a:off x="10650925" y="1426223"/>
            <a:ext cx="1033692" cy="663546"/>
            <a:chOff x="8115255" y="4191216"/>
            <a:chExt cx="1467986" cy="942328"/>
          </a:xfrm>
          <a:solidFill>
            <a:schemeClr val="bg1"/>
          </a:solidFill>
        </p:grpSpPr>
        <p:pic>
          <p:nvPicPr>
            <p:cNvPr id="50" name="Grafik 49" descr="Mann mit Stock Silhouette">
              <a:extLst>
                <a:ext uri="{FF2B5EF4-FFF2-40B4-BE49-F238E27FC236}">
                  <a16:creationId xmlns:a16="http://schemas.microsoft.com/office/drawing/2014/main" id="{92F4EAA1-4D2B-8F46-DBB7-ED26B3EEC8B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40913" y="4191216"/>
              <a:ext cx="942328" cy="942328"/>
            </a:xfrm>
            <a:prstGeom prst="rect">
              <a:avLst/>
            </a:prstGeom>
          </p:spPr>
        </p:pic>
        <p:pic>
          <p:nvPicPr>
            <p:cNvPr id="52" name="Grafik 51" descr="Frau Silhouette">
              <a:extLst>
                <a:ext uri="{FF2B5EF4-FFF2-40B4-BE49-F238E27FC236}">
                  <a16:creationId xmlns:a16="http://schemas.microsoft.com/office/drawing/2014/main" id="{7A85E88D-121B-94F3-BEA5-C217982371E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115255" y="4191216"/>
              <a:ext cx="914400" cy="914400"/>
            </a:xfrm>
            <a:prstGeom prst="rect">
              <a:avLst/>
            </a:prstGeom>
          </p:spPr>
        </p:pic>
      </p:grpSp>
      <p:grpSp>
        <p:nvGrpSpPr>
          <p:cNvPr id="58" name="Gruppieren 57">
            <a:extLst>
              <a:ext uri="{FF2B5EF4-FFF2-40B4-BE49-F238E27FC236}">
                <a16:creationId xmlns:a16="http://schemas.microsoft.com/office/drawing/2014/main" id="{4AFF2FE7-68EE-C643-B444-B5632E1CFA0D}"/>
              </a:ext>
            </a:extLst>
          </p:cNvPr>
          <p:cNvGrpSpPr/>
          <p:nvPr/>
        </p:nvGrpSpPr>
        <p:grpSpPr>
          <a:xfrm>
            <a:off x="4849403" y="1475732"/>
            <a:ext cx="1078786" cy="606724"/>
            <a:chOff x="3858599" y="1240782"/>
            <a:chExt cx="2201117" cy="1237938"/>
          </a:xfrm>
          <a:solidFill>
            <a:schemeClr val="bg1"/>
          </a:solidFill>
        </p:grpSpPr>
        <p:pic>
          <p:nvPicPr>
            <p:cNvPr id="55" name="Grafik 54" descr="Kind mit Ballon Silhouette">
              <a:extLst>
                <a:ext uri="{FF2B5EF4-FFF2-40B4-BE49-F238E27FC236}">
                  <a16:creationId xmlns:a16="http://schemas.microsoft.com/office/drawing/2014/main" id="{CF2983DB-EFE2-D800-FD12-E2F4E0AEF45C}"/>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t="38248"/>
            <a:stretch>
              <a:fillRect/>
            </a:stretch>
          </p:blipFill>
          <p:spPr>
            <a:xfrm>
              <a:off x="4322774" y="1240782"/>
              <a:ext cx="1736942" cy="1072589"/>
            </a:xfrm>
            <a:custGeom>
              <a:avLst/>
              <a:gdLst>
                <a:gd name="connsiteX0" fmla="*/ 0 w 1736943"/>
                <a:gd name="connsiteY0" fmla="*/ 0 h 1072589"/>
                <a:gd name="connsiteX1" fmla="*/ 1049210 w 1736943"/>
                <a:gd name="connsiteY1" fmla="*/ 0 h 1072589"/>
                <a:gd name="connsiteX2" fmla="*/ 1066525 w 1736943"/>
                <a:gd name="connsiteY2" fmla="*/ 110271 h 1072589"/>
                <a:gd name="connsiteX3" fmla="*/ 1114150 w 1736943"/>
                <a:gd name="connsiteY3" fmla="*/ 113446 h 1072589"/>
                <a:gd name="connsiteX4" fmla="*/ 1152250 w 1736943"/>
                <a:gd name="connsiteY4" fmla="*/ 116621 h 1072589"/>
                <a:gd name="connsiteX5" fmla="*/ 1187175 w 1736943"/>
                <a:gd name="connsiteY5" fmla="*/ 142021 h 1072589"/>
                <a:gd name="connsiteX6" fmla="*/ 1301475 w 1736943"/>
                <a:gd name="connsiteY6" fmla="*/ 161071 h 1072589"/>
                <a:gd name="connsiteX7" fmla="*/ 1314586 w 1736943"/>
                <a:gd name="connsiteY7" fmla="*/ 0 h 1072589"/>
                <a:gd name="connsiteX8" fmla="*/ 1736943 w 1736943"/>
                <a:gd name="connsiteY8" fmla="*/ 0 h 1072589"/>
                <a:gd name="connsiteX9" fmla="*/ 1736943 w 1736943"/>
                <a:gd name="connsiteY9" fmla="*/ 1072589 h 1072589"/>
                <a:gd name="connsiteX10" fmla="*/ 0 w 1736943"/>
                <a:gd name="connsiteY10" fmla="*/ 1072589 h 10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6943" h="1072589">
                  <a:moveTo>
                    <a:pt x="0" y="0"/>
                  </a:moveTo>
                  <a:lnTo>
                    <a:pt x="1049210" y="0"/>
                  </a:lnTo>
                  <a:lnTo>
                    <a:pt x="1066525" y="110271"/>
                  </a:lnTo>
                  <a:lnTo>
                    <a:pt x="1114150" y="113446"/>
                  </a:lnTo>
                  <a:lnTo>
                    <a:pt x="1152250" y="116621"/>
                  </a:lnTo>
                  <a:lnTo>
                    <a:pt x="1187175" y="142021"/>
                  </a:lnTo>
                  <a:lnTo>
                    <a:pt x="1301475" y="161071"/>
                  </a:lnTo>
                  <a:lnTo>
                    <a:pt x="1314586" y="0"/>
                  </a:lnTo>
                  <a:lnTo>
                    <a:pt x="1736943" y="0"/>
                  </a:lnTo>
                  <a:lnTo>
                    <a:pt x="1736943" y="1072589"/>
                  </a:lnTo>
                  <a:lnTo>
                    <a:pt x="0" y="1072589"/>
                  </a:lnTo>
                  <a:close/>
                </a:path>
              </a:pathLst>
            </a:custGeom>
          </p:spPr>
        </p:pic>
        <p:pic>
          <p:nvPicPr>
            <p:cNvPr id="44" name="Grafik 43" descr="Baby krabbelnd Silhouette">
              <a:extLst>
                <a:ext uri="{FF2B5EF4-FFF2-40B4-BE49-F238E27FC236}">
                  <a16:creationId xmlns:a16="http://schemas.microsoft.com/office/drawing/2014/main" id="{C2857444-7AF3-D50A-D111-E4A7A609ED4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858599" y="1564320"/>
              <a:ext cx="914400" cy="914400"/>
            </a:xfrm>
            <a:prstGeom prst="rect">
              <a:avLst/>
            </a:prstGeom>
          </p:spPr>
        </p:pic>
      </p:grpSp>
      <p:grpSp>
        <p:nvGrpSpPr>
          <p:cNvPr id="64" name="Gruppieren 63">
            <a:extLst>
              <a:ext uri="{FF2B5EF4-FFF2-40B4-BE49-F238E27FC236}">
                <a16:creationId xmlns:a16="http://schemas.microsoft.com/office/drawing/2014/main" id="{8FC0A692-DEDC-6C05-F878-4DB4CB346220}"/>
              </a:ext>
            </a:extLst>
          </p:cNvPr>
          <p:cNvGrpSpPr/>
          <p:nvPr/>
        </p:nvGrpSpPr>
        <p:grpSpPr>
          <a:xfrm>
            <a:off x="564200" y="3244933"/>
            <a:ext cx="5174044" cy="930356"/>
            <a:chOff x="365126" y="3131919"/>
            <a:chExt cx="5572191" cy="930356"/>
          </a:xfrm>
        </p:grpSpPr>
        <p:cxnSp>
          <p:nvCxnSpPr>
            <p:cNvPr id="59" name="Gerader Verbinder 58">
              <a:extLst>
                <a:ext uri="{FF2B5EF4-FFF2-40B4-BE49-F238E27FC236}">
                  <a16:creationId xmlns:a16="http://schemas.microsoft.com/office/drawing/2014/main" id="{24F4268D-2570-D3B5-AFE1-F850CFCB274A}"/>
                </a:ext>
              </a:extLst>
            </p:cNvPr>
            <p:cNvCxnSpPr>
              <a:cxnSpLocks/>
            </p:cNvCxnSpPr>
            <p:nvPr/>
          </p:nvCxnSpPr>
          <p:spPr>
            <a:xfrm flipH="1">
              <a:off x="365126" y="3131919"/>
              <a:ext cx="5572191"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D1DC1CC2-9032-918C-9FED-665AEEBFD7F1}"/>
                </a:ext>
              </a:extLst>
            </p:cNvPr>
            <p:cNvCxnSpPr>
              <a:cxnSpLocks/>
            </p:cNvCxnSpPr>
            <p:nvPr/>
          </p:nvCxnSpPr>
          <p:spPr>
            <a:xfrm flipH="1">
              <a:off x="365126" y="4062275"/>
              <a:ext cx="5572191"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Gruppieren 62">
            <a:extLst>
              <a:ext uri="{FF2B5EF4-FFF2-40B4-BE49-F238E27FC236}">
                <a16:creationId xmlns:a16="http://schemas.microsoft.com/office/drawing/2014/main" id="{E0661EC8-B6DD-EC68-2DDC-F690EABF3ADD}"/>
              </a:ext>
            </a:extLst>
          </p:cNvPr>
          <p:cNvGrpSpPr/>
          <p:nvPr/>
        </p:nvGrpSpPr>
        <p:grpSpPr>
          <a:xfrm>
            <a:off x="6472719" y="3244933"/>
            <a:ext cx="5174044" cy="930356"/>
            <a:chOff x="6273645" y="3131919"/>
            <a:chExt cx="5572191" cy="930356"/>
          </a:xfrm>
        </p:grpSpPr>
        <p:cxnSp>
          <p:nvCxnSpPr>
            <p:cNvPr id="61" name="Gerader Verbinder 60">
              <a:extLst>
                <a:ext uri="{FF2B5EF4-FFF2-40B4-BE49-F238E27FC236}">
                  <a16:creationId xmlns:a16="http://schemas.microsoft.com/office/drawing/2014/main" id="{726E7EC1-ACBC-4B6B-787A-7967E929BEF0}"/>
                </a:ext>
              </a:extLst>
            </p:cNvPr>
            <p:cNvCxnSpPr>
              <a:cxnSpLocks/>
            </p:cNvCxnSpPr>
            <p:nvPr/>
          </p:nvCxnSpPr>
          <p:spPr>
            <a:xfrm flipH="1">
              <a:off x="6273645" y="3131919"/>
              <a:ext cx="5572191"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FDC925C4-D51C-EA50-719F-E526AC82FC38}"/>
                </a:ext>
              </a:extLst>
            </p:cNvPr>
            <p:cNvCxnSpPr>
              <a:cxnSpLocks/>
            </p:cNvCxnSpPr>
            <p:nvPr/>
          </p:nvCxnSpPr>
          <p:spPr>
            <a:xfrm flipH="1">
              <a:off x="6273645" y="4062275"/>
              <a:ext cx="5572191"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000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CE021745-6A5C-CED6-FF7F-6AE9E6AE73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9" name="think-cell data - do not delete" hidden="1">
                        <a:extLst>
                          <a:ext uri="{FF2B5EF4-FFF2-40B4-BE49-F238E27FC236}">
                            <a16:creationId xmlns:a16="http://schemas.microsoft.com/office/drawing/2014/main" id="{CE021745-6A5C-CED6-FF7F-6AE9E6AE732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Textplatzhalter 22">
            <a:extLst>
              <a:ext uri="{FF2B5EF4-FFF2-40B4-BE49-F238E27FC236}">
                <a16:creationId xmlns:a16="http://schemas.microsoft.com/office/drawing/2014/main" id="{D07D805C-C89C-0575-DFF1-BAE0F99B3B47}"/>
              </a:ext>
            </a:extLst>
          </p:cNvPr>
          <p:cNvSpPr>
            <a:spLocks noGrp="1"/>
          </p:cNvSpPr>
          <p:nvPr>
            <p:ph type="body" sz="quarter" idx="13"/>
          </p:nvPr>
        </p:nvSpPr>
        <p:spPr>
          <a:xfrm>
            <a:off x="365125" y="6446685"/>
            <a:ext cx="10336213" cy="138499"/>
          </a:xfrm>
        </p:spPr>
        <p:txBody>
          <a:bodyPr/>
          <a:lstStyle/>
          <a:p>
            <a:r>
              <a:rPr lang="en-US" dirty="0" err="1"/>
              <a:t>Epid</a:t>
            </a:r>
            <a:r>
              <a:rPr lang="en-US" dirty="0"/>
              <a:t> Bull 2024;32:3-28 | DOI 10.25646/12470</a:t>
            </a:r>
            <a:endParaRPr lang="de-DE" dirty="0"/>
          </a:p>
        </p:txBody>
      </p:sp>
      <p:sp>
        <p:nvSpPr>
          <p:cNvPr id="16" name="Untertitel 15">
            <a:extLst>
              <a:ext uri="{FF2B5EF4-FFF2-40B4-BE49-F238E27FC236}">
                <a16:creationId xmlns:a16="http://schemas.microsoft.com/office/drawing/2014/main" id="{3535E48D-6483-FACD-E92A-B5A762776A52}"/>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Inzidenz</a:t>
            </a:r>
          </a:p>
        </p:txBody>
      </p:sp>
      <p:sp>
        <p:nvSpPr>
          <p:cNvPr id="14" name="Titel 13">
            <a:extLst>
              <a:ext uri="{FF2B5EF4-FFF2-40B4-BE49-F238E27FC236}">
                <a16:creationId xmlns:a16="http://schemas.microsoft.com/office/drawing/2014/main" id="{C4F54D7D-8C6B-1129-315A-731B408449BF}"/>
              </a:ext>
            </a:extLst>
          </p:cNvPr>
          <p:cNvSpPr>
            <a:spLocks noGrp="1"/>
          </p:cNvSpPr>
          <p:nvPr>
            <p:ph type="title" idx="4294967295"/>
          </p:nvPr>
        </p:nvSpPr>
        <p:spPr>
          <a:xfrm>
            <a:off x="365125" y="288006"/>
            <a:ext cx="11460163" cy="424732"/>
          </a:xfrm>
        </p:spPr>
        <p:txBody>
          <a:bodyPr vert="horz">
            <a:normAutofit fontScale="90000"/>
          </a:bodyPr>
          <a:lstStyle/>
          <a:p>
            <a:r>
              <a:rPr lang="de-DE" dirty="0"/>
              <a:t>RSV – Hospitalisierungen Erwachsene</a:t>
            </a:r>
          </a:p>
        </p:txBody>
      </p:sp>
      <p:sp>
        <p:nvSpPr>
          <p:cNvPr id="11" name="Rechteck: abgerundete Ecken 10">
            <a:extLst>
              <a:ext uri="{FF2B5EF4-FFF2-40B4-BE49-F238E27FC236}">
                <a16:creationId xmlns:a16="http://schemas.microsoft.com/office/drawing/2014/main" id="{83D8ECC5-4D04-D0F9-7D4A-ED0686F37120}"/>
              </a:ext>
            </a:extLst>
          </p:cNvPr>
          <p:cNvSpPr/>
          <p:nvPr/>
        </p:nvSpPr>
        <p:spPr>
          <a:xfrm>
            <a:off x="1955800" y="5820810"/>
            <a:ext cx="9901238" cy="374571"/>
          </a:xfrm>
          <a:prstGeom prst="round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spcBef>
                <a:spcPts val="600"/>
              </a:spcBef>
              <a:buClr>
                <a:schemeClr val="tx1"/>
              </a:buClr>
              <a:defRPr/>
            </a:pPr>
            <a:r>
              <a:rPr lang="de-DE" sz="1600" dirty="0">
                <a:solidFill>
                  <a:schemeClr val="bg1"/>
                </a:solidFill>
                <a:latin typeface="Avenir Next LT Pro" panose="020B0504020202020204" pitchFamily="34" charset="0"/>
                <a:cs typeface="Arial" panose="020B0604020202020204" pitchFamily="34" charset="0"/>
              </a:rPr>
              <a:t>Die Inzidenz von </a:t>
            </a:r>
            <a:r>
              <a:rPr lang="de-DE" sz="1600" b="1" dirty="0">
                <a:solidFill>
                  <a:schemeClr val="bg1"/>
                </a:solidFill>
                <a:latin typeface="Avenir Next LT Pro" panose="020B0504020202020204" pitchFamily="34" charset="0"/>
                <a:cs typeface="Arial" panose="020B0604020202020204" pitchFamily="34" charset="0"/>
              </a:rPr>
              <a:t>RSV-bedingten Hospitalisierungen </a:t>
            </a:r>
            <a:r>
              <a:rPr lang="de-DE" sz="1600" dirty="0">
                <a:solidFill>
                  <a:schemeClr val="bg1"/>
                </a:solidFill>
                <a:latin typeface="Avenir Next LT Pro" panose="020B0504020202020204" pitchFamily="34" charset="0"/>
                <a:cs typeface="Arial" panose="020B0604020202020204" pitchFamily="34" charset="0"/>
              </a:rPr>
              <a:t>steigt </a:t>
            </a:r>
            <a:r>
              <a:rPr lang="de-DE" sz="1600" b="1" dirty="0">
                <a:solidFill>
                  <a:schemeClr val="bg1"/>
                </a:solidFill>
                <a:latin typeface="Avenir Next LT Pro" panose="020B0504020202020204" pitchFamily="34" charset="0"/>
                <a:cs typeface="Arial" panose="020B0604020202020204" pitchFamily="34" charset="0"/>
              </a:rPr>
              <a:t>mit zunehmendem Alter deutlich an</a:t>
            </a:r>
            <a:r>
              <a:rPr lang="de-DE" sz="1600" dirty="0">
                <a:solidFill>
                  <a:schemeClr val="bg1"/>
                </a:solidFill>
                <a:latin typeface="Avenir Next LT Pro" panose="020B0504020202020204" pitchFamily="34" charset="0"/>
                <a:cs typeface="Arial" panose="020B0604020202020204" pitchFamily="34" charset="0"/>
              </a:rPr>
              <a:t>.</a:t>
            </a:r>
          </a:p>
        </p:txBody>
      </p:sp>
      <p:sp>
        <p:nvSpPr>
          <p:cNvPr id="17" name="Foliennummernplatzhalter 16">
            <a:extLst>
              <a:ext uri="{FF2B5EF4-FFF2-40B4-BE49-F238E27FC236}">
                <a16:creationId xmlns:a16="http://schemas.microsoft.com/office/drawing/2014/main" id="{42B768C4-9CF8-A18C-F61A-58FC5211697F}"/>
              </a:ext>
            </a:extLst>
          </p:cNvPr>
          <p:cNvSpPr>
            <a:spLocks noGrp="1"/>
          </p:cNvSpPr>
          <p:nvPr>
            <p:ph type="sldNum" sz="quarter" idx="21"/>
          </p:nvPr>
        </p:nvSpPr>
        <p:spPr/>
        <p:txBody>
          <a:bodyPr/>
          <a:lstStyle/>
          <a:p>
            <a:fld id="{9F9F533D-B52E-4A2F-BF72-0ADD2D94BD75}" type="slidenum">
              <a:rPr lang="en-GB" smtClean="0"/>
              <a:pPr/>
              <a:t>56</a:t>
            </a:fld>
            <a:endParaRPr lang="en-GB"/>
          </a:p>
        </p:txBody>
      </p:sp>
      <p:grpSp>
        <p:nvGrpSpPr>
          <p:cNvPr id="4" name="Gruppieren 3">
            <a:extLst>
              <a:ext uri="{FF2B5EF4-FFF2-40B4-BE49-F238E27FC236}">
                <a16:creationId xmlns:a16="http://schemas.microsoft.com/office/drawing/2014/main" id="{8239AE4E-685B-B729-5C65-ADC645DEA17E}"/>
              </a:ext>
            </a:extLst>
          </p:cNvPr>
          <p:cNvGrpSpPr/>
          <p:nvPr/>
        </p:nvGrpSpPr>
        <p:grpSpPr>
          <a:xfrm>
            <a:off x="347662" y="1376363"/>
            <a:ext cx="1258888" cy="4789487"/>
            <a:chOff x="347662" y="1376363"/>
            <a:chExt cx="1258888" cy="4789487"/>
          </a:xfrm>
        </p:grpSpPr>
        <p:sp>
          <p:nvSpPr>
            <p:cNvPr id="5" name="Rechteck 4">
              <a:extLst>
                <a:ext uri="{FF2B5EF4-FFF2-40B4-BE49-F238E27FC236}">
                  <a16:creationId xmlns:a16="http://schemas.microsoft.com/office/drawing/2014/main" id="{32E97CD1-959D-A004-DB39-FBE8C464BE20}"/>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2C1C4960-0F85-6039-E333-AE2BCF39A93C}"/>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23D8697A-9B8F-F73E-85F8-45B4437025D2}"/>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56BD6911-499D-640D-F9F2-DFEB500036C9}"/>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9" name="Grafik 8" descr="Balkendiagramm Silhouette">
            <a:extLst>
              <a:ext uri="{FF2B5EF4-FFF2-40B4-BE49-F238E27FC236}">
                <a16:creationId xmlns:a16="http://schemas.microsoft.com/office/drawing/2014/main" id="{9064A85B-E066-2711-D51D-E659215DCFC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3076" y="1528815"/>
            <a:ext cx="914400" cy="914400"/>
          </a:xfrm>
          <a:prstGeom prst="rect">
            <a:avLst/>
          </a:prstGeom>
        </p:spPr>
      </p:pic>
      <p:pic>
        <p:nvPicPr>
          <p:cNvPr id="18" name="Grafik 17">
            <a:extLst>
              <a:ext uri="{FF2B5EF4-FFF2-40B4-BE49-F238E27FC236}">
                <a16:creationId xmlns:a16="http://schemas.microsoft.com/office/drawing/2014/main" id="{756C30B9-261C-3BD6-9742-68E6A115C666}"/>
              </a:ext>
            </a:extLst>
          </p:cNvPr>
          <p:cNvPicPr>
            <a:picLocks noChangeAspect="1"/>
          </p:cNvPicPr>
          <p:nvPr/>
        </p:nvPicPr>
        <p:blipFill>
          <a:blip r:embed="rId8"/>
          <a:stretch>
            <a:fillRect/>
          </a:stretch>
        </p:blipFill>
        <p:spPr>
          <a:xfrm>
            <a:off x="2323573" y="1123628"/>
            <a:ext cx="7544853" cy="4610743"/>
          </a:xfrm>
          <a:prstGeom prst="rect">
            <a:avLst/>
          </a:prstGeom>
        </p:spPr>
      </p:pic>
    </p:spTree>
    <p:extLst>
      <p:ext uri="{BB962C8B-B14F-4D97-AF65-F5344CB8AC3E}">
        <p14:creationId xmlns:p14="http://schemas.microsoft.com/office/powerpoint/2010/main" val="3791918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CE021745-6A5C-CED6-FF7F-6AE9E6AE73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9" name="think-cell data - do not delete" hidden="1">
                        <a:extLst>
                          <a:ext uri="{FF2B5EF4-FFF2-40B4-BE49-F238E27FC236}">
                            <a16:creationId xmlns:a16="http://schemas.microsoft.com/office/drawing/2014/main" id="{CE021745-6A5C-CED6-FF7F-6AE9E6AE732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Textplatzhalter 22">
            <a:extLst>
              <a:ext uri="{FF2B5EF4-FFF2-40B4-BE49-F238E27FC236}">
                <a16:creationId xmlns:a16="http://schemas.microsoft.com/office/drawing/2014/main" id="{D07D805C-C89C-0575-DFF1-BAE0F99B3B47}"/>
              </a:ext>
            </a:extLst>
          </p:cNvPr>
          <p:cNvSpPr>
            <a:spLocks noGrp="1"/>
          </p:cNvSpPr>
          <p:nvPr>
            <p:ph type="body" sz="quarter" idx="13"/>
          </p:nvPr>
        </p:nvSpPr>
        <p:spPr>
          <a:xfrm>
            <a:off x="365125" y="6446685"/>
            <a:ext cx="10336213" cy="138499"/>
          </a:xfrm>
        </p:spPr>
        <p:txBody>
          <a:bodyPr/>
          <a:lstStyle/>
          <a:p>
            <a:r>
              <a:rPr lang="en-US" dirty="0" err="1"/>
              <a:t>Epid</a:t>
            </a:r>
            <a:r>
              <a:rPr lang="en-US" dirty="0"/>
              <a:t> Bull 2024;32:3-28 | DOI 10.25646/12470</a:t>
            </a:r>
            <a:endParaRPr lang="de-DE" dirty="0"/>
          </a:p>
        </p:txBody>
      </p:sp>
      <p:sp>
        <p:nvSpPr>
          <p:cNvPr id="16" name="Untertitel 15">
            <a:extLst>
              <a:ext uri="{FF2B5EF4-FFF2-40B4-BE49-F238E27FC236}">
                <a16:creationId xmlns:a16="http://schemas.microsoft.com/office/drawing/2014/main" id="{3535E48D-6483-FACD-E92A-B5A762776A52}"/>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Inzidenz</a:t>
            </a:r>
          </a:p>
        </p:txBody>
      </p:sp>
      <p:sp>
        <p:nvSpPr>
          <p:cNvPr id="14" name="Titel 13">
            <a:extLst>
              <a:ext uri="{FF2B5EF4-FFF2-40B4-BE49-F238E27FC236}">
                <a16:creationId xmlns:a16="http://schemas.microsoft.com/office/drawing/2014/main" id="{C4F54D7D-8C6B-1129-315A-731B408449BF}"/>
              </a:ext>
            </a:extLst>
          </p:cNvPr>
          <p:cNvSpPr>
            <a:spLocks noGrp="1"/>
          </p:cNvSpPr>
          <p:nvPr>
            <p:ph type="title" idx="4294967295"/>
          </p:nvPr>
        </p:nvSpPr>
        <p:spPr>
          <a:xfrm>
            <a:off x="365125" y="288006"/>
            <a:ext cx="11460163" cy="424732"/>
          </a:xfrm>
        </p:spPr>
        <p:txBody>
          <a:bodyPr vert="horz">
            <a:normAutofit fontScale="90000"/>
          </a:bodyPr>
          <a:lstStyle/>
          <a:p>
            <a:r>
              <a:rPr lang="de-DE" dirty="0"/>
              <a:t>RSV – Todesfälle Erwachsene</a:t>
            </a:r>
          </a:p>
        </p:txBody>
      </p:sp>
      <p:sp>
        <p:nvSpPr>
          <p:cNvPr id="17" name="Foliennummernplatzhalter 16">
            <a:extLst>
              <a:ext uri="{FF2B5EF4-FFF2-40B4-BE49-F238E27FC236}">
                <a16:creationId xmlns:a16="http://schemas.microsoft.com/office/drawing/2014/main" id="{42B768C4-9CF8-A18C-F61A-58FC5211697F}"/>
              </a:ext>
            </a:extLst>
          </p:cNvPr>
          <p:cNvSpPr>
            <a:spLocks noGrp="1"/>
          </p:cNvSpPr>
          <p:nvPr>
            <p:ph type="sldNum" sz="quarter" idx="21"/>
          </p:nvPr>
        </p:nvSpPr>
        <p:spPr/>
        <p:txBody>
          <a:bodyPr/>
          <a:lstStyle/>
          <a:p>
            <a:fld id="{9F9F533D-B52E-4A2F-BF72-0ADD2D94BD75}" type="slidenum">
              <a:rPr lang="en-GB" smtClean="0"/>
              <a:pPr/>
              <a:t>57</a:t>
            </a:fld>
            <a:endParaRPr lang="en-GB"/>
          </a:p>
        </p:txBody>
      </p:sp>
      <p:grpSp>
        <p:nvGrpSpPr>
          <p:cNvPr id="4" name="Gruppieren 3">
            <a:extLst>
              <a:ext uri="{FF2B5EF4-FFF2-40B4-BE49-F238E27FC236}">
                <a16:creationId xmlns:a16="http://schemas.microsoft.com/office/drawing/2014/main" id="{8239AE4E-685B-B729-5C65-ADC645DEA17E}"/>
              </a:ext>
            </a:extLst>
          </p:cNvPr>
          <p:cNvGrpSpPr/>
          <p:nvPr/>
        </p:nvGrpSpPr>
        <p:grpSpPr>
          <a:xfrm>
            <a:off x="347662" y="1376363"/>
            <a:ext cx="1258888" cy="4789487"/>
            <a:chOff x="347662" y="1376363"/>
            <a:chExt cx="1258888" cy="4789487"/>
          </a:xfrm>
        </p:grpSpPr>
        <p:sp>
          <p:nvSpPr>
            <p:cNvPr id="5" name="Rechteck 4">
              <a:extLst>
                <a:ext uri="{FF2B5EF4-FFF2-40B4-BE49-F238E27FC236}">
                  <a16:creationId xmlns:a16="http://schemas.microsoft.com/office/drawing/2014/main" id="{32E97CD1-959D-A004-DB39-FBE8C464BE20}"/>
                </a:ext>
              </a:extLst>
            </p:cNvPr>
            <p:cNvSpPr/>
            <p:nvPr/>
          </p:nvSpPr>
          <p:spPr>
            <a:xfrm>
              <a:off x="355601" y="1376363"/>
              <a:ext cx="1213692" cy="124259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2C1C4960-0F85-6039-E333-AE2BCF39A93C}"/>
                </a:ext>
              </a:extLst>
            </p:cNvPr>
            <p:cNvSpPr/>
            <p:nvPr/>
          </p:nvSpPr>
          <p:spPr>
            <a:xfrm>
              <a:off x="355601" y="2607521"/>
              <a:ext cx="1213692" cy="355552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23D8697A-9B8F-F73E-85F8-45B4437025D2}"/>
                </a:ext>
              </a:extLst>
            </p:cNvPr>
            <p:cNvSpPr/>
            <p:nvPr/>
          </p:nvSpPr>
          <p:spPr>
            <a:xfrm rot="5400000">
              <a:off x="912440" y="2003381"/>
              <a:ext cx="101600" cy="1231155"/>
            </a:xfrm>
            <a:prstGeom prst="roundRect">
              <a:avLst>
                <a:gd name="adj" fmla="val 8753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56BD6911-499D-640D-F9F2-DFEB500036C9}"/>
                </a:ext>
              </a:extLst>
            </p:cNvPr>
            <p:cNvSpPr/>
            <p:nvPr/>
          </p:nvSpPr>
          <p:spPr>
            <a:xfrm>
              <a:off x="1504950" y="1383464"/>
              <a:ext cx="101600" cy="4782386"/>
            </a:xfrm>
            <a:prstGeom prst="roundRect">
              <a:avLst>
                <a:gd name="adj" fmla="val 10525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9" name="Grafik 8" descr="Balkendiagramm Silhouette">
            <a:extLst>
              <a:ext uri="{FF2B5EF4-FFF2-40B4-BE49-F238E27FC236}">
                <a16:creationId xmlns:a16="http://schemas.microsoft.com/office/drawing/2014/main" id="{9064A85B-E066-2711-D51D-E659215DCFC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3076" y="1528815"/>
            <a:ext cx="914400" cy="914400"/>
          </a:xfrm>
          <a:prstGeom prst="rect">
            <a:avLst/>
          </a:prstGeom>
        </p:spPr>
      </p:pic>
      <p:pic>
        <p:nvPicPr>
          <p:cNvPr id="3" name="Grafik 2">
            <a:extLst>
              <a:ext uri="{FF2B5EF4-FFF2-40B4-BE49-F238E27FC236}">
                <a16:creationId xmlns:a16="http://schemas.microsoft.com/office/drawing/2014/main" id="{9C0BC503-15EF-32D7-E07F-A508F9C5AE14}"/>
              </a:ext>
            </a:extLst>
          </p:cNvPr>
          <p:cNvPicPr>
            <a:picLocks noChangeAspect="1"/>
          </p:cNvPicPr>
          <p:nvPr/>
        </p:nvPicPr>
        <p:blipFill>
          <a:blip r:embed="rId8"/>
          <a:stretch>
            <a:fillRect/>
          </a:stretch>
        </p:blipFill>
        <p:spPr>
          <a:xfrm>
            <a:off x="2323573" y="1104575"/>
            <a:ext cx="7544853" cy="4648849"/>
          </a:xfrm>
          <a:prstGeom prst="rect">
            <a:avLst/>
          </a:prstGeom>
        </p:spPr>
      </p:pic>
      <p:sp>
        <p:nvSpPr>
          <p:cNvPr id="10" name="Rechteck: abgerundete Ecken 9">
            <a:extLst>
              <a:ext uri="{FF2B5EF4-FFF2-40B4-BE49-F238E27FC236}">
                <a16:creationId xmlns:a16="http://schemas.microsoft.com/office/drawing/2014/main" id="{66FC7AC2-4BCA-9E8B-4129-52B5A21C1D93}"/>
              </a:ext>
            </a:extLst>
          </p:cNvPr>
          <p:cNvSpPr/>
          <p:nvPr/>
        </p:nvSpPr>
        <p:spPr>
          <a:xfrm>
            <a:off x="1955800" y="5820810"/>
            <a:ext cx="9901238" cy="374571"/>
          </a:xfrm>
          <a:prstGeom prst="round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spcBef>
                <a:spcPts val="600"/>
              </a:spcBef>
              <a:buClr>
                <a:schemeClr val="tx1"/>
              </a:buClr>
              <a:defRPr/>
            </a:pPr>
            <a:r>
              <a:rPr lang="de-DE" sz="1600" dirty="0">
                <a:solidFill>
                  <a:schemeClr val="bg1"/>
                </a:solidFill>
                <a:latin typeface="Avenir Next LT Pro" panose="020B0504020202020204" pitchFamily="34" charset="0"/>
                <a:cs typeface="Arial" panose="020B0604020202020204" pitchFamily="34" charset="0"/>
              </a:rPr>
              <a:t>Die Inzidenz von </a:t>
            </a:r>
            <a:r>
              <a:rPr lang="de-DE" sz="1600" b="1" dirty="0">
                <a:solidFill>
                  <a:schemeClr val="bg1"/>
                </a:solidFill>
                <a:latin typeface="Avenir Next LT Pro" panose="020B0504020202020204" pitchFamily="34" charset="0"/>
                <a:cs typeface="Arial" panose="020B0604020202020204" pitchFamily="34" charset="0"/>
              </a:rPr>
              <a:t>RSV-bedingten Todesfällen </a:t>
            </a:r>
            <a:r>
              <a:rPr lang="de-DE" sz="1600" dirty="0">
                <a:solidFill>
                  <a:schemeClr val="bg1"/>
                </a:solidFill>
                <a:latin typeface="Avenir Next LT Pro" panose="020B0504020202020204" pitchFamily="34" charset="0"/>
                <a:cs typeface="Arial" panose="020B0604020202020204" pitchFamily="34" charset="0"/>
              </a:rPr>
              <a:t>steigt </a:t>
            </a:r>
            <a:r>
              <a:rPr lang="de-DE" sz="1600" b="1" dirty="0">
                <a:solidFill>
                  <a:schemeClr val="bg1"/>
                </a:solidFill>
                <a:latin typeface="Avenir Next LT Pro" panose="020B0504020202020204" pitchFamily="34" charset="0"/>
                <a:cs typeface="Arial" panose="020B0604020202020204" pitchFamily="34" charset="0"/>
              </a:rPr>
              <a:t>mit zunehmendem Alter deutlich an</a:t>
            </a:r>
            <a:r>
              <a:rPr lang="de-DE" sz="1600" dirty="0">
                <a:solidFill>
                  <a:schemeClr val="bg1"/>
                </a:solidFill>
                <a:latin typeface="Avenir Next LT Pro" panose="020B0504020202020204" pitchFamily="34" charset="0"/>
                <a:cs typeface="Arial" panose="020B0604020202020204" pitchFamily="34" charset="0"/>
              </a:rPr>
              <a:t>.</a:t>
            </a:r>
          </a:p>
        </p:txBody>
      </p:sp>
    </p:spTree>
    <p:extLst>
      <p:ext uri="{BB962C8B-B14F-4D97-AF65-F5344CB8AC3E}">
        <p14:creationId xmlns:p14="http://schemas.microsoft.com/office/powerpoint/2010/main" val="1343653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302ABD3F-B6B2-01A9-A7CA-305DCD25292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8" name="think-cell data - do not delete" hidden="1">
                        <a:extLst>
                          <a:ext uri="{FF2B5EF4-FFF2-40B4-BE49-F238E27FC236}">
                            <a16:creationId xmlns:a16="http://schemas.microsoft.com/office/drawing/2014/main" id="{302ABD3F-B6B2-01A9-A7CA-305DCD2529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Untertitel 16">
            <a:extLst>
              <a:ext uri="{FF2B5EF4-FFF2-40B4-BE49-F238E27FC236}">
                <a16:creationId xmlns:a16="http://schemas.microsoft.com/office/drawing/2014/main" id="{7AB7A2FC-B191-834A-448E-97A0B6AABAB7}"/>
              </a:ext>
            </a:extLst>
          </p:cNvPr>
          <p:cNvSpPr>
            <a:spLocks noGrp="1"/>
          </p:cNvSpPr>
          <p:nvPr>
            <p:ph type="subTitle" idx="4294967295"/>
          </p:nvPr>
        </p:nvSpPr>
        <p:spPr>
          <a:xfrm>
            <a:off x="365125" y="694950"/>
            <a:ext cx="11460164" cy="352800"/>
          </a:xfrm>
        </p:spPr>
        <p:txBody>
          <a:bodyPr>
            <a:normAutofit fontScale="77500" lnSpcReduction="20000"/>
          </a:bodyPr>
          <a:lstStyle/>
          <a:p>
            <a:r>
              <a:rPr lang="de-DE" dirty="0"/>
              <a:t>Weitere Impf-Empfehlungen von Fachgesellschaften</a:t>
            </a:r>
          </a:p>
        </p:txBody>
      </p:sp>
      <p:sp>
        <p:nvSpPr>
          <p:cNvPr id="9" name="Textplatzhalter 8">
            <a:extLst>
              <a:ext uri="{FF2B5EF4-FFF2-40B4-BE49-F238E27FC236}">
                <a16:creationId xmlns:a16="http://schemas.microsoft.com/office/drawing/2014/main" id="{7D252A73-4F49-997F-4F90-010565252D8B}"/>
              </a:ext>
            </a:extLst>
          </p:cNvPr>
          <p:cNvSpPr>
            <a:spLocks noGrp="1"/>
          </p:cNvSpPr>
          <p:nvPr>
            <p:ph type="body" sz="quarter" idx="13"/>
          </p:nvPr>
        </p:nvSpPr>
        <p:spPr>
          <a:xfrm>
            <a:off x="251097" y="5943665"/>
            <a:ext cx="11460164" cy="830997"/>
          </a:xfrm>
        </p:spPr>
        <p:txBody>
          <a:bodyPr/>
          <a:lstStyle/>
          <a:p>
            <a:r>
              <a:rPr lang="de-DE" dirty="0"/>
              <a:t>1</a:t>
            </a:r>
            <a:r>
              <a:rPr lang="de-DE" sz="1000" dirty="0"/>
              <a:t>. DGP Positionspapier RSV: https://pneumologie.de/storage/app/media/uploaded-files/2023_RSV-Impfung_DGP.pdf (Zugriff am 23.01.2024; 2. DGHO. Wörmann, B. et al. Fachgruppe der DGHO. (2023) Empfehlung zur RSV-Schutzimpfung bei </a:t>
            </a:r>
            <a:r>
              <a:rPr lang="de-DE" sz="1000" dirty="0" err="1"/>
              <a:t>immundefizienten</a:t>
            </a:r>
            <a:r>
              <a:rPr lang="de-DE" sz="1000" dirty="0"/>
              <a:t> Patientinnen und Patienten mit hämatologischen und/ oder onkologischen Erkrankungen. https://www.dgho.de/aktuelles/news/news/2023/download/rsv-impfung-20230815.pdf (letzter Zugriff Januar 2024)​; *Eine Anwendung der Impfung wird u.a. empfohlen bei Personen im Alter von ≥ 60 Jahren. Nach individueller Beratung wird der Einsatz der Impfung bei Erwachsenen ab 18 mit schweren pulmonalen oder kardiovaskulären Vorerkrankungen und bei Erwachsenen ab 18 mit einer deutlichen Einschränkung der Immunabwehr ebenfalls empfohlen. </a:t>
            </a:r>
            <a:r>
              <a:rPr lang="de-DE" dirty="0"/>
              <a:t>RSVPreF3 OA ist indiziert für Erwachsenen im Alter von 60 Jahren und älter und Erwachsenen im Alter von 50 bis 59 Jah-</a:t>
            </a:r>
          </a:p>
          <a:p>
            <a:r>
              <a:rPr lang="de-DE" dirty="0" err="1"/>
              <a:t>ren</a:t>
            </a:r>
            <a:r>
              <a:rPr lang="de-DE" dirty="0"/>
              <a:t> mit erhöhtem Risiko für </a:t>
            </a:r>
            <a:r>
              <a:rPr lang="de-DE"/>
              <a:t>eine RSV-Erkrankung</a:t>
            </a:r>
            <a:r>
              <a:rPr lang="de-DE" dirty="0"/>
              <a:t>.</a:t>
            </a:r>
          </a:p>
        </p:txBody>
      </p:sp>
      <p:sp>
        <p:nvSpPr>
          <p:cNvPr id="8" name="Titel 7">
            <a:extLst>
              <a:ext uri="{FF2B5EF4-FFF2-40B4-BE49-F238E27FC236}">
                <a16:creationId xmlns:a16="http://schemas.microsoft.com/office/drawing/2014/main" id="{5BD6513E-E0D3-2C46-C27A-601E2D245905}"/>
              </a:ext>
            </a:extLst>
          </p:cNvPr>
          <p:cNvSpPr>
            <a:spLocks noGrp="1"/>
          </p:cNvSpPr>
          <p:nvPr>
            <p:ph type="title" idx="4294967295"/>
          </p:nvPr>
        </p:nvSpPr>
        <p:spPr>
          <a:xfrm>
            <a:off x="365125" y="284928"/>
            <a:ext cx="11460163" cy="430887"/>
          </a:xfrm>
        </p:spPr>
        <p:txBody>
          <a:bodyPr vert="horz">
            <a:normAutofit fontScale="90000"/>
          </a:bodyPr>
          <a:lstStyle/>
          <a:p>
            <a:r>
              <a:rPr lang="de-DE"/>
              <a:t>RSV</a:t>
            </a:r>
          </a:p>
        </p:txBody>
      </p:sp>
      <p:sp>
        <p:nvSpPr>
          <p:cNvPr id="6" name="Rechteck 5">
            <a:extLst>
              <a:ext uri="{FF2B5EF4-FFF2-40B4-BE49-F238E27FC236}">
                <a16:creationId xmlns:a16="http://schemas.microsoft.com/office/drawing/2014/main" id="{489D8A41-C371-FE40-DFA5-B72D10E9AA05}"/>
              </a:ext>
            </a:extLst>
          </p:cNvPr>
          <p:cNvSpPr/>
          <p:nvPr/>
        </p:nvSpPr>
        <p:spPr>
          <a:xfrm>
            <a:off x="583652" y="2067395"/>
            <a:ext cx="4561200" cy="360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2000" rtlCol="0" anchor="t"/>
          <a:lstStyle/>
          <a:p>
            <a:pPr marL="0" lvl="2">
              <a:spcAft>
                <a:spcPts val="200"/>
              </a:spcAft>
            </a:pPr>
            <a:r>
              <a:rPr lang="de-DE" sz="2000" dirty="0">
                <a:solidFill>
                  <a:schemeClr val="tx1">
                    <a:lumMod val="65000"/>
                    <a:lumOff val="35000"/>
                  </a:schemeClr>
                </a:solidFill>
              </a:rPr>
              <a:t>Die DGP empfiehlt eine RSV-Impfung u.a.* für </a:t>
            </a:r>
          </a:p>
          <a:p>
            <a:pPr marL="0" lvl="2">
              <a:spcAft>
                <a:spcPts val="200"/>
              </a:spcAft>
            </a:pPr>
            <a:endParaRPr lang="de-DE" dirty="0">
              <a:solidFill>
                <a:schemeClr val="tx1">
                  <a:lumMod val="65000"/>
                  <a:lumOff val="35000"/>
                </a:schemeClr>
              </a:solidFill>
            </a:endParaRPr>
          </a:p>
          <a:p>
            <a:pPr marL="285750" lvl="2" indent="-285750">
              <a:spcAft>
                <a:spcPts val="200"/>
              </a:spcAft>
              <a:buFont typeface="Arial" panose="020B0604020202020204" pitchFamily="34" charset="0"/>
              <a:buChar char="•"/>
            </a:pPr>
            <a:r>
              <a:rPr lang="de-DE" dirty="0">
                <a:solidFill>
                  <a:schemeClr val="tx1">
                    <a:lumMod val="65000"/>
                    <a:lumOff val="35000"/>
                  </a:schemeClr>
                </a:solidFill>
              </a:rPr>
              <a:t>alle Erwachsene ab 60 Jahren (ohne/mit schwere pulmonale oder kardiovaskulären Vorerkrankungen oder deiner deutlichen Einschränkung der Immunabwehr)</a:t>
            </a:r>
            <a:endParaRPr lang="de-DE" sz="1600" dirty="0">
              <a:solidFill>
                <a:schemeClr val="tx1">
                  <a:lumMod val="65000"/>
                  <a:lumOff val="35000"/>
                </a:schemeClr>
              </a:solidFill>
            </a:endParaRPr>
          </a:p>
        </p:txBody>
      </p:sp>
      <p:sp>
        <p:nvSpPr>
          <p:cNvPr id="2" name="Rechteck: abgerundete Ecken 1">
            <a:extLst>
              <a:ext uri="{FF2B5EF4-FFF2-40B4-BE49-F238E27FC236}">
                <a16:creationId xmlns:a16="http://schemas.microsoft.com/office/drawing/2014/main" id="{D0C9CD95-A050-9FB8-853A-C0344BF20D1D}"/>
              </a:ext>
            </a:extLst>
          </p:cNvPr>
          <p:cNvSpPr/>
          <p:nvPr/>
        </p:nvSpPr>
        <p:spPr>
          <a:xfrm>
            <a:off x="351833" y="1416999"/>
            <a:ext cx="5024839" cy="720000"/>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de-DE" sz="2200" b="1" dirty="0"/>
              <a:t>DGP &amp; weitere Fachgesellschaften</a:t>
            </a:r>
            <a:r>
              <a:rPr lang="de-DE" sz="2200" b="1" baseline="30000" dirty="0"/>
              <a:t>1</a:t>
            </a:r>
            <a:endParaRPr lang="de-DE" sz="2200" b="1" dirty="0"/>
          </a:p>
        </p:txBody>
      </p:sp>
      <p:sp>
        <p:nvSpPr>
          <p:cNvPr id="13" name="Rechteck 12">
            <a:extLst>
              <a:ext uri="{FF2B5EF4-FFF2-40B4-BE49-F238E27FC236}">
                <a16:creationId xmlns:a16="http://schemas.microsoft.com/office/drawing/2014/main" id="{04F216BC-6D40-CA9C-9AC6-CF00E6E12E91}"/>
              </a:ext>
            </a:extLst>
          </p:cNvPr>
          <p:cNvSpPr/>
          <p:nvPr/>
        </p:nvSpPr>
        <p:spPr>
          <a:xfrm>
            <a:off x="6494830" y="2067395"/>
            <a:ext cx="4560266" cy="3600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2000" rtlCol="0" anchor="t"/>
          <a:lstStyle/>
          <a:p>
            <a:pPr marL="0" lvl="2">
              <a:spcAft>
                <a:spcPts val="200"/>
              </a:spcAft>
            </a:pPr>
            <a:r>
              <a:rPr lang="de-DE" sz="2000" dirty="0">
                <a:solidFill>
                  <a:schemeClr val="tx1">
                    <a:lumMod val="65000"/>
                    <a:lumOff val="35000"/>
                  </a:schemeClr>
                </a:solidFill>
              </a:rPr>
              <a:t>Patienten mit Immundefizienz:</a:t>
            </a:r>
          </a:p>
          <a:p>
            <a:pPr marL="0" lvl="2">
              <a:spcAft>
                <a:spcPts val="200"/>
              </a:spcAft>
            </a:pPr>
            <a:endParaRPr lang="de-DE" dirty="0">
              <a:solidFill>
                <a:schemeClr val="tx1">
                  <a:lumMod val="65000"/>
                  <a:lumOff val="35000"/>
                </a:schemeClr>
              </a:solidFill>
            </a:endParaRPr>
          </a:p>
          <a:p>
            <a:pPr marL="182563" lvl="2" indent="-182563">
              <a:spcAft>
                <a:spcPts val="200"/>
              </a:spcAft>
              <a:buFont typeface="Arial" panose="020B0604020202020204" pitchFamily="34" charset="0"/>
              <a:buChar char="•"/>
            </a:pPr>
            <a:r>
              <a:rPr lang="de-DE" dirty="0">
                <a:solidFill>
                  <a:schemeClr val="tx1">
                    <a:lumMod val="65000"/>
                    <a:lumOff val="35000"/>
                  </a:schemeClr>
                </a:solidFill>
              </a:rPr>
              <a:t>Immunsuppressiver Behandlung</a:t>
            </a:r>
          </a:p>
          <a:p>
            <a:pPr marL="182563" lvl="2" indent="-182563">
              <a:spcAft>
                <a:spcPts val="200"/>
              </a:spcAft>
              <a:buFont typeface="Arial" panose="020B0604020202020204" pitchFamily="34" charset="0"/>
              <a:buChar char="•"/>
            </a:pPr>
            <a:r>
              <a:rPr lang="de-DE" dirty="0">
                <a:solidFill>
                  <a:schemeClr val="tx1">
                    <a:lumMod val="65000"/>
                    <a:lumOff val="35000"/>
                  </a:schemeClr>
                </a:solidFill>
              </a:rPr>
              <a:t>Maligner hämatologischer Grundkrankheit</a:t>
            </a:r>
          </a:p>
          <a:p>
            <a:pPr marL="182563" lvl="2" indent="-182563">
              <a:spcAft>
                <a:spcPts val="200"/>
              </a:spcAft>
              <a:buFont typeface="Arial" panose="020B0604020202020204" pitchFamily="34" charset="0"/>
              <a:buChar char="•"/>
            </a:pPr>
            <a:r>
              <a:rPr lang="de-DE" dirty="0">
                <a:solidFill>
                  <a:schemeClr val="tx1">
                    <a:lumMod val="65000"/>
                    <a:lumOff val="35000"/>
                  </a:schemeClr>
                </a:solidFill>
              </a:rPr>
              <a:t>Stammzelltransplantation/ Transplantation solider Organe</a:t>
            </a:r>
          </a:p>
          <a:p>
            <a:pPr marL="182563" lvl="2" indent="-182563">
              <a:spcAft>
                <a:spcPts val="200"/>
              </a:spcAft>
              <a:buFont typeface="Arial" panose="020B0604020202020204" pitchFamily="34" charset="0"/>
              <a:buChar char="•"/>
            </a:pPr>
            <a:r>
              <a:rPr lang="de-DE" dirty="0">
                <a:solidFill>
                  <a:schemeClr val="tx1">
                    <a:lumMod val="65000"/>
                    <a:lumOff val="35000"/>
                  </a:schemeClr>
                </a:solidFill>
              </a:rPr>
              <a:t>Hereditären Immundefekten</a:t>
            </a:r>
          </a:p>
          <a:p>
            <a:pPr marL="0" lvl="2">
              <a:spcAft>
                <a:spcPts val="200"/>
              </a:spcAft>
            </a:pPr>
            <a:endParaRPr lang="de-DE" sz="1600" dirty="0">
              <a:solidFill>
                <a:schemeClr val="tx1">
                  <a:lumMod val="65000"/>
                  <a:lumOff val="35000"/>
                </a:schemeClr>
              </a:solidFill>
            </a:endParaRPr>
          </a:p>
        </p:txBody>
      </p:sp>
      <p:sp>
        <p:nvSpPr>
          <p:cNvPr id="14" name="Rechteck: abgerundete Ecken 13">
            <a:extLst>
              <a:ext uri="{FF2B5EF4-FFF2-40B4-BE49-F238E27FC236}">
                <a16:creationId xmlns:a16="http://schemas.microsoft.com/office/drawing/2014/main" id="{9BFA811B-42B8-7452-C6F2-7250AE3D1155}"/>
              </a:ext>
            </a:extLst>
          </p:cNvPr>
          <p:cNvSpPr/>
          <p:nvPr/>
        </p:nvSpPr>
        <p:spPr>
          <a:xfrm>
            <a:off x="6238798" y="1416999"/>
            <a:ext cx="5025600" cy="684000"/>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de-DE" sz="2200" b="1" dirty="0"/>
              <a:t>DGHO</a:t>
            </a:r>
            <a:r>
              <a:rPr lang="de-DE" sz="2200" b="1" baseline="30000" dirty="0"/>
              <a:t>2</a:t>
            </a:r>
            <a:endParaRPr lang="de-DE" sz="2200" b="1" dirty="0"/>
          </a:p>
        </p:txBody>
      </p:sp>
      <p:sp>
        <p:nvSpPr>
          <p:cNvPr id="20" name="Rectangle 2">
            <a:extLst>
              <a:ext uri="{FF2B5EF4-FFF2-40B4-BE49-F238E27FC236}">
                <a16:creationId xmlns:a16="http://schemas.microsoft.com/office/drawing/2014/main" id="{23ACE182-3B26-9B96-6921-12050E86EED4}"/>
              </a:ext>
            </a:extLst>
          </p:cNvPr>
          <p:cNvSpPr txBox="1">
            <a:spLocks noChangeArrowheads="1"/>
          </p:cNvSpPr>
          <p:nvPr/>
        </p:nvSpPr>
        <p:spPr>
          <a:xfrm>
            <a:off x="1167298" y="242888"/>
            <a:ext cx="7416824"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65000"/>
                    <a:lumOff val="35000"/>
                  </a:schemeClr>
                </a:solidFill>
                <a:latin typeface="Avenir Next LT Pro" panose="020B0504020202020204" pitchFamily="34" charset="0"/>
                <a:ea typeface="+mj-ea"/>
                <a:cs typeface="+mj-cs"/>
              </a:defRPr>
            </a:lvl1pPr>
          </a:lstStyle>
          <a:p>
            <a:pPr>
              <a:spcAft>
                <a:spcPct val="20000"/>
              </a:spcAft>
            </a:pPr>
            <a:endParaRPr lang="de-DE" b="1">
              <a:solidFill>
                <a:srgbClr val="FF6600"/>
              </a:solidFill>
            </a:endParaRPr>
          </a:p>
        </p:txBody>
      </p:sp>
      <p:sp>
        <p:nvSpPr>
          <p:cNvPr id="10" name="Foliennummernplatzhalter 9">
            <a:extLst>
              <a:ext uri="{FF2B5EF4-FFF2-40B4-BE49-F238E27FC236}">
                <a16:creationId xmlns:a16="http://schemas.microsoft.com/office/drawing/2014/main" id="{6C2BA2EC-F1B9-874D-F23D-C7D304EC9367}"/>
              </a:ext>
            </a:extLst>
          </p:cNvPr>
          <p:cNvSpPr>
            <a:spLocks noGrp="1"/>
          </p:cNvSpPr>
          <p:nvPr>
            <p:ph type="sldNum" sz="quarter" idx="21"/>
          </p:nvPr>
        </p:nvSpPr>
        <p:spPr/>
        <p:txBody>
          <a:bodyPr/>
          <a:lstStyle/>
          <a:p>
            <a:fld id="{9F9F533D-B52E-4A2F-BF72-0ADD2D94BD75}" type="slidenum">
              <a:rPr lang="en-GB" smtClean="0"/>
              <a:pPr/>
              <a:t>58</a:t>
            </a:fld>
            <a:endParaRPr lang="en-GB"/>
          </a:p>
        </p:txBody>
      </p:sp>
    </p:spTree>
    <p:extLst>
      <p:ext uri="{BB962C8B-B14F-4D97-AF65-F5344CB8AC3E}">
        <p14:creationId xmlns:p14="http://schemas.microsoft.com/office/powerpoint/2010/main" val="1033774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DED070AC-FE00-9E5E-84A8-AE9FE0BD2B6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2" name="think-cell data - do not delete" hidden="1">
                        <a:extLst>
                          <a:ext uri="{FF2B5EF4-FFF2-40B4-BE49-F238E27FC236}">
                            <a16:creationId xmlns:a16="http://schemas.microsoft.com/office/drawing/2014/main" id="{DED070AC-FE00-9E5E-84A8-AE9FE0BD2B6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Grafik 8" descr="Ein Bild, das pink enthält.&#10;&#10;Automatisch generierte Beschreibung">
            <a:extLst>
              <a:ext uri="{FF2B5EF4-FFF2-40B4-BE49-F238E27FC236}">
                <a16:creationId xmlns:a16="http://schemas.microsoft.com/office/drawing/2014/main" id="{A691EBEB-8042-D8C6-BD65-6516A59986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5124" y="1383463"/>
            <a:ext cx="4122739" cy="4793110"/>
          </a:xfrm>
          <a:prstGeom prst="rect">
            <a:avLst/>
          </a:prstGeom>
        </p:spPr>
      </p:pic>
      <p:sp>
        <p:nvSpPr>
          <p:cNvPr id="7" name="Titel 6">
            <a:extLst>
              <a:ext uri="{FF2B5EF4-FFF2-40B4-BE49-F238E27FC236}">
                <a16:creationId xmlns:a16="http://schemas.microsoft.com/office/drawing/2014/main" id="{7F48C35C-77BF-DC82-BA7F-F1B3936B2EBA}"/>
              </a:ext>
            </a:extLst>
          </p:cNvPr>
          <p:cNvSpPr>
            <a:spLocks noGrp="1"/>
          </p:cNvSpPr>
          <p:nvPr>
            <p:ph type="title" idx="4294967295"/>
          </p:nvPr>
        </p:nvSpPr>
        <p:spPr>
          <a:xfrm>
            <a:off x="365125" y="284928"/>
            <a:ext cx="11460163" cy="430887"/>
          </a:xfrm>
        </p:spPr>
        <p:txBody>
          <a:bodyPr vert="horz">
            <a:noAutofit/>
          </a:bodyPr>
          <a:lstStyle/>
          <a:p>
            <a:r>
              <a:rPr lang="de-DE" sz="3200" dirty="0">
                <a:solidFill>
                  <a:schemeClr val="bg1"/>
                </a:solidFill>
                <a:highlight>
                  <a:srgbClr val="0000FF"/>
                </a:highlight>
                <a:latin typeface="Arial" panose="020B0604020202020204" pitchFamily="34" charset="0"/>
                <a:cs typeface="Arial" panose="020B0604020202020204" pitchFamily="34" charset="0"/>
              </a:rPr>
              <a:t>Pertussis</a:t>
            </a:r>
          </a:p>
        </p:txBody>
      </p:sp>
      <p:sp>
        <p:nvSpPr>
          <p:cNvPr id="11" name="Foliennummernplatzhalter 10">
            <a:extLst>
              <a:ext uri="{FF2B5EF4-FFF2-40B4-BE49-F238E27FC236}">
                <a16:creationId xmlns:a16="http://schemas.microsoft.com/office/drawing/2014/main" id="{DEE35DC0-9789-BB9A-6153-5F21FCDA19FF}"/>
              </a:ext>
            </a:extLst>
          </p:cNvPr>
          <p:cNvSpPr>
            <a:spLocks noGrp="1"/>
          </p:cNvSpPr>
          <p:nvPr>
            <p:ph type="sldNum" sz="quarter" idx="21"/>
          </p:nvPr>
        </p:nvSpPr>
        <p:spPr/>
        <p:txBody>
          <a:bodyPr/>
          <a:lstStyle/>
          <a:p>
            <a:fld id="{9F9F533D-B52E-4A2F-BF72-0ADD2D94BD75}" type="slidenum">
              <a:rPr lang="en-GB" smtClean="0"/>
              <a:pPr/>
              <a:t>59</a:t>
            </a:fld>
            <a:endParaRPr lang="en-GB"/>
          </a:p>
        </p:txBody>
      </p:sp>
      <p:sp>
        <p:nvSpPr>
          <p:cNvPr id="2" name="Rechteck: diagonal liegende Ecken abgerundet 1">
            <a:extLst>
              <a:ext uri="{FF2B5EF4-FFF2-40B4-BE49-F238E27FC236}">
                <a16:creationId xmlns:a16="http://schemas.microsoft.com/office/drawing/2014/main" id="{F11B8068-FBF5-2BFD-B776-BD58D3236B65}"/>
              </a:ext>
            </a:extLst>
          </p:cNvPr>
          <p:cNvSpPr/>
          <p:nvPr/>
        </p:nvSpPr>
        <p:spPr>
          <a:xfrm>
            <a:off x="4826000" y="137274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Erreger:	</a:t>
            </a:r>
            <a:r>
              <a:rPr lang="de-DE" sz="2000" b="0" kern="1200" baseline="0">
                <a:solidFill>
                  <a:schemeClr val="tx1">
                    <a:lumMod val="65000"/>
                    <a:lumOff val="35000"/>
                  </a:schemeClr>
                </a:solidFill>
              </a:rPr>
              <a:t>Bakterien</a:t>
            </a:r>
            <a:r>
              <a:rPr lang="de-DE" sz="2000" b="0" i="1" kern="1200" baseline="0">
                <a:solidFill>
                  <a:schemeClr val="tx1">
                    <a:lumMod val="65000"/>
                    <a:lumOff val="35000"/>
                  </a:schemeClr>
                </a:solidFill>
              </a:rPr>
              <a:t> Bordetella pertussis, </a:t>
            </a:r>
            <a:br>
              <a:rPr lang="de-DE" sz="2000" b="0" i="1" kern="1200" baseline="0">
                <a:solidFill>
                  <a:schemeClr val="tx1">
                    <a:lumMod val="65000"/>
                    <a:lumOff val="35000"/>
                  </a:schemeClr>
                </a:solidFill>
              </a:rPr>
            </a:br>
            <a:r>
              <a:rPr lang="de-DE" sz="2000" b="0" kern="1200" baseline="0">
                <a:solidFill>
                  <a:schemeClr val="tx1">
                    <a:lumMod val="65000"/>
                    <a:lumOff val="35000"/>
                  </a:schemeClr>
                </a:solidFill>
              </a:rPr>
              <a:t>rein humanpathogen</a:t>
            </a:r>
          </a:p>
        </p:txBody>
      </p:sp>
      <p:sp>
        <p:nvSpPr>
          <p:cNvPr id="3" name="Rechteck: diagonal liegende Ecken abgerundet 2">
            <a:extLst>
              <a:ext uri="{FF2B5EF4-FFF2-40B4-BE49-F238E27FC236}">
                <a16:creationId xmlns:a16="http://schemas.microsoft.com/office/drawing/2014/main" id="{57E9D820-6D7E-4B51-F872-1B1768EACBAB}"/>
              </a:ext>
            </a:extLst>
          </p:cNvPr>
          <p:cNvSpPr/>
          <p:nvPr/>
        </p:nvSpPr>
        <p:spPr>
          <a:xfrm>
            <a:off x="4826000" y="217167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Übertragung:	</a:t>
            </a:r>
            <a:r>
              <a:rPr lang="de-DE" sz="2000" b="0" i="0" kern="1200" baseline="0">
                <a:solidFill>
                  <a:schemeClr val="tx1">
                    <a:lumMod val="65000"/>
                    <a:lumOff val="35000"/>
                  </a:schemeClr>
                </a:solidFill>
              </a:rPr>
              <a:t>Tröpfcheninfektion</a:t>
            </a:r>
          </a:p>
        </p:txBody>
      </p:sp>
      <p:sp>
        <p:nvSpPr>
          <p:cNvPr id="4" name="Rechteck: diagonal liegende Ecken abgerundet 3">
            <a:extLst>
              <a:ext uri="{FF2B5EF4-FFF2-40B4-BE49-F238E27FC236}">
                <a16:creationId xmlns:a16="http://schemas.microsoft.com/office/drawing/2014/main" id="{DF6B02D3-1D0A-F4AD-D8E8-7AE982C6C125}"/>
              </a:ext>
            </a:extLst>
          </p:cNvPr>
          <p:cNvSpPr/>
          <p:nvPr/>
        </p:nvSpPr>
        <p:spPr>
          <a:xfrm>
            <a:off x="4826000" y="297060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dirty="0">
                <a:solidFill>
                  <a:schemeClr val="tx1">
                    <a:lumMod val="65000"/>
                    <a:lumOff val="35000"/>
                  </a:schemeClr>
                </a:solidFill>
              </a:rPr>
              <a:t>Inkubationszeit:	</a:t>
            </a:r>
            <a:r>
              <a:rPr lang="de-DE" sz="2000" i="0" kern="1200" baseline="0" dirty="0">
                <a:solidFill>
                  <a:schemeClr val="tx1">
                    <a:lumMod val="65000"/>
                    <a:lumOff val="35000"/>
                  </a:schemeClr>
                </a:solidFill>
              </a:rPr>
              <a:t>meist </a:t>
            </a:r>
            <a:r>
              <a:rPr lang="de-DE" sz="2000" i="0" baseline="0" dirty="0">
                <a:solidFill>
                  <a:schemeClr val="tx1">
                    <a:lumMod val="65000"/>
                    <a:lumOff val="35000"/>
                  </a:schemeClr>
                </a:solidFill>
              </a:rPr>
              <a:t>9-10 (Spanne 6-20) Tage</a:t>
            </a:r>
          </a:p>
        </p:txBody>
      </p:sp>
      <p:sp>
        <p:nvSpPr>
          <p:cNvPr id="5" name="Rechteck: diagonal liegende Ecken abgerundet 4">
            <a:extLst>
              <a:ext uri="{FF2B5EF4-FFF2-40B4-BE49-F238E27FC236}">
                <a16:creationId xmlns:a16="http://schemas.microsoft.com/office/drawing/2014/main" id="{CC4CD027-4563-3821-2C6F-3445B2D45C49}"/>
              </a:ext>
            </a:extLst>
          </p:cNvPr>
          <p:cNvSpPr/>
          <p:nvPr/>
        </p:nvSpPr>
        <p:spPr>
          <a:xfrm>
            <a:off x="4826000" y="376953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Immunität:	</a:t>
            </a:r>
            <a:r>
              <a:rPr lang="de-DE" sz="2000" i="0" kern="1200" baseline="0">
                <a:solidFill>
                  <a:schemeClr val="tx1">
                    <a:lumMod val="65000"/>
                    <a:lumOff val="35000"/>
                  </a:schemeClr>
                </a:solidFill>
              </a:rPr>
              <a:t>3,5-12 Jahre</a:t>
            </a:r>
          </a:p>
        </p:txBody>
      </p:sp>
      <p:sp>
        <p:nvSpPr>
          <p:cNvPr id="6" name="Rechteck: diagonal liegende Ecken abgerundet 5">
            <a:extLst>
              <a:ext uri="{FF2B5EF4-FFF2-40B4-BE49-F238E27FC236}">
                <a16:creationId xmlns:a16="http://schemas.microsoft.com/office/drawing/2014/main" id="{1A1FA757-EAF1-3351-054E-BBC7433E0DEE}"/>
              </a:ext>
            </a:extLst>
          </p:cNvPr>
          <p:cNvSpPr/>
          <p:nvPr/>
        </p:nvSpPr>
        <p:spPr>
          <a:xfrm>
            <a:off x="4826000" y="456846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Verbreitung:	</a:t>
            </a:r>
            <a:r>
              <a:rPr lang="de-DE" sz="2000" kern="1200">
                <a:solidFill>
                  <a:schemeClr val="tx1">
                    <a:lumMod val="65000"/>
                    <a:lumOff val="35000"/>
                  </a:schemeClr>
                </a:solidFill>
              </a:rPr>
              <a:t>W</a:t>
            </a:r>
            <a:r>
              <a:rPr lang="de-DE" sz="2000" b="0" i="0" kern="1200" baseline="0">
                <a:solidFill>
                  <a:schemeClr val="tx1">
                    <a:lumMod val="65000"/>
                    <a:lumOff val="35000"/>
                  </a:schemeClr>
                </a:solidFill>
              </a:rPr>
              <a:t>eltweit</a:t>
            </a:r>
            <a:endParaRPr lang="en-US" sz="2000" kern="1200">
              <a:solidFill>
                <a:schemeClr val="tx1">
                  <a:lumMod val="65000"/>
                  <a:lumOff val="35000"/>
                </a:schemeClr>
              </a:solidFill>
            </a:endParaRPr>
          </a:p>
        </p:txBody>
      </p:sp>
      <p:sp>
        <p:nvSpPr>
          <p:cNvPr id="14" name="Rechteck: diagonal liegende Ecken abgerundet 13">
            <a:extLst>
              <a:ext uri="{FF2B5EF4-FFF2-40B4-BE49-F238E27FC236}">
                <a16:creationId xmlns:a16="http://schemas.microsoft.com/office/drawing/2014/main" id="{B1839ACD-BDA5-3C7A-122C-B2CAA73106E4}"/>
              </a:ext>
            </a:extLst>
          </p:cNvPr>
          <p:cNvSpPr/>
          <p:nvPr/>
        </p:nvSpPr>
        <p:spPr>
          <a:xfrm>
            <a:off x="4826000" y="5367389"/>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Meldepflicht:	</a:t>
            </a:r>
            <a:r>
              <a:rPr lang="de-DE" sz="2000" i="0" kern="1200" baseline="0">
                <a:solidFill>
                  <a:schemeClr val="tx1">
                    <a:lumMod val="65000"/>
                    <a:lumOff val="35000"/>
                  </a:schemeClr>
                </a:solidFill>
              </a:rPr>
              <a:t>(IfSG): seit 2013</a:t>
            </a:r>
          </a:p>
        </p:txBody>
      </p:sp>
      <p:sp>
        <p:nvSpPr>
          <p:cNvPr id="10" name="Textplatzhalter 9">
            <a:extLst>
              <a:ext uri="{FF2B5EF4-FFF2-40B4-BE49-F238E27FC236}">
                <a16:creationId xmlns:a16="http://schemas.microsoft.com/office/drawing/2014/main" id="{092C15DA-BD5E-F1C5-A89B-68DC3B29B6CF}"/>
              </a:ext>
            </a:extLst>
          </p:cNvPr>
          <p:cNvSpPr>
            <a:spLocks noGrp="1"/>
          </p:cNvSpPr>
          <p:nvPr>
            <p:ph type="body" sz="quarter" idx="13"/>
          </p:nvPr>
        </p:nvSpPr>
        <p:spPr>
          <a:xfrm>
            <a:off x="365125" y="6338963"/>
            <a:ext cx="9940925" cy="246221"/>
          </a:xfrm>
        </p:spPr>
        <p:txBody>
          <a:bodyPr/>
          <a:lstStyle/>
          <a:p>
            <a:pPr>
              <a:lnSpc>
                <a:spcPct val="100000"/>
              </a:lnSpc>
              <a:spcBef>
                <a:spcPts val="0"/>
              </a:spcBef>
            </a:pPr>
            <a:r>
              <a:rPr lang="de-DE" sz="800" dirty="0">
                <a:solidFill>
                  <a:schemeClr val="tx1">
                    <a:lumMod val="65000"/>
                    <a:lumOff val="35000"/>
                  </a:schemeClr>
                </a:solidFill>
              </a:rPr>
              <a:t>RKI Ratgeber Keuchhusten; </a:t>
            </a:r>
            <a:r>
              <a:rPr lang="de-DE" sz="800" dirty="0">
                <a:solidFill>
                  <a:schemeClr val="tx1">
                    <a:lumMod val="65000"/>
                    <a:lumOff val="35000"/>
                  </a:schemeClr>
                </a:solidFill>
                <a:hlinkClick r:id="rId7">
                  <a:extLst>
                    <a:ext uri="{A12FA001-AC4F-418D-AE19-62706E023703}">
                      <ahyp:hlinkClr xmlns:ahyp="http://schemas.microsoft.com/office/drawing/2018/hyperlinkcolor" val="tx"/>
                    </a:ext>
                  </a:extLst>
                </a:hlinkClick>
              </a:rPr>
              <a:t>https://www.rki.de/DE/Content/Infekt/EpidBull/Merkblaetter/Ratgeber_Pertussis.html</a:t>
            </a:r>
            <a:r>
              <a:rPr lang="de-DE" sz="800" dirty="0">
                <a:solidFill>
                  <a:schemeClr val="tx1">
                    <a:lumMod val="65000"/>
                    <a:lumOff val="35000"/>
                  </a:schemeClr>
                </a:solidFill>
              </a:rPr>
              <a:t>, Zugriff 02/2024; </a:t>
            </a:r>
            <a:r>
              <a:rPr lang="de-DE" sz="800" dirty="0" err="1">
                <a:solidFill>
                  <a:schemeClr val="tx1">
                    <a:lumMod val="65000"/>
                    <a:lumOff val="35000"/>
                  </a:schemeClr>
                </a:solidFill>
              </a:rPr>
              <a:t>Wendelboe</a:t>
            </a:r>
            <a:r>
              <a:rPr lang="de-DE" sz="800" dirty="0">
                <a:solidFill>
                  <a:schemeClr val="tx1">
                    <a:lumMod val="65000"/>
                    <a:lumOff val="35000"/>
                  </a:schemeClr>
                </a:solidFill>
              </a:rPr>
              <a:t> A et al., </a:t>
            </a:r>
            <a:r>
              <a:rPr lang="en-US" sz="800" dirty="0">
                <a:solidFill>
                  <a:schemeClr val="tx1">
                    <a:lumMod val="65000"/>
                    <a:lumOff val="35000"/>
                  </a:schemeClr>
                </a:solidFill>
              </a:rPr>
              <a:t> Ped Inf Dis J </a:t>
            </a:r>
            <a:r>
              <a:rPr lang="de-DE" sz="800" dirty="0">
                <a:solidFill>
                  <a:schemeClr val="tx1">
                    <a:lumMod val="65000"/>
                    <a:lumOff val="35000"/>
                  </a:schemeClr>
                </a:solidFill>
              </a:rPr>
              <a:t>2005; 24: 58–62. </a:t>
            </a:r>
            <a:r>
              <a:rPr lang="en-GB" sz="800" dirty="0">
                <a:solidFill>
                  <a:schemeClr val="tx1">
                    <a:lumMod val="65000"/>
                    <a:lumOff val="35000"/>
                  </a:schemeClr>
                </a:solidFill>
              </a:rPr>
              <a:t>3. CDC. In: </a:t>
            </a:r>
            <a:r>
              <a:rPr lang="en-US" sz="800" dirty="0">
                <a:solidFill>
                  <a:schemeClr val="tx1">
                    <a:lumMod val="65000"/>
                    <a:lumOff val="35000"/>
                  </a:schemeClr>
                </a:solidFill>
              </a:rPr>
              <a:t>Epidemiology and Prevention of Vaccine-Preventable Diseases; Pink Book 13th Edition] 2015:261–278</a:t>
            </a:r>
            <a:r>
              <a:rPr lang="en-GB" sz="800" dirty="0">
                <a:solidFill>
                  <a:schemeClr val="tx1">
                    <a:lumMod val="65000"/>
                    <a:lumOff val="35000"/>
                  </a:schemeClr>
                </a:solidFill>
              </a:rPr>
              <a:t>; Hong. </a:t>
            </a:r>
            <a:r>
              <a:rPr lang="es-ES" sz="800" dirty="0" err="1">
                <a:solidFill>
                  <a:schemeClr val="tx1">
                    <a:lumMod val="65000"/>
                    <a:lumOff val="35000"/>
                  </a:schemeClr>
                </a:solidFill>
              </a:rPr>
              <a:t>Korean</a:t>
            </a:r>
            <a:r>
              <a:rPr lang="es-ES" sz="800" dirty="0">
                <a:solidFill>
                  <a:schemeClr val="tx1">
                    <a:lumMod val="65000"/>
                    <a:lumOff val="35000"/>
                  </a:schemeClr>
                </a:solidFill>
              </a:rPr>
              <a:t> J </a:t>
            </a:r>
            <a:r>
              <a:rPr lang="es-ES" sz="800" dirty="0" err="1">
                <a:solidFill>
                  <a:schemeClr val="tx1">
                    <a:lumMod val="65000"/>
                    <a:lumOff val="35000"/>
                  </a:schemeClr>
                </a:solidFill>
              </a:rPr>
              <a:t>Pediatr</a:t>
            </a:r>
            <a:r>
              <a:rPr lang="es-ES" sz="800" dirty="0">
                <a:solidFill>
                  <a:schemeClr val="tx1">
                    <a:lumMod val="65000"/>
                    <a:lumOff val="35000"/>
                  </a:schemeClr>
                </a:solidFill>
              </a:rPr>
              <a:t> 2010;53(5):629–633;  </a:t>
            </a:r>
            <a:r>
              <a:rPr lang="es-ES" sz="800" dirty="0" err="1">
                <a:solidFill>
                  <a:schemeClr val="tx1">
                    <a:lumMod val="65000"/>
                    <a:lumOff val="35000"/>
                  </a:schemeClr>
                </a:solidFill>
              </a:rPr>
              <a:t>Bildquelle</a:t>
            </a:r>
            <a:r>
              <a:rPr lang="es-ES" sz="800" dirty="0">
                <a:solidFill>
                  <a:schemeClr val="tx1">
                    <a:lumMod val="65000"/>
                    <a:lumOff val="35000"/>
                  </a:schemeClr>
                </a:solidFill>
              </a:rPr>
              <a:t>:</a:t>
            </a:r>
            <a:r>
              <a:rPr lang="de-DE" sz="800" dirty="0">
                <a:solidFill>
                  <a:schemeClr val="tx1">
                    <a:lumMod val="65000"/>
                    <a:lumOff val="35000"/>
                  </a:schemeClr>
                </a:solidFill>
              </a:rPr>
              <a:t> Getty 646628324 Bacteria Bordetella </a:t>
            </a:r>
            <a:r>
              <a:rPr lang="de-DE" sz="800" i="1" dirty="0">
                <a:solidFill>
                  <a:schemeClr val="tx1">
                    <a:lumMod val="65000"/>
                    <a:lumOff val="35000"/>
                  </a:schemeClr>
                </a:solidFill>
              </a:rPr>
              <a:t>pertussis (</a:t>
            </a:r>
            <a:r>
              <a:rPr lang="de-DE" sz="800" dirty="0">
                <a:solidFill>
                  <a:schemeClr val="tx1">
                    <a:lumMod val="65000"/>
                    <a:lumOff val="35000"/>
                  </a:schemeClr>
                </a:solidFill>
              </a:rPr>
              <a:t>ASSET-2115403)</a:t>
            </a:r>
          </a:p>
        </p:txBody>
      </p:sp>
      <p:sp>
        <p:nvSpPr>
          <p:cNvPr id="16" name="Rechteck: abgerundete Ecken 15">
            <a:extLst>
              <a:ext uri="{FF2B5EF4-FFF2-40B4-BE49-F238E27FC236}">
                <a16:creationId xmlns:a16="http://schemas.microsoft.com/office/drawing/2014/main" id="{C015A873-A32C-0A7A-4E89-1C13F8090C77}"/>
              </a:ext>
            </a:extLst>
          </p:cNvPr>
          <p:cNvSpPr/>
          <p:nvPr/>
        </p:nvSpPr>
        <p:spPr>
          <a:xfrm>
            <a:off x="4826000" y="1383464"/>
            <a:ext cx="152400" cy="4782386"/>
          </a:xfrm>
          <a:prstGeom prst="roundRect">
            <a:avLst>
              <a:gd name="adj" fmla="val 875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abgerundete Ecken 16">
            <a:extLst>
              <a:ext uri="{FF2B5EF4-FFF2-40B4-BE49-F238E27FC236}">
                <a16:creationId xmlns:a16="http://schemas.microsoft.com/office/drawing/2014/main" id="{4CBD3534-3AE8-71B1-322B-8005F7CD6C19}"/>
              </a:ext>
            </a:extLst>
          </p:cNvPr>
          <p:cNvSpPr/>
          <p:nvPr/>
        </p:nvSpPr>
        <p:spPr>
          <a:xfrm>
            <a:off x="9466326" y="3769062"/>
            <a:ext cx="2395539" cy="2393988"/>
          </a:xfrm>
          <a:prstGeom prst="roundRect">
            <a:avLst>
              <a:gd name="adj" fmla="val 10084"/>
            </a:avLst>
          </a:prstGeom>
          <a:solidFill>
            <a:schemeClr val="accent2">
              <a:lumMod val="40000"/>
              <a:lumOff val="6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72000" rIns="36000" rtlCol="0" anchor="ctr"/>
          <a:lstStyle/>
          <a:p>
            <a:pPr lvl="0" algn="ctr">
              <a:spcBef>
                <a:spcPts val="1200"/>
              </a:spcBef>
            </a:pPr>
            <a:r>
              <a:rPr lang="de-DE" sz="1600">
                <a:solidFill>
                  <a:schemeClr val="tx1">
                    <a:lumMod val="65000"/>
                    <a:lumOff val="35000"/>
                  </a:schemeClr>
                </a:solidFill>
              </a:rPr>
              <a:t>Säuglinge (Apnoen!), Jugendliche und Erwachsene zeigen oft </a:t>
            </a:r>
            <a:r>
              <a:rPr lang="de-DE" sz="1600" b="1">
                <a:solidFill>
                  <a:schemeClr val="tx1">
                    <a:lumMod val="65000"/>
                    <a:lumOff val="35000"/>
                  </a:schemeClr>
                </a:solidFill>
              </a:rPr>
              <a:t>keine typischen Symptome.</a:t>
            </a:r>
          </a:p>
          <a:p>
            <a:pPr lvl="0" algn="ctr">
              <a:spcBef>
                <a:spcPts val="1200"/>
              </a:spcBef>
            </a:pPr>
            <a:r>
              <a:rPr lang="de-DE" sz="1600" b="1">
                <a:solidFill>
                  <a:schemeClr val="tx1">
                    <a:lumMod val="65000"/>
                    <a:lumOff val="35000"/>
                  </a:schemeClr>
                </a:solidFill>
              </a:rPr>
              <a:t>Kein Nestschutz </a:t>
            </a:r>
            <a:r>
              <a:rPr lang="de-DE" sz="1600">
                <a:solidFill>
                  <a:schemeClr val="tx1">
                    <a:lumMod val="65000"/>
                    <a:lumOff val="35000"/>
                  </a:schemeClr>
                </a:solidFill>
              </a:rPr>
              <a:t>für Säuglinge!</a:t>
            </a:r>
          </a:p>
        </p:txBody>
      </p:sp>
    </p:spTree>
    <p:extLst>
      <p:ext uri="{BB962C8B-B14F-4D97-AF65-F5344CB8AC3E}">
        <p14:creationId xmlns:p14="http://schemas.microsoft.com/office/powerpoint/2010/main" val="4246428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2232BB-D8F3-8DED-458B-11C82D32B22A}"/>
              </a:ext>
            </a:extLst>
          </p:cNvPr>
          <p:cNvSpPr>
            <a:spLocks noGrp="1"/>
          </p:cNvSpPr>
          <p:nvPr>
            <p:ph type="title"/>
          </p:nvPr>
        </p:nvSpPr>
        <p:spPr/>
        <p:txBody>
          <a:bodyPr>
            <a:normAutofit/>
          </a:bodyPr>
          <a:lstStyle/>
          <a:p>
            <a:pPr algn="l"/>
            <a:r>
              <a:rPr lang="de-DE" sz="3600" dirty="0">
                <a:solidFill>
                  <a:srgbClr val="323232"/>
                </a:solidFill>
                <a:latin typeface="arial" panose="020B0604020202020204" pitchFamily="34" charset="0"/>
              </a:rPr>
              <a:t>Akute Atemwegserkrankungen (ARE)</a:t>
            </a:r>
          </a:p>
        </p:txBody>
      </p:sp>
      <p:pic>
        <p:nvPicPr>
          <p:cNvPr id="1026" name="Picture 2">
            <a:extLst>
              <a:ext uri="{FF2B5EF4-FFF2-40B4-BE49-F238E27FC236}">
                <a16:creationId xmlns:a16="http://schemas.microsoft.com/office/drawing/2014/main" id="{27DF9E3D-4A8C-555D-89A9-9EF99A076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8" y="1476375"/>
            <a:ext cx="11134725" cy="3905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9334C5DC-687B-418D-30AB-3A1E3089C176}"/>
              </a:ext>
            </a:extLst>
          </p:cNvPr>
          <p:cNvSpPr txBox="1"/>
          <p:nvPr/>
        </p:nvSpPr>
        <p:spPr>
          <a:xfrm>
            <a:off x="0" y="6105665"/>
            <a:ext cx="12192000" cy="307777"/>
          </a:xfrm>
          <a:prstGeom prst="rect">
            <a:avLst/>
          </a:prstGeom>
          <a:noFill/>
        </p:spPr>
        <p:txBody>
          <a:bodyPr wrap="square">
            <a:spAutoFit/>
          </a:bodyPr>
          <a:lstStyle/>
          <a:p>
            <a:pPr algn="r"/>
            <a:r>
              <a:rPr lang="de-DE" sz="1400" dirty="0">
                <a:solidFill>
                  <a:srgbClr val="00B050"/>
                </a:solidFill>
              </a:rPr>
              <a:t>https://www.rki.de/DE/Content/Infekt/Sentinel/Grippeweb/Wochenberichte/Wochenbericht_aktuell.html?nn=15368462#doc15368638bodyText1</a:t>
            </a:r>
          </a:p>
        </p:txBody>
      </p:sp>
    </p:spTree>
    <p:extLst>
      <p:ext uri="{BB962C8B-B14F-4D97-AF65-F5344CB8AC3E}">
        <p14:creationId xmlns:p14="http://schemas.microsoft.com/office/powerpoint/2010/main" val="18133221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CA9CF856-5D5E-B305-0817-4ABE37108EC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21" name="think-cell data - do not delete" hidden="1">
                        <a:extLst>
                          <a:ext uri="{FF2B5EF4-FFF2-40B4-BE49-F238E27FC236}">
                            <a16:creationId xmlns:a16="http://schemas.microsoft.com/office/drawing/2014/main" id="{CA9CF856-5D5E-B305-0817-4ABE37108EC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Untertitel 14">
            <a:extLst>
              <a:ext uri="{FF2B5EF4-FFF2-40B4-BE49-F238E27FC236}">
                <a16:creationId xmlns:a16="http://schemas.microsoft.com/office/drawing/2014/main" id="{162EFC05-5C38-2960-4316-27D49D254405}"/>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Untererfassung lässt eine hohe Dunkelziffer vermuten </a:t>
            </a:r>
          </a:p>
        </p:txBody>
      </p:sp>
      <p:pic>
        <p:nvPicPr>
          <p:cNvPr id="13" name="Grafik 12" descr="Ein Bild, das Natur, Eis enthält.&#10;&#10;Automatisch generierte Beschreibung">
            <a:extLst>
              <a:ext uri="{FF2B5EF4-FFF2-40B4-BE49-F238E27FC236}">
                <a16:creationId xmlns:a16="http://schemas.microsoft.com/office/drawing/2014/main" id="{93A40343-F60C-203E-C58D-0021208D1768}"/>
              </a:ext>
            </a:extLst>
          </p:cNvPr>
          <p:cNvPicPr>
            <a:picLocks noChangeAspect="1"/>
          </p:cNvPicPr>
          <p:nvPr/>
        </p:nvPicPr>
        <p:blipFill>
          <a:blip r:embed="rId6" cstate="screen">
            <a:duotone>
              <a:schemeClr val="bg2">
                <a:shade val="45000"/>
                <a:satMod val="135000"/>
              </a:schemeClr>
              <a:prstClr val="white"/>
            </a:duotone>
            <a:alphaModFix/>
            <a:extLst>
              <a:ext uri="{28A0092B-C50C-407E-A947-70E740481C1C}">
                <a14:useLocalDpi xmlns:a14="http://schemas.microsoft.com/office/drawing/2010/main"/>
              </a:ext>
            </a:extLst>
          </a:blip>
          <a:stretch>
            <a:fillRect/>
          </a:stretch>
        </p:blipFill>
        <p:spPr>
          <a:xfrm>
            <a:off x="362456" y="1377801"/>
            <a:ext cx="4510383" cy="4510383"/>
          </a:xfrm>
          <a:prstGeom prst="rect">
            <a:avLst/>
          </a:prstGeom>
        </p:spPr>
      </p:pic>
      <p:sp>
        <p:nvSpPr>
          <p:cNvPr id="4" name="Text Box 8">
            <a:extLst>
              <a:ext uri="{FF2B5EF4-FFF2-40B4-BE49-F238E27FC236}">
                <a16:creationId xmlns:a16="http://schemas.microsoft.com/office/drawing/2014/main" id="{389F4F93-3697-EA1F-ACD0-E7404214E00C}"/>
              </a:ext>
            </a:extLst>
          </p:cNvPr>
          <p:cNvSpPr txBox="1">
            <a:spLocks noChangeArrowheads="1"/>
          </p:cNvSpPr>
          <p:nvPr/>
        </p:nvSpPr>
        <p:spPr bwMode="auto">
          <a:xfrm>
            <a:off x="8393986" y="1792039"/>
            <a:ext cx="33904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00000"/>
              </a:lnSpc>
              <a:spcBef>
                <a:spcPct val="50000"/>
              </a:spcBef>
              <a:spcAft>
                <a:spcPct val="0"/>
              </a:spcAft>
              <a:buClrTx/>
              <a:buSzTx/>
              <a:buFontTx/>
              <a:buNone/>
            </a:pPr>
            <a:r>
              <a:rPr lang="de-DE" altLang="de-DE" sz="1800">
                <a:solidFill>
                  <a:schemeClr val="tx1">
                    <a:lumMod val="75000"/>
                    <a:lumOff val="25000"/>
                  </a:schemeClr>
                </a:solidFill>
                <a:latin typeface="+mn-lt"/>
                <a:ea typeface="MS PGothic" panose="020B0600070205080204" pitchFamily="34" charset="-128"/>
              </a:rPr>
              <a:t>Gemeldete Fälle</a:t>
            </a:r>
          </a:p>
        </p:txBody>
      </p:sp>
      <p:sp>
        <p:nvSpPr>
          <p:cNvPr id="5" name="Text Box 11">
            <a:extLst>
              <a:ext uri="{FF2B5EF4-FFF2-40B4-BE49-F238E27FC236}">
                <a16:creationId xmlns:a16="http://schemas.microsoft.com/office/drawing/2014/main" id="{E96266AE-A60F-3DEA-F67D-9847F2A7DEE8}"/>
              </a:ext>
            </a:extLst>
          </p:cNvPr>
          <p:cNvSpPr txBox="1">
            <a:spLocks noChangeArrowheads="1"/>
          </p:cNvSpPr>
          <p:nvPr/>
        </p:nvSpPr>
        <p:spPr bwMode="auto">
          <a:xfrm>
            <a:off x="5366369" y="1729236"/>
            <a:ext cx="2493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50000"/>
              </a:spcBef>
              <a:spcAft>
                <a:spcPct val="0"/>
              </a:spcAft>
              <a:buClrTx/>
              <a:buSzTx/>
              <a:buNone/>
            </a:pPr>
            <a:r>
              <a:rPr lang="de-DE" altLang="de-DE" b="1">
                <a:solidFill>
                  <a:schemeClr val="accent2"/>
                </a:solidFill>
                <a:latin typeface="+mn-lt"/>
                <a:ea typeface="MS PGothic" panose="020B0600070205080204" pitchFamily="34" charset="-128"/>
              </a:rPr>
              <a:t>10-20</a:t>
            </a:r>
            <a:br>
              <a:rPr lang="de-DE" altLang="de-DE" sz="1800" b="1">
                <a:solidFill>
                  <a:schemeClr val="tx1">
                    <a:lumMod val="75000"/>
                    <a:lumOff val="25000"/>
                  </a:schemeClr>
                </a:solidFill>
                <a:latin typeface="+mn-lt"/>
                <a:ea typeface="MS PGothic" panose="020B0600070205080204" pitchFamily="34" charset="-128"/>
              </a:rPr>
            </a:br>
            <a:r>
              <a:rPr lang="de-DE" altLang="de-DE" sz="1800">
                <a:solidFill>
                  <a:schemeClr val="tx1">
                    <a:lumMod val="75000"/>
                    <a:lumOff val="25000"/>
                  </a:schemeClr>
                </a:solidFill>
                <a:latin typeface="+mn-lt"/>
                <a:ea typeface="MS PGothic" panose="020B0600070205080204" pitchFamily="34" charset="-128"/>
              </a:rPr>
              <a:t>/100.000</a:t>
            </a:r>
            <a:r>
              <a:rPr lang="de-DE" altLang="de-DE" sz="1800" baseline="30000">
                <a:solidFill>
                  <a:schemeClr val="tx1">
                    <a:lumMod val="75000"/>
                    <a:lumOff val="25000"/>
                  </a:schemeClr>
                </a:solidFill>
                <a:latin typeface="+mn-lt"/>
                <a:ea typeface="MS PGothic" panose="020B0600070205080204" pitchFamily="34" charset="-128"/>
              </a:rPr>
              <a:t>1</a:t>
            </a:r>
            <a:endParaRPr lang="de-DE" altLang="de-DE" sz="1800">
              <a:solidFill>
                <a:schemeClr val="tx1">
                  <a:lumMod val="75000"/>
                  <a:lumOff val="25000"/>
                </a:schemeClr>
              </a:solidFill>
              <a:latin typeface="+mn-lt"/>
              <a:ea typeface="MS PGothic" panose="020B0600070205080204" pitchFamily="34" charset="-128"/>
            </a:endParaRPr>
          </a:p>
        </p:txBody>
      </p:sp>
      <p:sp>
        <p:nvSpPr>
          <p:cNvPr id="6" name="Text Box 12">
            <a:extLst>
              <a:ext uri="{FF2B5EF4-FFF2-40B4-BE49-F238E27FC236}">
                <a16:creationId xmlns:a16="http://schemas.microsoft.com/office/drawing/2014/main" id="{6F83DC79-4650-8EA5-3D0F-202C79AE7D93}"/>
              </a:ext>
            </a:extLst>
          </p:cNvPr>
          <p:cNvSpPr txBox="1">
            <a:spLocks noChangeArrowheads="1"/>
          </p:cNvSpPr>
          <p:nvPr/>
        </p:nvSpPr>
        <p:spPr bwMode="auto">
          <a:xfrm>
            <a:off x="5366369" y="2709106"/>
            <a:ext cx="2493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00000"/>
              </a:lnSpc>
              <a:spcBef>
                <a:spcPct val="50000"/>
              </a:spcBef>
              <a:spcAft>
                <a:spcPct val="0"/>
              </a:spcAft>
              <a:buClrTx/>
              <a:buSzTx/>
              <a:buFontTx/>
              <a:buNone/>
            </a:pPr>
            <a:r>
              <a:rPr lang="de-DE" altLang="de-DE" b="1">
                <a:solidFill>
                  <a:schemeClr val="accent2"/>
                </a:solidFill>
                <a:latin typeface="+mn-lt"/>
                <a:ea typeface="MS PGothic" panose="020B0600070205080204" pitchFamily="34" charset="-128"/>
              </a:rPr>
              <a:t>165 - 507 </a:t>
            </a:r>
            <a:br>
              <a:rPr lang="de-DE" altLang="de-DE" b="1">
                <a:solidFill>
                  <a:srgbClr val="4573C4"/>
                </a:solidFill>
                <a:latin typeface="+mn-lt"/>
                <a:ea typeface="MS PGothic" panose="020B0600070205080204" pitchFamily="34" charset="-128"/>
              </a:rPr>
            </a:br>
            <a:r>
              <a:rPr lang="de-DE" altLang="de-DE" sz="1800">
                <a:solidFill>
                  <a:schemeClr val="tx1">
                    <a:lumMod val="75000"/>
                    <a:lumOff val="25000"/>
                  </a:schemeClr>
                </a:solidFill>
                <a:latin typeface="+mn-lt"/>
                <a:ea typeface="MS PGothic" panose="020B0600070205080204" pitchFamily="34" charset="-128"/>
              </a:rPr>
              <a:t>/100.000</a:t>
            </a:r>
            <a:r>
              <a:rPr lang="de-DE" altLang="de-DE" sz="1800" baseline="30000">
                <a:solidFill>
                  <a:schemeClr val="tx1">
                    <a:lumMod val="75000"/>
                    <a:lumOff val="25000"/>
                  </a:schemeClr>
                </a:solidFill>
                <a:latin typeface="+mn-lt"/>
                <a:ea typeface="MS PGothic" panose="020B0600070205080204" pitchFamily="34" charset="-128"/>
              </a:rPr>
              <a:t>2</a:t>
            </a:r>
          </a:p>
        </p:txBody>
      </p:sp>
      <p:sp>
        <p:nvSpPr>
          <p:cNvPr id="7" name="Text Box 13">
            <a:extLst>
              <a:ext uri="{FF2B5EF4-FFF2-40B4-BE49-F238E27FC236}">
                <a16:creationId xmlns:a16="http://schemas.microsoft.com/office/drawing/2014/main" id="{66CBFBDA-155C-D66A-C66D-9803D691BC28}"/>
              </a:ext>
            </a:extLst>
          </p:cNvPr>
          <p:cNvSpPr txBox="1">
            <a:spLocks noChangeArrowheads="1"/>
          </p:cNvSpPr>
          <p:nvPr/>
        </p:nvSpPr>
        <p:spPr bwMode="auto">
          <a:xfrm>
            <a:off x="8393987" y="2709106"/>
            <a:ext cx="33904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ts val="0"/>
              </a:spcBef>
              <a:spcAft>
                <a:spcPct val="0"/>
              </a:spcAft>
              <a:buClrTx/>
              <a:buSzTx/>
              <a:buNone/>
            </a:pPr>
            <a:r>
              <a:rPr lang="de-DE" altLang="de-DE" sz="1800">
                <a:solidFill>
                  <a:schemeClr val="tx1">
                    <a:lumMod val="75000"/>
                    <a:lumOff val="25000"/>
                  </a:schemeClr>
                </a:solidFill>
                <a:latin typeface="+mn-lt"/>
                <a:ea typeface="MS PGothic" panose="020B0600070205080204" pitchFamily="34" charset="-128"/>
              </a:rPr>
              <a:t>Fälle in Studien mit Arztbesuch (passive Suche)</a:t>
            </a:r>
          </a:p>
        </p:txBody>
      </p:sp>
      <p:sp>
        <p:nvSpPr>
          <p:cNvPr id="8" name="Text Box 14">
            <a:extLst>
              <a:ext uri="{FF2B5EF4-FFF2-40B4-BE49-F238E27FC236}">
                <a16:creationId xmlns:a16="http://schemas.microsoft.com/office/drawing/2014/main" id="{D75FD430-FDD4-158B-9226-28C5ACE530B1}"/>
              </a:ext>
            </a:extLst>
          </p:cNvPr>
          <p:cNvSpPr txBox="1">
            <a:spLocks noChangeArrowheads="1"/>
          </p:cNvSpPr>
          <p:nvPr/>
        </p:nvSpPr>
        <p:spPr bwMode="auto">
          <a:xfrm>
            <a:off x="8393987" y="3725811"/>
            <a:ext cx="33904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00000"/>
              </a:lnSpc>
              <a:spcBef>
                <a:spcPct val="50000"/>
              </a:spcBef>
              <a:spcAft>
                <a:spcPct val="0"/>
              </a:spcAft>
              <a:buClrTx/>
              <a:buSzTx/>
              <a:buFontTx/>
              <a:buNone/>
            </a:pPr>
            <a:r>
              <a:rPr lang="de-DE" altLang="de-DE" sz="1800">
                <a:solidFill>
                  <a:schemeClr val="tx1">
                    <a:lumMod val="75000"/>
                    <a:lumOff val="25000"/>
                  </a:schemeClr>
                </a:solidFill>
                <a:latin typeface="+mn-lt"/>
                <a:ea typeface="MS PGothic" panose="020B0600070205080204" pitchFamily="34" charset="-128"/>
              </a:rPr>
              <a:t>Fälle mit aktiver Fallsuche</a:t>
            </a:r>
          </a:p>
        </p:txBody>
      </p:sp>
      <p:sp>
        <p:nvSpPr>
          <p:cNvPr id="9" name="Text Box 15">
            <a:extLst>
              <a:ext uri="{FF2B5EF4-FFF2-40B4-BE49-F238E27FC236}">
                <a16:creationId xmlns:a16="http://schemas.microsoft.com/office/drawing/2014/main" id="{FC503571-8D1B-E55A-DD13-3B1BA9E5877B}"/>
              </a:ext>
            </a:extLst>
          </p:cNvPr>
          <p:cNvSpPr txBox="1">
            <a:spLocks noChangeArrowheads="1"/>
          </p:cNvSpPr>
          <p:nvPr/>
        </p:nvSpPr>
        <p:spPr bwMode="auto">
          <a:xfrm>
            <a:off x="8393986" y="5302612"/>
            <a:ext cx="33904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eaLnBrk="1" hangingPunct="1">
              <a:lnSpc>
                <a:spcPct val="100000"/>
              </a:lnSpc>
              <a:spcBef>
                <a:spcPct val="50000"/>
              </a:spcBef>
              <a:spcAft>
                <a:spcPct val="0"/>
              </a:spcAft>
              <a:buClrTx/>
              <a:buSzTx/>
              <a:buFontTx/>
              <a:buNone/>
            </a:pPr>
            <a:r>
              <a:rPr lang="de-DE" altLang="de-DE" sz="1800" err="1">
                <a:solidFill>
                  <a:schemeClr val="tx1">
                    <a:lumMod val="75000"/>
                    <a:lumOff val="25000"/>
                  </a:schemeClr>
                </a:solidFill>
                <a:latin typeface="+mn-lt"/>
                <a:ea typeface="MS PGothic" panose="020B0600070205080204" pitchFamily="34" charset="-128"/>
              </a:rPr>
              <a:t>Sero</a:t>
            </a:r>
            <a:r>
              <a:rPr lang="de-DE" altLang="de-DE" sz="1800">
                <a:solidFill>
                  <a:schemeClr val="tx1">
                    <a:lumMod val="75000"/>
                    <a:lumOff val="25000"/>
                  </a:schemeClr>
                </a:solidFill>
                <a:latin typeface="+mn-lt"/>
                <a:ea typeface="MS PGothic" panose="020B0600070205080204" pitchFamily="34" charset="-128"/>
              </a:rPr>
              <a:t>-Epidemiologie</a:t>
            </a:r>
          </a:p>
        </p:txBody>
      </p:sp>
      <p:sp>
        <p:nvSpPr>
          <p:cNvPr id="10" name="Text Box 16">
            <a:extLst>
              <a:ext uri="{FF2B5EF4-FFF2-40B4-BE49-F238E27FC236}">
                <a16:creationId xmlns:a16="http://schemas.microsoft.com/office/drawing/2014/main" id="{30E04F85-4812-30C3-F3B9-5302AEB6E38D}"/>
              </a:ext>
            </a:extLst>
          </p:cNvPr>
          <p:cNvSpPr txBox="1">
            <a:spLocks noChangeArrowheads="1"/>
          </p:cNvSpPr>
          <p:nvPr/>
        </p:nvSpPr>
        <p:spPr bwMode="auto">
          <a:xfrm>
            <a:off x="5366369" y="3725811"/>
            <a:ext cx="2493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50000"/>
              </a:spcBef>
              <a:spcAft>
                <a:spcPct val="0"/>
              </a:spcAft>
              <a:buClrTx/>
              <a:buSzTx/>
              <a:buNone/>
            </a:pPr>
            <a:r>
              <a:rPr lang="de-DE" altLang="de-DE" b="1">
                <a:solidFill>
                  <a:schemeClr val="accent2"/>
                </a:solidFill>
                <a:latin typeface="+mn-lt"/>
                <a:ea typeface="MS PGothic" panose="020B0600070205080204" pitchFamily="34" charset="-128"/>
              </a:rPr>
              <a:t>370 – 884</a:t>
            </a:r>
            <a:br>
              <a:rPr lang="de-DE" altLang="de-DE" sz="1800" b="1">
                <a:solidFill>
                  <a:schemeClr val="tx1">
                    <a:lumMod val="75000"/>
                    <a:lumOff val="25000"/>
                  </a:schemeClr>
                </a:solidFill>
                <a:latin typeface="+mn-lt"/>
                <a:ea typeface="MS PGothic" panose="020B0600070205080204" pitchFamily="34" charset="-128"/>
              </a:rPr>
            </a:br>
            <a:r>
              <a:rPr lang="de-DE" altLang="de-DE" sz="1800">
                <a:solidFill>
                  <a:schemeClr val="tx1">
                    <a:lumMod val="75000"/>
                    <a:lumOff val="25000"/>
                  </a:schemeClr>
                </a:solidFill>
                <a:latin typeface="+mn-lt"/>
                <a:ea typeface="MS PGothic" panose="020B0600070205080204" pitchFamily="34" charset="-128"/>
              </a:rPr>
              <a:t>/100.000</a:t>
            </a:r>
            <a:r>
              <a:rPr lang="de-DE" altLang="de-DE" sz="1800" baseline="30000">
                <a:solidFill>
                  <a:schemeClr val="tx1">
                    <a:lumMod val="75000"/>
                    <a:lumOff val="25000"/>
                  </a:schemeClr>
                </a:solidFill>
                <a:latin typeface="+mn-lt"/>
                <a:ea typeface="MS PGothic" panose="020B0600070205080204" pitchFamily="34" charset="-128"/>
              </a:rPr>
              <a:t>3</a:t>
            </a:r>
            <a:endParaRPr lang="de-DE" altLang="de-DE" sz="1800">
              <a:solidFill>
                <a:schemeClr val="tx1">
                  <a:lumMod val="75000"/>
                  <a:lumOff val="25000"/>
                </a:schemeClr>
              </a:solidFill>
              <a:latin typeface="+mn-lt"/>
              <a:ea typeface="MS PGothic" panose="020B0600070205080204" pitchFamily="34" charset="-128"/>
            </a:endParaRPr>
          </a:p>
        </p:txBody>
      </p:sp>
      <p:sp>
        <p:nvSpPr>
          <p:cNvPr id="11" name="Text Box 17">
            <a:extLst>
              <a:ext uri="{FF2B5EF4-FFF2-40B4-BE49-F238E27FC236}">
                <a16:creationId xmlns:a16="http://schemas.microsoft.com/office/drawing/2014/main" id="{791D7135-E4F5-0823-13E5-3082857041B8}"/>
              </a:ext>
            </a:extLst>
          </p:cNvPr>
          <p:cNvSpPr txBox="1">
            <a:spLocks noChangeArrowheads="1"/>
          </p:cNvSpPr>
          <p:nvPr/>
        </p:nvSpPr>
        <p:spPr bwMode="auto">
          <a:xfrm>
            <a:off x="5366369" y="4683121"/>
            <a:ext cx="2493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50000"/>
              </a:spcBef>
              <a:spcAft>
                <a:spcPct val="0"/>
              </a:spcAft>
              <a:buClrTx/>
              <a:buSzTx/>
              <a:buNone/>
            </a:pPr>
            <a:r>
              <a:rPr lang="de-DE" altLang="de-DE" b="1">
                <a:solidFill>
                  <a:schemeClr val="accent2"/>
                </a:solidFill>
                <a:latin typeface="+mn-lt"/>
                <a:ea typeface="MS PGothic" panose="020B0600070205080204" pitchFamily="34" charset="-128"/>
              </a:rPr>
              <a:t>~1.000 - &gt;10.000 </a:t>
            </a:r>
            <a:r>
              <a:rPr lang="de-DE" altLang="de-DE" sz="1800">
                <a:solidFill>
                  <a:schemeClr val="tx1">
                    <a:lumMod val="75000"/>
                    <a:lumOff val="25000"/>
                  </a:schemeClr>
                </a:solidFill>
                <a:latin typeface="+mn-lt"/>
                <a:ea typeface="MS PGothic" panose="020B0600070205080204" pitchFamily="34" charset="-128"/>
              </a:rPr>
              <a:t>/100.000</a:t>
            </a:r>
            <a:r>
              <a:rPr lang="de-DE" altLang="de-DE" sz="1800" baseline="30000">
                <a:solidFill>
                  <a:schemeClr val="tx1">
                    <a:lumMod val="75000"/>
                    <a:lumOff val="25000"/>
                  </a:schemeClr>
                </a:solidFill>
                <a:latin typeface="+mn-lt"/>
                <a:ea typeface="MS PGothic" panose="020B0600070205080204" pitchFamily="34" charset="-128"/>
              </a:rPr>
              <a:t>4</a:t>
            </a:r>
          </a:p>
        </p:txBody>
      </p:sp>
      <p:sp>
        <p:nvSpPr>
          <p:cNvPr id="17" name="Text Box 17">
            <a:extLst>
              <a:ext uri="{FF2B5EF4-FFF2-40B4-BE49-F238E27FC236}">
                <a16:creationId xmlns:a16="http://schemas.microsoft.com/office/drawing/2014/main" id="{1885CF5D-02B6-2623-BFE1-302B96D93AA6}"/>
              </a:ext>
            </a:extLst>
          </p:cNvPr>
          <p:cNvSpPr txBox="1">
            <a:spLocks noChangeArrowheads="1"/>
          </p:cNvSpPr>
          <p:nvPr/>
        </p:nvSpPr>
        <p:spPr bwMode="auto">
          <a:xfrm>
            <a:off x="8393986" y="4682454"/>
            <a:ext cx="33904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50000"/>
              </a:spcBef>
              <a:spcAft>
                <a:spcPct val="0"/>
              </a:spcAft>
              <a:buClrTx/>
              <a:buSzTx/>
              <a:buNone/>
            </a:pPr>
            <a:r>
              <a:rPr lang="de-DE" altLang="de-DE" sz="1800">
                <a:solidFill>
                  <a:schemeClr val="tx1">
                    <a:lumMod val="75000"/>
                    <a:lumOff val="25000"/>
                  </a:schemeClr>
                </a:solidFill>
                <a:latin typeface="+mn-lt"/>
                <a:ea typeface="MS PGothic" panose="020B0600070205080204" pitchFamily="34" charset="-128"/>
              </a:rPr>
              <a:t>Wahre Inzidenz um bis zu </a:t>
            </a:r>
            <a:r>
              <a:rPr lang="de-DE" altLang="de-DE" sz="1800" b="1">
                <a:solidFill>
                  <a:schemeClr val="tx1">
                    <a:lumMod val="75000"/>
                    <a:lumOff val="25000"/>
                  </a:schemeClr>
                </a:solidFill>
                <a:latin typeface="+mn-lt"/>
                <a:ea typeface="MS PGothic" panose="020B0600070205080204" pitchFamily="34" charset="-128"/>
              </a:rPr>
              <a:t>Faktor 4000 </a:t>
            </a:r>
            <a:r>
              <a:rPr lang="de-DE" altLang="de-DE" sz="1800">
                <a:solidFill>
                  <a:schemeClr val="tx1">
                    <a:lumMod val="75000"/>
                    <a:lumOff val="25000"/>
                  </a:schemeClr>
                </a:solidFill>
                <a:latin typeface="+mn-lt"/>
                <a:ea typeface="MS PGothic" panose="020B0600070205080204" pitchFamily="34" charset="-128"/>
              </a:rPr>
              <a:t>unterschätzt</a:t>
            </a:r>
            <a:r>
              <a:rPr lang="de-DE" altLang="de-DE" sz="1800" baseline="30000">
                <a:solidFill>
                  <a:schemeClr val="tx1">
                    <a:lumMod val="75000"/>
                    <a:lumOff val="25000"/>
                  </a:schemeClr>
                </a:solidFill>
                <a:latin typeface="+mn-lt"/>
                <a:ea typeface="MS PGothic" panose="020B0600070205080204" pitchFamily="34" charset="-128"/>
              </a:rPr>
              <a:t>5</a:t>
            </a:r>
          </a:p>
        </p:txBody>
      </p:sp>
      <p:cxnSp>
        <p:nvCxnSpPr>
          <p:cNvPr id="18" name="Gerader Verbinder 17">
            <a:extLst>
              <a:ext uri="{FF2B5EF4-FFF2-40B4-BE49-F238E27FC236}">
                <a16:creationId xmlns:a16="http://schemas.microsoft.com/office/drawing/2014/main" id="{D8FB4BEA-07FB-0747-5519-95D9DB476564}"/>
              </a:ext>
            </a:extLst>
          </p:cNvPr>
          <p:cNvCxnSpPr>
            <a:cxnSpLocks/>
          </p:cNvCxnSpPr>
          <p:nvPr/>
        </p:nvCxnSpPr>
        <p:spPr>
          <a:xfrm flipH="1">
            <a:off x="362456" y="2425573"/>
            <a:ext cx="11462832" cy="0"/>
          </a:xfrm>
          <a:prstGeom prst="line">
            <a:avLst/>
          </a:prstGeom>
          <a:ln w="19050">
            <a:solidFill>
              <a:srgbClr val="343E56"/>
            </a:solidFill>
            <a:prstDash val="sysDot"/>
          </a:ln>
        </p:spPr>
        <p:style>
          <a:lnRef idx="1">
            <a:schemeClr val="accent1"/>
          </a:lnRef>
          <a:fillRef idx="0">
            <a:schemeClr val="accent1"/>
          </a:fillRef>
          <a:effectRef idx="0">
            <a:schemeClr val="accent1"/>
          </a:effectRef>
          <a:fontRef idx="minor">
            <a:schemeClr val="tx1"/>
          </a:fontRef>
        </p:style>
      </p:cxnSp>
      <p:sp>
        <p:nvSpPr>
          <p:cNvPr id="48" name="Text Box 11">
            <a:extLst>
              <a:ext uri="{FF2B5EF4-FFF2-40B4-BE49-F238E27FC236}">
                <a16:creationId xmlns:a16="http://schemas.microsoft.com/office/drawing/2014/main" id="{1BE7E0ED-84AB-0A7B-7107-6892F9AD57EE}"/>
              </a:ext>
            </a:extLst>
          </p:cNvPr>
          <p:cNvSpPr txBox="1">
            <a:spLocks noChangeArrowheads="1"/>
          </p:cNvSpPr>
          <p:nvPr/>
        </p:nvSpPr>
        <p:spPr bwMode="auto">
          <a:xfrm>
            <a:off x="5366368" y="1333733"/>
            <a:ext cx="19871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742950" indent="-285750">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11430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6002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2057400" indent="-22860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25146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9718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34290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886200" indent="-22860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nSpc>
                <a:spcPct val="100000"/>
              </a:lnSpc>
              <a:spcBef>
                <a:spcPct val="50000"/>
              </a:spcBef>
              <a:spcAft>
                <a:spcPct val="0"/>
              </a:spcAft>
              <a:buClrTx/>
              <a:buSzTx/>
              <a:buNone/>
            </a:pPr>
            <a:r>
              <a:rPr lang="de-DE" altLang="de-DE" b="1">
                <a:solidFill>
                  <a:schemeClr val="tx1">
                    <a:lumMod val="65000"/>
                    <a:lumOff val="35000"/>
                  </a:schemeClr>
                </a:solidFill>
                <a:latin typeface="+mn-lt"/>
                <a:ea typeface="MS PGothic" panose="020B0600070205080204" pitchFamily="34" charset="-128"/>
              </a:rPr>
              <a:t>Inzidenz</a:t>
            </a:r>
          </a:p>
        </p:txBody>
      </p:sp>
      <p:sp>
        <p:nvSpPr>
          <p:cNvPr id="16" name="Textplatzhalter 15">
            <a:extLst>
              <a:ext uri="{FF2B5EF4-FFF2-40B4-BE49-F238E27FC236}">
                <a16:creationId xmlns:a16="http://schemas.microsoft.com/office/drawing/2014/main" id="{A71D8247-F20C-B2A2-D661-7CF29EF071C2}"/>
              </a:ext>
            </a:extLst>
          </p:cNvPr>
          <p:cNvSpPr>
            <a:spLocks noGrp="1"/>
          </p:cNvSpPr>
          <p:nvPr>
            <p:ph type="body" sz="quarter" idx="13"/>
          </p:nvPr>
        </p:nvSpPr>
        <p:spPr>
          <a:xfrm>
            <a:off x="365125" y="5996561"/>
            <a:ext cx="10336213" cy="588623"/>
          </a:xfrm>
        </p:spPr>
        <p:txBody>
          <a:bodyPr/>
          <a:lstStyle/>
          <a:p>
            <a:pPr>
              <a:lnSpc>
                <a:spcPct val="85000"/>
              </a:lnSpc>
              <a:spcBef>
                <a:spcPct val="0"/>
              </a:spcBef>
              <a:spcAft>
                <a:spcPct val="25000"/>
              </a:spcAft>
              <a:buClr>
                <a:schemeClr val="tx2"/>
              </a:buClr>
              <a:buSzPct val="80000"/>
            </a:pPr>
            <a:r>
              <a:rPr lang="de-DE" altLang="de-DE" sz="900" baseline="30000">
                <a:solidFill>
                  <a:schemeClr val="tx1">
                    <a:lumMod val="65000"/>
                    <a:lumOff val="35000"/>
                  </a:schemeClr>
                </a:solidFill>
                <a:ea typeface="Arial Unicode MS" pitchFamily="34" charset="-128"/>
              </a:rPr>
              <a:t>1 </a:t>
            </a:r>
            <a:r>
              <a:rPr lang="de-DE" altLang="de-DE" sz="900">
                <a:solidFill>
                  <a:schemeClr val="tx1">
                    <a:lumMod val="65000"/>
                    <a:lumOff val="35000"/>
                  </a:schemeClr>
                </a:solidFill>
                <a:ea typeface="Arial Unicode MS" pitchFamily="34" charset="-128"/>
              </a:rPr>
              <a:t>RKI, </a:t>
            </a:r>
            <a:r>
              <a:rPr lang="de-DE" altLang="de-DE" sz="900" err="1">
                <a:solidFill>
                  <a:schemeClr val="tx1">
                    <a:lumMod val="65000"/>
                    <a:lumOff val="35000"/>
                  </a:schemeClr>
                </a:solidFill>
                <a:ea typeface="Arial Unicode MS" pitchFamily="34" charset="-128"/>
              </a:rPr>
              <a:t>Survstat</a:t>
            </a:r>
            <a:r>
              <a:rPr lang="de-DE" altLang="de-DE" sz="900">
                <a:solidFill>
                  <a:schemeClr val="tx1">
                    <a:lumMod val="65000"/>
                    <a:lumOff val="35000"/>
                  </a:schemeClr>
                </a:solidFill>
                <a:ea typeface="Arial Unicode MS" pitchFamily="34" charset="-128"/>
              </a:rPr>
              <a:t>: zwischen 10.000 und 17.000 gemeldete Fälle in den Jahren 2013 – 2019 bezogen auf eine Gesamtbevölkerung in Deutschland von 80–83 Mio. </a:t>
            </a:r>
            <a:br>
              <a:rPr lang="de-DE" altLang="de-DE" sz="900">
                <a:solidFill>
                  <a:schemeClr val="tx1">
                    <a:lumMod val="65000"/>
                    <a:lumOff val="35000"/>
                  </a:schemeClr>
                </a:solidFill>
                <a:ea typeface="Arial Unicode MS" pitchFamily="34" charset="-128"/>
              </a:rPr>
            </a:br>
            <a:r>
              <a:rPr lang="de-DE" altLang="de-DE" sz="900" baseline="30000">
                <a:solidFill>
                  <a:schemeClr val="tx1">
                    <a:lumMod val="65000"/>
                    <a:lumOff val="35000"/>
                  </a:schemeClr>
                </a:solidFill>
                <a:ea typeface="Arial Unicode MS" pitchFamily="34" charset="-128"/>
              </a:rPr>
              <a:t>2 </a:t>
            </a:r>
            <a:r>
              <a:rPr lang="de-DE" altLang="de-DE" sz="900">
                <a:solidFill>
                  <a:schemeClr val="tx1">
                    <a:lumMod val="65000"/>
                    <a:lumOff val="35000"/>
                  </a:schemeClr>
                </a:solidFill>
                <a:ea typeface="Arial Unicode MS" pitchFamily="34" charset="-128"/>
              </a:rPr>
              <a:t>Riffelmann M et al., </a:t>
            </a:r>
            <a:r>
              <a:rPr lang="de-DE" sz="900" err="1">
                <a:solidFill>
                  <a:schemeClr val="tx1">
                    <a:lumMod val="65000"/>
                    <a:lumOff val="35000"/>
                  </a:schemeClr>
                </a:solidFill>
              </a:rPr>
              <a:t>Dtsch</a:t>
            </a:r>
            <a:r>
              <a:rPr lang="de-DE" sz="900">
                <a:solidFill>
                  <a:schemeClr val="tx1">
                    <a:lumMod val="65000"/>
                    <a:lumOff val="35000"/>
                  </a:schemeClr>
                </a:solidFill>
              </a:rPr>
              <a:t> </a:t>
            </a:r>
            <a:r>
              <a:rPr lang="de-DE" sz="900" err="1">
                <a:solidFill>
                  <a:schemeClr val="tx1">
                    <a:lumMod val="65000"/>
                    <a:lumOff val="35000"/>
                  </a:schemeClr>
                </a:solidFill>
              </a:rPr>
              <a:t>med</a:t>
            </a:r>
            <a:r>
              <a:rPr lang="de-DE" sz="900">
                <a:solidFill>
                  <a:schemeClr val="tx1">
                    <a:lumMod val="65000"/>
                    <a:lumOff val="35000"/>
                  </a:schemeClr>
                </a:solidFill>
              </a:rPr>
              <a:t> </a:t>
            </a:r>
            <a:r>
              <a:rPr lang="de-DE" sz="900" err="1">
                <a:solidFill>
                  <a:schemeClr val="tx1">
                    <a:lumMod val="65000"/>
                    <a:lumOff val="35000"/>
                  </a:schemeClr>
                </a:solidFill>
              </a:rPr>
              <a:t>Wochenschr</a:t>
            </a:r>
            <a:r>
              <a:rPr lang="de-DE" sz="900">
                <a:solidFill>
                  <a:schemeClr val="tx1">
                    <a:lumMod val="65000"/>
                    <a:lumOff val="35000"/>
                  </a:schemeClr>
                </a:solidFill>
              </a:rPr>
              <a:t> 2006; 131(50): 2829-2834</a:t>
            </a:r>
            <a:r>
              <a:rPr lang="de-DE" altLang="de-DE" sz="900">
                <a:solidFill>
                  <a:schemeClr val="tx1">
                    <a:lumMod val="65000"/>
                    <a:lumOff val="35000"/>
                  </a:schemeClr>
                </a:solidFill>
                <a:ea typeface="Arial Unicode MS" pitchFamily="34" charset="-128"/>
              </a:rPr>
              <a:t>; Strebel P et al., JID 2001;183:1353–9</a:t>
            </a:r>
            <a:r>
              <a:rPr lang="de-DE" altLang="de-DE" sz="900">
                <a:solidFill>
                  <a:schemeClr val="tx1">
                    <a:lumMod val="65000"/>
                    <a:lumOff val="35000"/>
                  </a:schemeClr>
                </a:solidFill>
                <a:ea typeface="MS PGothic" panose="020B0600070205080204" pitchFamily="34" charset="-128"/>
              </a:rPr>
              <a:t>.  </a:t>
            </a:r>
            <a:br>
              <a:rPr lang="de-DE" altLang="de-DE" sz="900">
                <a:solidFill>
                  <a:schemeClr val="tx1">
                    <a:lumMod val="65000"/>
                    <a:lumOff val="35000"/>
                  </a:schemeClr>
                </a:solidFill>
                <a:ea typeface="MS PGothic" panose="020B0600070205080204" pitchFamily="34" charset="-128"/>
              </a:rPr>
            </a:br>
            <a:r>
              <a:rPr lang="de-DE" altLang="de-DE" sz="900" baseline="30000">
                <a:solidFill>
                  <a:schemeClr val="tx1">
                    <a:lumMod val="65000"/>
                    <a:lumOff val="35000"/>
                  </a:schemeClr>
                </a:solidFill>
                <a:ea typeface="MS PGothic" panose="020B0600070205080204" pitchFamily="34" charset="-128"/>
              </a:rPr>
              <a:t>3 </a:t>
            </a:r>
            <a:r>
              <a:rPr lang="de-DE" altLang="de-DE" sz="900">
                <a:solidFill>
                  <a:schemeClr val="tx1">
                    <a:lumMod val="65000"/>
                    <a:lumOff val="35000"/>
                  </a:schemeClr>
                </a:solidFill>
                <a:ea typeface="MS PGothic" panose="020B0600070205080204" pitchFamily="34" charset="-128"/>
              </a:rPr>
              <a:t>Miller E et al. Commun Dis Public Health. 2000 Jun;3(2):132-4; Gilberg S et al., JID 2002;186:415–8; </a:t>
            </a:r>
            <a:br>
              <a:rPr lang="de-DE" altLang="de-DE" sz="900">
                <a:solidFill>
                  <a:schemeClr val="tx1">
                    <a:lumMod val="65000"/>
                    <a:lumOff val="35000"/>
                  </a:schemeClr>
                </a:solidFill>
                <a:ea typeface="MS PGothic" panose="020B0600070205080204" pitchFamily="34" charset="-128"/>
              </a:rPr>
            </a:br>
            <a:r>
              <a:rPr lang="de-DE" altLang="de-DE" sz="900" baseline="30000">
                <a:solidFill>
                  <a:schemeClr val="tx1">
                    <a:lumMod val="65000"/>
                    <a:lumOff val="35000"/>
                  </a:schemeClr>
                </a:solidFill>
                <a:ea typeface="MS PGothic" panose="020B0600070205080204" pitchFamily="34" charset="-128"/>
              </a:rPr>
              <a:t>4  </a:t>
            </a:r>
            <a:r>
              <a:rPr lang="de-DE" sz="900">
                <a:solidFill>
                  <a:schemeClr val="tx1">
                    <a:lumMod val="65000"/>
                    <a:lumOff val="35000"/>
                  </a:schemeClr>
                </a:solidFill>
              </a:rPr>
              <a:t>Zhang Q, et al. BMC </a:t>
            </a:r>
            <a:r>
              <a:rPr lang="de-DE" sz="900" err="1">
                <a:solidFill>
                  <a:schemeClr val="tx1">
                    <a:lumMod val="65000"/>
                    <a:lumOff val="35000"/>
                  </a:schemeClr>
                </a:solidFill>
              </a:rPr>
              <a:t>Infect</a:t>
            </a:r>
            <a:r>
              <a:rPr lang="de-DE" sz="900">
                <a:solidFill>
                  <a:schemeClr val="tx1">
                    <a:lumMod val="65000"/>
                    <a:lumOff val="35000"/>
                  </a:schemeClr>
                </a:solidFill>
              </a:rPr>
              <a:t> Dis. 2012;12(1):138; </a:t>
            </a:r>
            <a:r>
              <a:rPr lang="de-DE" sz="900" err="1">
                <a:solidFill>
                  <a:schemeClr val="tx1">
                    <a:lumMod val="65000"/>
                    <a:lumOff val="35000"/>
                  </a:schemeClr>
                </a:solidFill>
              </a:rPr>
              <a:t>Rendi</a:t>
            </a:r>
            <a:r>
              <a:rPr lang="de-DE" sz="900">
                <a:solidFill>
                  <a:schemeClr val="tx1">
                    <a:lumMod val="65000"/>
                    <a:lumOff val="35000"/>
                  </a:schemeClr>
                </a:solidFill>
              </a:rPr>
              <a:t>-Wagner P et al. Vaccine. 2010;28(19):3285–3290; </a:t>
            </a:r>
            <a:r>
              <a:rPr lang="de-DE" sz="900" err="1">
                <a:solidFill>
                  <a:schemeClr val="tx1">
                    <a:lumMod val="65000"/>
                    <a:lumOff val="35000"/>
                  </a:schemeClr>
                </a:solidFill>
              </a:rPr>
              <a:t>Xu</a:t>
            </a:r>
            <a:r>
              <a:rPr lang="de-DE" sz="900">
                <a:solidFill>
                  <a:schemeClr val="tx1">
                    <a:lumMod val="65000"/>
                    <a:lumOff val="35000"/>
                  </a:schemeClr>
                </a:solidFill>
              </a:rPr>
              <a:t> Y et al. Hum </a:t>
            </a:r>
            <a:r>
              <a:rPr lang="de-DE" sz="900" err="1">
                <a:solidFill>
                  <a:schemeClr val="tx1">
                    <a:lumMod val="65000"/>
                    <a:lumOff val="35000"/>
                  </a:schemeClr>
                </a:solidFill>
              </a:rPr>
              <a:t>Vaccin</a:t>
            </a:r>
            <a:r>
              <a:rPr lang="de-DE" sz="900">
                <a:solidFill>
                  <a:schemeClr val="tx1">
                    <a:lumMod val="65000"/>
                    <a:lumOff val="35000"/>
                  </a:schemeClr>
                </a:solidFill>
              </a:rPr>
              <a:t> </a:t>
            </a:r>
            <a:r>
              <a:rPr lang="de-DE" sz="900" err="1">
                <a:solidFill>
                  <a:schemeClr val="tx1">
                    <a:lumMod val="65000"/>
                    <a:lumOff val="35000"/>
                  </a:schemeClr>
                </a:solidFill>
              </a:rPr>
              <a:t>Immunother</a:t>
            </a:r>
            <a:r>
              <a:rPr lang="de-DE" sz="900">
                <a:solidFill>
                  <a:schemeClr val="tx1">
                    <a:lumMod val="65000"/>
                    <a:lumOff val="35000"/>
                  </a:schemeClr>
                </a:solidFill>
              </a:rPr>
              <a:t>. 2014;10(1):192–198. </a:t>
            </a:r>
            <a:br>
              <a:rPr lang="de-DE" sz="900">
                <a:solidFill>
                  <a:schemeClr val="tx1">
                    <a:lumMod val="65000"/>
                    <a:lumOff val="35000"/>
                  </a:schemeClr>
                </a:solidFill>
              </a:rPr>
            </a:br>
            <a:r>
              <a:rPr lang="de-DE" sz="900" baseline="30000">
                <a:solidFill>
                  <a:schemeClr val="tx1">
                    <a:lumMod val="65000"/>
                    <a:lumOff val="35000"/>
                  </a:schemeClr>
                </a:solidFill>
              </a:rPr>
              <a:t>5</a:t>
            </a:r>
            <a:r>
              <a:rPr lang="de-DE" sz="900">
                <a:solidFill>
                  <a:schemeClr val="tx1">
                    <a:lumMod val="65000"/>
                    <a:lumOff val="35000"/>
                  </a:schemeClr>
                </a:solidFill>
              </a:rPr>
              <a:t> </a:t>
            </a:r>
            <a:r>
              <a:rPr lang="de-DE" sz="900" err="1">
                <a:solidFill>
                  <a:schemeClr val="tx1">
                    <a:lumMod val="65000"/>
                    <a:lumOff val="35000"/>
                  </a:schemeClr>
                </a:solidFill>
              </a:rPr>
              <a:t>Bagordo</a:t>
            </a:r>
            <a:r>
              <a:rPr lang="de-DE" sz="900">
                <a:solidFill>
                  <a:schemeClr val="tx1">
                    <a:lumMod val="65000"/>
                    <a:lumOff val="35000"/>
                  </a:schemeClr>
                </a:solidFill>
              </a:rPr>
              <a:t> F, et al., </a:t>
            </a:r>
            <a:r>
              <a:rPr lang="de-DE" sz="900" err="1">
                <a:solidFill>
                  <a:schemeClr val="tx1">
                    <a:lumMod val="65000"/>
                    <a:lumOff val="35000"/>
                  </a:schemeClr>
                </a:solidFill>
              </a:rPr>
              <a:t>Seroepidemiological</a:t>
            </a:r>
            <a:r>
              <a:rPr lang="de-DE" sz="900">
                <a:solidFill>
                  <a:schemeClr val="tx1">
                    <a:lumMod val="65000"/>
                    <a:lumOff val="35000"/>
                  </a:schemeClr>
                </a:solidFill>
              </a:rPr>
              <a:t> Study </a:t>
            </a:r>
            <a:r>
              <a:rPr lang="de-DE" sz="900" err="1">
                <a:solidFill>
                  <a:schemeClr val="tx1">
                    <a:lumMod val="65000"/>
                    <a:lumOff val="35000"/>
                  </a:schemeClr>
                </a:solidFill>
              </a:rPr>
              <a:t>Group.J</a:t>
            </a:r>
            <a:r>
              <a:rPr lang="de-DE" sz="900">
                <a:solidFill>
                  <a:schemeClr val="tx1">
                    <a:lumMod val="65000"/>
                    <a:lumOff val="35000"/>
                  </a:schemeClr>
                </a:solidFill>
              </a:rPr>
              <a:t> </a:t>
            </a:r>
            <a:r>
              <a:rPr lang="de-DE" sz="900" err="1">
                <a:solidFill>
                  <a:schemeClr val="tx1">
                    <a:lumMod val="65000"/>
                    <a:lumOff val="35000"/>
                  </a:schemeClr>
                </a:solidFill>
              </a:rPr>
              <a:t>Clin</a:t>
            </a:r>
            <a:r>
              <a:rPr lang="de-DE" sz="900">
                <a:solidFill>
                  <a:schemeClr val="tx1">
                    <a:lumMod val="65000"/>
                    <a:lumOff val="35000"/>
                  </a:schemeClr>
                </a:solidFill>
              </a:rPr>
              <a:t> Med. 2023 Feb 21;12(5):1732. Bild: ASSET-1933988</a:t>
            </a:r>
          </a:p>
        </p:txBody>
      </p:sp>
      <p:sp>
        <p:nvSpPr>
          <p:cNvPr id="3" name="Titel 2">
            <a:extLst>
              <a:ext uri="{FF2B5EF4-FFF2-40B4-BE49-F238E27FC236}">
                <a16:creationId xmlns:a16="http://schemas.microsoft.com/office/drawing/2014/main" id="{20F0AA6E-9510-26D4-4F7C-4BDC015210C3}"/>
              </a:ext>
            </a:extLst>
          </p:cNvPr>
          <p:cNvSpPr>
            <a:spLocks noGrp="1"/>
          </p:cNvSpPr>
          <p:nvPr>
            <p:ph type="title" idx="4294967295"/>
          </p:nvPr>
        </p:nvSpPr>
        <p:spPr>
          <a:xfrm>
            <a:off x="365125" y="284928"/>
            <a:ext cx="11460163" cy="430887"/>
          </a:xfrm>
        </p:spPr>
        <p:txBody>
          <a:bodyPr vert="horz">
            <a:normAutofit fontScale="90000"/>
          </a:bodyPr>
          <a:lstStyle/>
          <a:p>
            <a:r>
              <a:rPr lang="de-DE"/>
              <a:t>Pertussis</a:t>
            </a:r>
          </a:p>
        </p:txBody>
      </p:sp>
      <p:sp>
        <p:nvSpPr>
          <p:cNvPr id="20" name="Foliennummernplatzhalter 19">
            <a:extLst>
              <a:ext uri="{FF2B5EF4-FFF2-40B4-BE49-F238E27FC236}">
                <a16:creationId xmlns:a16="http://schemas.microsoft.com/office/drawing/2014/main" id="{B36954E2-93EF-C4CE-9C7B-0CF34F4FA27F}"/>
              </a:ext>
            </a:extLst>
          </p:cNvPr>
          <p:cNvSpPr>
            <a:spLocks noGrp="1"/>
          </p:cNvSpPr>
          <p:nvPr>
            <p:ph type="sldNum" sz="quarter" idx="21"/>
          </p:nvPr>
        </p:nvSpPr>
        <p:spPr/>
        <p:txBody>
          <a:bodyPr/>
          <a:lstStyle/>
          <a:p>
            <a:fld id="{9F9F533D-B52E-4A2F-BF72-0ADD2D94BD75}" type="slidenum">
              <a:rPr lang="en-GB" smtClean="0"/>
              <a:pPr/>
              <a:t>60</a:t>
            </a:fld>
            <a:endParaRPr lang="en-GB"/>
          </a:p>
        </p:txBody>
      </p:sp>
      <p:cxnSp>
        <p:nvCxnSpPr>
          <p:cNvPr id="19" name="Gerader Verbinder 18">
            <a:extLst>
              <a:ext uri="{FF2B5EF4-FFF2-40B4-BE49-F238E27FC236}">
                <a16:creationId xmlns:a16="http://schemas.microsoft.com/office/drawing/2014/main" id="{441C33D8-A785-A650-991F-23C79DDFBF78}"/>
              </a:ext>
            </a:extLst>
          </p:cNvPr>
          <p:cNvCxnSpPr>
            <a:cxnSpLocks/>
          </p:cNvCxnSpPr>
          <p:nvPr/>
        </p:nvCxnSpPr>
        <p:spPr>
          <a:xfrm flipH="1">
            <a:off x="5366368" y="3501790"/>
            <a:ext cx="6458920"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003B5842-D84B-FC74-63CB-2AF8E95BE402}"/>
              </a:ext>
            </a:extLst>
          </p:cNvPr>
          <p:cNvCxnSpPr>
            <a:cxnSpLocks/>
          </p:cNvCxnSpPr>
          <p:nvPr/>
        </p:nvCxnSpPr>
        <p:spPr>
          <a:xfrm flipH="1">
            <a:off x="5366368" y="4508658"/>
            <a:ext cx="6458920"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052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270851" y="247911"/>
            <a:ext cx="11646165" cy="3877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en-US" sz="2800" b="1" i="0" u="none" strike="noStrike" kern="1200" cap="none" spc="0" normalizeH="0" baseline="0" noProof="0" dirty="0">
                <a:ln>
                  <a:noFill/>
                </a:ln>
                <a:solidFill>
                  <a:srgbClr val="FC1921"/>
                </a:solidFill>
                <a:effectLst/>
                <a:uLnTx/>
                <a:uFillTx/>
                <a:latin typeface="Montserrat"/>
                <a:ea typeface="+mn-ea"/>
                <a:cs typeface="+mn-cs"/>
              </a:rPr>
              <a:t>Pertussis – </a:t>
            </a:r>
            <a:r>
              <a:rPr kumimoji="0" lang="en-US" sz="2800" b="1" i="0" u="none" strike="noStrike" kern="1200" cap="none" spc="0" normalizeH="0" baseline="0" noProof="0" dirty="0" err="1">
                <a:ln>
                  <a:noFill/>
                </a:ln>
                <a:solidFill>
                  <a:srgbClr val="FC1921"/>
                </a:solidFill>
                <a:effectLst/>
                <a:uLnTx/>
                <a:uFillTx/>
                <a:latin typeface="Montserrat"/>
                <a:ea typeface="+mn-ea"/>
                <a:cs typeface="+mn-cs"/>
              </a:rPr>
              <a:t>Impfstoffe</a:t>
            </a:r>
            <a:r>
              <a:rPr kumimoji="0" lang="en-US" sz="2800" b="1" i="0" u="none" strike="noStrike" kern="1200" cap="none" spc="0" normalizeH="0" baseline="0" noProof="0" dirty="0">
                <a:ln>
                  <a:noFill/>
                </a:ln>
                <a:solidFill>
                  <a:srgbClr val="FC1921"/>
                </a:solidFill>
                <a:effectLst/>
                <a:uLnTx/>
                <a:uFillTx/>
                <a:latin typeface="Montserrat"/>
                <a:ea typeface="+mn-ea"/>
                <a:cs typeface="+mn-cs"/>
              </a:rPr>
              <a:t> und </a:t>
            </a:r>
            <a:r>
              <a:rPr kumimoji="0" lang="en-US" sz="2800" b="1" i="0" u="none" strike="noStrike" kern="1200" cap="none" spc="0" normalizeH="0" baseline="0" noProof="0" dirty="0" err="1">
                <a:ln>
                  <a:noFill/>
                </a:ln>
                <a:solidFill>
                  <a:srgbClr val="FC1921"/>
                </a:solidFill>
                <a:effectLst/>
                <a:uLnTx/>
                <a:uFillTx/>
                <a:latin typeface="Montserrat"/>
                <a:ea typeface="+mn-ea"/>
                <a:cs typeface="+mn-cs"/>
              </a:rPr>
              <a:t>etwaige</a:t>
            </a:r>
            <a:r>
              <a:rPr kumimoji="0" lang="en-US" sz="2800" b="1" i="0" u="none" strike="noStrike" kern="1200" cap="none" spc="0" normalizeH="0" baseline="0" noProof="0" dirty="0">
                <a:ln>
                  <a:noFill/>
                </a:ln>
                <a:solidFill>
                  <a:srgbClr val="FC1921"/>
                </a:solidFill>
                <a:effectLst/>
                <a:uLnTx/>
                <a:uFillTx/>
                <a:latin typeface="Montserrat"/>
                <a:ea typeface="+mn-ea"/>
                <a:cs typeface="+mn-cs"/>
              </a:rPr>
              <a:t> </a:t>
            </a:r>
            <a:r>
              <a:rPr kumimoji="0" lang="en-US" sz="2800" b="1" i="0" u="none" strike="noStrike" kern="1200" cap="none" spc="0" normalizeH="0" baseline="0" noProof="0" dirty="0" err="1">
                <a:ln>
                  <a:noFill/>
                </a:ln>
                <a:solidFill>
                  <a:srgbClr val="FC1921"/>
                </a:solidFill>
                <a:effectLst/>
                <a:uLnTx/>
                <a:uFillTx/>
                <a:latin typeface="Montserrat"/>
                <a:ea typeface="+mn-ea"/>
                <a:cs typeface="+mn-cs"/>
              </a:rPr>
              <a:t>Besonderheiten</a:t>
            </a:r>
            <a:endParaRPr kumimoji="0" lang="en-US" sz="2800" b="1" i="0" u="none" strike="noStrike" kern="1200" cap="none" spc="0" normalizeH="0" baseline="0" noProof="0" dirty="0">
              <a:ln>
                <a:noFill/>
              </a:ln>
              <a:solidFill>
                <a:srgbClr val="FC1921"/>
              </a:solidFill>
              <a:effectLst/>
              <a:uLnTx/>
              <a:uFillTx/>
              <a:latin typeface="Montserrat"/>
              <a:ea typeface="+mn-ea"/>
              <a:cs typeface="+mn-cs"/>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295F8-B4CB-4F7B-896C-F437778A33C2}"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feld 6">
            <a:extLst>
              <a:ext uri="{FF2B5EF4-FFF2-40B4-BE49-F238E27FC236}">
                <a16:creationId xmlns:a16="http://schemas.microsoft.com/office/drawing/2014/main" id="{55D9EBCB-DFD5-D69C-22A2-A342E783E818}"/>
              </a:ext>
            </a:extLst>
          </p:cNvPr>
          <p:cNvSpPr txBox="1"/>
          <p:nvPr/>
        </p:nvSpPr>
        <p:spPr>
          <a:xfrm>
            <a:off x="14176" y="6569421"/>
            <a:ext cx="1136191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hlinkClick r:id="rId2"/>
              </a:rPr>
              <a:t>https://www.rki.de/DE/Content/Infekt/EpidBull/Archiv/2024/Ausgaben/04_24.pdf?__blob=publicationFile</a:t>
            </a:r>
            <a:r>
              <a:rPr kumimoji="0" lang="de-DE" sz="10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 (abgerufen am 10.10.2024)</a:t>
            </a:r>
          </a:p>
        </p:txBody>
      </p:sp>
      <p:pic>
        <p:nvPicPr>
          <p:cNvPr id="3" name="Grafik 2">
            <a:extLst>
              <a:ext uri="{FF2B5EF4-FFF2-40B4-BE49-F238E27FC236}">
                <a16:creationId xmlns:a16="http://schemas.microsoft.com/office/drawing/2014/main" id="{A504E363-3AF1-4194-3D5F-0E9FEB88C5FA}"/>
              </a:ext>
            </a:extLst>
          </p:cNvPr>
          <p:cNvPicPr>
            <a:picLocks noChangeAspect="1"/>
          </p:cNvPicPr>
          <p:nvPr/>
        </p:nvPicPr>
        <p:blipFill>
          <a:blip r:embed="rId3"/>
          <a:stretch>
            <a:fillRect/>
          </a:stretch>
        </p:blipFill>
        <p:spPr>
          <a:xfrm>
            <a:off x="1754259" y="930758"/>
            <a:ext cx="8763000" cy="4181475"/>
          </a:xfrm>
          <a:prstGeom prst="rect">
            <a:avLst/>
          </a:prstGeom>
          <a:effectLst>
            <a:outerShdw blurRad="63500" sx="102000" sy="102000" algn="ctr" rotWithShape="0">
              <a:prstClr val="black">
                <a:alpha val="40000"/>
              </a:prstClr>
            </a:outerShdw>
          </a:effectLst>
        </p:spPr>
      </p:pic>
      <p:sp>
        <p:nvSpPr>
          <p:cNvPr id="8" name="Rechteck 7">
            <a:extLst>
              <a:ext uri="{FF2B5EF4-FFF2-40B4-BE49-F238E27FC236}">
                <a16:creationId xmlns:a16="http://schemas.microsoft.com/office/drawing/2014/main" id="{36AB4353-DCC8-6134-3F5A-C7DA86065F86}"/>
              </a:ext>
            </a:extLst>
          </p:cNvPr>
          <p:cNvSpPr/>
          <p:nvPr/>
        </p:nvSpPr>
        <p:spPr>
          <a:xfrm>
            <a:off x="3428068" y="899997"/>
            <a:ext cx="7089191" cy="690264"/>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5BD92CDD-B313-0263-AEE1-909199EEA816}"/>
              </a:ext>
            </a:extLst>
          </p:cNvPr>
          <p:cNvSpPr/>
          <p:nvPr/>
        </p:nvSpPr>
        <p:spPr>
          <a:xfrm>
            <a:off x="3428068" y="4463097"/>
            <a:ext cx="3539266" cy="690264"/>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5D26E7E2-D883-0655-EFFE-7078BB7CB2D2}"/>
              </a:ext>
            </a:extLst>
          </p:cNvPr>
          <p:cNvSpPr txBox="1"/>
          <p:nvPr/>
        </p:nvSpPr>
        <p:spPr>
          <a:xfrm>
            <a:off x="270851" y="5280507"/>
            <a:ext cx="11780066" cy="1169551"/>
          </a:xfrm>
          <a:prstGeom prst="rect">
            <a:avLst/>
          </a:prstGeom>
          <a:noFill/>
        </p:spPr>
        <p:txBody>
          <a:bodyPr wrap="square">
            <a:spAutoFit/>
          </a:bodyPr>
          <a:lstStyle/>
          <a:p>
            <a:pPr algn="ctr"/>
            <a:r>
              <a:rPr lang="de-DE" sz="1400" i="1" dirty="0">
                <a:latin typeface="Montserrat" panose="00000500000000000000" pitchFamily="2" charset="0"/>
              </a:rPr>
              <a:t>„Da ein monovalenter Pertussis-Impfstoff nicht mehr zur Verfügung steht, muss einer der genannten Kombinationsimpfstoffe verwendet werden. </a:t>
            </a:r>
            <a:r>
              <a:rPr lang="de-DE" sz="1400" b="1" i="1" dirty="0">
                <a:latin typeface="Montserrat" panose="00000500000000000000" pitchFamily="2" charset="0"/>
              </a:rPr>
              <a:t>Bei bestehender Indikation zur Pertussis-Impfung kann auch kurz nach einer erfolgten </a:t>
            </a:r>
            <a:r>
              <a:rPr lang="de-DE" sz="1400" b="1" i="1" dirty="0" err="1">
                <a:latin typeface="Montserrat" panose="00000500000000000000" pitchFamily="2" charset="0"/>
              </a:rPr>
              <a:t>Td</a:t>
            </a:r>
            <a:r>
              <a:rPr lang="de-DE" sz="1400" b="1" i="1" dirty="0">
                <a:latin typeface="Montserrat" panose="00000500000000000000" pitchFamily="2" charset="0"/>
              </a:rPr>
              <a:t>-Impfung eine Impfung mit </a:t>
            </a:r>
            <a:r>
              <a:rPr lang="de-DE" sz="1400" b="1" i="1" dirty="0" err="1">
                <a:latin typeface="Montserrat" panose="00000500000000000000" pitchFamily="2" charset="0"/>
              </a:rPr>
              <a:t>Tdap</a:t>
            </a:r>
            <a:r>
              <a:rPr lang="de-DE" sz="1400" b="1" i="1" dirty="0">
                <a:latin typeface="Montserrat" panose="00000500000000000000" pitchFamily="2" charset="0"/>
              </a:rPr>
              <a:t>-Impfstoff durchgeführt werden</a:t>
            </a:r>
            <a:r>
              <a:rPr lang="de-DE" sz="1400" i="1" dirty="0">
                <a:latin typeface="Montserrat" panose="00000500000000000000" pitchFamily="2" charset="0"/>
              </a:rPr>
              <a:t>. Für einen der </a:t>
            </a:r>
            <a:r>
              <a:rPr lang="de-DE" sz="1400" i="1" dirty="0" err="1">
                <a:latin typeface="Montserrat" panose="00000500000000000000" pitchFamily="2" charset="0"/>
              </a:rPr>
              <a:t>Tdap</a:t>
            </a:r>
            <a:r>
              <a:rPr lang="de-DE" sz="1400" i="1" dirty="0">
                <a:latin typeface="Montserrat" panose="00000500000000000000" pitchFamily="2" charset="0"/>
              </a:rPr>
              <a:t>-Impfstoffe konnte in einer </a:t>
            </a:r>
            <a:r>
              <a:rPr lang="de-DE" sz="1400" i="1" dirty="0" err="1">
                <a:latin typeface="Montserrat" panose="00000500000000000000" pitchFamily="2" charset="0"/>
              </a:rPr>
              <a:t>Plazebo</a:t>
            </a:r>
            <a:r>
              <a:rPr lang="de-DE" sz="1400" i="1" dirty="0">
                <a:latin typeface="Montserrat" panose="00000500000000000000" pitchFamily="2" charset="0"/>
              </a:rPr>
              <a:t>-kontrollierten Studie gezeigt werden, dass dieser bereits 1 Monat nach der letzten </a:t>
            </a:r>
            <a:r>
              <a:rPr lang="de-DE" sz="1400" i="1" dirty="0" err="1">
                <a:latin typeface="Montserrat" panose="00000500000000000000" pitchFamily="2" charset="0"/>
              </a:rPr>
              <a:t>Td</a:t>
            </a:r>
            <a:r>
              <a:rPr lang="de-DE" sz="1400" i="1" dirty="0">
                <a:latin typeface="Montserrat" panose="00000500000000000000" pitchFamily="2" charset="0"/>
              </a:rPr>
              <a:t>-Impfung verabreicht werden kann, ohne dass es zu vermehrten Nebenwirkungen kommt (s. </a:t>
            </a:r>
            <a:r>
              <a:rPr lang="de-DE" sz="1400" i="1" dirty="0" err="1">
                <a:latin typeface="Montserrat" panose="00000500000000000000" pitchFamily="2" charset="0"/>
              </a:rPr>
              <a:t>Epid</a:t>
            </a:r>
            <a:r>
              <a:rPr lang="de-DE" sz="1400" i="1" dirty="0">
                <a:latin typeface="Montserrat" panose="00000500000000000000" pitchFamily="2" charset="0"/>
              </a:rPr>
              <a:t> Bull 33/2009)“</a:t>
            </a:r>
          </a:p>
        </p:txBody>
      </p:sp>
    </p:spTree>
    <p:extLst>
      <p:ext uri="{BB962C8B-B14F-4D97-AF65-F5344CB8AC3E}">
        <p14:creationId xmlns:p14="http://schemas.microsoft.com/office/powerpoint/2010/main" val="2788548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270851" y="247911"/>
            <a:ext cx="11646165" cy="3877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en-US" sz="2800" b="1" i="0" u="none" strike="noStrike" kern="1200" cap="none" spc="0" normalizeH="0" baseline="0" noProof="0" dirty="0">
                <a:ln>
                  <a:noFill/>
                </a:ln>
                <a:solidFill>
                  <a:srgbClr val="FC1921"/>
                </a:solidFill>
                <a:effectLst/>
                <a:uLnTx/>
                <a:uFillTx/>
                <a:latin typeface="Montserrat"/>
                <a:ea typeface="+mn-ea"/>
                <a:cs typeface="+mn-cs"/>
              </a:rPr>
              <a:t>Pertussis – </a:t>
            </a:r>
            <a:r>
              <a:rPr kumimoji="0" lang="en-US" sz="2800" b="1" i="0" u="none" strike="noStrike" kern="1200" cap="none" spc="0" normalizeH="0" baseline="0" noProof="0" dirty="0" err="1">
                <a:ln>
                  <a:noFill/>
                </a:ln>
                <a:solidFill>
                  <a:srgbClr val="FC1921"/>
                </a:solidFill>
                <a:effectLst/>
                <a:uLnTx/>
                <a:uFillTx/>
                <a:latin typeface="Montserrat"/>
                <a:ea typeface="+mn-ea"/>
                <a:cs typeface="+mn-cs"/>
              </a:rPr>
              <a:t>Impfstoffe</a:t>
            </a:r>
            <a:r>
              <a:rPr kumimoji="0" lang="en-US" sz="2800" b="1" i="0" u="none" strike="noStrike" kern="1200" cap="none" spc="0" normalizeH="0" baseline="0" noProof="0" dirty="0">
                <a:ln>
                  <a:noFill/>
                </a:ln>
                <a:solidFill>
                  <a:srgbClr val="FC1921"/>
                </a:solidFill>
                <a:effectLst/>
                <a:uLnTx/>
                <a:uFillTx/>
                <a:latin typeface="Montserrat"/>
                <a:ea typeface="+mn-ea"/>
                <a:cs typeface="+mn-cs"/>
              </a:rPr>
              <a:t> und </a:t>
            </a:r>
            <a:r>
              <a:rPr kumimoji="0" lang="en-US" sz="2800" b="1" i="0" u="none" strike="noStrike" kern="1200" cap="none" spc="0" normalizeH="0" baseline="0" noProof="0" dirty="0" err="1">
                <a:ln>
                  <a:noFill/>
                </a:ln>
                <a:solidFill>
                  <a:srgbClr val="FC1921"/>
                </a:solidFill>
                <a:effectLst/>
                <a:uLnTx/>
                <a:uFillTx/>
                <a:latin typeface="Montserrat"/>
                <a:ea typeface="+mn-ea"/>
                <a:cs typeface="+mn-cs"/>
              </a:rPr>
              <a:t>etwaige</a:t>
            </a:r>
            <a:r>
              <a:rPr kumimoji="0" lang="en-US" sz="2800" b="1" i="0" u="none" strike="noStrike" kern="1200" cap="none" spc="0" normalizeH="0" baseline="0" noProof="0" dirty="0">
                <a:ln>
                  <a:noFill/>
                </a:ln>
                <a:solidFill>
                  <a:srgbClr val="FC1921"/>
                </a:solidFill>
                <a:effectLst/>
                <a:uLnTx/>
                <a:uFillTx/>
                <a:latin typeface="Montserrat"/>
                <a:ea typeface="+mn-ea"/>
                <a:cs typeface="+mn-cs"/>
              </a:rPr>
              <a:t> </a:t>
            </a:r>
            <a:r>
              <a:rPr kumimoji="0" lang="en-US" sz="2800" b="1" i="0" u="none" strike="noStrike" kern="1200" cap="none" spc="0" normalizeH="0" baseline="0" noProof="0" dirty="0" err="1">
                <a:ln>
                  <a:noFill/>
                </a:ln>
                <a:solidFill>
                  <a:srgbClr val="FC1921"/>
                </a:solidFill>
                <a:effectLst/>
                <a:uLnTx/>
                <a:uFillTx/>
                <a:latin typeface="Montserrat"/>
                <a:ea typeface="+mn-ea"/>
                <a:cs typeface="+mn-cs"/>
              </a:rPr>
              <a:t>Besonderheiten</a:t>
            </a:r>
            <a:endParaRPr kumimoji="0" lang="en-US" sz="2800" b="1" i="0" u="none" strike="noStrike" kern="1200" cap="none" spc="0" normalizeH="0" baseline="0" noProof="0" dirty="0">
              <a:ln>
                <a:noFill/>
              </a:ln>
              <a:solidFill>
                <a:srgbClr val="FC1921"/>
              </a:solidFill>
              <a:effectLst/>
              <a:uLnTx/>
              <a:uFillTx/>
              <a:latin typeface="Montserrat"/>
              <a:ea typeface="+mn-ea"/>
              <a:cs typeface="+mn-cs"/>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295F8-B4CB-4F7B-896C-F437778A33C2}"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feld 6">
            <a:extLst>
              <a:ext uri="{FF2B5EF4-FFF2-40B4-BE49-F238E27FC236}">
                <a16:creationId xmlns:a16="http://schemas.microsoft.com/office/drawing/2014/main" id="{55D9EBCB-DFD5-D69C-22A2-A342E783E818}"/>
              </a:ext>
            </a:extLst>
          </p:cNvPr>
          <p:cNvSpPr txBox="1"/>
          <p:nvPr/>
        </p:nvSpPr>
        <p:spPr>
          <a:xfrm>
            <a:off x="14176" y="6569421"/>
            <a:ext cx="11361917"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hlinkClick r:id="rId2"/>
              </a:rPr>
              <a:t>https://www.rki.de/DE/Content/Infekt/EpidBull/Archiv/2024/Ausgaben/04_24.pdf?__blob=publicationFile</a:t>
            </a:r>
            <a:r>
              <a:rPr kumimoji="0" lang="de-DE" sz="10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 (abgerufen am 10.10.2024)</a:t>
            </a:r>
          </a:p>
        </p:txBody>
      </p:sp>
      <p:pic>
        <p:nvPicPr>
          <p:cNvPr id="6" name="Grafik 5">
            <a:extLst>
              <a:ext uri="{FF2B5EF4-FFF2-40B4-BE49-F238E27FC236}">
                <a16:creationId xmlns:a16="http://schemas.microsoft.com/office/drawing/2014/main" id="{4468DEC6-55BC-A8B9-16D2-8951DE7D4272}"/>
              </a:ext>
            </a:extLst>
          </p:cNvPr>
          <p:cNvPicPr>
            <a:picLocks noChangeAspect="1"/>
          </p:cNvPicPr>
          <p:nvPr/>
        </p:nvPicPr>
        <p:blipFill rotWithShape="1">
          <a:blip r:embed="rId3"/>
          <a:srcRect t="29317" b="12644"/>
          <a:stretch/>
        </p:blipFill>
        <p:spPr>
          <a:xfrm>
            <a:off x="1004887" y="1808921"/>
            <a:ext cx="10182225" cy="1868558"/>
          </a:xfrm>
          <a:prstGeom prst="rect">
            <a:avLst/>
          </a:prstGeom>
          <a:effectLst>
            <a:outerShdw blurRad="63500" sx="102000" sy="102000" algn="ctr" rotWithShape="0">
              <a:prstClr val="black">
                <a:alpha val="40000"/>
              </a:prstClr>
            </a:outerShdw>
          </a:effectLst>
        </p:spPr>
      </p:pic>
      <p:pic>
        <p:nvPicPr>
          <p:cNvPr id="9" name="Grafik 8">
            <a:extLst>
              <a:ext uri="{FF2B5EF4-FFF2-40B4-BE49-F238E27FC236}">
                <a16:creationId xmlns:a16="http://schemas.microsoft.com/office/drawing/2014/main" id="{A1E35356-39CE-F089-41EA-20D38F8275F5}"/>
              </a:ext>
            </a:extLst>
          </p:cNvPr>
          <p:cNvPicPr>
            <a:picLocks noChangeAspect="1"/>
          </p:cNvPicPr>
          <p:nvPr/>
        </p:nvPicPr>
        <p:blipFill rotWithShape="1">
          <a:blip r:embed="rId4"/>
          <a:srcRect t="42268"/>
          <a:stretch/>
        </p:blipFill>
        <p:spPr>
          <a:xfrm>
            <a:off x="1723102" y="4323524"/>
            <a:ext cx="9050914" cy="764914"/>
          </a:xfrm>
          <a:prstGeom prst="rect">
            <a:avLst/>
          </a:prstGeom>
          <a:effectLst>
            <a:outerShdw blurRad="63500" sx="102000" sy="102000" algn="ctr" rotWithShape="0">
              <a:prstClr val="black">
                <a:alpha val="40000"/>
              </a:prstClr>
            </a:outerShdw>
          </a:effectLst>
        </p:spPr>
      </p:pic>
      <p:pic>
        <p:nvPicPr>
          <p:cNvPr id="11" name="Grafik 10">
            <a:extLst>
              <a:ext uri="{FF2B5EF4-FFF2-40B4-BE49-F238E27FC236}">
                <a16:creationId xmlns:a16="http://schemas.microsoft.com/office/drawing/2014/main" id="{22F560CC-2328-924C-C39C-D4DE969FD3F9}"/>
              </a:ext>
            </a:extLst>
          </p:cNvPr>
          <p:cNvPicPr>
            <a:picLocks noChangeAspect="1"/>
          </p:cNvPicPr>
          <p:nvPr/>
        </p:nvPicPr>
        <p:blipFill>
          <a:blip r:embed="rId5"/>
          <a:stretch>
            <a:fillRect/>
          </a:stretch>
        </p:blipFill>
        <p:spPr>
          <a:xfrm>
            <a:off x="1004887" y="1030619"/>
            <a:ext cx="10220325" cy="6762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037975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FF0F326-F8E5-1FF0-743F-54B9DA46CA0B}"/>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Sonstiges</a:t>
            </a:r>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a:extLst>
              <a:ext uri="{FF2B5EF4-FFF2-40B4-BE49-F238E27FC236}">
                <a16:creationId xmlns:a16="http://schemas.microsoft.com/office/drawing/2014/main" id="{6F56245C-D172-1EA6-C9F8-D3CA484F0B6D}"/>
              </a:ext>
            </a:extLst>
          </p:cNvPr>
          <p:cNvPicPr>
            <a:picLocks noChangeAspect="1"/>
          </p:cNvPicPr>
          <p:nvPr/>
        </p:nvPicPr>
        <p:blipFill>
          <a:blip r:embed="rId3"/>
          <a:stretch>
            <a:fillRect/>
          </a:stretch>
        </p:blipFill>
        <p:spPr>
          <a:xfrm>
            <a:off x="439420" y="2599929"/>
            <a:ext cx="5408676" cy="3605784"/>
          </a:xfrm>
          <a:prstGeom prst="rect">
            <a:avLst/>
          </a:prstGeom>
        </p:spPr>
      </p:pic>
      <p:pic>
        <p:nvPicPr>
          <p:cNvPr id="5" name="Inhaltsplatzhalter 4">
            <a:extLst>
              <a:ext uri="{FF2B5EF4-FFF2-40B4-BE49-F238E27FC236}">
                <a16:creationId xmlns:a16="http://schemas.microsoft.com/office/drawing/2014/main" id="{D4E71447-0BFD-40E6-B35A-5C6ED16CD719}"/>
              </a:ext>
            </a:extLst>
          </p:cNvPr>
          <p:cNvPicPr>
            <a:picLocks noGrp="1" noChangeAspect="1"/>
          </p:cNvPicPr>
          <p:nvPr>
            <p:ph idx="1"/>
          </p:nvPr>
        </p:nvPicPr>
        <p:blipFill>
          <a:blip r:embed="rId4"/>
          <a:stretch>
            <a:fillRect/>
          </a:stretch>
        </p:blipFill>
        <p:spPr>
          <a:xfrm>
            <a:off x="6254496" y="2713843"/>
            <a:ext cx="5614416" cy="1993117"/>
          </a:xfrm>
          <a:prstGeom prst="rect">
            <a:avLst/>
          </a:prstGeom>
        </p:spPr>
      </p:pic>
      <p:cxnSp>
        <p:nvCxnSpPr>
          <p:cNvPr id="9" name="Gerader Verbinder 8">
            <a:extLst>
              <a:ext uri="{FF2B5EF4-FFF2-40B4-BE49-F238E27FC236}">
                <a16:creationId xmlns:a16="http://schemas.microsoft.com/office/drawing/2014/main" id="{C1C9D156-B2F0-FD4D-6CBA-1C34169BA993}"/>
              </a:ext>
            </a:extLst>
          </p:cNvPr>
          <p:cNvCxnSpPr/>
          <p:nvPr/>
        </p:nvCxnSpPr>
        <p:spPr>
          <a:xfrm>
            <a:off x="2614840" y="3538071"/>
            <a:ext cx="1057835" cy="13840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583BF42B-A66A-E71E-EA0F-2A1B36A6A0D4}"/>
              </a:ext>
            </a:extLst>
          </p:cNvPr>
          <p:cNvCxnSpPr>
            <a:cxnSpLocks/>
          </p:cNvCxnSpPr>
          <p:nvPr/>
        </p:nvCxnSpPr>
        <p:spPr>
          <a:xfrm flipH="1">
            <a:off x="2294800" y="3710401"/>
            <a:ext cx="1410447" cy="11365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05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C70525CE-913D-47CC-5368-DD474A1CEB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think-cell data - do not delete" hidden="1">
                        <a:extLst>
                          <a:ext uri="{FF2B5EF4-FFF2-40B4-BE49-F238E27FC236}">
                            <a16:creationId xmlns:a16="http://schemas.microsoft.com/office/drawing/2014/main" id="{C70525CE-913D-47CC-5368-DD474A1CEB2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6" name="Rechteck 35">
            <a:extLst>
              <a:ext uri="{FF2B5EF4-FFF2-40B4-BE49-F238E27FC236}">
                <a16:creationId xmlns:a16="http://schemas.microsoft.com/office/drawing/2014/main" id="{1FBF23D7-98E2-8190-7579-D5399F66105B}"/>
              </a:ext>
            </a:extLst>
          </p:cNvPr>
          <p:cNvSpPr/>
          <p:nvPr/>
        </p:nvSpPr>
        <p:spPr>
          <a:xfrm>
            <a:off x="2066544" y="4777631"/>
            <a:ext cx="2484000" cy="131098"/>
          </a:xfrm>
          <a:prstGeom prst="rect">
            <a:avLst/>
          </a:prstGeom>
          <a:pattFill prst="wdUpDiag">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70E4FE39-B0C3-7187-861C-E1F2530CA87F}"/>
              </a:ext>
            </a:extLst>
          </p:cNvPr>
          <p:cNvSpPr/>
          <p:nvPr/>
        </p:nvSpPr>
        <p:spPr>
          <a:xfrm>
            <a:off x="2066544" y="5031706"/>
            <a:ext cx="2484000" cy="131098"/>
          </a:xfrm>
          <a:prstGeom prst="rect">
            <a:avLst/>
          </a:prstGeom>
          <a:pattFill prst="wdUpDiag">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A2DBFC02-3B8C-AEDD-E022-E57F12CBB871}"/>
              </a:ext>
            </a:extLst>
          </p:cNvPr>
          <p:cNvSpPr/>
          <p:nvPr/>
        </p:nvSpPr>
        <p:spPr>
          <a:xfrm>
            <a:off x="3973567" y="5285781"/>
            <a:ext cx="576000" cy="131098"/>
          </a:xfrm>
          <a:prstGeom prst="rect">
            <a:avLst/>
          </a:prstGeom>
          <a:pattFill prst="wdUpDiag">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A6B8F7E3-9FE4-01F6-F4BB-E39CA7F9B3B9}"/>
              </a:ext>
            </a:extLst>
          </p:cNvPr>
          <p:cNvSpPr/>
          <p:nvPr/>
        </p:nvSpPr>
        <p:spPr>
          <a:xfrm>
            <a:off x="2066544" y="5539856"/>
            <a:ext cx="2484000" cy="131098"/>
          </a:xfrm>
          <a:prstGeom prst="rect">
            <a:avLst/>
          </a:prstGeom>
          <a:pattFill prst="wdUpDiag">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47" name="Rechteck 46">
            <a:extLst>
              <a:ext uri="{FF2B5EF4-FFF2-40B4-BE49-F238E27FC236}">
                <a16:creationId xmlns:a16="http://schemas.microsoft.com/office/drawing/2014/main" id="{DA01655A-93DF-2A89-732C-9B76028C1B3A}"/>
              </a:ext>
            </a:extLst>
          </p:cNvPr>
          <p:cNvSpPr/>
          <p:nvPr/>
        </p:nvSpPr>
        <p:spPr>
          <a:xfrm>
            <a:off x="4564959" y="4776661"/>
            <a:ext cx="972000" cy="13109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8D8481ED-0D72-7FBD-4921-5110FF777A47}"/>
              </a:ext>
            </a:extLst>
          </p:cNvPr>
          <p:cNvSpPr/>
          <p:nvPr/>
        </p:nvSpPr>
        <p:spPr>
          <a:xfrm>
            <a:off x="4564959" y="5031123"/>
            <a:ext cx="972000" cy="13109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12E365BE-E5A1-834F-E3C4-834EC0E368BF}"/>
              </a:ext>
            </a:extLst>
          </p:cNvPr>
          <p:cNvSpPr/>
          <p:nvPr/>
        </p:nvSpPr>
        <p:spPr>
          <a:xfrm>
            <a:off x="4564959" y="5285760"/>
            <a:ext cx="972000" cy="13109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33BDF6AC-8F71-6A1F-1742-6484137E730D}"/>
              </a:ext>
            </a:extLst>
          </p:cNvPr>
          <p:cNvSpPr/>
          <p:nvPr/>
        </p:nvSpPr>
        <p:spPr>
          <a:xfrm>
            <a:off x="4564959" y="5539856"/>
            <a:ext cx="972000" cy="131098"/>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1397C22F-2C75-0B20-BD7E-D2A8DA8B5DB5}"/>
              </a:ext>
            </a:extLst>
          </p:cNvPr>
          <p:cNvSpPr/>
          <p:nvPr/>
        </p:nvSpPr>
        <p:spPr>
          <a:xfrm>
            <a:off x="352424" y="1385077"/>
            <a:ext cx="5572191" cy="712768"/>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b="1"/>
              <a:t>Bevölkerungsanteil der Personen mit mindestens 1 Grunderkrankung*</a:t>
            </a:r>
          </a:p>
        </p:txBody>
      </p:sp>
      <p:sp>
        <p:nvSpPr>
          <p:cNvPr id="8" name="Rechteck: abgerundete Ecken 7">
            <a:extLst>
              <a:ext uri="{FF2B5EF4-FFF2-40B4-BE49-F238E27FC236}">
                <a16:creationId xmlns:a16="http://schemas.microsoft.com/office/drawing/2014/main" id="{2BE4CAF8-78D1-E2D1-D354-1E9FE0AB7EED}"/>
              </a:ext>
            </a:extLst>
          </p:cNvPr>
          <p:cNvSpPr/>
          <p:nvPr/>
        </p:nvSpPr>
        <p:spPr>
          <a:xfrm>
            <a:off x="6284846" y="1385077"/>
            <a:ext cx="5572191" cy="712768"/>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b="1"/>
              <a:t>Beispiele für Grunderkrankungen (STIKO)</a:t>
            </a:r>
          </a:p>
        </p:txBody>
      </p:sp>
      <p:sp>
        <p:nvSpPr>
          <p:cNvPr id="2" name="Textplatzhalter 1">
            <a:extLst>
              <a:ext uri="{FF2B5EF4-FFF2-40B4-BE49-F238E27FC236}">
                <a16:creationId xmlns:a16="http://schemas.microsoft.com/office/drawing/2014/main" id="{96FFE479-7B70-0FD4-6225-0A1B74417FD4}"/>
              </a:ext>
            </a:extLst>
          </p:cNvPr>
          <p:cNvSpPr>
            <a:spLocks noGrp="1"/>
          </p:cNvSpPr>
          <p:nvPr>
            <p:ph type="body" sz="quarter" idx="13"/>
          </p:nvPr>
        </p:nvSpPr>
        <p:spPr>
          <a:xfrm>
            <a:off x="365125" y="6509353"/>
            <a:ext cx="10336213" cy="276999"/>
          </a:xfrm>
        </p:spPr>
        <p:txBody>
          <a:bodyPr/>
          <a:lstStyle/>
          <a:p>
            <a:r>
              <a:rPr lang="en-US" dirty="0" err="1"/>
              <a:t>Epid</a:t>
            </a:r>
            <a:r>
              <a:rPr lang="en-US" dirty="0"/>
              <a:t> Bull 04/2024;</a:t>
            </a:r>
            <a:r>
              <a:rPr lang="de-DE" dirty="0"/>
              <a:t> </a:t>
            </a:r>
            <a:r>
              <a:rPr lang="de-DE" dirty="0" err="1"/>
              <a:t>Epid</a:t>
            </a:r>
            <a:r>
              <a:rPr lang="de-DE" dirty="0"/>
              <a:t> Bull 32/2024;</a:t>
            </a:r>
            <a:r>
              <a:rPr lang="en-US" dirty="0"/>
              <a:t> *</a:t>
            </a:r>
            <a:r>
              <a:rPr lang="en-US" dirty="0" err="1"/>
              <a:t>graphische</a:t>
            </a:r>
            <a:r>
              <a:rPr lang="en-US" dirty="0"/>
              <a:t> </a:t>
            </a:r>
            <a:r>
              <a:rPr lang="en-US" dirty="0" err="1"/>
              <a:t>Darstellung</a:t>
            </a:r>
            <a:r>
              <a:rPr lang="en-US" dirty="0"/>
              <a:t> der </a:t>
            </a:r>
            <a:r>
              <a:rPr lang="en-US" dirty="0" err="1"/>
              <a:t>ungefähren</a:t>
            </a:r>
            <a:r>
              <a:rPr lang="en-US" dirty="0"/>
              <a:t> </a:t>
            </a:r>
            <a:r>
              <a:rPr lang="en-US" dirty="0" err="1"/>
              <a:t>Verteilung</a:t>
            </a:r>
            <a:r>
              <a:rPr lang="en-US" dirty="0"/>
              <a:t> in der </a:t>
            </a:r>
            <a:r>
              <a:rPr lang="en-US" dirty="0" err="1"/>
              <a:t>deutschen</a:t>
            </a:r>
            <a:r>
              <a:rPr lang="en-US" dirty="0"/>
              <a:t> </a:t>
            </a:r>
            <a:r>
              <a:rPr lang="en-US" dirty="0" err="1"/>
              <a:t>Gesamtbevölkerung</a:t>
            </a:r>
            <a:r>
              <a:rPr lang="en-US" dirty="0"/>
              <a:t>, </a:t>
            </a:r>
            <a:r>
              <a:rPr lang="de-DE" dirty="0"/>
              <a:t>Basierend auf Krankenkassen-Abrechnungsdaten von circa 4,5 Millionen gesetzlich Versicherten in Deutschland, Stand 2021; </a:t>
            </a:r>
          </a:p>
        </p:txBody>
      </p:sp>
      <p:sp>
        <p:nvSpPr>
          <p:cNvPr id="6" name="Titel 5">
            <a:extLst>
              <a:ext uri="{FF2B5EF4-FFF2-40B4-BE49-F238E27FC236}">
                <a16:creationId xmlns:a16="http://schemas.microsoft.com/office/drawing/2014/main" id="{61D7C45D-7051-BA7A-D59D-E3BF9A162DF7}"/>
              </a:ext>
            </a:extLst>
          </p:cNvPr>
          <p:cNvSpPr>
            <a:spLocks noGrp="1"/>
          </p:cNvSpPr>
          <p:nvPr>
            <p:ph type="title" idx="4294967295"/>
          </p:nvPr>
        </p:nvSpPr>
        <p:spPr>
          <a:xfrm>
            <a:off x="365125" y="284928"/>
            <a:ext cx="11460163" cy="430887"/>
          </a:xfrm>
        </p:spPr>
        <p:txBody>
          <a:bodyPr vert="horz">
            <a:normAutofit fontScale="90000"/>
          </a:bodyPr>
          <a:lstStyle/>
          <a:p>
            <a:r>
              <a:rPr lang="de-DE"/>
              <a:t>Impfen bei Erwachsenen mit Grunderkrankungen</a:t>
            </a:r>
          </a:p>
        </p:txBody>
      </p:sp>
      <p:sp>
        <p:nvSpPr>
          <p:cNvPr id="9" name="Untertitel 8">
            <a:extLst>
              <a:ext uri="{FF2B5EF4-FFF2-40B4-BE49-F238E27FC236}">
                <a16:creationId xmlns:a16="http://schemas.microsoft.com/office/drawing/2014/main" id="{B8F6028E-C792-1C37-CC6F-14CE7CB86144}"/>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Was empfiehlt die STIKO in welchem Alter</a:t>
            </a:r>
          </a:p>
        </p:txBody>
      </p:sp>
      <p:sp>
        <p:nvSpPr>
          <p:cNvPr id="11" name="Foliennummernplatzhalter 10">
            <a:extLst>
              <a:ext uri="{FF2B5EF4-FFF2-40B4-BE49-F238E27FC236}">
                <a16:creationId xmlns:a16="http://schemas.microsoft.com/office/drawing/2014/main" id="{56271BEA-EB26-211E-E49D-DBCD0741FC61}"/>
              </a:ext>
            </a:extLst>
          </p:cNvPr>
          <p:cNvSpPr>
            <a:spLocks noGrp="1"/>
          </p:cNvSpPr>
          <p:nvPr>
            <p:ph type="sldNum" sz="quarter" idx="21"/>
          </p:nvPr>
        </p:nvSpPr>
        <p:spPr>
          <a:xfrm>
            <a:off x="9988277" y="6289914"/>
            <a:ext cx="1952626" cy="430886"/>
          </a:xfrm>
        </p:spPr>
        <p:txBody>
          <a:bodyPr/>
          <a:lstStyle/>
          <a:p>
            <a:fld id="{9F9F533D-B52E-4A2F-BF72-0ADD2D94BD75}" type="slidenum">
              <a:rPr lang="en-GB" smtClean="0"/>
              <a:pPr/>
              <a:t>64</a:t>
            </a:fld>
            <a:endParaRPr lang="en-GB"/>
          </a:p>
        </p:txBody>
      </p:sp>
      <p:graphicFrame>
        <p:nvGraphicFramePr>
          <p:cNvPr id="10" name="Diagramm 9">
            <a:extLst>
              <a:ext uri="{FF2B5EF4-FFF2-40B4-BE49-F238E27FC236}">
                <a16:creationId xmlns:a16="http://schemas.microsoft.com/office/drawing/2014/main" id="{B693436F-5AC8-48C6-FA3A-6C78BC46CF3A}"/>
              </a:ext>
            </a:extLst>
          </p:cNvPr>
          <p:cNvGraphicFramePr>
            <a:graphicFrameLocks/>
          </p:cNvGraphicFramePr>
          <p:nvPr/>
        </p:nvGraphicFramePr>
        <p:xfrm>
          <a:off x="1549527" y="2157181"/>
          <a:ext cx="4336183" cy="2202994"/>
        </p:xfrm>
        <a:graphic>
          <a:graphicData uri="http://schemas.openxmlformats.org/drawingml/2006/chart">
            <c:chart xmlns:c="http://schemas.openxmlformats.org/drawingml/2006/chart" xmlns:r="http://schemas.openxmlformats.org/officeDocument/2006/relationships" r:id="rId5"/>
          </a:graphicData>
        </a:graphic>
      </p:graphicFrame>
      <p:sp>
        <p:nvSpPr>
          <p:cNvPr id="29" name="Textfeld 28">
            <a:extLst>
              <a:ext uri="{FF2B5EF4-FFF2-40B4-BE49-F238E27FC236}">
                <a16:creationId xmlns:a16="http://schemas.microsoft.com/office/drawing/2014/main" id="{63B43781-3390-8D85-D6AF-6ED4E478E356}"/>
              </a:ext>
            </a:extLst>
          </p:cNvPr>
          <p:cNvSpPr txBox="1"/>
          <p:nvPr/>
        </p:nvSpPr>
        <p:spPr>
          <a:xfrm rot="16200000">
            <a:off x="281467" y="3017283"/>
            <a:ext cx="2017928" cy="523220"/>
          </a:xfrm>
          <a:prstGeom prst="rect">
            <a:avLst/>
          </a:prstGeom>
          <a:noFill/>
        </p:spPr>
        <p:txBody>
          <a:bodyPr wrap="square" rtlCol="0">
            <a:spAutoFit/>
          </a:bodyPr>
          <a:lstStyle/>
          <a:p>
            <a:r>
              <a:rPr lang="de-DE" sz="1400" b="1">
                <a:solidFill>
                  <a:schemeClr val="tx1">
                    <a:lumMod val="65000"/>
                    <a:lumOff val="35000"/>
                  </a:schemeClr>
                </a:solidFill>
              </a:rPr>
              <a:t>Anteil der Gesamt-bevölkerung [%]</a:t>
            </a:r>
          </a:p>
        </p:txBody>
      </p:sp>
      <p:sp>
        <p:nvSpPr>
          <p:cNvPr id="30" name="Textfeld 29">
            <a:extLst>
              <a:ext uri="{FF2B5EF4-FFF2-40B4-BE49-F238E27FC236}">
                <a16:creationId xmlns:a16="http://schemas.microsoft.com/office/drawing/2014/main" id="{34BB453F-19CE-6607-408E-99EAA497D028}"/>
              </a:ext>
            </a:extLst>
          </p:cNvPr>
          <p:cNvSpPr txBox="1"/>
          <p:nvPr/>
        </p:nvSpPr>
        <p:spPr>
          <a:xfrm>
            <a:off x="5170292" y="4295516"/>
            <a:ext cx="1104598" cy="276999"/>
          </a:xfrm>
          <a:prstGeom prst="rect">
            <a:avLst/>
          </a:prstGeom>
          <a:noFill/>
        </p:spPr>
        <p:txBody>
          <a:bodyPr wrap="none" rtlCol="0">
            <a:spAutoFit/>
          </a:bodyPr>
          <a:lstStyle/>
          <a:p>
            <a:r>
              <a:rPr lang="de-DE" sz="1200" b="1" dirty="0">
                <a:solidFill>
                  <a:schemeClr val="tx1">
                    <a:lumMod val="65000"/>
                    <a:lumOff val="35000"/>
                  </a:schemeClr>
                </a:solidFill>
              </a:rPr>
              <a:t>Alter [Jahre]</a:t>
            </a:r>
          </a:p>
        </p:txBody>
      </p:sp>
      <p:sp>
        <p:nvSpPr>
          <p:cNvPr id="35" name="Textfeld 34">
            <a:extLst>
              <a:ext uri="{FF2B5EF4-FFF2-40B4-BE49-F238E27FC236}">
                <a16:creationId xmlns:a16="http://schemas.microsoft.com/office/drawing/2014/main" id="{1BC3F196-A4C3-5205-D550-64E52DB7175D}"/>
              </a:ext>
            </a:extLst>
          </p:cNvPr>
          <p:cNvSpPr txBox="1"/>
          <p:nvPr/>
        </p:nvSpPr>
        <p:spPr>
          <a:xfrm>
            <a:off x="275844" y="4681728"/>
            <a:ext cx="1804405" cy="1323439"/>
          </a:xfrm>
          <a:prstGeom prst="rect">
            <a:avLst/>
          </a:prstGeom>
          <a:noFill/>
        </p:spPr>
        <p:txBody>
          <a:bodyPr wrap="none" rtlCol="0">
            <a:spAutoFit/>
          </a:bodyPr>
          <a:lstStyle/>
          <a:p>
            <a:pPr marL="182563" indent="-182563">
              <a:buFont typeface="Arial" panose="020B0604020202020204" pitchFamily="34" charset="0"/>
              <a:buChar char="•"/>
            </a:pPr>
            <a:r>
              <a:rPr lang="de-DE" sz="1600" dirty="0">
                <a:solidFill>
                  <a:schemeClr val="tx1">
                    <a:lumMod val="65000"/>
                    <a:lumOff val="35000"/>
                  </a:schemeClr>
                </a:solidFill>
              </a:rPr>
              <a:t>Influenza</a:t>
            </a:r>
          </a:p>
          <a:p>
            <a:pPr marL="182563" indent="-182563">
              <a:buFont typeface="Arial" panose="020B0604020202020204" pitchFamily="34" charset="0"/>
              <a:buChar char="•"/>
            </a:pPr>
            <a:r>
              <a:rPr lang="de-DE" sz="1600" dirty="0">
                <a:solidFill>
                  <a:schemeClr val="tx1">
                    <a:lumMod val="65000"/>
                    <a:lumOff val="35000"/>
                  </a:schemeClr>
                </a:solidFill>
              </a:rPr>
              <a:t>Pneumokokken</a:t>
            </a:r>
          </a:p>
          <a:p>
            <a:pPr marL="182563" indent="-182563">
              <a:buFont typeface="Arial" panose="020B0604020202020204" pitchFamily="34" charset="0"/>
              <a:buChar char="•"/>
            </a:pPr>
            <a:r>
              <a:rPr lang="de-DE" sz="1600" dirty="0">
                <a:solidFill>
                  <a:schemeClr val="tx1">
                    <a:lumMod val="65000"/>
                    <a:lumOff val="35000"/>
                  </a:schemeClr>
                </a:solidFill>
              </a:rPr>
              <a:t>Herpes </a:t>
            </a:r>
            <a:r>
              <a:rPr lang="de-DE" sz="1600" dirty="0" err="1">
                <a:solidFill>
                  <a:schemeClr val="tx1">
                    <a:lumMod val="65000"/>
                    <a:lumOff val="35000"/>
                  </a:schemeClr>
                </a:solidFill>
              </a:rPr>
              <a:t>zoster</a:t>
            </a:r>
            <a:endParaRPr lang="de-DE" sz="1600" dirty="0">
              <a:solidFill>
                <a:schemeClr val="tx1">
                  <a:lumMod val="65000"/>
                  <a:lumOff val="35000"/>
                </a:schemeClr>
              </a:solidFill>
            </a:endParaRPr>
          </a:p>
          <a:p>
            <a:pPr marL="182563" indent="-182563">
              <a:buFont typeface="Arial" panose="020B0604020202020204" pitchFamily="34" charset="0"/>
              <a:buChar char="•"/>
            </a:pPr>
            <a:r>
              <a:rPr lang="de-DE" sz="1600" dirty="0">
                <a:solidFill>
                  <a:schemeClr val="tx1">
                    <a:lumMod val="65000"/>
                    <a:lumOff val="35000"/>
                  </a:schemeClr>
                </a:solidFill>
              </a:rPr>
              <a:t>COVID-19</a:t>
            </a:r>
          </a:p>
          <a:p>
            <a:pPr marL="182563" indent="-182563">
              <a:buFont typeface="Arial" panose="020B0604020202020204" pitchFamily="34" charset="0"/>
              <a:buChar char="•"/>
            </a:pPr>
            <a:r>
              <a:rPr lang="de-DE" sz="1600" dirty="0">
                <a:solidFill>
                  <a:schemeClr val="tx1">
                    <a:lumMod val="65000"/>
                    <a:lumOff val="35000"/>
                  </a:schemeClr>
                </a:solidFill>
              </a:rPr>
              <a:t>RSV</a:t>
            </a:r>
          </a:p>
        </p:txBody>
      </p:sp>
      <p:sp>
        <p:nvSpPr>
          <p:cNvPr id="46" name="Textfeld 45">
            <a:extLst>
              <a:ext uri="{FF2B5EF4-FFF2-40B4-BE49-F238E27FC236}">
                <a16:creationId xmlns:a16="http://schemas.microsoft.com/office/drawing/2014/main" id="{B7A647B7-0DA3-04DC-96B8-1A208060D8B1}"/>
              </a:ext>
            </a:extLst>
          </p:cNvPr>
          <p:cNvSpPr txBox="1"/>
          <p:nvPr/>
        </p:nvSpPr>
        <p:spPr>
          <a:xfrm>
            <a:off x="6492236" y="2269929"/>
            <a:ext cx="5158291" cy="2677656"/>
          </a:xfrm>
          <a:prstGeom prst="rect">
            <a:avLst/>
          </a:prstGeom>
          <a:noFill/>
        </p:spPr>
        <p:txBody>
          <a:bodyPr wrap="square" lIns="0" tIns="0" rIns="0" bIns="0" rtlCol="0">
            <a:spAutoFit/>
          </a:bodyPr>
          <a:lstStyle>
            <a:defPPr>
              <a:defRPr lang="de-DE"/>
            </a:defPPr>
            <a:lvl1pPr marL="285750" indent="-285750">
              <a:spcBef>
                <a:spcPts val="600"/>
              </a:spcBef>
              <a:buFont typeface="Arial" panose="020B0604020202020204" pitchFamily="34" charset="0"/>
              <a:buChar char="•"/>
              <a:defRPr>
                <a:solidFill>
                  <a:schemeClr val="tx1">
                    <a:lumMod val="65000"/>
                    <a:lumOff val="35000"/>
                  </a:schemeClr>
                </a:solidFill>
              </a:defRPr>
            </a:lvl1pPr>
            <a:lvl2pPr marL="714375" lvl="1" indent="-257175">
              <a:spcBef>
                <a:spcPts val="600"/>
              </a:spcBef>
              <a:buFont typeface="Arial" panose="020B0604020202020204" pitchFamily="34" charset="0"/>
              <a:buChar char="•"/>
              <a:defRPr>
                <a:solidFill>
                  <a:schemeClr val="tx1">
                    <a:lumMod val="65000"/>
                    <a:lumOff val="35000"/>
                  </a:schemeClr>
                </a:solidFill>
              </a:defRPr>
            </a:lvl2pPr>
          </a:lstStyle>
          <a:p>
            <a:r>
              <a:rPr lang="de-DE" dirty="0"/>
              <a:t>Chronische Atemwegserkrankungen</a:t>
            </a:r>
          </a:p>
          <a:p>
            <a:r>
              <a:rPr lang="de-DE" dirty="0"/>
              <a:t>Chronische Herz-Kreislauf-, Leber- und  Nierenerkrankung</a:t>
            </a:r>
          </a:p>
          <a:p>
            <a:r>
              <a:rPr lang="de-DE" dirty="0"/>
              <a:t>Angeborene oder erworbene Immundefizienz</a:t>
            </a:r>
          </a:p>
          <a:p>
            <a:r>
              <a:rPr lang="de-DE" dirty="0"/>
              <a:t>HIV-Infektion</a:t>
            </a:r>
          </a:p>
          <a:p>
            <a:r>
              <a:rPr lang="de-DE" dirty="0"/>
              <a:t>Rheumatoide Arthritis</a:t>
            </a:r>
          </a:p>
          <a:p>
            <a:r>
              <a:rPr lang="de-DE" dirty="0"/>
              <a:t>Systemischer Lupus erythematodes</a:t>
            </a:r>
          </a:p>
          <a:p>
            <a:r>
              <a:rPr lang="de-DE" dirty="0"/>
              <a:t>…</a:t>
            </a:r>
          </a:p>
        </p:txBody>
      </p:sp>
      <p:grpSp>
        <p:nvGrpSpPr>
          <p:cNvPr id="16" name="Gruppieren 15">
            <a:extLst>
              <a:ext uri="{FF2B5EF4-FFF2-40B4-BE49-F238E27FC236}">
                <a16:creationId xmlns:a16="http://schemas.microsoft.com/office/drawing/2014/main" id="{B23F5642-9A5E-27D1-28B8-D2834CA0CC6B}"/>
              </a:ext>
            </a:extLst>
          </p:cNvPr>
          <p:cNvGrpSpPr/>
          <p:nvPr/>
        </p:nvGrpSpPr>
        <p:grpSpPr>
          <a:xfrm>
            <a:off x="2064845" y="6136756"/>
            <a:ext cx="3773546" cy="261610"/>
            <a:chOff x="2064845" y="5958448"/>
            <a:chExt cx="3773546" cy="261610"/>
          </a:xfrm>
        </p:grpSpPr>
        <p:sp>
          <p:nvSpPr>
            <p:cNvPr id="51" name="Rechteck 50">
              <a:extLst>
                <a:ext uri="{FF2B5EF4-FFF2-40B4-BE49-F238E27FC236}">
                  <a16:creationId xmlns:a16="http://schemas.microsoft.com/office/drawing/2014/main" id="{A149E2B6-0F85-0031-3697-7F0A001CFE45}"/>
                </a:ext>
              </a:extLst>
            </p:cNvPr>
            <p:cNvSpPr/>
            <p:nvPr/>
          </p:nvSpPr>
          <p:spPr>
            <a:xfrm>
              <a:off x="2064845" y="5999253"/>
              <a:ext cx="180000" cy="180000"/>
            </a:xfrm>
            <a:prstGeom prst="rect">
              <a:avLst/>
            </a:prstGeom>
            <a:pattFill prst="wdUpDiag">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1AB89493-BD39-1BEC-8970-DA820E926C25}"/>
                </a:ext>
              </a:extLst>
            </p:cNvPr>
            <p:cNvSpPr/>
            <p:nvPr/>
          </p:nvSpPr>
          <p:spPr>
            <a:xfrm>
              <a:off x="4058942" y="5999253"/>
              <a:ext cx="180000" cy="180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Textfeld 52">
              <a:extLst>
                <a:ext uri="{FF2B5EF4-FFF2-40B4-BE49-F238E27FC236}">
                  <a16:creationId xmlns:a16="http://schemas.microsoft.com/office/drawing/2014/main" id="{91FCE1E5-E98B-79A2-DF14-1EC5B6A8DC67}"/>
                </a:ext>
              </a:extLst>
            </p:cNvPr>
            <p:cNvSpPr txBox="1"/>
            <p:nvPr/>
          </p:nvSpPr>
          <p:spPr>
            <a:xfrm>
              <a:off x="2236161" y="5958448"/>
              <a:ext cx="1721946" cy="261610"/>
            </a:xfrm>
            <a:prstGeom prst="rect">
              <a:avLst/>
            </a:prstGeom>
            <a:noFill/>
          </p:spPr>
          <p:txBody>
            <a:bodyPr wrap="none" rtlCol="0">
              <a:spAutoFit/>
            </a:bodyPr>
            <a:lstStyle/>
            <a:p>
              <a:r>
                <a:rPr lang="de-DE" sz="1100">
                  <a:solidFill>
                    <a:schemeClr val="tx1">
                      <a:lumMod val="65000"/>
                      <a:lumOff val="35000"/>
                    </a:schemeClr>
                  </a:solidFill>
                </a:rPr>
                <a:t>Indikations-Empfehlung</a:t>
              </a:r>
            </a:p>
          </p:txBody>
        </p:sp>
        <p:sp>
          <p:nvSpPr>
            <p:cNvPr id="54" name="Textfeld 53">
              <a:extLst>
                <a:ext uri="{FF2B5EF4-FFF2-40B4-BE49-F238E27FC236}">
                  <a16:creationId xmlns:a16="http://schemas.microsoft.com/office/drawing/2014/main" id="{D34936B3-2A75-02AD-6AC1-769DA1714AB0}"/>
                </a:ext>
              </a:extLst>
            </p:cNvPr>
            <p:cNvSpPr txBox="1"/>
            <p:nvPr/>
          </p:nvSpPr>
          <p:spPr>
            <a:xfrm>
              <a:off x="4230258" y="5958448"/>
              <a:ext cx="1608133" cy="261610"/>
            </a:xfrm>
            <a:prstGeom prst="rect">
              <a:avLst/>
            </a:prstGeom>
            <a:noFill/>
          </p:spPr>
          <p:txBody>
            <a:bodyPr wrap="none" rtlCol="0">
              <a:spAutoFit/>
            </a:bodyPr>
            <a:lstStyle/>
            <a:p>
              <a:r>
                <a:rPr lang="de-DE" sz="1100">
                  <a:solidFill>
                    <a:schemeClr val="tx1">
                      <a:lumMod val="65000"/>
                      <a:lumOff val="35000"/>
                    </a:schemeClr>
                  </a:solidFill>
                </a:rPr>
                <a:t>Standard-Empfehlung</a:t>
              </a:r>
            </a:p>
          </p:txBody>
        </p:sp>
      </p:grpSp>
      <p:sp>
        <p:nvSpPr>
          <p:cNvPr id="55" name="Gleichschenkliges Dreieck 54">
            <a:extLst>
              <a:ext uri="{FF2B5EF4-FFF2-40B4-BE49-F238E27FC236}">
                <a16:creationId xmlns:a16="http://schemas.microsoft.com/office/drawing/2014/main" id="{242817E8-560E-40D7-EF5F-86416C70AF3A}"/>
              </a:ext>
            </a:extLst>
          </p:cNvPr>
          <p:cNvSpPr/>
          <p:nvPr/>
        </p:nvSpPr>
        <p:spPr>
          <a:xfrm rot="10800000" flipV="1">
            <a:off x="1966618" y="2781305"/>
            <a:ext cx="3570339" cy="1426292"/>
          </a:xfrm>
          <a:prstGeom prst="triangle">
            <a:avLst>
              <a:gd name="adj" fmla="val 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feld 55">
            <a:extLst>
              <a:ext uri="{FF2B5EF4-FFF2-40B4-BE49-F238E27FC236}">
                <a16:creationId xmlns:a16="http://schemas.microsoft.com/office/drawing/2014/main" id="{983942D8-0C13-97A1-E3D8-0EA59D46985B}"/>
              </a:ext>
            </a:extLst>
          </p:cNvPr>
          <p:cNvSpPr txBox="1"/>
          <p:nvPr/>
        </p:nvSpPr>
        <p:spPr>
          <a:xfrm>
            <a:off x="2990861" y="3688198"/>
            <a:ext cx="962123" cy="369332"/>
          </a:xfrm>
          <a:prstGeom prst="rect">
            <a:avLst/>
          </a:prstGeom>
          <a:noFill/>
        </p:spPr>
        <p:txBody>
          <a:bodyPr wrap="none" rtlCol="0">
            <a:spAutoFit/>
          </a:bodyPr>
          <a:lstStyle/>
          <a:p>
            <a:r>
              <a:rPr lang="de-DE" b="1">
                <a:solidFill>
                  <a:srgbClr val="343E56"/>
                </a:solidFill>
              </a:rPr>
              <a:t>~ 21 %</a:t>
            </a:r>
          </a:p>
        </p:txBody>
      </p:sp>
      <p:sp>
        <p:nvSpPr>
          <p:cNvPr id="58" name="Textfeld 57">
            <a:extLst>
              <a:ext uri="{FF2B5EF4-FFF2-40B4-BE49-F238E27FC236}">
                <a16:creationId xmlns:a16="http://schemas.microsoft.com/office/drawing/2014/main" id="{5FC92D7E-884A-24A3-FE71-B319D99E02A6}"/>
              </a:ext>
            </a:extLst>
          </p:cNvPr>
          <p:cNvSpPr txBox="1"/>
          <p:nvPr/>
        </p:nvSpPr>
        <p:spPr>
          <a:xfrm>
            <a:off x="4683254" y="2985952"/>
            <a:ext cx="962123" cy="369332"/>
          </a:xfrm>
          <a:prstGeom prst="rect">
            <a:avLst/>
          </a:prstGeom>
          <a:noFill/>
        </p:spPr>
        <p:txBody>
          <a:bodyPr wrap="none" rtlCol="0">
            <a:spAutoFit/>
          </a:bodyPr>
          <a:lstStyle/>
          <a:p>
            <a:r>
              <a:rPr lang="de-DE" b="1">
                <a:solidFill>
                  <a:srgbClr val="343E56"/>
                </a:solidFill>
              </a:rPr>
              <a:t>~ 60 %</a:t>
            </a:r>
          </a:p>
        </p:txBody>
      </p:sp>
      <p:cxnSp>
        <p:nvCxnSpPr>
          <p:cNvPr id="22" name="Gerader Verbinder 21">
            <a:extLst>
              <a:ext uri="{FF2B5EF4-FFF2-40B4-BE49-F238E27FC236}">
                <a16:creationId xmlns:a16="http://schemas.microsoft.com/office/drawing/2014/main" id="{2FEEA62D-FF48-FD3B-4E0B-A6DFF428F139}"/>
              </a:ext>
            </a:extLst>
          </p:cNvPr>
          <p:cNvCxnSpPr>
            <a:cxnSpLocks/>
          </p:cNvCxnSpPr>
          <p:nvPr/>
        </p:nvCxnSpPr>
        <p:spPr>
          <a:xfrm>
            <a:off x="3987430" y="3342798"/>
            <a:ext cx="0" cy="2645733"/>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5F0EF9F7-2077-957C-9A33-EF3C4F4BF788}"/>
              </a:ext>
            </a:extLst>
          </p:cNvPr>
          <p:cNvCxnSpPr>
            <a:cxnSpLocks/>
          </p:cNvCxnSpPr>
          <p:nvPr/>
        </p:nvCxnSpPr>
        <p:spPr>
          <a:xfrm>
            <a:off x="2896229" y="3720531"/>
            <a:ext cx="0" cy="226800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DA4EFC3F-8DE9-380A-6613-1EEDA113E56B}"/>
              </a:ext>
            </a:extLst>
          </p:cNvPr>
          <p:cNvCxnSpPr>
            <a:cxnSpLocks/>
          </p:cNvCxnSpPr>
          <p:nvPr/>
        </p:nvCxnSpPr>
        <p:spPr>
          <a:xfrm flipH="1">
            <a:off x="4539880" y="3108531"/>
            <a:ext cx="1003" cy="288000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feld 56">
            <a:extLst>
              <a:ext uri="{FF2B5EF4-FFF2-40B4-BE49-F238E27FC236}">
                <a16:creationId xmlns:a16="http://schemas.microsoft.com/office/drawing/2014/main" id="{783B523E-FB88-AB4B-C72E-BA8166B08F48}"/>
              </a:ext>
            </a:extLst>
          </p:cNvPr>
          <p:cNvSpPr txBox="1"/>
          <p:nvPr/>
        </p:nvSpPr>
        <p:spPr>
          <a:xfrm>
            <a:off x="3803749" y="3429883"/>
            <a:ext cx="962123" cy="369332"/>
          </a:xfrm>
          <a:prstGeom prst="rect">
            <a:avLst/>
          </a:prstGeom>
          <a:noFill/>
        </p:spPr>
        <p:txBody>
          <a:bodyPr wrap="none" rtlCol="0">
            <a:spAutoFit/>
          </a:bodyPr>
          <a:lstStyle/>
          <a:p>
            <a:r>
              <a:rPr lang="de-DE" b="1">
                <a:solidFill>
                  <a:srgbClr val="343E56"/>
                </a:solidFill>
              </a:rPr>
              <a:t>~ 44 %</a:t>
            </a:r>
          </a:p>
        </p:txBody>
      </p:sp>
      <p:sp>
        <p:nvSpPr>
          <p:cNvPr id="33" name="Textfeld 32">
            <a:extLst>
              <a:ext uri="{FF2B5EF4-FFF2-40B4-BE49-F238E27FC236}">
                <a16:creationId xmlns:a16="http://schemas.microsoft.com/office/drawing/2014/main" id="{364109AF-B7BD-FA1E-5EB2-C2ACEDDE658D}"/>
              </a:ext>
            </a:extLst>
          </p:cNvPr>
          <p:cNvSpPr txBox="1"/>
          <p:nvPr/>
        </p:nvSpPr>
        <p:spPr>
          <a:xfrm>
            <a:off x="3760445" y="4220454"/>
            <a:ext cx="453970" cy="369332"/>
          </a:xfrm>
          <a:prstGeom prst="rect">
            <a:avLst/>
          </a:prstGeom>
          <a:solidFill>
            <a:schemeClr val="bg1"/>
          </a:solidFill>
        </p:spPr>
        <p:txBody>
          <a:bodyPr wrap="none" rtlCol="0">
            <a:spAutoFit/>
          </a:bodyPr>
          <a:lstStyle/>
          <a:p>
            <a:r>
              <a:rPr lang="de-DE">
                <a:solidFill>
                  <a:schemeClr val="tx1">
                    <a:lumMod val="65000"/>
                    <a:lumOff val="35000"/>
                  </a:schemeClr>
                </a:solidFill>
              </a:rPr>
              <a:t>50</a:t>
            </a:r>
          </a:p>
        </p:txBody>
      </p:sp>
      <p:sp>
        <p:nvSpPr>
          <p:cNvPr id="34" name="Textfeld 33">
            <a:extLst>
              <a:ext uri="{FF2B5EF4-FFF2-40B4-BE49-F238E27FC236}">
                <a16:creationId xmlns:a16="http://schemas.microsoft.com/office/drawing/2014/main" id="{17D87CB7-F55C-8AC9-91F8-38F2635EAE26}"/>
              </a:ext>
            </a:extLst>
          </p:cNvPr>
          <p:cNvSpPr txBox="1"/>
          <p:nvPr/>
        </p:nvSpPr>
        <p:spPr>
          <a:xfrm>
            <a:off x="4312895" y="4220454"/>
            <a:ext cx="453970" cy="369332"/>
          </a:xfrm>
          <a:prstGeom prst="rect">
            <a:avLst/>
          </a:prstGeom>
          <a:solidFill>
            <a:schemeClr val="bg1"/>
          </a:solidFill>
        </p:spPr>
        <p:txBody>
          <a:bodyPr wrap="none" rtlCol="0">
            <a:spAutoFit/>
          </a:bodyPr>
          <a:lstStyle/>
          <a:p>
            <a:r>
              <a:rPr lang="de-DE" dirty="0">
                <a:solidFill>
                  <a:schemeClr val="tx1">
                    <a:lumMod val="65000"/>
                    <a:lumOff val="35000"/>
                  </a:schemeClr>
                </a:solidFill>
              </a:rPr>
              <a:t>60</a:t>
            </a:r>
          </a:p>
        </p:txBody>
      </p:sp>
      <p:sp>
        <p:nvSpPr>
          <p:cNvPr id="4" name="Rectangle 2">
            <a:extLst>
              <a:ext uri="{FF2B5EF4-FFF2-40B4-BE49-F238E27FC236}">
                <a16:creationId xmlns:a16="http://schemas.microsoft.com/office/drawing/2014/main" id="{C1082291-09B5-DE68-F186-60E466DA80AA}"/>
              </a:ext>
            </a:extLst>
          </p:cNvPr>
          <p:cNvSpPr txBox="1">
            <a:spLocks noChangeArrowheads="1"/>
          </p:cNvSpPr>
          <p:nvPr/>
        </p:nvSpPr>
        <p:spPr>
          <a:xfrm>
            <a:off x="1167298" y="242888"/>
            <a:ext cx="7416824"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65000"/>
                    <a:lumOff val="35000"/>
                  </a:schemeClr>
                </a:solidFill>
                <a:latin typeface="Avenir Next LT Pro" panose="020B0504020202020204" pitchFamily="34" charset="0"/>
                <a:ea typeface="+mj-ea"/>
                <a:cs typeface="+mj-cs"/>
              </a:defRPr>
            </a:lvl1pPr>
          </a:lstStyle>
          <a:p>
            <a:pPr>
              <a:spcAft>
                <a:spcPct val="20000"/>
              </a:spcAft>
            </a:pPr>
            <a:endParaRPr lang="de-DE" b="1">
              <a:solidFill>
                <a:srgbClr val="FF6600"/>
              </a:solidFill>
            </a:endParaRPr>
          </a:p>
        </p:txBody>
      </p:sp>
      <p:sp>
        <p:nvSpPr>
          <p:cNvPr id="32" name="Textfeld 31">
            <a:extLst>
              <a:ext uri="{FF2B5EF4-FFF2-40B4-BE49-F238E27FC236}">
                <a16:creationId xmlns:a16="http://schemas.microsoft.com/office/drawing/2014/main" id="{9ED9ADD5-FD7A-ADEE-0CE8-166C245AF57F}"/>
              </a:ext>
            </a:extLst>
          </p:cNvPr>
          <p:cNvSpPr txBox="1"/>
          <p:nvPr/>
        </p:nvSpPr>
        <p:spPr>
          <a:xfrm>
            <a:off x="2669244" y="4220454"/>
            <a:ext cx="453970" cy="369332"/>
          </a:xfrm>
          <a:prstGeom prst="rect">
            <a:avLst/>
          </a:prstGeom>
          <a:solidFill>
            <a:schemeClr val="bg1"/>
          </a:solidFill>
        </p:spPr>
        <p:txBody>
          <a:bodyPr wrap="none" rtlCol="0">
            <a:spAutoFit/>
          </a:bodyPr>
          <a:lstStyle/>
          <a:p>
            <a:r>
              <a:rPr lang="de-DE" dirty="0">
                <a:solidFill>
                  <a:schemeClr val="tx1">
                    <a:lumMod val="65000"/>
                    <a:lumOff val="35000"/>
                  </a:schemeClr>
                </a:solidFill>
              </a:rPr>
              <a:t>18</a:t>
            </a:r>
          </a:p>
        </p:txBody>
      </p:sp>
      <p:sp>
        <p:nvSpPr>
          <p:cNvPr id="3" name="Rechteck 2">
            <a:extLst>
              <a:ext uri="{FF2B5EF4-FFF2-40B4-BE49-F238E27FC236}">
                <a16:creationId xmlns:a16="http://schemas.microsoft.com/office/drawing/2014/main" id="{D1694ABA-98B3-3E14-17E0-112E5A1BA7AC}"/>
              </a:ext>
            </a:extLst>
          </p:cNvPr>
          <p:cNvSpPr/>
          <p:nvPr/>
        </p:nvSpPr>
        <p:spPr>
          <a:xfrm>
            <a:off x="5067293" y="5799529"/>
            <a:ext cx="465938" cy="107616"/>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r Verbinder 11">
            <a:extLst>
              <a:ext uri="{FF2B5EF4-FFF2-40B4-BE49-F238E27FC236}">
                <a16:creationId xmlns:a16="http://schemas.microsoft.com/office/drawing/2014/main" id="{6D0CD80A-E18A-EFD5-E6D3-0AB4579172F4}"/>
              </a:ext>
            </a:extLst>
          </p:cNvPr>
          <p:cNvCxnSpPr>
            <a:cxnSpLocks/>
          </p:cNvCxnSpPr>
          <p:nvPr/>
        </p:nvCxnSpPr>
        <p:spPr>
          <a:xfrm flipH="1">
            <a:off x="5067293" y="2899818"/>
            <a:ext cx="24044" cy="3088713"/>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19DE39D4-FACD-92AD-BC60-403883A85AE9}"/>
              </a:ext>
            </a:extLst>
          </p:cNvPr>
          <p:cNvSpPr txBox="1"/>
          <p:nvPr/>
        </p:nvSpPr>
        <p:spPr>
          <a:xfrm>
            <a:off x="4802608" y="4220454"/>
            <a:ext cx="453970" cy="369332"/>
          </a:xfrm>
          <a:prstGeom prst="rect">
            <a:avLst/>
          </a:prstGeom>
          <a:solidFill>
            <a:schemeClr val="bg1"/>
          </a:solidFill>
        </p:spPr>
        <p:txBody>
          <a:bodyPr wrap="none" rtlCol="0">
            <a:spAutoFit/>
          </a:bodyPr>
          <a:lstStyle/>
          <a:p>
            <a:r>
              <a:rPr lang="de-DE" dirty="0">
                <a:solidFill>
                  <a:schemeClr val="tx1">
                    <a:lumMod val="65000"/>
                    <a:lumOff val="35000"/>
                  </a:schemeClr>
                </a:solidFill>
              </a:rPr>
              <a:t>75</a:t>
            </a:r>
          </a:p>
        </p:txBody>
      </p:sp>
      <p:sp>
        <p:nvSpPr>
          <p:cNvPr id="15" name="Rechteck 14">
            <a:extLst>
              <a:ext uri="{FF2B5EF4-FFF2-40B4-BE49-F238E27FC236}">
                <a16:creationId xmlns:a16="http://schemas.microsoft.com/office/drawing/2014/main" id="{52F8D49C-E027-F4B8-737F-06F20C87AA56}"/>
              </a:ext>
            </a:extLst>
          </p:cNvPr>
          <p:cNvSpPr/>
          <p:nvPr/>
        </p:nvSpPr>
        <p:spPr>
          <a:xfrm>
            <a:off x="4539880" y="5807699"/>
            <a:ext cx="504000" cy="107616"/>
          </a:xfrm>
          <a:prstGeom prst="rect">
            <a:avLst/>
          </a:prstGeom>
          <a:pattFill prst="wdUpDiag">
            <a:fgClr>
              <a:srgbClr val="92D050"/>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r Verbinder 16">
            <a:extLst>
              <a:ext uri="{FF2B5EF4-FFF2-40B4-BE49-F238E27FC236}">
                <a16:creationId xmlns:a16="http://schemas.microsoft.com/office/drawing/2014/main" id="{798579B2-D4FD-31D8-67A1-DBF18E79641F}"/>
              </a:ext>
            </a:extLst>
          </p:cNvPr>
          <p:cNvCxnSpPr>
            <a:cxnSpLocks/>
          </p:cNvCxnSpPr>
          <p:nvPr/>
        </p:nvCxnSpPr>
        <p:spPr>
          <a:xfrm>
            <a:off x="2091764" y="4057530"/>
            <a:ext cx="0" cy="1947637"/>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3BC03045-1888-EC6F-1346-AC9D333BD660}"/>
              </a:ext>
            </a:extLst>
          </p:cNvPr>
          <p:cNvSpPr txBox="1"/>
          <p:nvPr/>
        </p:nvSpPr>
        <p:spPr>
          <a:xfrm>
            <a:off x="1842783" y="4221355"/>
            <a:ext cx="513282" cy="369332"/>
          </a:xfrm>
          <a:prstGeom prst="rect">
            <a:avLst/>
          </a:prstGeom>
          <a:solidFill>
            <a:schemeClr val="bg1"/>
          </a:solidFill>
        </p:spPr>
        <p:txBody>
          <a:bodyPr wrap="none" rtlCol="0">
            <a:spAutoFit/>
          </a:bodyPr>
          <a:lstStyle/>
          <a:p>
            <a:r>
              <a:rPr lang="de-DE" dirty="0">
                <a:solidFill>
                  <a:schemeClr val="tx1">
                    <a:lumMod val="65000"/>
                    <a:lumOff val="35000"/>
                  </a:schemeClr>
                </a:solidFill>
              </a:rPr>
              <a:t>0,5</a:t>
            </a:r>
          </a:p>
        </p:txBody>
      </p:sp>
    </p:spTree>
    <p:extLst>
      <p:ext uri="{BB962C8B-B14F-4D97-AF65-F5344CB8AC3E}">
        <p14:creationId xmlns:p14="http://schemas.microsoft.com/office/powerpoint/2010/main" val="3485861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731BE0-9F88-5776-1A2B-BA5D523D23D8}"/>
              </a:ext>
            </a:extLst>
          </p:cNvPr>
          <p:cNvSpPr>
            <a:spLocks noGrp="1"/>
          </p:cNvSpPr>
          <p:nvPr>
            <p:ph type="title"/>
          </p:nvPr>
        </p:nvSpPr>
        <p:spPr/>
        <p:txBody>
          <a:bodyPr/>
          <a:lstStyle/>
          <a:p>
            <a:r>
              <a:rPr lang="de-DE" dirty="0"/>
              <a:t>Kasuistik Leberzirrhose</a:t>
            </a:r>
          </a:p>
        </p:txBody>
      </p:sp>
      <p:sp>
        <p:nvSpPr>
          <p:cNvPr id="3" name="Inhaltsplatzhalter 2">
            <a:extLst>
              <a:ext uri="{FF2B5EF4-FFF2-40B4-BE49-F238E27FC236}">
                <a16:creationId xmlns:a16="http://schemas.microsoft.com/office/drawing/2014/main" id="{C64BE07A-6FBD-400C-8001-393F2A83602F}"/>
              </a:ext>
            </a:extLst>
          </p:cNvPr>
          <p:cNvSpPr>
            <a:spLocks noGrp="1"/>
          </p:cNvSpPr>
          <p:nvPr>
            <p:ph idx="1"/>
          </p:nvPr>
        </p:nvSpPr>
        <p:spPr/>
        <p:txBody>
          <a:bodyPr/>
          <a:lstStyle/>
          <a:p>
            <a:r>
              <a:rPr lang="de-DE" dirty="0"/>
              <a:t>44 jähriger Mann mit Alkohol- toxischer Leberzirrhose. </a:t>
            </a:r>
            <a:br>
              <a:rPr lang="de-DE" dirty="0"/>
            </a:br>
            <a:r>
              <a:rPr lang="de-DE" dirty="0"/>
              <a:t>Passagere Dekompensation nach inkompletter </a:t>
            </a:r>
            <a:r>
              <a:rPr lang="de-DE" dirty="0" err="1"/>
              <a:t>Pfortaderthrombose</a:t>
            </a:r>
            <a:r>
              <a:rPr lang="de-DE" dirty="0"/>
              <a:t> / Alkoholhepatitis </a:t>
            </a:r>
          </a:p>
          <a:p>
            <a:pPr marL="0" indent="0">
              <a:buNone/>
            </a:pPr>
            <a:r>
              <a:rPr lang="de-DE" dirty="0"/>
              <a:t>Jetzt Rekompensation. Plan: Listung </a:t>
            </a:r>
            <a:r>
              <a:rPr lang="de-DE" dirty="0" err="1"/>
              <a:t>LTx</a:t>
            </a:r>
            <a:r>
              <a:rPr lang="de-DE" dirty="0"/>
              <a:t>  </a:t>
            </a:r>
          </a:p>
          <a:p>
            <a:pPr marL="0" indent="0">
              <a:buNone/>
            </a:pPr>
            <a:endParaRPr lang="de-DE" dirty="0"/>
          </a:p>
          <a:p>
            <a:pPr marL="0" indent="0">
              <a:buNone/>
            </a:pPr>
            <a:r>
              <a:rPr lang="de-DE" dirty="0"/>
              <a:t>Impfungen?</a:t>
            </a:r>
            <a:br>
              <a:rPr lang="de-DE" dirty="0"/>
            </a:br>
            <a:endParaRPr lang="de-DE" dirty="0"/>
          </a:p>
        </p:txBody>
      </p:sp>
    </p:spTree>
    <p:extLst>
      <p:ext uri="{BB962C8B-B14F-4D97-AF65-F5344CB8AC3E}">
        <p14:creationId xmlns:p14="http://schemas.microsoft.com/office/powerpoint/2010/main" val="455674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173101-4D5E-89E8-C0FE-2638CA1E5023}"/>
              </a:ext>
            </a:extLst>
          </p:cNvPr>
          <p:cNvSpPr>
            <a:spLocks noGrp="1"/>
          </p:cNvSpPr>
          <p:nvPr>
            <p:ph type="title"/>
          </p:nvPr>
        </p:nvSpPr>
        <p:spPr/>
        <p:txBody>
          <a:bodyPr>
            <a:normAutofit fontScale="90000"/>
          </a:bodyPr>
          <a:lstStyle/>
          <a:p>
            <a:r>
              <a:rPr lang="de-DE" dirty="0"/>
              <a:t>Impfempfehlungen bei </a:t>
            </a:r>
            <a:br>
              <a:rPr lang="de-DE" dirty="0"/>
            </a:br>
            <a:r>
              <a:rPr lang="de-DE" dirty="0"/>
              <a:t>chronischer Lebererkrankung/Leberzirrhose oder Therapie mit Immunsuppressiva</a:t>
            </a:r>
          </a:p>
        </p:txBody>
      </p:sp>
      <p:sp>
        <p:nvSpPr>
          <p:cNvPr id="5" name="Textfeld 4">
            <a:extLst>
              <a:ext uri="{FF2B5EF4-FFF2-40B4-BE49-F238E27FC236}">
                <a16:creationId xmlns:a16="http://schemas.microsoft.com/office/drawing/2014/main" id="{1FAC9022-0B23-A1C3-0948-4CF58F2C984E}"/>
              </a:ext>
            </a:extLst>
          </p:cNvPr>
          <p:cNvSpPr txBox="1"/>
          <p:nvPr/>
        </p:nvSpPr>
        <p:spPr>
          <a:xfrm>
            <a:off x="4100670" y="6365277"/>
            <a:ext cx="7253130" cy="369332"/>
          </a:xfrm>
          <a:prstGeom prst="rect">
            <a:avLst/>
          </a:prstGeom>
          <a:noFill/>
        </p:spPr>
        <p:txBody>
          <a:bodyPr wrap="square">
            <a:spAutoFit/>
          </a:bodyPr>
          <a:lstStyle/>
          <a:p>
            <a:r>
              <a:rPr lang="en-US" dirty="0"/>
              <a:t>Swiss Medical Forum 2023;23(35):1260–1262</a:t>
            </a:r>
            <a:endParaRPr lang="de-DE" dirty="0"/>
          </a:p>
        </p:txBody>
      </p:sp>
      <p:pic>
        <p:nvPicPr>
          <p:cNvPr id="7" name="Grafik 6">
            <a:extLst>
              <a:ext uri="{FF2B5EF4-FFF2-40B4-BE49-F238E27FC236}">
                <a16:creationId xmlns:a16="http://schemas.microsoft.com/office/drawing/2014/main" id="{B9B06871-EC70-2800-1C58-8BC49A371977}"/>
              </a:ext>
            </a:extLst>
          </p:cNvPr>
          <p:cNvPicPr>
            <a:picLocks noChangeAspect="1"/>
          </p:cNvPicPr>
          <p:nvPr/>
        </p:nvPicPr>
        <p:blipFill>
          <a:blip r:embed="rId3"/>
          <a:stretch>
            <a:fillRect/>
          </a:stretch>
        </p:blipFill>
        <p:spPr>
          <a:xfrm>
            <a:off x="920311" y="123390"/>
            <a:ext cx="9541357" cy="6118659"/>
          </a:xfrm>
          <a:prstGeom prst="rect">
            <a:avLst/>
          </a:prstGeom>
        </p:spPr>
      </p:pic>
    </p:spTree>
    <p:extLst>
      <p:ext uri="{BB962C8B-B14F-4D97-AF65-F5344CB8AC3E}">
        <p14:creationId xmlns:p14="http://schemas.microsoft.com/office/powerpoint/2010/main" val="37386793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A18515E-ABDC-A480-8B78-1676CDFFFF8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5" name="Rectangle 3">
            <a:extLst>
              <a:ext uri="{FF2B5EF4-FFF2-40B4-BE49-F238E27FC236}">
                <a16:creationId xmlns:a16="http://schemas.microsoft.com/office/drawing/2014/main" id="{0AF43067-5260-33AA-FD9D-9AC5939DC661}"/>
              </a:ext>
            </a:extLst>
          </p:cNvPr>
          <p:cNvSpPr>
            <a:spLocks noChangeArrowheads="1"/>
          </p:cNvSpPr>
          <p:nvPr/>
        </p:nvSpPr>
        <p:spPr bwMode="auto">
          <a:xfrm>
            <a:off x="0" y="374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Rechteck 2">
            <a:extLst>
              <a:ext uri="{FF2B5EF4-FFF2-40B4-BE49-F238E27FC236}">
                <a16:creationId xmlns:a16="http://schemas.microsoft.com/office/drawing/2014/main" id="{6A7103AD-073C-954A-CAB9-0CC648334A66}"/>
              </a:ext>
            </a:extLst>
          </p:cNvPr>
          <p:cNvSpPr/>
          <p:nvPr/>
        </p:nvSpPr>
        <p:spPr>
          <a:xfrm>
            <a:off x="8497177" y="151482"/>
            <a:ext cx="2804711" cy="1247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Picture 7">
            <a:extLst>
              <a:ext uri="{FF2B5EF4-FFF2-40B4-BE49-F238E27FC236}">
                <a16:creationId xmlns:a16="http://schemas.microsoft.com/office/drawing/2014/main" id="{FD07EA5A-A929-4D32-8CBB-07ED4B519DDF}"/>
              </a:ext>
            </a:extLst>
          </p:cNvPr>
          <p:cNvPicPr>
            <a:picLocks noChangeAspect="1"/>
          </p:cNvPicPr>
          <p:nvPr/>
        </p:nvPicPr>
        <p:blipFill>
          <a:blip r:embed="rId3"/>
          <a:stretch>
            <a:fillRect/>
          </a:stretch>
        </p:blipFill>
        <p:spPr>
          <a:xfrm>
            <a:off x="2317796" y="1043325"/>
            <a:ext cx="7556406" cy="5400000"/>
          </a:xfrm>
          <a:prstGeom prst="rect">
            <a:avLst/>
          </a:prstGeom>
        </p:spPr>
      </p:pic>
      <p:sp>
        <p:nvSpPr>
          <p:cNvPr id="9" name="Titel 1">
            <a:extLst>
              <a:ext uri="{FF2B5EF4-FFF2-40B4-BE49-F238E27FC236}">
                <a16:creationId xmlns:a16="http://schemas.microsoft.com/office/drawing/2014/main" id="{6FE73367-4A0B-E8FB-AACB-C76A0DC8C82F}"/>
              </a:ext>
            </a:extLst>
          </p:cNvPr>
          <p:cNvSpPr>
            <a:spLocks noGrp="1"/>
          </p:cNvSpPr>
          <p:nvPr>
            <p:ph type="title"/>
          </p:nvPr>
        </p:nvSpPr>
        <p:spPr>
          <a:xfrm>
            <a:off x="838199" y="17248"/>
            <a:ext cx="10515600" cy="1325563"/>
          </a:xfrm>
        </p:spPr>
        <p:txBody>
          <a:bodyPr>
            <a:normAutofit/>
          </a:bodyPr>
          <a:lstStyle/>
          <a:p>
            <a:r>
              <a:rPr lang="de-DE" sz="3600" dirty="0"/>
              <a:t>Influenza: häufigste impfpräventable Reisekrankheit</a:t>
            </a:r>
            <a:r>
              <a:rPr lang="de-DE" sz="3600" baseline="30000" dirty="0"/>
              <a:t>1</a:t>
            </a:r>
          </a:p>
        </p:txBody>
      </p:sp>
      <p:sp>
        <p:nvSpPr>
          <p:cNvPr id="10" name="TextBox 9">
            <a:extLst>
              <a:ext uri="{FF2B5EF4-FFF2-40B4-BE49-F238E27FC236}">
                <a16:creationId xmlns:a16="http://schemas.microsoft.com/office/drawing/2014/main" id="{9AE0A5F0-22B0-D4B2-80C7-9A1CE0365E37}"/>
              </a:ext>
            </a:extLst>
          </p:cNvPr>
          <p:cNvSpPr txBox="1"/>
          <p:nvPr/>
        </p:nvSpPr>
        <p:spPr>
          <a:xfrm>
            <a:off x="1018068" y="6491074"/>
            <a:ext cx="10515600" cy="215444"/>
          </a:xfrm>
          <a:prstGeom prst="rect">
            <a:avLst/>
          </a:prstGeom>
          <a:noFill/>
        </p:spPr>
        <p:txBody>
          <a:bodyPr wrap="square">
            <a:spAutoFit/>
          </a:bodyPr>
          <a:lstStyle/>
          <a:p>
            <a:r>
              <a:rPr lang="en-US" sz="800" dirty="0"/>
              <a:t>Robert Steffen, Travel vaccine preventable diseases—updated logarithmic scale with monthly incidence rates, Journal of Travel Medicine, Volume 25, Issue 1, 2018, tay046, </a:t>
            </a:r>
            <a:r>
              <a:rPr lang="en-US" sz="800" dirty="0">
                <a:hlinkClick r:id="rId4"/>
              </a:rPr>
              <a:t>https://doi.org/10.1093/jtm/tay046</a:t>
            </a:r>
            <a:r>
              <a:rPr lang="en-US" sz="800" dirty="0"/>
              <a:t> </a:t>
            </a:r>
          </a:p>
        </p:txBody>
      </p:sp>
    </p:spTree>
    <p:extLst>
      <p:ext uri="{BB962C8B-B14F-4D97-AF65-F5344CB8AC3E}">
        <p14:creationId xmlns:p14="http://schemas.microsoft.com/office/powerpoint/2010/main" val="573891432"/>
      </p:ext>
    </p:extLst>
  </p:cSld>
  <p:clrMapOvr>
    <a:masterClrMapping/>
  </p:clrMapOvr>
  <p:extLst>
    <p:ext uri="{6950BFC3-D8DA-4A85-94F7-54DA5524770B}">
      <p188:commentRel xmlns:p188="http://schemas.microsoft.com/office/powerpoint/2018/8/main" r:id="rId2"/>
    </p:ext>
  </p:extLs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270852" y="247911"/>
            <a:ext cx="10729912" cy="3877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en-US" sz="2800" b="1" i="0" u="none" strike="noStrike" kern="1200" cap="none" spc="0" normalizeH="0" baseline="0" noProof="0" dirty="0">
                <a:ln>
                  <a:noFill/>
                </a:ln>
                <a:solidFill>
                  <a:srgbClr val="FC1921"/>
                </a:solidFill>
                <a:effectLst/>
                <a:uLnTx/>
                <a:uFillTx/>
                <a:latin typeface="Montserrat"/>
                <a:ea typeface="+mn-ea"/>
                <a:cs typeface="+mn-cs"/>
              </a:rPr>
              <a:t>Impfen </a:t>
            </a:r>
            <a:r>
              <a:rPr kumimoji="0" lang="en-US" sz="2800" b="1" i="0" u="none" strike="noStrike" kern="1200" cap="none" spc="0" normalizeH="0" baseline="0" noProof="0" dirty="0" err="1">
                <a:ln>
                  <a:noFill/>
                </a:ln>
                <a:solidFill>
                  <a:srgbClr val="FC1921"/>
                </a:solidFill>
                <a:effectLst/>
                <a:uLnTx/>
                <a:uFillTx/>
                <a:latin typeface="Montserrat"/>
                <a:ea typeface="+mn-ea"/>
                <a:cs typeface="+mn-cs"/>
              </a:rPr>
              <a:t>bei</a:t>
            </a:r>
            <a:r>
              <a:rPr kumimoji="0" lang="en-US" sz="2800" b="1" i="0" u="none" strike="noStrike" kern="1200" cap="none" spc="0" normalizeH="0" baseline="0" noProof="0" dirty="0">
                <a:ln>
                  <a:noFill/>
                </a:ln>
                <a:solidFill>
                  <a:srgbClr val="FC1921"/>
                </a:solidFill>
                <a:effectLst/>
                <a:uLnTx/>
                <a:uFillTx/>
                <a:latin typeface="Montserrat"/>
                <a:ea typeface="+mn-ea"/>
                <a:cs typeface="+mn-cs"/>
              </a:rPr>
              <a:t> </a:t>
            </a:r>
            <a:r>
              <a:rPr kumimoji="0" lang="en-US" sz="2800" b="1" i="0" u="none" strike="noStrike" kern="1200" cap="none" spc="0" normalizeH="0" baseline="0" noProof="0" dirty="0" err="1">
                <a:ln>
                  <a:noFill/>
                </a:ln>
                <a:solidFill>
                  <a:srgbClr val="FC1921"/>
                </a:solidFill>
                <a:effectLst/>
                <a:uLnTx/>
                <a:uFillTx/>
                <a:latin typeface="Montserrat"/>
                <a:ea typeface="+mn-ea"/>
                <a:cs typeface="+mn-cs"/>
              </a:rPr>
              <a:t>Immunschwäche</a:t>
            </a:r>
            <a:endParaRPr kumimoji="0" lang="en-US" sz="2800" b="1" i="0" u="none" strike="noStrike" kern="1200" cap="none" spc="0" normalizeH="0" baseline="0" noProof="0" dirty="0">
              <a:ln>
                <a:noFill/>
              </a:ln>
              <a:solidFill>
                <a:srgbClr val="FC1921"/>
              </a:solidFill>
              <a:effectLst/>
              <a:uLnTx/>
              <a:uFillTx/>
              <a:latin typeface="Montserrat"/>
              <a:ea typeface="+mn-ea"/>
              <a:cs typeface="+mn-cs"/>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fld id="{430295F8-B4CB-4F7B-896C-F437778A33C2}" type="slidenum">
              <a:rPr lang="de-DE" smtClean="0"/>
              <a:t>68</a:t>
            </a:fld>
            <a:endParaRPr lang="de-DE" dirty="0"/>
          </a:p>
        </p:txBody>
      </p:sp>
      <p:sp>
        <p:nvSpPr>
          <p:cNvPr id="7" name="Textfeld 6">
            <a:extLst>
              <a:ext uri="{FF2B5EF4-FFF2-40B4-BE49-F238E27FC236}">
                <a16:creationId xmlns:a16="http://schemas.microsoft.com/office/drawing/2014/main" id="{71E66127-4BDD-B4C7-FA37-B0883EA7FA7C}"/>
              </a:ext>
            </a:extLst>
          </p:cNvPr>
          <p:cNvSpPr txBox="1"/>
          <p:nvPr/>
        </p:nvSpPr>
        <p:spPr>
          <a:xfrm>
            <a:off x="0" y="6588836"/>
            <a:ext cx="11361917" cy="246221"/>
          </a:xfrm>
          <a:prstGeom prst="rect">
            <a:avLst/>
          </a:prstGeom>
          <a:noFill/>
        </p:spPr>
        <p:txBody>
          <a:bodyPr wrap="square">
            <a:spAutoFit/>
          </a:bodyPr>
          <a:lstStyle/>
          <a:p>
            <a:r>
              <a:rPr lang="de-DE" sz="1000" dirty="0">
                <a:latin typeface="Montserrat Light" panose="00000400000000000000" pitchFamily="2" charset="0"/>
              </a:rPr>
              <a:t>https://www.wirfuersimpfen.de/impfungen-bei-immunschwache</a:t>
            </a:r>
          </a:p>
        </p:txBody>
      </p:sp>
      <p:pic>
        <p:nvPicPr>
          <p:cNvPr id="6" name="Grafik 5">
            <a:extLst>
              <a:ext uri="{FF2B5EF4-FFF2-40B4-BE49-F238E27FC236}">
                <a16:creationId xmlns:a16="http://schemas.microsoft.com/office/drawing/2014/main" id="{82474C4B-7112-8920-53FB-42BEDBB69059}"/>
              </a:ext>
            </a:extLst>
          </p:cNvPr>
          <p:cNvPicPr>
            <a:picLocks noChangeAspect="1"/>
          </p:cNvPicPr>
          <p:nvPr/>
        </p:nvPicPr>
        <p:blipFill>
          <a:blip r:embed="rId2"/>
          <a:stretch>
            <a:fillRect/>
          </a:stretch>
        </p:blipFill>
        <p:spPr>
          <a:xfrm>
            <a:off x="742950" y="709612"/>
            <a:ext cx="10706100" cy="5438775"/>
          </a:xfrm>
          <a:prstGeom prst="rect">
            <a:avLst/>
          </a:prstGeom>
        </p:spPr>
      </p:pic>
    </p:spTree>
    <p:extLst>
      <p:ext uri="{BB962C8B-B14F-4D97-AF65-F5344CB8AC3E}">
        <p14:creationId xmlns:p14="http://schemas.microsoft.com/office/powerpoint/2010/main" val="24139578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5DA9B2A-680C-0B2F-BCFB-4DF173F665A6}"/>
              </a:ext>
            </a:extLst>
          </p:cNvPr>
          <p:cNvSpPr>
            <a:spLocks noGrp="1"/>
          </p:cNvSpPr>
          <p:nvPr>
            <p:ph type="title"/>
          </p:nvPr>
        </p:nvSpPr>
        <p:spPr/>
        <p:txBody>
          <a:bodyPr/>
          <a:lstStyle/>
          <a:p>
            <a:endParaRPr lang="de-DE"/>
          </a:p>
        </p:txBody>
      </p:sp>
      <p:pic>
        <p:nvPicPr>
          <p:cNvPr id="5" name="Grafik 4">
            <a:extLst>
              <a:ext uri="{FF2B5EF4-FFF2-40B4-BE49-F238E27FC236}">
                <a16:creationId xmlns:a16="http://schemas.microsoft.com/office/drawing/2014/main" id="{5CF3B0DC-36BF-74DD-6861-F7EE62662344}"/>
              </a:ext>
            </a:extLst>
          </p:cNvPr>
          <p:cNvPicPr>
            <a:picLocks noChangeAspect="1"/>
          </p:cNvPicPr>
          <p:nvPr/>
        </p:nvPicPr>
        <p:blipFill>
          <a:blip r:embed="rId3"/>
          <a:stretch>
            <a:fillRect/>
          </a:stretch>
        </p:blipFill>
        <p:spPr>
          <a:xfrm>
            <a:off x="700867" y="244459"/>
            <a:ext cx="5963958" cy="6410341"/>
          </a:xfrm>
          <a:prstGeom prst="rect">
            <a:avLst/>
          </a:prstGeom>
        </p:spPr>
      </p:pic>
      <p:sp>
        <p:nvSpPr>
          <p:cNvPr id="7" name="Textfeld 6">
            <a:extLst>
              <a:ext uri="{FF2B5EF4-FFF2-40B4-BE49-F238E27FC236}">
                <a16:creationId xmlns:a16="http://schemas.microsoft.com/office/drawing/2014/main" id="{EC333420-7156-25EF-0E85-CE3972BB7E06}"/>
              </a:ext>
            </a:extLst>
          </p:cNvPr>
          <p:cNvSpPr txBox="1"/>
          <p:nvPr/>
        </p:nvSpPr>
        <p:spPr>
          <a:xfrm>
            <a:off x="6717553" y="6008469"/>
            <a:ext cx="6096000" cy="646331"/>
          </a:xfrm>
          <a:prstGeom prst="rect">
            <a:avLst/>
          </a:prstGeom>
          <a:noFill/>
        </p:spPr>
        <p:txBody>
          <a:bodyPr wrap="square">
            <a:spAutoFit/>
          </a:bodyPr>
          <a:lstStyle/>
          <a:p>
            <a:r>
              <a:rPr lang="en-US" b="0" i="1" dirty="0">
                <a:solidFill>
                  <a:srgbClr val="000000"/>
                </a:solidFill>
                <a:effectLst/>
                <a:latin typeface="ff-scala-sans-pro"/>
              </a:rPr>
              <a:t>Arthritis </a:t>
            </a:r>
            <a:r>
              <a:rPr lang="en-US" b="0" i="1" dirty="0" err="1">
                <a:solidFill>
                  <a:srgbClr val="000000"/>
                </a:solidFill>
                <a:effectLst/>
                <a:latin typeface="ff-scala-sans-pro"/>
              </a:rPr>
              <a:t>Rheumatol</a:t>
            </a:r>
            <a:r>
              <a:rPr lang="en-US" b="0" i="0" dirty="0">
                <a:solidFill>
                  <a:srgbClr val="000000"/>
                </a:solidFill>
                <a:effectLst/>
                <a:latin typeface="ff-scala-sans-pro"/>
              </a:rPr>
              <a:t> 2023 Feb; 75:171. (</a:t>
            </a:r>
            <a:r>
              <a:rPr lang="en-US" b="0" i="0" u="none" strike="noStrike" dirty="0">
                <a:solidFill>
                  <a:srgbClr val="114980"/>
                </a:solidFill>
                <a:effectLst/>
                <a:latin typeface="ff-scala-sans-pro"/>
                <a:hlinkClick r:id="rId4"/>
              </a:rPr>
              <a:t>https://doi.org/10.1002/art.42318. opens in new tab</a:t>
            </a:r>
            <a:r>
              <a:rPr lang="en-US" b="0" i="0" dirty="0">
                <a:solidFill>
                  <a:srgbClr val="000000"/>
                </a:solidFill>
                <a:effectLst/>
                <a:latin typeface="ff-scala-sans-pro"/>
              </a:rPr>
              <a:t>)</a:t>
            </a:r>
            <a:endParaRPr lang="de-DE" dirty="0"/>
          </a:p>
        </p:txBody>
      </p:sp>
      <p:pic>
        <p:nvPicPr>
          <p:cNvPr id="9" name="Grafik 8">
            <a:extLst>
              <a:ext uri="{FF2B5EF4-FFF2-40B4-BE49-F238E27FC236}">
                <a16:creationId xmlns:a16="http://schemas.microsoft.com/office/drawing/2014/main" id="{E4274F57-12D7-CA1C-E491-E80083C26078}"/>
              </a:ext>
            </a:extLst>
          </p:cNvPr>
          <p:cNvPicPr>
            <a:picLocks noChangeAspect="1"/>
          </p:cNvPicPr>
          <p:nvPr/>
        </p:nvPicPr>
        <p:blipFill>
          <a:blip r:embed="rId5"/>
          <a:stretch>
            <a:fillRect/>
          </a:stretch>
        </p:blipFill>
        <p:spPr>
          <a:xfrm>
            <a:off x="6664825" y="1099703"/>
            <a:ext cx="5207137" cy="4699852"/>
          </a:xfrm>
          <a:prstGeom prst="rect">
            <a:avLst/>
          </a:prstGeom>
        </p:spPr>
      </p:pic>
    </p:spTree>
    <p:extLst>
      <p:ext uri="{BB962C8B-B14F-4D97-AF65-F5344CB8AC3E}">
        <p14:creationId xmlns:p14="http://schemas.microsoft.com/office/powerpoint/2010/main" val="3826367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D3C4D39-AF61-3B2B-ABB5-8774DE78B66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44" imgH="345" progId="TCLayout.ActiveDocument.1">
                  <p:embed/>
                </p:oleObj>
              </mc:Choice>
              <mc:Fallback>
                <p:oleObj name="think-cell Folie" r:id="rId5" imgW="344" imgH="345" progId="TCLayout.ActiveDocument.1">
                  <p:embed/>
                  <p:pic>
                    <p:nvPicPr>
                      <p:cNvPr id="7" name="think-cell data - do not delete" hidden="1">
                        <a:extLst>
                          <a:ext uri="{FF2B5EF4-FFF2-40B4-BE49-F238E27FC236}">
                            <a16:creationId xmlns:a16="http://schemas.microsoft.com/office/drawing/2014/main" id="{8D3C4D39-AF61-3B2B-ABB5-8774DE78B66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1" name="Grafik 10">
            <a:extLst>
              <a:ext uri="{FF2B5EF4-FFF2-40B4-BE49-F238E27FC236}">
                <a16:creationId xmlns:a16="http://schemas.microsoft.com/office/drawing/2014/main" id="{D9C8DBA1-8857-5D51-614C-E017C31B7B7C}"/>
              </a:ext>
            </a:extLst>
          </p:cNvPr>
          <p:cNvPicPr>
            <a:picLocks noChangeAspect="1"/>
          </p:cNvPicPr>
          <p:nvPr/>
        </p:nvPicPr>
        <p:blipFill rotWithShape="1">
          <a:blip r:embed="rId7" cstate="screen">
            <a:grayscl/>
            <a:extLst>
              <a:ext uri="{28A0092B-C50C-407E-A947-70E740481C1C}">
                <a14:useLocalDpi xmlns:a14="http://schemas.microsoft.com/office/drawing/2010/main"/>
              </a:ext>
            </a:extLst>
          </a:blip>
          <a:srcRect t="65430"/>
          <a:stretch/>
        </p:blipFill>
        <p:spPr>
          <a:xfrm>
            <a:off x="1449739" y="3975101"/>
            <a:ext cx="8214961" cy="1642616"/>
          </a:xfrm>
          <a:prstGeom prst="rect">
            <a:avLst/>
          </a:prstGeom>
        </p:spPr>
      </p:pic>
      <p:pic>
        <p:nvPicPr>
          <p:cNvPr id="12" name="Grafik 11">
            <a:extLst>
              <a:ext uri="{FF2B5EF4-FFF2-40B4-BE49-F238E27FC236}">
                <a16:creationId xmlns:a16="http://schemas.microsoft.com/office/drawing/2014/main" id="{65BD4E7E-F545-48F3-2EFD-AC5F4A1ADE3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5528" b="42549"/>
          <a:stretch/>
        </p:blipFill>
        <p:spPr>
          <a:xfrm>
            <a:off x="1449739" y="1175144"/>
            <a:ext cx="8456261" cy="2827035"/>
          </a:xfrm>
          <a:prstGeom prst="rect">
            <a:avLst/>
          </a:prstGeom>
        </p:spPr>
      </p:pic>
      <p:sp>
        <p:nvSpPr>
          <p:cNvPr id="13" name="TextBox 46">
            <a:extLst>
              <a:ext uri="{FF2B5EF4-FFF2-40B4-BE49-F238E27FC236}">
                <a16:creationId xmlns:a16="http://schemas.microsoft.com/office/drawing/2014/main" id="{91CE4B1F-AC39-3564-0DE3-8B2C1E195054}"/>
              </a:ext>
            </a:extLst>
          </p:cNvPr>
          <p:cNvSpPr txBox="1"/>
          <p:nvPr/>
        </p:nvSpPr>
        <p:spPr>
          <a:xfrm rot="16200000">
            <a:off x="264410" y="2383152"/>
            <a:ext cx="2063894" cy="25591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DE" sz="1600" b="1">
                <a:solidFill>
                  <a:schemeClr val="tx1">
                    <a:lumMod val="65000"/>
                    <a:lumOff val="35000"/>
                  </a:schemeClr>
                </a:solidFill>
              </a:rPr>
              <a:t>Ausprägung</a:t>
            </a:r>
          </a:p>
        </p:txBody>
      </p:sp>
      <p:sp>
        <p:nvSpPr>
          <p:cNvPr id="14" name="Rounded Rectangle 30">
            <a:extLst>
              <a:ext uri="{FF2B5EF4-FFF2-40B4-BE49-F238E27FC236}">
                <a16:creationId xmlns:a16="http://schemas.microsoft.com/office/drawing/2014/main" id="{19D71B83-388B-47A7-F52D-BF91AAA821B9}"/>
              </a:ext>
            </a:extLst>
          </p:cNvPr>
          <p:cNvSpPr/>
          <p:nvPr/>
        </p:nvSpPr>
        <p:spPr bwMode="auto">
          <a:xfrm>
            <a:off x="365125" y="5617717"/>
            <a:ext cx="11491913" cy="548133"/>
          </a:xfrm>
          <a:prstGeom prst="roundRect">
            <a:avLst>
              <a:gd name="adj" fmla="val 50000"/>
            </a:avLst>
          </a:prstGeom>
          <a:solidFill>
            <a:schemeClr val="accent2"/>
          </a:solidFill>
          <a:ln w="19050">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de-DE" b="1" dirty="0">
                <a:solidFill>
                  <a:schemeClr val="bg1"/>
                </a:solidFill>
              </a:rPr>
              <a:t>Notwendigkeit von Impfprogrammen, um Menschen in allen Altersdekaden zu schützen</a:t>
            </a:r>
            <a:endParaRPr lang="de-DE" b="1" baseline="30000" dirty="0">
              <a:solidFill>
                <a:schemeClr val="bg1"/>
              </a:solidFill>
            </a:endParaRPr>
          </a:p>
        </p:txBody>
      </p:sp>
      <p:sp>
        <p:nvSpPr>
          <p:cNvPr id="3" name="Titel 2">
            <a:extLst>
              <a:ext uri="{FF2B5EF4-FFF2-40B4-BE49-F238E27FC236}">
                <a16:creationId xmlns:a16="http://schemas.microsoft.com/office/drawing/2014/main" id="{35569B42-D0AD-E371-0289-8301382FD3A1}"/>
              </a:ext>
            </a:extLst>
          </p:cNvPr>
          <p:cNvSpPr>
            <a:spLocks noGrp="1"/>
          </p:cNvSpPr>
          <p:nvPr>
            <p:ph type="title"/>
          </p:nvPr>
        </p:nvSpPr>
        <p:spPr/>
        <p:txBody>
          <a:bodyPr/>
          <a:lstStyle/>
          <a:p>
            <a:r>
              <a:rPr lang="de-DE" sz="3600" dirty="0" err="1">
                <a:solidFill>
                  <a:srgbClr val="323232"/>
                </a:solidFill>
                <a:latin typeface="arial" panose="020B0604020202020204" pitchFamily="34" charset="0"/>
              </a:rPr>
              <a:t>Immunoseneszenz</a:t>
            </a:r>
            <a:endParaRPr lang="de-DE" sz="3600" dirty="0">
              <a:solidFill>
                <a:srgbClr val="323232"/>
              </a:solidFill>
              <a:latin typeface="arial" panose="020B0604020202020204" pitchFamily="34" charset="0"/>
            </a:endParaRPr>
          </a:p>
        </p:txBody>
      </p:sp>
      <p:sp>
        <p:nvSpPr>
          <p:cNvPr id="20" name="Foliennummernplatzhalter 19">
            <a:extLst>
              <a:ext uri="{FF2B5EF4-FFF2-40B4-BE49-F238E27FC236}">
                <a16:creationId xmlns:a16="http://schemas.microsoft.com/office/drawing/2014/main" id="{FA87E739-646F-D02D-00FD-037E52F6D547}"/>
              </a:ext>
            </a:extLst>
          </p:cNvPr>
          <p:cNvSpPr>
            <a:spLocks noGrp="1"/>
          </p:cNvSpPr>
          <p:nvPr>
            <p:ph type="sldNum" sz="quarter" idx="12"/>
          </p:nvPr>
        </p:nvSpPr>
        <p:spPr/>
        <p:txBody>
          <a:bodyPr/>
          <a:lstStyle/>
          <a:p>
            <a:fld id="{9F9F533D-B52E-4A2F-BF72-0ADD2D94BD75}" type="slidenum">
              <a:rPr lang="en-GB" smtClean="0"/>
              <a:pPr/>
              <a:t>7</a:t>
            </a:fld>
            <a:endParaRPr lang="en-GB"/>
          </a:p>
        </p:txBody>
      </p:sp>
      <p:sp>
        <p:nvSpPr>
          <p:cNvPr id="4" name="Untertitel 3">
            <a:extLst>
              <a:ext uri="{FF2B5EF4-FFF2-40B4-BE49-F238E27FC236}">
                <a16:creationId xmlns:a16="http://schemas.microsoft.com/office/drawing/2014/main" id="{734F1A4C-A234-E8BA-AC01-180CE253E18A}"/>
              </a:ext>
            </a:extLst>
          </p:cNvPr>
          <p:cNvSpPr>
            <a:spLocks noGrp="1"/>
          </p:cNvSpPr>
          <p:nvPr>
            <p:ph type="subTitle" idx="4294967295"/>
          </p:nvPr>
        </p:nvSpPr>
        <p:spPr>
          <a:xfrm>
            <a:off x="3263984" y="6339681"/>
            <a:ext cx="11460163" cy="352425"/>
          </a:xfrm>
        </p:spPr>
        <p:txBody>
          <a:bodyPr>
            <a:normAutofit fontScale="77500" lnSpcReduction="20000"/>
          </a:bodyPr>
          <a:lstStyle/>
          <a:p>
            <a:r>
              <a:rPr lang="de-DE" dirty="0"/>
              <a:t>Die Immunkompetenz nimmt mit dem Alter ab</a:t>
            </a:r>
          </a:p>
        </p:txBody>
      </p:sp>
      <p:sp>
        <p:nvSpPr>
          <p:cNvPr id="18" name="Textplatzhalter 17">
            <a:extLst>
              <a:ext uri="{FF2B5EF4-FFF2-40B4-BE49-F238E27FC236}">
                <a16:creationId xmlns:a16="http://schemas.microsoft.com/office/drawing/2014/main" id="{AC28103A-9476-250C-EA9A-F02BBE3C1E76}"/>
              </a:ext>
            </a:extLst>
          </p:cNvPr>
          <p:cNvSpPr>
            <a:spLocks noGrp="1"/>
          </p:cNvSpPr>
          <p:nvPr>
            <p:ph type="body" sz="quarter" idx="4294967295"/>
          </p:nvPr>
        </p:nvSpPr>
        <p:spPr>
          <a:xfrm>
            <a:off x="0" y="6446838"/>
            <a:ext cx="10336213" cy="138112"/>
          </a:xfrm>
        </p:spPr>
        <p:txBody>
          <a:bodyPr>
            <a:normAutofit fontScale="25000" lnSpcReduction="20000"/>
          </a:bodyPr>
          <a:lstStyle/>
          <a:p>
            <a:r>
              <a:rPr lang="de-DE" err="1"/>
              <a:t>Epid</a:t>
            </a:r>
            <a:r>
              <a:rPr lang="de-DE"/>
              <a:t>. Bull. 50/2018; Bildquelle: Adaptiert von Simon et al. 2015 </a:t>
            </a:r>
          </a:p>
        </p:txBody>
      </p:sp>
    </p:spTree>
    <p:extLst>
      <p:ext uri="{BB962C8B-B14F-4D97-AF65-F5344CB8AC3E}">
        <p14:creationId xmlns:p14="http://schemas.microsoft.com/office/powerpoint/2010/main" val="2438148919"/>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270852" y="247911"/>
            <a:ext cx="10729912" cy="3877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en-US" sz="2800" b="1" i="0" u="none" strike="noStrike" kern="1200" cap="none" spc="0" normalizeH="0" baseline="0" noProof="0" dirty="0">
                <a:ln>
                  <a:noFill/>
                </a:ln>
                <a:solidFill>
                  <a:srgbClr val="FC1921"/>
                </a:solidFill>
                <a:effectLst/>
                <a:uLnTx/>
                <a:uFillTx/>
                <a:latin typeface="Montserrat"/>
                <a:ea typeface="+mn-ea"/>
                <a:cs typeface="+mn-cs"/>
              </a:rPr>
              <a:t>Achtung </a:t>
            </a:r>
            <a:r>
              <a:rPr kumimoji="0" lang="en-US" sz="2800" b="1" i="0" u="none" strike="noStrike" kern="1200" cap="none" spc="0" normalizeH="0" baseline="0" noProof="0" dirty="0" err="1">
                <a:ln>
                  <a:noFill/>
                </a:ln>
                <a:solidFill>
                  <a:srgbClr val="FC1921"/>
                </a:solidFill>
                <a:effectLst/>
                <a:uLnTx/>
                <a:uFillTx/>
                <a:latin typeface="Montserrat"/>
                <a:ea typeface="+mn-ea"/>
                <a:cs typeface="+mn-cs"/>
              </a:rPr>
              <a:t>bei</a:t>
            </a:r>
            <a:r>
              <a:rPr kumimoji="0" lang="en-US" sz="2800" b="1" i="0" u="none" strike="noStrike" kern="1200" cap="none" spc="0" normalizeH="0" baseline="0" noProof="0" dirty="0">
                <a:ln>
                  <a:noFill/>
                </a:ln>
                <a:solidFill>
                  <a:srgbClr val="FC1921"/>
                </a:solidFill>
                <a:effectLst/>
                <a:uLnTx/>
                <a:uFillTx/>
                <a:latin typeface="Montserrat"/>
                <a:ea typeface="+mn-ea"/>
                <a:cs typeface="+mn-cs"/>
              </a:rPr>
              <a:t> </a:t>
            </a:r>
            <a:r>
              <a:rPr kumimoji="0" lang="en-US" sz="2800" b="1" i="0" u="none" strike="noStrike" kern="1200" cap="none" spc="0" normalizeH="0" baseline="0" noProof="0" dirty="0" err="1">
                <a:ln>
                  <a:noFill/>
                </a:ln>
                <a:solidFill>
                  <a:srgbClr val="FC1921"/>
                </a:solidFill>
                <a:effectLst/>
                <a:uLnTx/>
                <a:uFillTx/>
                <a:latin typeface="Montserrat"/>
                <a:ea typeface="+mn-ea"/>
                <a:cs typeface="+mn-cs"/>
              </a:rPr>
              <a:t>geschwächte</a:t>
            </a:r>
            <a:r>
              <a:rPr lang="en-US" dirty="0">
                <a:solidFill>
                  <a:srgbClr val="FC1921"/>
                </a:solidFill>
                <a:latin typeface="Montserrat"/>
              </a:rPr>
              <a:t>m </a:t>
            </a:r>
            <a:r>
              <a:rPr lang="en-US" dirty="0" err="1">
                <a:solidFill>
                  <a:srgbClr val="FC1921"/>
                </a:solidFill>
                <a:latin typeface="Montserrat"/>
              </a:rPr>
              <a:t>Immunsystem</a:t>
            </a:r>
            <a:endParaRPr kumimoji="0" lang="en-US" sz="2800" b="1" i="0" u="none" strike="noStrike" kern="1200" cap="none" spc="0" normalizeH="0" baseline="0" noProof="0" dirty="0">
              <a:ln>
                <a:noFill/>
              </a:ln>
              <a:solidFill>
                <a:srgbClr val="FC1921"/>
              </a:solidFill>
              <a:effectLst/>
              <a:uLnTx/>
              <a:uFillTx/>
              <a:latin typeface="Montserrat"/>
              <a:ea typeface="+mn-ea"/>
              <a:cs typeface="+mn-cs"/>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fld id="{430295F8-B4CB-4F7B-896C-F437778A33C2}" type="slidenum">
              <a:rPr lang="de-DE" smtClean="0"/>
              <a:t>70</a:t>
            </a:fld>
            <a:endParaRPr lang="de-DE" dirty="0"/>
          </a:p>
        </p:txBody>
      </p:sp>
      <p:sp>
        <p:nvSpPr>
          <p:cNvPr id="6" name="Textfeld 5">
            <a:extLst>
              <a:ext uri="{FF2B5EF4-FFF2-40B4-BE49-F238E27FC236}">
                <a16:creationId xmlns:a16="http://schemas.microsoft.com/office/drawing/2014/main" id="{93F997A8-7C5B-04F6-6C97-68A84920F39E}"/>
              </a:ext>
            </a:extLst>
          </p:cNvPr>
          <p:cNvSpPr txBox="1"/>
          <p:nvPr/>
        </p:nvSpPr>
        <p:spPr>
          <a:xfrm>
            <a:off x="4364808" y="4761326"/>
            <a:ext cx="6635956" cy="1785104"/>
          </a:xfrm>
          <a:prstGeom prst="rect">
            <a:avLst/>
          </a:prstGeom>
          <a:noFill/>
        </p:spPr>
        <p:txBody>
          <a:bodyPr wrap="square" rtlCol="0">
            <a:spAutoFit/>
          </a:bodyPr>
          <a:lstStyle/>
          <a:p>
            <a:r>
              <a:rPr lang="de-DE" sz="1100" dirty="0">
                <a:latin typeface="Montserrat Light" panose="00000400000000000000" pitchFamily="2" charset="0"/>
              </a:rPr>
              <a:t>1. Standardimpfungen im Erwachsenenalter</a:t>
            </a:r>
          </a:p>
          <a:p>
            <a:r>
              <a:rPr lang="de-DE" sz="1100" dirty="0">
                <a:latin typeface="Montserrat Light" panose="00000400000000000000" pitchFamily="2" charset="0"/>
              </a:rPr>
              <a:t>2. Indikationsimpfungen, u.a. empfohlen für Menschen mit einer Immunschwäche,</a:t>
            </a:r>
          </a:p>
          <a:p>
            <a:r>
              <a:rPr lang="de-DE" sz="1100" dirty="0">
                <a:latin typeface="Montserrat Light" panose="00000400000000000000" pitchFamily="2" charset="0"/>
              </a:rPr>
              <a:t>im Vorfeld einer immunsuppressiven Therapie oder Organtransplantation</a:t>
            </a:r>
          </a:p>
          <a:p>
            <a:r>
              <a:rPr lang="de-DE" sz="1100" dirty="0">
                <a:latin typeface="Montserrat Light" panose="00000400000000000000" pitchFamily="2" charset="0"/>
              </a:rPr>
              <a:t>3. Reiseimpfungen</a:t>
            </a:r>
          </a:p>
          <a:p>
            <a:r>
              <a:rPr lang="de-DE" sz="1100" dirty="0">
                <a:latin typeface="Montserrat Light" panose="00000400000000000000" pitchFamily="2" charset="0"/>
              </a:rPr>
              <a:t>* Bei diesen Impfungen sollten sie mit Ihrem Arzt über eine </a:t>
            </a:r>
            <a:r>
              <a:rPr lang="de-DE" sz="1100" dirty="0" err="1">
                <a:latin typeface="Montserrat Light" panose="00000400000000000000" pitchFamily="2" charset="0"/>
              </a:rPr>
              <a:t>Titerkontrolle</a:t>
            </a:r>
            <a:r>
              <a:rPr lang="de-DE" sz="1100" dirty="0">
                <a:latin typeface="Montserrat Light" panose="00000400000000000000" pitchFamily="2" charset="0"/>
              </a:rPr>
              <a:t> sprechen. Zeigt diese eine zu niedrige Antikörperkonzentration sollte eine Auffrischimpfung bis spätestens zwei Wochen vor Beginn einer immunsupprimierenden Therapie, bzw. einer Transplantation erfolgt sein.</a:t>
            </a:r>
          </a:p>
          <a:p>
            <a:r>
              <a:rPr lang="de-DE" sz="1100" dirty="0">
                <a:latin typeface="Montserrat Light" panose="00000400000000000000" pitchFamily="2" charset="0"/>
              </a:rPr>
              <a:t># Sequenzielle Impfung mit einem 13-valenten </a:t>
            </a:r>
            <a:r>
              <a:rPr lang="de-DE" sz="1100" dirty="0" err="1">
                <a:latin typeface="Montserrat Light" panose="00000400000000000000" pitchFamily="2" charset="0"/>
              </a:rPr>
              <a:t>Konjugatimpfstoff</a:t>
            </a:r>
            <a:r>
              <a:rPr lang="de-DE" sz="1100" dirty="0">
                <a:latin typeface="Montserrat Light" panose="00000400000000000000" pitchFamily="2" charset="0"/>
              </a:rPr>
              <a:t> gefolgt von einer Impfung </a:t>
            </a:r>
          </a:p>
          <a:p>
            <a:r>
              <a:rPr lang="de-DE" sz="1100" dirty="0">
                <a:latin typeface="Montserrat Light" panose="00000400000000000000" pitchFamily="2" charset="0"/>
              </a:rPr>
              <a:t>mit einem 23-valenten Polysaccharid-Impfstoff nach 6-12 Monate</a:t>
            </a:r>
          </a:p>
        </p:txBody>
      </p:sp>
      <p:sp>
        <p:nvSpPr>
          <p:cNvPr id="2" name="Textfeld 1">
            <a:extLst>
              <a:ext uri="{FF2B5EF4-FFF2-40B4-BE49-F238E27FC236}">
                <a16:creationId xmlns:a16="http://schemas.microsoft.com/office/drawing/2014/main" id="{1A479935-746C-E632-4D26-18E9E93C8E3C}"/>
              </a:ext>
            </a:extLst>
          </p:cNvPr>
          <p:cNvSpPr txBox="1"/>
          <p:nvPr/>
        </p:nvSpPr>
        <p:spPr>
          <a:xfrm>
            <a:off x="0" y="6588836"/>
            <a:ext cx="11361917" cy="246221"/>
          </a:xfrm>
          <a:prstGeom prst="rect">
            <a:avLst/>
          </a:prstGeom>
          <a:noFill/>
        </p:spPr>
        <p:txBody>
          <a:bodyPr wrap="square">
            <a:spAutoFit/>
          </a:bodyPr>
          <a:lstStyle/>
          <a:p>
            <a:r>
              <a:rPr lang="de-DE" sz="1000" dirty="0">
                <a:latin typeface="Montserrat Light" panose="00000400000000000000" pitchFamily="2" charset="0"/>
                <a:hlinkClick r:id="rId2"/>
              </a:rPr>
              <a:t>https://www.wirfuersimpfen.de/sites/default/files/2021-05/2683_2101_PREA_PB_Immun_Ampel_ONLINE_1.pdf</a:t>
            </a:r>
            <a:r>
              <a:rPr lang="de-DE" sz="1000" dirty="0">
                <a:latin typeface="Montserrat Light" panose="00000400000000000000" pitchFamily="2" charset="0"/>
              </a:rPr>
              <a:t> (abgerufen am 12.09.2024)</a:t>
            </a:r>
          </a:p>
        </p:txBody>
      </p:sp>
      <p:pic>
        <p:nvPicPr>
          <p:cNvPr id="7" name="Grafik 6">
            <a:extLst>
              <a:ext uri="{FF2B5EF4-FFF2-40B4-BE49-F238E27FC236}">
                <a16:creationId xmlns:a16="http://schemas.microsoft.com/office/drawing/2014/main" id="{D197B80A-2131-223F-872A-249E5D4CD56A}"/>
              </a:ext>
            </a:extLst>
          </p:cNvPr>
          <p:cNvPicPr>
            <a:picLocks noChangeAspect="1"/>
          </p:cNvPicPr>
          <p:nvPr/>
        </p:nvPicPr>
        <p:blipFill>
          <a:blip r:embed="rId3"/>
          <a:stretch>
            <a:fillRect/>
          </a:stretch>
        </p:blipFill>
        <p:spPr>
          <a:xfrm>
            <a:off x="4648963" y="829290"/>
            <a:ext cx="3975313" cy="2379589"/>
          </a:xfrm>
          <a:prstGeom prst="rect">
            <a:avLst/>
          </a:prstGeom>
          <a:effectLst>
            <a:outerShdw blurRad="63500" sx="102000" sy="102000" algn="ctr" rotWithShape="0">
              <a:prstClr val="black">
                <a:alpha val="40000"/>
              </a:prstClr>
            </a:outerShdw>
          </a:effectLst>
        </p:spPr>
      </p:pic>
      <p:pic>
        <p:nvPicPr>
          <p:cNvPr id="9" name="Grafik 8">
            <a:extLst>
              <a:ext uri="{FF2B5EF4-FFF2-40B4-BE49-F238E27FC236}">
                <a16:creationId xmlns:a16="http://schemas.microsoft.com/office/drawing/2014/main" id="{BEA8C87E-FEB9-C9DA-73BE-A8DACBFC58AE}"/>
              </a:ext>
            </a:extLst>
          </p:cNvPr>
          <p:cNvPicPr>
            <a:picLocks noChangeAspect="1"/>
          </p:cNvPicPr>
          <p:nvPr/>
        </p:nvPicPr>
        <p:blipFill>
          <a:blip r:embed="rId4"/>
          <a:stretch>
            <a:fillRect/>
          </a:stretch>
        </p:blipFill>
        <p:spPr>
          <a:xfrm>
            <a:off x="367323" y="829290"/>
            <a:ext cx="3737952" cy="55982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277834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270852" y="247911"/>
            <a:ext cx="10729912" cy="3877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kumimoji="0" lang="en-US" sz="2800" b="1" i="0" u="none" strike="noStrike" kern="1200" cap="none" spc="0" normalizeH="0" baseline="0" noProof="0" dirty="0">
                <a:ln>
                  <a:noFill/>
                </a:ln>
                <a:solidFill>
                  <a:srgbClr val="FC1921"/>
                </a:solidFill>
                <a:effectLst/>
                <a:uLnTx/>
                <a:uFillTx/>
                <a:latin typeface="Montserrat"/>
                <a:ea typeface="+mn-ea"/>
                <a:cs typeface="+mn-cs"/>
              </a:rPr>
              <a:t>Achtung </a:t>
            </a:r>
            <a:r>
              <a:rPr kumimoji="0" lang="en-US" sz="2800" b="1" i="0" u="none" strike="noStrike" kern="1200" cap="none" spc="0" normalizeH="0" baseline="0" noProof="0" dirty="0" err="1">
                <a:ln>
                  <a:noFill/>
                </a:ln>
                <a:solidFill>
                  <a:srgbClr val="FC1921"/>
                </a:solidFill>
                <a:effectLst/>
                <a:uLnTx/>
                <a:uFillTx/>
                <a:latin typeface="Montserrat"/>
                <a:ea typeface="+mn-ea"/>
                <a:cs typeface="+mn-cs"/>
              </a:rPr>
              <a:t>bei</a:t>
            </a:r>
            <a:r>
              <a:rPr kumimoji="0" lang="en-US" sz="2800" b="1" i="0" u="none" strike="noStrike" kern="1200" cap="none" spc="0" normalizeH="0" baseline="0" noProof="0" dirty="0">
                <a:ln>
                  <a:noFill/>
                </a:ln>
                <a:solidFill>
                  <a:srgbClr val="FC1921"/>
                </a:solidFill>
                <a:effectLst/>
                <a:uLnTx/>
                <a:uFillTx/>
                <a:latin typeface="Montserrat"/>
                <a:ea typeface="+mn-ea"/>
                <a:cs typeface="+mn-cs"/>
              </a:rPr>
              <a:t> </a:t>
            </a:r>
            <a:r>
              <a:rPr kumimoji="0" lang="en-US" sz="2800" b="1" i="0" u="none" strike="noStrike" kern="1200" cap="none" spc="0" normalizeH="0" baseline="0" noProof="0" dirty="0" err="1">
                <a:ln>
                  <a:noFill/>
                </a:ln>
                <a:solidFill>
                  <a:srgbClr val="FC1921"/>
                </a:solidFill>
                <a:effectLst/>
                <a:uLnTx/>
                <a:uFillTx/>
                <a:latin typeface="Montserrat"/>
                <a:ea typeface="+mn-ea"/>
                <a:cs typeface="+mn-cs"/>
              </a:rPr>
              <a:t>geschwächte</a:t>
            </a:r>
            <a:r>
              <a:rPr lang="en-US" dirty="0">
                <a:solidFill>
                  <a:srgbClr val="FC1921"/>
                </a:solidFill>
                <a:latin typeface="Montserrat"/>
              </a:rPr>
              <a:t>m </a:t>
            </a:r>
            <a:r>
              <a:rPr lang="en-US" dirty="0" err="1">
                <a:solidFill>
                  <a:srgbClr val="FC1921"/>
                </a:solidFill>
                <a:latin typeface="Montserrat"/>
              </a:rPr>
              <a:t>Immunsystem</a:t>
            </a:r>
            <a:endParaRPr kumimoji="0" lang="en-US" sz="2800" b="1" i="0" u="none" strike="noStrike" kern="1200" cap="none" spc="0" normalizeH="0" baseline="0" noProof="0" dirty="0">
              <a:ln>
                <a:noFill/>
              </a:ln>
              <a:solidFill>
                <a:srgbClr val="FC1921"/>
              </a:solidFill>
              <a:effectLst/>
              <a:uLnTx/>
              <a:uFillTx/>
              <a:latin typeface="Montserrat"/>
              <a:ea typeface="+mn-ea"/>
              <a:cs typeface="+mn-cs"/>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fld id="{430295F8-B4CB-4F7B-896C-F437778A33C2}" type="slidenum">
              <a:rPr lang="de-DE" smtClean="0"/>
              <a:t>71</a:t>
            </a:fld>
            <a:endParaRPr lang="de-DE" dirty="0"/>
          </a:p>
        </p:txBody>
      </p:sp>
      <p:sp>
        <p:nvSpPr>
          <p:cNvPr id="6" name="Textfeld 5">
            <a:extLst>
              <a:ext uri="{FF2B5EF4-FFF2-40B4-BE49-F238E27FC236}">
                <a16:creationId xmlns:a16="http://schemas.microsoft.com/office/drawing/2014/main" id="{93F997A8-7C5B-04F6-6C97-68A84920F39E}"/>
              </a:ext>
            </a:extLst>
          </p:cNvPr>
          <p:cNvSpPr txBox="1"/>
          <p:nvPr/>
        </p:nvSpPr>
        <p:spPr>
          <a:xfrm>
            <a:off x="494886" y="2197893"/>
            <a:ext cx="4236140" cy="2462213"/>
          </a:xfrm>
          <a:prstGeom prst="rect">
            <a:avLst/>
          </a:prstGeom>
          <a:noFill/>
        </p:spPr>
        <p:txBody>
          <a:bodyPr wrap="square" rtlCol="0">
            <a:spAutoFit/>
          </a:bodyPr>
          <a:lstStyle/>
          <a:p>
            <a:r>
              <a:rPr lang="de-DE" sz="1400" dirty="0">
                <a:latin typeface="Montserrat Light" panose="00000400000000000000" pitchFamily="2" charset="0"/>
              </a:rPr>
              <a:t>"Für Patienten mit einem geschwächten Immunsystem sind die von der STIKO empfohlenen Indikationsimpfungen enorm wichtig. Mit Hilfe dieser Impfungen können das Infektionsrisiko und damit einhergehende möglicherweise schwerwiegende Komplikationen deutlich reduziert werden. Hinzu kommt: Patienten bringt dieser Schutz mehr Sicherheit im Alltag und eine bessere Lebensqualität."</a:t>
            </a:r>
          </a:p>
          <a:p>
            <a:r>
              <a:rPr lang="de-DE" sz="1400" dirty="0">
                <a:latin typeface="Montserrat Light" panose="00000400000000000000" pitchFamily="2" charset="0"/>
              </a:rPr>
              <a:t>Dr. </a:t>
            </a:r>
            <a:r>
              <a:rPr lang="de-DE" sz="1400" dirty="0" err="1">
                <a:latin typeface="Montserrat Light" panose="00000400000000000000" pitchFamily="2" charset="0"/>
              </a:rPr>
              <a:t>Frühwein</a:t>
            </a:r>
            <a:r>
              <a:rPr lang="de-DE" sz="1400" dirty="0">
                <a:latin typeface="Montserrat Light" panose="00000400000000000000" pitchFamily="2" charset="0"/>
              </a:rPr>
              <a:t> (Impfexperte)</a:t>
            </a:r>
          </a:p>
        </p:txBody>
      </p:sp>
      <p:sp>
        <p:nvSpPr>
          <p:cNvPr id="2" name="Textfeld 1">
            <a:extLst>
              <a:ext uri="{FF2B5EF4-FFF2-40B4-BE49-F238E27FC236}">
                <a16:creationId xmlns:a16="http://schemas.microsoft.com/office/drawing/2014/main" id="{1A479935-746C-E632-4D26-18E9E93C8E3C}"/>
              </a:ext>
            </a:extLst>
          </p:cNvPr>
          <p:cNvSpPr txBox="1"/>
          <p:nvPr/>
        </p:nvSpPr>
        <p:spPr>
          <a:xfrm>
            <a:off x="0" y="6449690"/>
            <a:ext cx="11361917" cy="400110"/>
          </a:xfrm>
          <a:prstGeom prst="rect">
            <a:avLst/>
          </a:prstGeom>
          <a:noFill/>
        </p:spPr>
        <p:txBody>
          <a:bodyPr wrap="square">
            <a:spAutoFit/>
          </a:bodyPr>
          <a:lstStyle/>
          <a:p>
            <a:r>
              <a:rPr lang="de-DE" sz="1000" dirty="0">
                <a:latin typeface="Montserrat Light" panose="00000400000000000000" pitchFamily="2" charset="0"/>
                <a:hlinkClick r:id="rId2"/>
              </a:rPr>
              <a:t>https://www.wirfuersimpfen.de/impfungen-bei-immunschwache</a:t>
            </a:r>
            <a:r>
              <a:rPr lang="de-DE" sz="1000" dirty="0">
                <a:latin typeface="Montserrat Light" panose="00000400000000000000" pitchFamily="2" charset="0"/>
              </a:rPr>
              <a:t> (abgerufen am 01.09.2024)</a:t>
            </a:r>
          </a:p>
          <a:p>
            <a:r>
              <a:rPr lang="de-DE" sz="1000" dirty="0">
                <a:latin typeface="Montserrat Light" panose="00000400000000000000" pitchFamily="2" charset="0"/>
              </a:rPr>
              <a:t>https://acteurdemasante.lu/de/nierenerkrankung/praedialysestadium-welche-impfungen-sind-erforderlich/</a:t>
            </a:r>
          </a:p>
        </p:txBody>
      </p:sp>
      <p:pic>
        <p:nvPicPr>
          <p:cNvPr id="11" name="Grafik 10">
            <a:extLst>
              <a:ext uri="{FF2B5EF4-FFF2-40B4-BE49-F238E27FC236}">
                <a16:creationId xmlns:a16="http://schemas.microsoft.com/office/drawing/2014/main" id="{551D08C9-AAFF-B0BB-9790-59CFC81ADCC9}"/>
              </a:ext>
            </a:extLst>
          </p:cNvPr>
          <p:cNvPicPr>
            <a:picLocks noChangeAspect="1"/>
          </p:cNvPicPr>
          <p:nvPr/>
        </p:nvPicPr>
        <p:blipFill>
          <a:blip r:embed="rId3"/>
          <a:stretch>
            <a:fillRect/>
          </a:stretch>
        </p:blipFill>
        <p:spPr>
          <a:xfrm>
            <a:off x="5635808" y="1062885"/>
            <a:ext cx="5185307" cy="50987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089219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8ADFFF0-125B-9CC4-9C97-9339ACDBD7C8}"/>
              </a:ext>
            </a:extLst>
          </p:cNvPr>
          <p:cNvSpPr txBox="1">
            <a:spLocks/>
          </p:cNvSpPr>
          <p:nvPr/>
        </p:nvSpPr>
        <p:spPr>
          <a:xfrm>
            <a:off x="270852" y="247911"/>
            <a:ext cx="10729912" cy="4985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200"/>
              </a:spcBef>
              <a:spcAft>
                <a:spcPts val="0"/>
              </a:spcAft>
              <a:buClr>
                <a:schemeClr val="accent1"/>
              </a:buClr>
              <a:buFont typeface="Arial" panose="020B0604020202020204" pitchFamily="34" charset="0"/>
              <a:buNone/>
              <a:defRPr sz="2800" b="1" kern="1200">
                <a:solidFill>
                  <a:schemeClr val="accent1"/>
                </a:solidFill>
                <a:latin typeface="+mj-lt"/>
                <a:ea typeface="+mn-ea"/>
                <a:cs typeface="+mn-cs"/>
              </a:defRPr>
            </a:lvl1pPr>
            <a:lvl2pPr marL="0" indent="0" algn="l" defTabSz="914400" rtl="0" eaLnBrk="1" latinLnBrk="0" hangingPunct="1">
              <a:lnSpc>
                <a:spcPct val="90000"/>
              </a:lnSpc>
              <a:spcBef>
                <a:spcPts val="300"/>
              </a:spcBef>
              <a:spcAft>
                <a:spcPts val="300"/>
              </a:spcAft>
              <a:buClr>
                <a:schemeClr val="accent1"/>
              </a:buClr>
              <a:buFont typeface="Arial" panose="020B0604020202020204" pitchFamily="34" charset="0"/>
              <a:buNone/>
              <a:defRPr sz="2000" kern="1200">
                <a:solidFill>
                  <a:schemeClr val="tx1"/>
                </a:solidFill>
                <a:latin typeface="+mn-lt"/>
                <a:ea typeface="+mn-ea"/>
                <a:cs typeface="+mn-cs"/>
              </a:defRPr>
            </a:lvl2pPr>
            <a:lvl3pPr marL="720000" indent="-288000" algn="l" defTabSz="914400" rtl="0" eaLnBrk="1" latinLnBrk="0" hangingPunct="1">
              <a:lnSpc>
                <a:spcPct val="100000"/>
              </a:lnSpc>
              <a:spcBef>
                <a:spcPts val="1800"/>
              </a:spcBef>
              <a:spcAft>
                <a:spcPts val="0"/>
              </a:spcAft>
              <a:buClr>
                <a:schemeClr val="accent1"/>
              </a:buClr>
              <a:buFont typeface="Arial" panose="020B0604020202020204" pitchFamily="34" charset="0"/>
              <a:buChar char="•"/>
              <a:defRPr sz="1000" kern="1200">
                <a:solidFill>
                  <a:schemeClr val="accent1"/>
                </a:solidFill>
                <a:latin typeface="+mj-lt"/>
                <a:ea typeface="+mn-ea"/>
                <a:cs typeface="Segoe UI" panose="020B0502040204020203" pitchFamily="34" charset="0"/>
              </a:defRPr>
            </a:lvl3pPr>
            <a:lvl4pPr marL="1080000" indent="-288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200" kern="1200">
                <a:solidFill>
                  <a:schemeClr val="tx1"/>
                </a:solidFill>
                <a:latin typeface="+mn-lt"/>
                <a:ea typeface="+mn-ea"/>
                <a:cs typeface="+mn-cs"/>
              </a:defRPr>
            </a:lvl4pPr>
            <a:lvl5pPr marL="144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100" kern="1200">
                <a:solidFill>
                  <a:schemeClr val="tx1"/>
                </a:solidFill>
                <a:latin typeface="+mn-lt"/>
                <a:ea typeface="+mn-ea"/>
                <a:cs typeface="+mn-cs"/>
              </a:defRPr>
            </a:lvl5pPr>
            <a:lvl6pPr marL="180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50" kern="1200">
                <a:solidFill>
                  <a:schemeClr val="tx1"/>
                </a:solidFill>
                <a:latin typeface="+mn-lt"/>
                <a:ea typeface="+mn-ea"/>
                <a:cs typeface="+mn-cs"/>
              </a:defRPr>
            </a:lvl6pPr>
            <a:lvl7pPr marL="216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1000" kern="1200">
                <a:solidFill>
                  <a:schemeClr val="tx1"/>
                </a:solidFill>
                <a:latin typeface="+mn-lt"/>
                <a:ea typeface="+mn-ea"/>
                <a:cs typeface="+mn-cs"/>
              </a:defRPr>
            </a:lvl7pPr>
            <a:lvl8pPr marL="2520000" indent="-2520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8pPr>
            <a:lvl9pPr marL="2835450" indent="-17145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9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FC1921"/>
              </a:buClr>
              <a:buSzTx/>
              <a:buFont typeface="Arial" panose="020B0604020202020204" pitchFamily="34" charset="0"/>
              <a:buNone/>
              <a:tabLst/>
              <a:defRPr/>
            </a:pPr>
            <a:r>
              <a:rPr lang="en-US" sz="3600" dirty="0" err="1">
                <a:solidFill>
                  <a:schemeClr val="tx1"/>
                </a:solidFill>
                <a:ea typeface="+mj-ea"/>
                <a:cs typeface="+mj-cs"/>
              </a:rPr>
              <a:t>Kontaktpersonen</a:t>
            </a:r>
            <a:r>
              <a:rPr lang="en-US" sz="3600" dirty="0">
                <a:solidFill>
                  <a:schemeClr val="tx1"/>
                </a:solidFill>
                <a:ea typeface="+mj-ea"/>
                <a:cs typeface="+mj-cs"/>
              </a:rPr>
              <a:t> </a:t>
            </a:r>
            <a:r>
              <a:rPr lang="en-US" sz="3600" dirty="0" err="1">
                <a:solidFill>
                  <a:schemeClr val="tx1"/>
                </a:solidFill>
                <a:ea typeface="+mj-ea"/>
                <a:cs typeface="+mj-cs"/>
              </a:rPr>
              <a:t>immundefizienter</a:t>
            </a:r>
            <a:r>
              <a:rPr lang="en-US" sz="3600" dirty="0">
                <a:solidFill>
                  <a:schemeClr val="tx1"/>
                </a:solidFill>
                <a:ea typeface="+mj-ea"/>
                <a:cs typeface="+mj-cs"/>
              </a:rPr>
              <a:t> </a:t>
            </a:r>
            <a:r>
              <a:rPr lang="en-US" sz="3600" dirty="0" err="1">
                <a:solidFill>
                  <a:schemeClr val="tx1"/>
                </a:solidFill>
                <a:ea typeface="+mj-ea"/>
                <a:cs typeface="+mj-cs"/>
              </a:rPr>
              <a:t>Personen</a:t>
            </a:r>
            <a:endParaRPr lang="en-US" sz="3600" dirty="0">
              <a:solidFill>
                <a:schemeClr val="tx1"/>
              </a:solidFill>
              <a:ea typeface="+mj-ea"/>
              <a:cs typeface="+mj-cs"/>
            </a:endParaRPr>
          </a:p>
        </p:txBody>
      </p:sp>
      <p:sp>
        <p:nvSpPr>
          <p:cNvPr id="5" name="Foliennummernplatzhalter 4">
            <a:extLst>
              <a:ext uri="{FF2B5EF4-FFF2-40B4-BE49-F238E27FC236}">
                <a16:creationId xmlns:a16="http://schemas.microsoft.com/office/drawing/2014/main" id="{EF772251-0E08-482A-4F70-19ACFA5664CB}"/>
              </a:ext>
            </a:extLst>
          </p:cNvPr>
          <p:cNvSpPr>
            <a:spLocks noGrp="1"/>
          </p:cNvSpPr>
          <p:nvPr>
            <p:ph type="sldNum" sz="quarter" idx="12"/>
          </p:nvPr>
        </p:nvSpPr>
        <p:spPr>
          <a:xfrm>
            <a:off x="9307717" y="6427526"/>
            <a:ext cx="2743200" cy="365125"/>
          </a:xfrm>
        </p:spPr>
        <p:txBody>
          <a:bodyPr/>
          <a:lstStyle/>
          <a:p>
            <a:fld id="{430295F8-B4CB-4F7B-896C-F437778A33C2}" type="slidenum">
              <a:rPr lang="de-DE" smtClean="0"/>
              <a:t>72</a:t>
            </a:fld>
            <a:endParaRPr lang="de-DE" dirty="0"/>
          </a:p>
        </p:txBody>
      </p:sp>
      <p:sp>
        <p:nvSpPr>
          <p:cNvPr id="8" name="Textfeld 7">
            <a:extLst>
              <a:ext uri="{FF2B5EF4-FFF2-40B4-BE49-F238E27FC236}">
                <a16:creationId xmlns:a16="http://schemas.microsoft.com/office/drawing/2014/main" id="{6EA1D5CE-50D9-C5CD-9250-767D37E39CD6}"/>
              </a:ext>
            </a:extLst>
          </p:cNvPr>
          <p:cNvSpPr txBox="1"/>
          <p:nvPr/>
        </p:nvSpPr>
        <p:spPr>
          <a:xfrm>
            <a:off x="0" y="6588836"/>
            <a:ext cx="11361917" cy="246221"/>
          </a:xfrm>
          <a:prstGeom prst="rect">
            <a:avLst/>
          </a:prstGeom>
          <a:noFill/>
        </p:spPr>
        <p:txBody>
          <a:bodyPr wrap="square">
            <a:spAutoFit/>
          </a:bodyPr>
          <a:lstStyle/>
          <a:p>
            <a:r>
              <a:rPr lang="de-DE" sz="1000" dirty="0">
                <a:latin typeface="Montserrat Light" panose="00000400000000000000" pitchFamily="2" charset="0"/>
                <a:hlinkClick r:id="rId2"/>
              </a:rPr>
              <a:t>https://link.springer.com/content/pdf/10.1007/s00103-020-03123-w.pdf</a:t>
            </a:r>
            <a:r>
              <a:rPr lang="de-DE" sz="1000" dirty="0">
                <a:latin typeface="Montserrat Light" panose="00000400000000000000" pitchFamily="2" charset="0"/>
              </a:rPr>
              <a:t> (abgerufen am 01.09.2024)</a:t>
            </a:r>
          </a:p>
        </p:txBody>
      </p:sp>
      <p:pic>
        <p:nvPicPr>
          <p:cNvPr id="7" name="Grafik 6">
            <a:extLst>
              <a:ext uri="{FF2B5EF4-FFF2-40B4-BE49-F238E27FC236}">
                <a16:creationId xmlns:a16="http://schemas.microsoft.com/office/drawing/2014/main" id="{B7014B0B-69B1-CE2E-1EC3-EF22F42A9646}"/>
              </a:ext>
            </a:extLst>
          </p:cNvPr>
          <p:cNvPicPr>
            <a:picLocks noChangeAspect="1"/>
          </p:cNvPicPr>
          <p:nvPr/>
        </p:nvPicPr>
        <p:blipFill>
          <a:blip r:embed="rId3"/>
          <a:stretch>
            <a:fillRect/>
          </a:stretch>
        </p:blipFill>
        <p:spPr>
          <a:xfrm>
            <a:off x="286766" y="1048216"/>
            <a:ext cx="10575018" cy="4407192"/>
          </a:xfrm>
          <a:prstGeom prst="rect">
            <a:avLst/>
          </a:prstGeom>
        </p:spPr>
      </p:pic>
      <p:sp>
        <p:nvSpPr>
          <p:cNvPr id="2" name="Textfeld 1">
            <a:extLst>
              <a:ext uri="{FF2B5EF4-FFF2-40B4-BE49-F238E27FC236}">
                <a16:creationId xmlns:a16="http://schemas.microsoft.com/office/drawing/2014/main" id="{896C1FE0-CBF9-C35C-4429-4E21A8B46575}"/>
              </a:ext>
            </a:extLst>
          </p:cNvPr>
          <p:cNvSpPr txBox="1"/>
          <p:nvPr/>
        </p:nvSpPr>
        <p:spPr>
          <a:xfrm>
            <a:off x="6553200" y="5800864"/>
            <a:ext cx="6096000" cy="646331"/>
          </a:xfrm>
          <a:prstGeom prst="rect">
            <a:avLst/>
          </a:prstGeom>
          <a:noFill/>
        </p:spPr>
        <p:txBody>
          <a:bodyPr wrap="square">
            <a:spAutoFit/>
          </a:bodyPr>
          <a:lstStyle/>
          <a:p>
            <a:r>
              <a:rPr lang="de-DE" dirty="0"/>
              <a:t>https://link.springer.com/content/pdf/10.1007/s00103-020-03123-w.pdf</a:t>
            </a:r>
          </a:p>
        </p:txBody>
      </p:sp>
    </p:spTree>
    <p:extLst>
      <p:ext uri="{BB962C8B-B14F-4D97-AF65-F5344CB8AC3E}">
        <p14:creationId xmlns:p14="http://schemas.microsoft.com/office/powerpoint/2010/main" val="3834707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1EC7EF18-D937-4AC0-FDA7-9A061AB10A8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3" name="think-cell data - do not delete" hidden="1">
                        <a:extLst>
                          <a:ext uri="{FF2B5EF4-FFF2-40B4-BE49-F238E27FC236}">
                            <a16:creationId xmlns:a16="http://schemas.microsoft.com/office/drawing/2014/main" id="{1EC7EF18-D937-4AC0-FDA7-9A061AB10A8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2" name="Textfeld 73">
            <a:extLst>
              <a:ext uri="{FF2B5EF4-FFF2-40B4-BE49-F238E27FC236}">
                <a16:creationId xmlns:a16="http://schemas.microsoft.com/office/drawing/2014/main" id="{CD53FE24-7E5A-35D8-6C09-6AC001CE2283}"/>
              </a:ext>
            </a:extLst>
          </p:cNvPr>
          <p:cNvSpPr txBox="1"/>
          <p:nvPr/>
        </p:nvSpPr>
        <p:spPr>
          <a:xfrm>
            <a:off x="2664533" y="4909031"/>
            <a:ext cx="1661882"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32 Wochen</a:t>
            </a:r>
          </a:p>
        </p:txBody>
      </p:sp>
      <p:sp>
        <p:nvSpPr>
          <p:cNvPr id="149" name="Textfeld 70">
            <a:extLst>
              <a:ext uri="{FF2B5EF4-FFF2-40B4-BE49-F238E27FC236}">
                <a16:creationId xmlns:a16="http://schemas.microsoft.com/office/drawing/2014/main" id="{50735578-3B4C-44AA-A68B-00459F5CDDDC}"/>
              </a:ext>
            </a:extLst>
          </p:cNvPr>
          <p:cNvSpPr txBox="1"/>
          <p:nvPr/>
        </p:nvSpPr>
        <p:spPr>
          <a:xfrm>
            <a:off x="490733" y="3920123"/>
            <a:ext cx="2320394"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Pneumokokken</a:t>
            </a:r>
          </a:p>
        </p:txBody>
      </p:sp>
      <p:sp>
        <p:nvSpPr>
          <p:cNvPr id="12" name="Textplatzhalter 11">
            <a:extLst>
              <a:ext uri="{FF2B5EF4-FFF2-40B4-BE49-F238E27FC236}">
                <a16:creationId xmlns:a16="http://schemas.microsoft.com/office/drawing/2014/main" id="{BD791C1F-7795-4091-9DA7-DA632F8E3DAF}"/>
              </a:ext>
            </a:extLst>
          </p:cNvPr>
          <p:cNvSpPr>
            <a:spLocks noGrp="1"/>
          </p:cNvSpPr>
          <p:nvPr>
            <p:ph type="body" sz="quarter" idx="13"/>
          </p:nvPr>
        </p:nvSpPr>
        <p:spPr>
          <a:xfrm>
            <a:off x="365125" y="6169452"/>
            <a:ext cx="10336213" cy="415498"/>
          </a:xfrm>
        </p:spPr>
        <p:txBody>
          <a:bodyPr anchor="b"/>
          <a:lstStyle/>
          <a:p>
            <a:r>
              <a:rPr lang="de-DE"/>
              <a:t>Abkürzungen: SEU: Schuleingangsuntersuchung</a:t>
            </a:r>
            <a:br>
              <a:rPr lang="de-DE"/>
            </a:br>
            <a:r>
              <a:rPr lang="de-DE"/>
              <a:t>Quellen: 1. Epidemiologisches Bulletin (</a:t>
            </a:r>
            <a:r>
              <a:rPr lang="de-DE">
                <a:hlinkClick r:id="rId6"/>
              </a:rPr>
              <a:t>48/2022</a:t>
            </a:r>
            <a:r>
              <a:rPr lang="de-DE"/>
              <a:t>), 2. Epidemiologisches Bulletin (</a:t>
            </a:r>
            <a:r>
              <a:rPr lang="de-DE">
                <a:hlinkClick r:id="rId7"/>
              </a:rPr>
              <a:t>49/2022</a:t>
            </a:r>
            <a:r>
              <a:rPr lang="de-DE"/>
              <a:t>) </a:t>
            </a:r>
          </a:p>
          <a:p>
            <a:r>
              <a:rPr lang="de-DE"/>
              <a:t>*in den letzten 10 Jahren ** 1 Impfung seit 2010 ***Abgeschlossene Impfserie (2 Impfungen)</a:t>
            </a:r>
          </a:p>
        </p:txBody>
      </p:sp>
      <p:sp>
        <p:nvSpPr>
          <p:cNvPr id="7" name="Titel 6">
            <a:extLst>
              <a:ext uri="{FF2B5EF4-FFF2-40B4-BE49-F238E27FC236}">
                <a16:creationId xmlns:a16="http://schemas.microsoft.com/office/drawing/2014/main" id="{9907E0AD-4408-C63B-83EF-562A2B1A5DC3}"/>
              </a:ext>
            </a:extLst>
          </p:cNvPr>
          <p:cNvSpPr>
            <a:spLocks noGrp="1"/>
          </p:cNvSpPr>
          <p:nvPr>
            <p:ph type="title" idx="4294967295"/>
          </p:nvPr>
        </p:nvSpPr>
        <p:spPr>
          <a:xfrm>
            <a:off x="365125" y="284928"/>
            <a:ext cx="11460163" cy="430887"/>
          </a:xfrm>
        </p:spPr>
        <p:txBody>
          <a:bodyPr vert="horz">
            <a:normAutofit fontScale="90000"/>
          </a:bodyPr>
          <a:lstStyle/>
          <a:p>
            <a:r>
              <a:rPr lang="de-DE" dirty="0"/>
              <a:t>Hohe Impfquoten bei Kindern und Jugendlichen</a:t>
            </a:r>
          </a:p>
        </p:txBody>
      </p:sp>
      <p:sp>
        <p:nvSpPr>
          <p:cNvPr id="9" name="Untertitel 8">
            <a:extLst>
              <a:ext uri="{FF2B5EF4-FFF2-40B4-BE49-F238E27FC236}">
                <a16:creationId xmlns:a16="http://schemas.microsoft.com/office/drawing/2014/main" id="{3E048C72-957B-A5F0-998D-27E554635CE8}"/>
              </a:ext>
            </a:extLst>
          </p:cNvPr>
          <p:cNvSpPr>
            <a:spLocks noGrp="1"/>
          </p:cNvSpPr>
          <p:nvPr>
            <p:ph type="subTitle" idx="4294967295"/>
          </p:nvPr>
        </p:nvSpPr>
        <p:spPr>
          <a:xfrm>
            <a:off x="365125" y="694950"/>
            <a:ext cx="11460164" cy="352800"/>
          </a:xfrm>
        </p:spPr>
        <p:txBody>
          <a:bodyPr>
            <a:normAutofit fontScale="77500" lnSpcReduction="20000"/>
          </a:bodyPr>
          <a:lstStyle/>
          <a:p>
            <a:r>
              <a:rPr lang="de-DE"/>
              <a:t>Geringe Impfquoten bei Erwachsenen</a:t>
            </a:r>
          </a:p>
        </p:txBody>
      </p:sp>
      <p:sp>
        <p:nvSpPr>
          <p:cNvPr id="10" name="Foliennummernplatzhalter 9">
            <a:extLst>
              <a:ext uri="{FF2B5EF4-FFF2-40B4-BE49-F238E27FC236}">
                <a16:creationId xmlns:a16="http://schemas.microsoft.com/office/drawing/2014/main" id="{FE66C4DE-645C-5E3B-3BD8-446ED0E063FD}"/>
              </a:ext>
            </a:extLst>
          </p:cNvPr>
          <p:cNvSpPr>
            <a:spLocks noGrp="1"/>
          </p:cNvSpPr>
          <p:nvPr>
            <p:ph type="sldNum" sz="quarter" idx="21"/>
          </p:nvPr>
        </p:nvSpPr>
        <p:spPr>
          <a:xfrm>
            <a:off x="9988277" y="6289914"/>
            <a:ext cx="1952626" cy="430886"/>
          </a:xfrm>
        </p:spPr>
        <p:txBody>
          <a:bodyPr/>
          <a:lstStyle/>
          <a:p>
            <a:fld id="{9F9F533D-B52E-4A2F-BF72-0ADD2D94BD75}" type="slidenum">
              <a:rPr lang="en-GB" smtClean="0"/>
              <a:pPr/>
              <a:t>73</a:t>
            </a:fld>
            <a:endParaRPr lang="en-GB"/>
          </a:p>
        </p:txBody>
      </p:sp>
      <p:sp>
        <p:nvSpPr>
          <p:cNvPr id="133" name="Textfeld 82">
            <a:extLst>
              <a:ext uri="{FF2B5EF4-FFF2-40B4-BE49-F238E27FC236}">
                <a16:creationId xmlns:a16="http://schemas.microsoft.com/office/drawing/2014/main" id="{8C884F05-0157-4901-B4FC-07ACC9456A6A}"/>
              </a:ext>
            </a:extLst>
          </p:cNvPr>
          <p:cNvSpPr txBox="1"/>
          <p:nvPr/>
        </p:nvSpPr>
        <p:spPr>
          <a:xfrm>
            <a:off x="490733" y="5403486"/>
            <a:ext cx="2320394"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HPV, Mädchen</a:t>
            </a:r>
          </a:p>
        </p:txBody>
      </p:sp>
      <p:sp>
        <p:nvSpPr>
          <p:cNvPr id="33" name="Textfeld 82">
            <a:extLst>
              <a:ext uri="{FF2B5EF4-FFF2-40B4-BE49-F238E27FC236}">
                <a16:creationId xmlns:a16="http://schemas.microsoft.com/office/drawing/2014/main" id="{218E8F37-5DB2-6F7C-F703-39B0B2CF66F6}"/>
              </a:ext>
            </a:extLst>
          </p:cNvPr>
          <p:cNvSpPr txBox="1"/>
          <p:nvPr/>
        </p:nvSpPr>
        <p:spPr>
          <a:xfrm>
            <a:off x="2664533" y="5403486"/>
            <a:ext cx="1661882"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15 Jahre</a:t>
            </a:r>
          </a:p>
        </p:txBody>
      </p:sp>
      <p:sp>
        <p:nvSpPr>
          <p:cNvPr id="134" name="Textfeld 87">
            <a:extLst>
              <a:ext uri="{FF2B5EF4-FFF2-40B4-BE49-F238E27FC236}">
                <a16:creationId xmlns:a16="http://schemas.microsoft.com/office/drawing/2014/main" id="{058CC86E-0CA0-480E-850F-575DA97B5A0C}"/>
              </a:ext>
            </a:extLst>
          </p:cNvPr>
          <p:cNvSpPr txBox="1"/>
          <p:nvPr/>
        </p:nvSpPr>
        <p:spPr>
          <a:xfrm>
            <a:off x="4076827" y="5403486"/>
            <a:ext cx="721204"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51%</a:t>
            </a:r>
          </a:p>
        </p:txBody>
      </p:sp>
      <p:sp>
        <p:nvSpPr>
          <p:cNvPr id="136" name="Textfeld 56">
            <a:extLst>
              <a:ext uri="{FF2B5EF4-FFF2-40B4-BE49-F238E27FC236}">
                <a16:creationId xmlns:a16="http://schemas.microsoft.com/office/drawing/2014/main" id="{1425FB22-4848-4216-9395-809FBF12A99F}"/>
              </a:ext>
            </a:extLst>
          </p:cNvPr>
          <p:cNvSpPr txBox="1"/>
          <p:nvPr/>
        </p:nvSpPr>
        <p:spPr>
          <a:xfrm>
            <a:off x="490733" y="2436761"/>
            <a:ext cx="2320394" cy="338554"/>
          </a:xfrm>
          <a:prstGeom prst="rect">
            <a:avLst/>
          </a:prstGeom>
          <a:noFill/>
        </p:spPr>
        <p:txBody>
          <a:bodyPr wrap="square" rtlCol="0" anchor="ctr">
            <a:spAutoFit/>
          </a:bodyPr>
          <a:lstStyle/>
          <a:p>
            <a:pPr defTabSz="685783">
              <a:defRPr/>
            </a:pPr>
            <a:r>
              <a:rPr lang="de-DE" sz="1600" kern="0" err="1">
                <a:solidFill>
                  <a:sysClr val="windowText" lastClr="000000"/>
                </a:solidFill>
                <a:latin typeface="Avenir Next LT Pro" panose="020B0504020202020204" pitchFamily="34" charset="0"/>
              </a:rPr>
              <a:t>DTPa</a:t>
            </a:r>
            <a:r>
              <a:rPr lang="de-DE" sz="1600" kern="0">
                <a:solidFill>
                  <a:sysClr val="windowText" lastClr="000000"/>
                </a:solidFill>
                <a:latin typeface="Avenir Next LT Pro" panose="020B0504020202020204" pitchFamily="34" charset="0"/>
              </a:rPr>
              <a:t>-IPV-HBV-</a:t>
            </a:r>
            <a:r>
              <a:rPr lang="de-DE" sz="1600" kern="0" err="1">
                <a:solidFill>
                  <a:sysClr val="windowText" lastClr="000000"/>
                </a:solidFill>
                <a:latin typeface="Avenir Next LT Pro" panose="020B0504020202020204" pitchFamily="34" charset="0"/>
              </a:rPr>
              <a:t>Hib</a:t>
            </a:r>
            <a:endParaRPr lang="de-DE" sz="1600" kern="0">
              <a:solidFill>
                <a:sysClr val="windowText" lastClr="000000"/>
              </a:solidFill>
              <a:latin typeface="Avenir Next LT Pro" panose="020B0504020202020204" pitchFamily="34" charset="0"/>
            </a:endParaRPr>
          </a:p>
        </p:txBody>
      </p:sp>
      <p:sp>
        <p:nvSpPr>
          <p:cNvPr id="25" name="Textfeld 56">
            <a:extLst>
              <a:ext uri="{FF2B5EF4-FFF2-40B4-BE49-F238E27FC236}">
                <a16:creationId xmlns:a16="http://schemas.microsoft.com/office/drawing/2014/main" id="{281BC233-F24C-6217-8877-005D86637415}"/>
              </a:ext>
            </a:extLst>
          </p:cNvPr>
          <p:cNvSpPr txBox="1"/>
          <p:nvPr/>
        </p:nvSpPr>
        <p:spPr>
          <a:xfrm>
            <a:off x="2664533" y="2436761"/>
            <a:ext cx="1661882"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(SEU)	</a:t>
            </a:r>
          </a:p>
        </p:txBody>
      </p:sp>
      <p:graphicFrame>
        <p:nvGraphicFramePr>
          <p:cNvPr id="137" name="Inhaltsplatzhalter 4">
            <a:extLst>
              <a:ext uri="{FF2B5EF4-FFF2-40B4-BE49-F238E27FC236}">
                <a16:creationId xmlns:a16="http://schemas.microsoft.com/office/drawing/2014/main" id="{2A3308E0-9FCD-4AEB-84A1-D0E2AB4A5C50}"/>
              </a:ext>
            </a:extLst>
          </p:cNvPr>
          <p:cNvGraphicFramePr>
            <a:graphicFrameLocks/>
          </p:cNvGraphicFramePr>
          <p:nvPr/>
        </p:nvGraphicFramePr>
        <p:xfrm>
          <a:off x="4548897" y="2271704"/>
          <a:ext cx="1367454" cy="675861"/>
        </p:xfrm>
        <a:graphic>
          <a:graphicData uri="http://schemas.openxmlformats.org/drawingml/2006/chart">
            <c:chart xmlns:c="http://schemas.openxmlformats.org/drawingml/2006/chart" xmlns:r="http://schemas.openxmlformats.org/officeDocument/2006/relationships" r:id="rId8"/>
          </a:graphicData>
        </a:graphic>
      </p:graphicFrame>
      <p:sp>
        <p:nvSpPr>
          <p:cNvPr id="138" name="Textfeld 91">
            <a:extLst>
              <a:ext uri="{FF2B5EF4-FFF2-40B4-BE49-F238E27FC236}">
                <a16:creationId xmlns:a16="http://schemas.microsoft.com/office/drawing/2014/main" id="{1F0AFC7B-7F06-48E8-BBF7-A7A0F59CBAFF}"/>
              </a:ext>
            </a:extLst>
          </p:cNvPr>
          <p:cNvSpPr txBox="1"/>
          <p:nvPr/>
        </p:nvSpPr>
        <p:spPr>
          <a:xfrm>
            <a:off x="4076827" y="2436761"/>
            <a:ext cx="721204"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90%</a:t>
            </a:r>
          </a:p>
        </p:txBody>
      </p:sp>
      <p:graphicFrame>
        <p:nvGraphicFramePr>
          <p:cNvPr id="140" name="Inhaltsplatzhalter 4">
            <a:extLst>
              <a:ext uri="{FF2B5EF4-FFF2-40B4-BE49-F238E27FC236}">
                <a16:creationId xmlns:a16="http://schemas.microsoft.com/office/drawing/2014/main" id="{99C6A1B1-1B31-4E25-BAE5-5A700058BE79}"/>
              </a:ext>
            </a:extLst>
          </p:cNvPr>
          <p:cNvGraphicFramePr>
            <a:graphicFrameLocks/>
          </p:cNvGraphicFramePr>
          <p:nvPr/>
        </p:nvGraphicFramePr>
        <p:xfrm>
          <a:off x="4548897" y="3248816"/>
          <a:ext cx="1367454" cy="675861"/>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feld 69">
            <a:extLst>
              <a:ext uri="{FF2B5EF4-FFF2-40B4-BE49-F238E27FC236}">
                <a16:creationId xmlns:a16="http://schemas.microsoft.com/office/drawing/2014/main" id="{2FA9EF66-1025-4FA3-83CE-ADF653D669F7}"/>
              </a:ext>
            </a:extLst>
          </p:cNvPr>
          <p:cNvSpPr txBox="1"/>
          <p:nvPr/>
        </p:nvSpPr>
        <p:spPr>
          <a:xfrm>
            <a:off x="490733" y="3425669"/>
            <a:ext cx="2320394"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Masern (2 Dosen)</a:t>
            </a:r>
          </a:p>
        </p:txBody>
      </p:sp>
      <p:sp>
        <p:nvSpPr>
          <p:cNvPr id="28" name="Textfeld 69">
            <a:extLst>
              <a:ext uri="{FF2B5EF4-FFF2-40B4-BE49-F238E27FC236}">
                <a16:creationId xmlns:a16="http://schemas.microsoft.com/office/drawing/2014/main" id="{402025A1-0EB8-E709-B753-38512D6B81CD}"/>
              </a:ext>
            </a:extLst>
          </p:cNvPr>
          <p:cNvSpPr txBox="1"/>
          <p:nvPr/>
        </p:nvSpPr>
        <p:spPr>
          <a:xfrm>
            <a:off x="2664533" y="3425669"/>
            <a:ext cx="1661882"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24 Monate</a:t>
            </a:r>
          </a:p>
        </p:txBody>
      </p:sp>
      <p:sp>
        <p:nvSpPr>
          <p:cNvPr id="142" name="Textfeld 92">
            <a:extLst>
              <a:ext uri="{FF2B5EF4-FFF2-40B4-BE49-F238E27FC236}">
                <a16:creationId xmlns:a16="http://schemas.microsoft.com/office/drawing/2014/main" id="{D8D6F4F0-2702-4E42-8D29-90255995B48C}"/>
              </a:ext>
            </a:extLst>
          </p:cNvPr>
          <p:cNvSpPr txBox="1"/>
          <p:nvPr/>
        </p:nvSpPr>
        <p:spPr>
          <a:xfrm>
            <a:off x="4076827" y="3425669"/>
            <a:ext cx="721204"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81%</a:t>
            </a:r>
          </a:p>
        </p:txBody>
      </p:sp>
      <p:sp>
        <p:nvSpPr>
          <p:cNvPr id="144" name="Textfeld 72">
            <a:extLst>
              <a:ext uri="{FF2B5EF4-FFF2-40B4-BE49-F238E27FC236}">
                <a16:creationId xmlns:a16="http://schemas.microsoft.com/office/drawing/2014/main" id="{21E62ED4-D882-4271-8E04-1EE59707B53B}"/>
              </a:ext>
            </a:extLst>
          </p:cNvPr>
          <p:cNvSpPr txBox="1"/>
          <p:nvPr/>
        </p:nvSpPr>
        <p:spPr>
          <a:xfrm>
            <a:off x="490733" y="2931215"/>
            <a:ext cx="2320394" cy="338554"/>
          </a:xfrm>
          <a:prstGeom prst="rect">
            <a:avLst/>
          </a:prstGeom>
          <a:noFill/>
        </p:spPr>
        <p:txBody>
          <a:bodyPr wrap="square" rtlCol="0" anchor="ctr">
            <a:spAutoFit/>
          </a:bodyPr>
          <a:lstStyle/>
          <a:p>
            <a:pPr defTabSz="685783">
              <a:defRPr/>
            </a:pPr>
            <a:r>
              <a:rPr lang="de-DE" sz="1600" kern="0" err="1">
                <a:solidFill>
                  <a:sysClr val="windowText" lastClr="000000"/>
                </a:solidFill>
                <a:latin typeface="Avenir Next LT Pro" panose="020B0504020202020204" pitchFamily="34" charset="0"/>
              </a:rPr>
              <a:t>MenC</a:t>
            </a:r>
            <a:endParaRPr lang="de-DE" sz="1600" kern="0">
              <a:solidFill>
                <a:sysClr val="windowText" lastClr="000000"/>
              </a:solidFill>
              <a:latin typeface="Avenir Next LT Pro" panose="020B0504020202020204" pitchFamily="34" charset="0"/>
            </a:endParaRPr>
          </a:p>
        </p:txBody>
      </p:sp>
      <p:sp>
        <p:nvSpPr>
          <p:cNvPr id="26" name="Textfeld 72">
            <a:extLst>
              <a:ext uri="{FF2B5EF4-FFF2-40B4-BE49-F238E27FC236}">
                <a16:creationId xmlns:a16="http://schemas.microsoft.com/office/drawing/2014/main" id="{6BCA97D9-2D25-BD12-974E-8B0CE640AE71}"/>
              </a:ext>
            </a:extLst>
          </p:cNvPr>
          <p:cNvSpPr txBox="1"/>
          <p:nvPr/>
        </p:nvSpPr>
        <p:spPr>
          <a:xfrm>
            <a:off x="2664533" y="2931215"/>
            <a:ext cx="1661882"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24 Monate</a:t>
            </a:r>
          </a:p>
        </p:txBody>
      </p:sp>
      <p:graphicFrame>
        <p:nvGraphicFramePr>
          <p:cNvPr id="145" name="Inhaltsplatzhalter 4">
            <a:extLst>
              <a:ext uri="{FF2B5EF4-FFF2-40B4-BE49-F238E27FC236}">
                <a16:creationId xmlns:a16="http://schemas.microsoft.com/office/drawing/2014/main" id="{ECBE6359-4BE8-463C-80A7-3D5E7BE8E99A}"/>
              </a:ext>
            </a:extLst>
          </p:cNvPr>
          <p:cNvGraphicFramePr>
            <a:graphicFrameLocks/>
          </p:cNvGraphicFramePr>
          <p:nvPr/>
        </p:nvGraphicFramePr>
        <p:xfrm>
          <a:off x="4549742" y="2760260"/>
          <a:ext cx="1365763" cy="675861"/>
        </p:xfrm>
        <a:graphic>
          <a:graphicData uri="http://schemas.openxmlformats.org/drawingml/2006/chart">
            <c:chart xmlns:c="http://schemas.openxmlformats.org/drawingml/2006/chart" xmlns:r="http://schemas.openxmlformats.org/officeDocument/2006/relationships" r:id="rId10"/>
          </a:graphicData>
        </a:graphic>
      </p:graphicFrame>
      <p:sp>
        <p:nvSpPr>
          <p:cNvPr id="146" name="Textfeld 93">
            <a:extLst>
              <a:ext uri="{FF2B5EF4-FFF2-40B4-BE49-F238E27FC236}">
                <a16:creationId xmlns:a16="http://schemas.microsoft.com/office/drawing/2014/main" id="{2534CB8E-AFB7-41DB-B3DB-B41CB2F28895}"/>
              </a:ext>
            </a:extLst>
          </p:cNvPr>
          <p:cNvSpPr txBox="1"/>
          <p:nvPr/>
        </p:nvSpPr>
        <p:spPr>
          <a:xfrm>
            <a:off x="4076827" y="2931214"/>
            <a:ext cx="721204"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82% </a:t>
            </a:r>
          </a:p>
        </p:txBody>
      </p:sp>
      <p:graphicFrame>
        <p:nvGraphicFramePr>
          <p:cNvPr id="148" name="Inhaltsplatzhalter 4">
            <a:extLst>
              <a:ext uri="{FF2B5EF4-FFF2-40B4-BE49-F238E27FC236}">
                <a16:creationId xmlns:a16="http://schemas.microsoft.com/office/drawing/2014/main" id="{7407B1F7-5C3B-494D-8046-74370EDF9FEF}"/>
              </a:ext>
            </a:extLst>
          </p:cNvPr>
          <p:cNvGraphicFramePr>
            <a:graphicFrameLocks/>
          </p:cNvGraphicFramePr>
          <p:nvPr/>
        </p:nvGraphicFramePr>
        <p:xfrm>
          <a:off x="4548974" y="3737372"/>
          <a:ext cx="1367303" cy="675861"/>
        </p:xfrm>
        <a:graphic>
          <a:graphicData uri="http://schemas.openxmlformats.org/drawingml/2006/chart">
            <c:chart xmlns:c="http://schemas.openxmlformats.org/drawingml/2006/chart" xmlns:r="http://schemas.openxmlformats.org/officeDocument/2006/relationships" r:id="rId11"/>
          </a:graphicData>
        </a:graphic>
      </p:graphicFrame>
      <p:sp>
        <p:nvSpPr>
          <p:cNvPr id="150" name="Textfeld 94">
            <a:extLst>
              <a:ext uri="{FF2B5EF4-FFF2-40B4-BE49-F238E27FC236}">
                <a16:creationId xmlns:a16="http://schemas.microsoft.com/office/drawing/2014/main" id="{10248E26-3053-41DE-842D-5E4C56A66996}"/>
              </a:ext>
            </a:extLst>
          </p:cNvPr>
          <p:cNvSpPr txBox="1"/>
          <p:nvPr/>
        </p:nvSpPr>
        <p:spPr>
          <a:xfrm>
            <a:off x="4076827" y="3920123"/>
            <a:ext cx="721204"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75%</a:t>
            </a:r>
          </a:p>
        </p:txBody>
      </p:sp>
      <p:graphicFrame>
        <p:nvGraphicFramePr>
          <p:cNvPr id="152" name="Inhaltsplatzhalter 4">
            <a:extLst>
              <a:ext uri="{FF2B5EF4-FFF2-40B4-BE49-F238E27FC236}">
                <a16:creationId xmlns:a16="http://schemas.microsoft.com/office/drawing/2014/main" id="{C00E1EBF-4F6D-4AFD-B1C2-B1F1FBDDF3FC}"/>
              </a:ext>
            </a:extLst>
          </p:cNvPr>
          <p:cNvGraphicFramePr>
            <a:graphicFrameLocks/>
          </p:cNvGraphicFramePr>
          <p:nvPr/>
        </p:nvGraphicFramePr>
        <p:xfrm>
          <a:off x="4548779" y="4225928"/>
          <a:ext cx="1367692" cy="675861"/>
        </p:xfrm>
        <a:graphic>
          <a:graphicData uri="http://schemas.openxmlformats.org/drawingml/2006/chart">
            <c:chart xmlns:c="http://schemas.openxmlformats.org/drawingml/2006/chart" xmlns:r="http://schemas.openxmlformats.org/officeDocument/2006/relationships" r:id="rId12"/>
          </a:graphicData>
        </a:graphic>
      </p:graphicFrame>
      <p:sp>
        <p:nvSpPr>
          <p:cNvPr id="153" name="Textfeld 71">
            <a:extLst>
              <a:ext uri="{FF2B5EF4-FFF2-40B4-BE49-F238E27FC236}">
                <a16:creationId xmlns:a16="http://schemas.microsoft.com/office/drawing/2014/main" id="{0AA3948A-820F-4733-BC82-405ED94BD772}"/>
              </a:ext>
            </a:extLst>
          </p:cNvPr>
          <p:cNvSpPr txBox="1"/>
          <p:nvPr/>
        </p:nvSpPr>
        <p:spPr>
          <a:xfrm>
            <a:off x="490733" y="4414576"/>
            <a:ext cx="2320394"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Varizellen (2 Dosen)</a:t>
            </a:r>
          </a:p>
        </p:txBody>
      </p:sp>
      <p:sp>
        <p:nvSpPr>
          <p:cNvPr id="154" name="Textfeld 95">
            <a:extLst>
              <a:ext uri="{FF2B5EF4-FFF2-40B4-BE49-F238E27FC236}">
                <a16:creationId xmlns:a16="http://schemas.microsoft.com/office/drawing/2014/main" id="{3BCB38F5-F624-43F4-A856-94707ECDE433}"/>
              </a:ext>
            </a:extLst>
          </p:cNvPr>
          <p:cNvSpPr txBox="1"/>
          <p:nvPr/>
        </p:nvSpPr>
        <p:spPr>
          <a:xfrm>
            <a:off x="4076827" y="4414577"/>
            <a:ext cx="721204"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75%</a:t>
            </a:r>
          </a:p>
        </p:txBody>
      </p:sp>
      <p:graphicFrame>
        <p:nvGraphicFramePr>
          <p:cNvPr id="156" name="Inhaltsplatzhalter 4">
            <a:extLst>
              <a:ext uri="{FF2B5EF4-FFF2-40B4-BE49-F238E27FC236}">
                <a16:creationId xmlns:a16="http://schemas.microsoft.com/office/drawing/2014/main" id="{637E05E0-121B-4126-884F-35121FDD4AF3}"/>
              </a:ext>
            </a:extLst>
          </p:cNvPr>
          <p:cNvGraphicFramePr>
            <a:graphicFrameLocks/>
          </p:cNvGraphicFramePr>
          <p:nvPr/>
        </p:nvGraphicFramePr>
        <p:xfrm>
          <a:off x="4548837" y="4714484"/>
          <a:ext cx="1367577" cy="675861"/>
        </p:xfrm>
        <a:graphic>
          <a:graphicData uri="http://schemas.openxmlformats.org/drawingml/2006/chart">
            <c:chart xmlns:c="http://schemas.openxmlformats.org/drawingml/2006/chart" xmlns:r="http://schemas.openxmlformats.org/officeDocument/2006/relationships" r:id="rId13"/>
          </a:graphicData>
        </a:graphic>
      </p:graphicFrame>
      <p:sp>
        <p:nvSpPr>
          <p:cNvPr id="157" name="Textfeld 73">
            <a:extLst>
              <a:ext uri="{FF2B5EF4-FFF2-40B4-BE49-F238E27FC236}">
                <a16:creationId xmlns:a16="http://schemas.microsoft.com/office/drawing/2014/main" id="{37922E9D-05CE-4E26-AE62-8EF841C0E7BA}"/>
              </a:ext>
            </a:extLst>
          </p:cNvPr>
          <p:cNvSpPr txBox="1"/>
          <p:nvPr/>
        </p:nvSpPr>
        <p:spPr>
          <a:xfrm>
            <a:off x="490733" y="4909031"/>
            <a:ext cx="2320394"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Rotaviren</a:t>
            </a:r>
          </a:p>
        </p:txBody>
      </p:sp>
      <p:sp>
        <p:nvSpPr>
          <p:cNvPr id="158" name="Textfeld 96">
            <a:extLst>
              <a:ext uri="{FF2B5EF4-FFF2-40B4-BE49-F238E27FC236}">
                <a16:creationId xmlns:a16="http://schemas.microsoft.com/office/drawing/2014/main" id="{4B152992-6AD6-41A0-A106-A5BDEECAAE56}"/>
              </a:ext>
            </a:extLst>
          </p:cNvPr>
          <p:cNvSpPr txBox="1"/>
          <p:nvPr/>
        </p:nvSpPr>
        <p:spPr>
          <a:xfrm>
            <a:off x="4076827" y="4909031"/>
            <a:ext cx="721204"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70%</a:t>
            </a:r>
          </a:p>
        </p:txBody>
      </p:sp>
      <p:graphicFrame>
        <p:nvGraphicFramePr>
          <p:cNvPr id="160" name="Inhaltsplatzhalter 4">
            <a:extLst>
              <a:ext uri="{FF2B5EF4-FFF2-40B4-BE49-F238E27FC236}">
                <a16:creationId xmlns:a16="http://schemas.microsoft.com/office/drawing/2014/main" id="{2CFBFAA2-222A-4372-98F7-28E6D02DE447}"/>
              </a:ext>
            </a:extLst>
          </p:cNvPr>
          <p:cNvGraphicFramePr>
            <a:graphicFrameLocks/>
          </p:cNvGraphicFramePr>
          <p:nvPr/>
        </p:nvGraphicFramePr>
        <p:xfrm>
          <a:off x="10612394" y="2319487"/>
          <a:ext cx="1061494" cy="642386"/>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61" name="Inhaltsplatzhalter 4">
            <a:extLst>
              <a:ext uri="{FF2B5EF4-FFF2-40B4-BE49-F238E27FC236}">
                <a16:creationId xmlns:a16="http://schemas.microsoft.com/office/drawing/2014/main" id="{E38D6586-1E2A-462A-8CF5-73CBF6F9977A}"/>
              </a:ext>
            </a:extLst>
          </p:cNvPr>
          <p:cNvGraphicFramePr>
            <a:graphicFrameLocks/>
          </p:cNvGraphicFramePr>
          <p:nvPr/>
        </p:nvGraphicFramePr>
        <p:xfrm>
          <a:off x="10612394" y="2891294"/>
          <a:ext cx="1061494" cy="642386"/>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162" name="Inhaltsplatzhalter 4">
            <a:extLst>
              <a:ext uri="{FF2B5EF4-FFF2-40B4-BE49-F238E27FC236}">
                <a16:creationId xmlns:a16="http://schemas.microsoft.com/office/drawing/2014/main" id="{54F1AAAA-9215-49D7-B536-E0C822D9264C}"/>
              </a:ext>
            </a:extLst>
          </p:cNvPr>
          <p:cNvGraphicFramePr>
            <a:graphicFrameLocks/>
          </p:cNvGraphicFramePr>
          <p:nvPr/>
        </p:nvGraphicFramePr>
        <p:xfrm>
          <a:off x="10612394" y="4034908"/>
          <a:ext cx="1061494" cy="642386"/>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163" name="Inhaltsplatzhalter 4">
            <a:extLst>
              <a:ext uri="{FF2B5EF4-FFF2-40B4-BE49-F238E27FC236}">
                <a16:creationId xmlns:a16="http://schemas.microsoft.com/office/drawing/2014/main" id="{9CC03397-29B0-48CB-B9BB-DD07B95F1BED}"/>
              </a:ext>
            </a:extLst>
          </p:cNvPr>
          <p:cNvGraphicFramePr>
            <a:graphicFrameLocks/>
          </p:cNvGraphicFramePr>
          <p:nvPr/>
        </p:nvGraphicFramePr>
        <p:xfrm>
          <a:off x="10612394" y="5178523"/>
          <a:ext cx="1061494" cy="642386"/>
        </p:xfrm>
        <a:graphic>
          <a:graphicData uri="http://schemas.openxmlformats.org/drawingml/2006/chart">
            <c:chart xmlns:c="http://schemas.openxmlformats.org/drawingml/2006/chart" xmlns:r="http://schemas.openxmlformats.org/officeDocument/2006/relationships" r:id="rId17"/>
          </a:graphicData>
        </a:graphic>
      </p:graphicFrame>
      <p:sp>
        <p:nvSpPr>
          <p:cNvPr id="165" name="Textfeld 78">
            <a:extLst>
              <a:ext uri="{FF2B5EF4-FFF2-40B4-BE49-F238E27FC236}">
                <a16:creationId xmlns:a16="http://schemas.microsoft.com/office/drawing/2014/main" id="{141BCB84-61A4-40E3-B7AB-2EE53995DD92}"/>
              </a:ext>
            </a:extLst>
          </p:cNvPr>
          <p:cNvSpPr txBox="1"/>
          <p:nvPr/>
        </p:nvSpPr>
        <p:spPr>
          <a:xfrm>
            <a:off x="6462095" y="2466386"/>
            <a:ext cx="167503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Tetanus*</a:t>
            </a:r>
          </a:p>
        </p:txBody>
      </p:sp>
      <p:sp>
        <p:nvSpPr>
          <p:cNvPr id="166" name="Textfeld 79">
            <a:extLst>
              <a:ext uri="{FF2B5EF4-FFF2-40B4-BE49-F238E27FC236}">
                <a16:creationId xmlns:a16="http://schemas.microsoft.com/office/drawing/2014/main" id="{6A328FE7-9244-4F30-B510-BB09E7566152}"/>
              </a:ext>
            </a:extLst>
          </p:cNvPr>
          <p:cNvSpPr txBox="1"/>
          <p:nvPr/>
        </p:nvSpPr>
        <p:spPr>
          <a:xfrm>
            <a:off x="6462095" y="3046177"/>
            <a:ext cx="167503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Diphtherie*</a:t>
            </a:r>
          </a:p>
        </p:txBody>
      </p:sp>
      <p:sp>
        <p:nvSpPr>
          <p:cNvPr id="167" name="Textfeld 80">
            <a:extLst>
              <a:ext uri="{FF2B5EF4-FFF2-40B4-BE49-F238E27FC236}">
                <a16:creationId xmlns:a16="http://schemas.microsoft.com/office/drawing/2014/main" id="{FB51DB24-B564-4C26-9A42-4BECA85B9EE1}"/>
              </a:ext>
            </a:extLst>
          </p:cNvPr>
          <p:cNvSpPr txBox="1"/>
          <p:nvPr/>
        </p:nvSpPr>
        <p:spPr>
          <a:xfrm>
            <a:off x="6462096" y="4205760"/>
            <a:ext cx="167503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Influenza</a:t>
            </a:r>
          </a:p>
        </p:txBody>
      </p:sp>
      <p:sp>
        <p:nvSpPr>
          <p:cNvPr id="169" name="Textfeld 85">
            <a:extLst>
              <a:ext uri="{FF2B5EF4-FFF2-40B4-BE49-F238E27FC236}">
                <a16:creationId xmlns:a16="http://schemas.microsoft.com/office/drawing/2014/main" id="{687ACDE7-E213-4FD2-91DE-B27C8EC45F36}"/>
              </a:ext>
            </a:extLst>
          </p:cNvPr>
          <p:cNvSpPr txBox="1"/>
          <p:nvPr/>
        </p:nvSpPr>
        <p:spPr>
          <a:xfrm>
            <a:off x="10088872" y="2463603"/>
            <a:ext cx="659567"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54%</a:t>
            </a:r>
          </a:p>
        </p:txBody>
      </p:sp>
      <p:sp>
        <p:nvSpPr>
          <p:cNvPr id="170" name="Textfeld 86">
            <a:extLst>
              <a:ext uri="{FF2B5EF4-FFF2-40B4-BE49-F238E27FC236}">
                <a16:creationId xmlns:a16="http://schemas.microsoft.com/office/drawing/2014/main" id="{7FB9325E-A851-4B82-9C86-B08571E0BAA7}"/>
              </a:ext>
            </a:extLst>
          </p:cNvPr>
          <p:cNvSpPr txBox="1"/>
          <p:nvPr/>
        </p:nvSpPr>
        <p:spPr>
          <a:xfrm>
            <a:off x="10088872" y="3043605"/>
            <a:ext cx="659567"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53%</a:t>
            </a:r>
          </a:p>
        </p:txBody>
      </p:sp>
      <p:sp>
        <p:nvSpPr>
          <p:cNvPr id="171" name="Textfeld 88">
            <a:extLst>
              <a:ext uri="{FF2B5EF4-FFF2-40B4-BE49-F238E27FC236}">
                <a16:creationId xmlns:a16="http://schemas.microsoft.com/office/drawing/2014/main" id="{6DA05DBB-58EA-4818-9EE2-195CC4EFB25E}"/>
              </a:ext>
            </a:extLst>
          </p:cNvPr>
          <p:cNvSpPr txBox="1"/>
          <p:nvPr/>
        </p:nvSpPr>
        <p:spPr>
          <a:xfrm>
            <a:off x="10088872" y="4203608"/>
            <a:ext cx="659567"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43%</a:t>
            </a:r>
          </a:p>
        </p:txBody>
      </p:sp>
      <p:sp>
        <p:nvSpPr>
          <p:cNvPr id="175" name="Textfeld 83">
            <a:extLst>
              <a:ext uri="{FF2B5EF4-FFF2-40B4-BE49-F238E27FC236}">
                <a16:creationId xmlns:a16="http://schemas.microsoft.com/office/drawing/2014/main" id="{84342B51-C862-4FEA-9F55-62A304C69A1E}"/>
              </a:ext>
            </a:extLst>
          </p:cNvPr>
          <p:cNvSpPr txBox="1"/>
          <p:nvPr/>
        </p:nvSpPr>
        <p:spPr>
          <a:xfrm>
            <a:off x="6462097" y="4785549"/>
            <a:ext cx="167503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Pneumokokken</a:t>
            </a:r>
          </a:p>
        </p:txBody>
      </p:sp>
      <p:graphicFrame>
        <p:nvGraphicFramePr>
          <p:cNvPr id="177" name="Inhaltsplatzhalter 4">
            <a:extLst>
              <a:ext uri="{FF2B5EF4-FFF2-40B4-BE49-F238E27FC236}">
                <a16:creationId xmlns:a16="http://schemas.microsoft.com/office/drawing/2014/main" id="{1B4EDB68-1C95-4A1F-BF48-1536C449BED9}"/>
              </a:ext>
            </a:extLst>
          </p:cNvPr>
          <p:cNvGraphicFramePr>
            <a:graphicFrameLocks/>
          </p:cNvGraphicFramePr>
          <p:nvPr/>
        </p:nvGraphicFramePr>
        <p:xfrm>
          <a:off x="10612394" y="3463101"/>
          <a:ext cx="1061494" cy="642386"/>
        </p:xfrm>
        <a:graphic>
          <a:graphicData uri="http://schemas.openxmlformats.org/drawingml/2006/chart">
            <c:chart xmlns:c="http://schemas.openxmlformats.org/drawingml/2006/chart" xmlns:r="http://schemas.openxmlformats.org/officeDocument/2006/relationships" r:id="rId18"/>
          </a:graphicData>
        </a:graphic>
      </p:graphicFrame>
      <p:sp>
        <p:nvSpPr>
          <p:cNvPr id="178" name="Textfeld 81">
            <a:extLst>
              <a:ext uri="{FF2B5EF4-FFF2-40B4-BE49-F238E27FC236}">
                <a16:creationId xmlns:a16="http://schemas.microsoft.com/office/drawing/2014/main" id="{11F5CDE2-1D3E-4854-977B-D374FA768080}"/>
              </a:ext>
            </a:extLst>
          </p:cNvPr>
          <p:cNvSpPr txBox="1"/>
          <p:nvPr/>
        </p:nvSpPr>
        <p:spPr>
          <a:xfrm>
            <a:off x="6462095" y="3625968"/>
            <a:ext cx="167503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Pertussis**</a:t>
            </a:r>
          </a:p>
        </p:txBody>
      </p:sp>
      <p:sp>
        <p:nvSpPr>
          <p:cNvPr id="179" name="Textfeld 89">
            <a:extLst>
              <a:ext uri="{FF2B5EF4-FFF2-40B4-BE49-F238E27FC236}">
                <a16:creationId xmlns:a16="http://schemas.microsoft.com/office/drawing/2014/main" id="{98B07A20-9BA4-49C7-BDD5-0AB91F6EB779}"/>
              </a:ext>
            </a:extLst>
          </p:cNvPr>
          <p:cNvSpPr txBox="1"/>
          <p:nvPr/>
        </p:nvSpPr>
        <p:spPr>
          <a:xfrm>
            <a:off x="10088872" y="3623606"/>
            <a:ext cx="659567"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50%</a:t>
            </a:r>
          </a:p>
        </p:txBody>
      </p:sp>
      <p:graphicFrame>
        <p:nvGraphicFramePr>
          <p:cNvPr id="180" name="Inhaltsplatzhalter 4">
            <a:extLst>
              <a:ext uri="{FF2B5EF4-FFF2-40B4-BE49-F238E27FC236}">
                <a16:creationId xmlns:a16="http://schemas.microsoft.com/office/drawing/2014/main" id="{4E6CE79D-F60C-423D-A4D8-170F6AD09795}"/>
              </a:ext>
            </a:extLst>
          </p:cNvPr>
          <p:cNvGraphicFramePr>
            <a:graphicFrameLocks/>
          </p:cNvGraphicFramePr>
          <p:nvPr/>
        </p:nvGraphicFramePr>
        <p:xfrm>
          <a:off x="10612394" y="4606716"/>
          <a:ext cx="1061494" cy="642386"/>
        </p:xfrm>
        <a:graphic>
          <a:graphicData uri="http://schemas.openxmlformats.org/drawingml/2006/chart">
            <c:chart xmlns:c="http://schemas.openxmlformats.org/drawingml/2006/chart" xmlns:r="http://schemas.openxmlformats.org/officeDocument/2006/relationships" r:id="rId19"/>
          </a:graphicData>
        </a:graphic>
      </p:graphicFrame>
      <p:sp>
        <p:nvSpPr>
          <p:cNvPr id="182" name="Textfeld 90">
            <a:extLst>
              <a:ext uri="{FF2B5EF4-FFF2-40B4-BE49-F238E27FC236}">
                <a16:creationId xmlns:a16="http://schemas.microsoft.com/office/drawing/2014/main" id="{7193449B-197D-4B26-A6A2-4852CE7932ED}"/>
              </a:ext>
            </a:extLst>
          </p:cNvPr>
          <p:cNvSpPr txBox="1"/>
          <p:nvPr/>
        </p:nvSpPr>
        <p:spPr>
          <a:xfrm>
            <a:off x="10088872" y="4783610"/>
            <a:ext cx="659567"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23%</a:t>
            </a:r>
          </a:p>
        </p:txBody>
      </p:sp>
      <p:sp>
        <p:nvSpPr>
          <p:cNvPr id="184" name="Textfeld 90">
            <a:extLst>
              <a:ext uri="{FF2B5EF4-FFF2-40B4-BE49-F238E27FC236}">
                <a16:creationId xmlns:a16="http://schemas.microsoft.com/office/drawing/2014/main" id="{9920A17D-3919-49D5-8772-F38EC80E6FEC}"/>
              </a:ext>
            </a:extLst>
          </p:cNvPr>
          <p:cNvSpPr txBox="1"/>
          <p:nvPr/>
        </p:nvSpPr>
        <p:spPr>
          <a:xfrm>
            <a:off x="10088872" y="5363613"/>
            <a:ext cx="659567" cy="338554"/>
          </a:xfrm>
          <a:prstGeom prst="rect">
            <a:avLst/>
          </a:prstGeom>
          <a:noFill/>
        </p:spPr>
        <p:txBody>
          <a:bodyPr wrap="square" rtlCol="0" anchor="ctr">
            <a:spAutoFit/>
          </a:bodyPr>
          <a:lstStyle/>
          <a:p>
            <a:pPr algn="r" defTabSz="685783">
              <a:defRPr/>
            </a:pPr>
            <a:r>
              <a:rPr lang="de-DE" sz="1600" kern="0">
                <a:solidFill>
                  <a:sysClr val="windowText" lastClr="000000"/>
                </a:solidFill>
                <a:latin typeface="Avenir Next LT Pro" panose="020B0504020202020204" pitchFamily="34" charset="0"/>
              </a:rPr>
              <a:t>8%</a:t>
            </a:r>
          </a:p>
        </p:txBody>
      </p:sp>
      <p:sp>
        <p:nvSpPr>
          <p:cNvPr id="187" name="Textfeld 83">
            <a:extLst>
              <a:ext uri="{FF2B5EF4-FFF2-40B4-BE49-F238E27FC236}">
                <a16:creationId xmlns:a16="http://schemas.microsoft.com/office/drawing/2014/main" id="{C00B55A9-5B9A-4D53-A13A-66384AE0A6A5}"/>
              </a:ext>
            </a:extLst>
          </p:cNvPr>
          <p:cNvSpPr txBox="1"/>
          <p:nvPr/>
        </p:nvSpPr>
        <p:spPr>
          <a:xfrm>
            <a:off x="6462097" y="5365340"/>
            <a:ext cx="167503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Herpes Zoster</a:t>
            </a:r>
          </a:p>
        </p:txBody>
      </p:sp>
      <p:sp>
        <p:nvSpPr>
          <p:cNvPr id="17" name="Textfeld 78">
            <a:extLst>
              <a:ext uri="{FF2B5EF4-FFF2-40B4-BE49-F238E27FC236}">
                <a16:creationId xmlns:a16="http://schemas.microsoft.com/office/drawing/2014/main" id="{3842FACC-1784-B66D-5870-B46AC493DE75}"/>
              </a:ext>
            </a:extLst>
          </p:cNvPr>
          <p:cNvSpPr txBox="1"/>
          <p:nvPr/>
        </p:nvSpPr>
        <p:spPr>
          <a:xfrm>
            <a:off x="8290896" y="2466386"/>
            <a:ext cx="145927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sym typeface="Symbol" panose="05050102010706020507" pitchFamily="18" charset="2"/>
              </a:rPr>
              <a:t>≥ 18 Jahre</a:t>
            </a:r>
            <a:endParaRPr lang="de-DE" sz="1600" kern="0">
              <a:solidFill>
                <a:sysClr val="windowText" lastClr="000000"/>
              </a:solidFill>
              <a:latin typeface="Avenir Next LT Pro" panose="020B0504020202020204" pitchFamily="34" charset="0"/>
            </a:endParaRPr>
          </a:p>
        </p:txBody>
      </p:sp>
      <p:sp>
        <p:nvSpPr>
          <p:cNvPr id="18" name="Textfeld 79">
            <a:extLst>
              <a:ext uri="{FF2B5EF4-FFF2-40B4-BE49-F238E27FC236}">
                <a16:creationId xmlns:a16="http://schemas.microsoft.com/office/drawing/2014/main" id="{D20C6C32-3C55-FC64-AC33-5BD12C525600}"/>
              </a:ext>
            </a:extLst>
          </p:cNvPr>
          <p:cNvSpPr txBox="1"/>
          <p:nvPr/>
        </p:nvSpPr>
        <p:spPr>
          <a:xfrm>
            <a:off x="8290896" y="3046177"/>
            <a:ext cx="145927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sym typeface="Symbol" panose="05050102010706020507" pitchFamily="18" charset="2"/>
              </a:rPr>
              <a:t>≥</a:t>
            </a:r>
            <a:r>
              <a:rPr lang="de-DE" sz="1600" kern="0">
                <a:solidFill>
                  <a:sysClr val="windowText" lastClr="000000"/>
                </a:solidFill>
                <a:latin typeface="Avenir Next LT Pro" panose="020B0504020202020204" pitchFamily="34" charset="0"/>
              </a:rPr>
              <a:t>  18 Jahre</a:t>
            </a:r>
          </a:p>
        </p:txBody>
      </p:sp>
      <p:sp>
        <p:nvSpPr>
          <p:cNvPr id="21" name="Textfeld 80">
            <a:extLst>
              <a:ext uri="{FF2B5EF4-FFF2-40B4-BE49-F238E27FC236}">
                <a16:creationId xmlns:a16="http://schemas.microsoft.com/office/drawing/2014/main" id="{512FFEAC-97E0-2826-D8BD-CF07A2BF7FBB}"/>
              </a:ext>
            </a:extLst>
          </p:cNvPr>
          <p:cNvSpPr txBox="1"/>
          <p:nvPr/>
        </p:nvSpPr>
        <p:spPr>
          <a:xfrm>
            <a:off x="8290897" y="4205759"/>
            <a:ext cx="145927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sym typeface="Symbol" panose="05050102010706020507" pitchFamily="18" charset="2"/>
              </a:rPr>
              <a:t>≥ 60 Jahre</a:t>
            </a:r>
            <a:endParaRPr lang="de-DE" sz="1600" kern="0">
              <a:solidFill>
                <a:sysClr val="windowText" lastClr="000000"/>
              </a:solidFill>
              <a:latin typeface="Avenir Next LT Pro" panose="020B0504020202020204" pitchFamily="34" charset="0"/>
            </a:endParaRPr>
          </a:p>
        </p:txBody>
      </p:sp>
      <p:sp>
        <p:nvSpPr>
          <p:cNvPr id="22" name="Textfeld 83">
            <a:extLst>
              <a:ext uri="{FF2B5EF4-FFF2-40B4-BE49-F238E27FC236}">
                <a16:creationId xmlns:a16="http://schemas.microsoft.com/office/drawing/2014/main" id="{AAD6344E-89CC-9825-E651-924DF742761B}"/>
              </a:ext>
            </a:extLst>
          </p:cNvPr>
          <p:cNvSpPr txBox="1"/>
          <p:nvPr/>
        </p:nvSpPr>
        <p:spPr>
          <a:xfrm>
            <a:off x="8290898" y="4785550"/>
            <a:ext cx="145927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sym typeface="Symbol" panose="05050102010706020507" pitchFamily="18" charset="2"/>
              </a:rPr>
              <a:t>60-74 Jahre</a:t>
            </a:r>
            <a:endParaRPr lang="de-DE" sz="1600" kern="0">
              <a:solidFill>
                <a:sysClr val="windowText" lastClr="000000"/>
              </a:solidFill>
              <a:latin typeface="Avenir Next LT Pro" panose="020B0504020202020204" pitchFamily="34" charset="0"/>
            </a:endParaRPr>
          </a:p>
        </p:txBody>
      </p:sp>
      <p:sp>
        <p:nvSpPr>
          <p:cNvPr id="19" name="Textfeld 81">
            <a:extLst>
              <a:ext uri="{FF2B5EF4-FFF2-40B4-BE49-F238E27FC236}">
                <a16:creationId xmlns:a16="http://schemas.microsoft.com/office/drawing/2014/main" id="{D7AA62CC-7C2E-1A3A-D9D3-E21B0429386D}"/>
              </a:ext>
            </a:extLst>
          </p:cNvPr>
          <p:cNvSpPr txBox="1"/>
          <p:nvPr/>
        </p:nvSpPr>
        <p:spPr>
          <a:xfrm>
            <a:off x="8290896" y="3625968"/>
            <a:ext cx="145927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sym typeface="Symbol" panose="05050102010706020507" pitchFamily="18" charset="2"/>
              </a:rPr>
              <a:t>≥ 18 Jahre</a:t>
            </a:r>
            <a:endParaRPr lang="de-DE" sz="1600" kern="0">
              <a:solidFill>
                <a:sysClr val="windowText" lastClr="000000"/>
              </a:solidFill>
              <a:latin typeface="Avenir Next LT Pro" panose="020B0504020202020204" pitchFamily="34" charset="0"/>
            </a:endParaRPr>
          </a:p>
        </p:txBody>
      </p:sp>
      <p:sp>
        <p:nvSpPr>
          <p:cNvPr id="23" name="Textfeld 83">
            <a:extLst>
              <a:ext uri="{FF2B5EF4-FFF2-40B4-BE49-F238E27FC236}">
                <a16:creationId xmlns:a16="http://schemas.microsoft.com/office/drawing/2014/main" id="{EB625D67-5870-2D60-CA52-423C8EEF8F3C}"/>
              </a:ext>
            </a:extLst>
          </p:cNvPr>
          <p:cNvSpPr txBox="1"/>
          <p:nvPr/>
        </p:nvSpPr>
        <p:spPr>
          <a:xfrm>
            <a:off x="8290897" y="5365341"/>
            <a:ext cx="1459276"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sym typeface="Symbol" panose="05050102010706020507" pitchFamily="18" charset="2"/>
              </a:rPr>
              <a:t>≥</a:t>
            </a:r>
            <a:r>
              <a:rPr lang="de-DE" sz="1600" kern="0">
                <a:solidFill>
                  <a:sysClr val="windowText" lastClr="000000"/>
                </a:solidFill>
                <a:latin typeface="Avenir Next LT Pro" panose="020B0504020202020204" pitchFamily="34" charset="0"/>
              </a:rPr>
              <a:t> 60 Jahre***</a:t>
            </a:r>
          </a:p>
        </p:txBody>
      </p:sp>
      <p:graphicFrame>
        <p:nvGraphicFramePr>
          <p:cNvPr id="56" name="Inhaltsplatzhalter 4">
            <a:extLst>
              <a:ext uri="{FF2B5EF4-FFF2-40B4-BE49-F238E27FC236}">
                <a16:creationId xmlns:a16="http://schemas.microsoft.com/office/drawing/2014/main" id="{2D0CC8FA-E595-4304-92D2-7F78C01894E6}"/>
              </a:ext>
            </a:extLst>
          </p:cNvPr>
          <p:cNvGraphicFramePr>
            <a:graphicFrameLocks/>
          </p:cNvGraphicFramePr>
          <p:nvPr/>
        </p:nvGraphicFramePr>
        <p:xfrm>
          <a:off x="4548837" y="5203038"/>
          <a:ext cx="1367577" cy="675861"/>
        </p:xfrm>
        <a:graphic>
          <a:graphicData uri="http://schemas.openxmlformats.org/drawingml/2006/chart">
            <c:chart xmlns:c="http://schemas.openxmlformats.org/drawingml/2006/chart" xmlns:r="http://schemas.openxmlformats.org/officeDocument/2006/relationships" r:id="rId20"/>
          </a:graphicData>
        </a:graphic>
      </p:graphicFrame>
      <p:sp>
        <p:nvSpPr>
          <p:cNvPr id="6" name="Rectangle 2">
            <a:extLst>
              <a:ext uri="{FF2B5EF4-FFF2-40B4-BE49-F238E27FC236}">
                <a16:creationId xmlns:a16="http://schemas.microsoft.com/office/drawing/2014/main" id="{63642FCE-CF01-1854-B2E3-565115A1A5BC}"/>
              </a:ext>
            </a:extLst>
          </p:cNvPr>
          <p:cNvSpPr txBox="1">
            <a:spLocks noChangeArrowheads="1"/>
          </p:cNvSpPr>
          <p:nvPr/>
        </p:nvSpPr>
        <p:spPr>
          <a:xfrm>
            <a:off x="1167298" y="242888"/>
            <a:ext cx="7416824"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lumMod val="65000"/>
                    <a:lumOff val="35000"/>
                  </a:schemeClr>
                </a:solidFill>
                <a:latin typeface="Avenir Next LT Pro" panose="020B0504020202020204" pitchFamily="34" charset="0"/>
                <a:ea typeface="+mj-ea"/>
                <a:cs typeface="+mj-cs"/>
              </a:defRPr>
            </a:lvl1pPr>
          </a:lstStyle>
          <a:p>
            <a:pPr>
              <a:spcAft>
                <a:spcPct val="20000"/>
              </a:spcAft>
            </a:pPr>
            <a:endParaRPr lang="de-DE" b="1">
              <a:solidFill>
                <a:srgbClr val="FF6600"/>
              </a:solidFill>
            </a:endParaRPr>
          </a:p>
        </p:txBody>
      </p:sp>
      <p:sp>
        <p:nvSpPr>
          <p:cNvPr id="3" name="Rechteck: abgerundete Ecken 2">
            <a:extLst>
              <a:ext uri="{FF2B5EF4-FFF2-40B4-BE49-F238E27FC236}">
                <a16:creationId xmlns:a16="http://schemas.microsoft.com/office/drawing/2014/main" id="{9CCE1FA0-9162-820C-ED27-1E561CC91438}"/>
              </a:ext>
            </a:extLst>
          </p:cNvPr>
          <p:cNvSpPr/>
          <p:nvPr/>
        </p:nvSpPr>
        <p:spPr>
          <a:xfrm>
            <a:off x="352424" y="1385077"/>
            <a:ext cx="5572191" cy="725308"/>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sz="2400" b="1"/>
              <a:t>Kinder und Jugendliche</a:t>
            </a:r>
            <a:r>
              <a:rPr lang="de-DE" sz="2400" b="1" baseline="30000"/>
              <a:t>1</a:t>
            </a:r>
          </a:p>
        </p:txBody>
      </p:sp>
      <p:sp>
        <p:nvSpPr>
          <p:cNvPr id="4" name="Rechteck: abgerundete Ecken 3">
            <a:extLst>
              <a:ext uri="{FF2B5EF4-FFF2-40B4-BE49-F238E27FC236}">
                <a16:creationId xmlns:a16="http://schemas.microsoft.com/office/drawing/2014/main" id="{8A76BA99-DFB6-EEFB-C1C4-8E258308A401}"/>
              </a:ext>
            </a:extLst>
          </p:cNvPr>
          <p:cNvSpPr/>
          <p:nvPr/>
        </p:nvSpPr>
        <p:spPr>
          <a:xfrm>
            <a:off x="6284846" y="1385077"/>
            <a:ext cx="5572191" cy="725308"/>
          </a:xfrm>
          <a:prstGeom prst="roundRect">
            <a:avLst>
              <a:gd name="adj" fmla="val 6103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108000" rtlCol="0" anchor="ctr"/>
          <a:lstStyle/>
          <a:p>
            <a:r>
              <a:rPr lang="de-DE" sz="2400" b="1"/>
              <a:t>Erwachsene</a:t>
            </a:r>
            <a:r>
              <a:rPr lang="de-DE" sz="2400" b="1" baseline="30000"/>
              <a:t>2</a:t>
            </a:r>
          </a:p>
        </p:txBody>
      </p:sp>
      <p:grpSp>
        <p:nvGrpSpPr>
          <p:cNvPr id="5" name="Gruppieren 4">
            <a:extLst>
              <a:ext uri="{FF2B5EF4-FFF2-40B4-BE49-F238E27FC236}">
                <a16:creationId xmlns:a16="http://schemas.microsoft.com/office/drawing/2014/main" id="{D99489D6-4D9D-E345-49E8-7D22C584F081}"/>
              </a:ext>
            </a:extLst>
          </p:cNvPr>
          <p:cNvGrpSpPr/>
          <p:nvPr/>
        </p:nvGrpSpPr>
        <p:grpSpPr>
          <a:xfrm>
            <a:off x="10650925" y="1426223"/>
            <a:ext cx="1033692" cy="663546"/>
            <a:chOff x="8115255" y="4191216"/>
            <a:chExt cx="1467986" cy="942328"/>
          </a:xfrm>
          <a:solidFill>
            <a:schemeClr val="bg1"/>
          </a:solidFill>
        </p:grpSpPr>
        <p:pic>
          <p:nvPicPr>
            <p:cNvPr id="8" name="Grafik 7" descr="Mann mit Stock Silhouette">
              <a:extLst>
                <a:ext uri="{FF2B5EF4-FFF2-40B4-BE49-F238E27FC236}">
                  <a16:creationId xmlns:a16="http://schemas.microsoft.com/office/drawing/2014/main" id="{4B3A8D66-8876-1F7F-787D-356E73767436}"/>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8640913" y="4191216"/>
              <a:ext cx="942328" cy="942328"/>
            </a:xfrm>
            <a:prstGeom prst="rect">
              <a:avLst/>
            </a:prstGeom>
          </p:spPr>
        </p:pic>
        <p:pic>
          <p:nvPicPr>
            <p:cNvPr id="11" name="Grafik 10" descr="Frau Silhouette">
              <a:extLst>
                <a:ext uri="{FF2B5EF4-FFF2-40B4-BE49-F238E27FC236}">
                  <a16:creationId xmlns:a16="http://schemas.microsoft.com/office/drawing/2014/main" id="{799CAACC-CE7C-7EF5-CB6F-7402302B12E1}"/>
                </a:ext>
              </a:extLst>
            </p:cNvPr>
            <p:cNvPicPr>
              <a:picLocks noChangeAspect="1"/>
            </p:cNvPicPr>
            <p:nvPr/>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8115255" y="4191216"/>
              <a:ext cx="914400" cy="914400"/>
            </a:xfrm>
            <a:prstGeom prst="rect">
              <a:avLst/>
            </a:prstGeom>
          </p:spPr>
        </p:pic>
      </p:grpSp>
      <p:grpSp>
        <p:nvGrpSpPr>
          <p:cNvPr id="14" name="Gruppieren 13">
            <a:extLst>
              <a:ext uri="{FF2B5EF4-FFF2-40B4-BE49-F238E27FC236}">
                <a16:creationId xmlns:a16="http://schemas.microsoft.com/office/drawing/2014/main" id="{4C493FBA-05E0-377E-FBC1-0FEEEEE000ED}"/>
              </a:ext>
            </a:extLst>
          </p:cNvPr>
          <p:cNvGrpSpPr/>
          <p:nvPr/>
        </p:nvGrpSpPr>
        <p:grpSpPr>
          <a:xfrm>
            <a:off x="4849403" y="1475732"/>
            <a:ext cx="1078786" cy="606724"/>
            <a:chOff x="3858599" y="1240782"/>
            <a:chExt cx="2201117" cy="1237938"/>
          </a:xfrm>
          <a:solidFill>
            <a:schemeClr val="bg1"/>
          </a:solidFill>
        </p:grpSpPr>
        <p:pic>
          <p:nvPicPr>
            <p:cNvPr id="15" name="Grafik 14" descr="Kind mit Ballon Silhouette">
              <a:extLst>
                <a:ext uri="{FF2B5EF4-FFF2-40B4-BE49-F238E27FC236}">
                  <a16:creationId xmlns:a16="http://schemas.microsoft.com/office/drawing/2014/main" id="{2F1B2872-9E43-8650-4BA0-725AFB4484F5}"/>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rcRect t="38248"/>
            <a:stretch>
              <a:fillRect/>
            </a:stretch>
          </p:blipFill>
          <p:spPr>
            <a:xfrm>
              <a:off x="4322774" y="1240782"/>
              <a:ext cx="1736942" cy="1072589"/>
            </a:xfrm>
            <a:custGeom>
              <a:avLst/>
              <a:gdLst>
                <a:gd name="connsiteX0" fmla="*/ 0 w 1736943"/>
                <a:gd name="connsiteY0" fmla="*/ 0 h 1072589"/>
                <a:gd name="connsiteX1" fmla="*/ 1049210 w 1736943"/>
                <a:gd name="connsiteY1" fmla="*/ 0 h 1072589"/>
                <a:gd name="connsiteX2" fmla="*/ 1066525 w 1736943"/>
                <a:gd name="connsiteY2" fmla="*/ 110271 h 1072589"/>
                <a:gd name="connsiteX3" fmla="*/ 1114150 w 1736943"/>
                <a:gd name="connsiteY3" fmla="*/ 113446 h 1072589"/>
                <a:gd name="connsiteX4" fmla="*/ 1152250 w 1736943"/>
                <a:gd name="connsiteY4" fmla="*/ 116621 h 1072589"/>
                <a:gd name="connsiteX5" fmla="*/ 1187175 w 1736943"/>
                <a:gd name="connsiteY5" fmla="*/ 142021 h 1072589"/>
                <a:gd name="connsiteX6" fmla="*/ 1301475 w 1736943"/>
                <a:gd name="connsiteY6" fmla="*/ 161071 h 1072589"/>
                <a:gd name="connsiteX7" fmla="*/ 1314586 w 1736943"/>
                <a:gd name="connsiteY7" fmla="*/ 0 h 1072589"/>
                <a:gd name="connsiteX8" fmla="*/ 1736943 w 1736943"/>
                <a:gd name="connsiteY8" fmla="*/ 0 h 1072589"/>
                <a:gd name="connsiteX9" fmla="*/ 1736943 w 1736943"/>
                <a:gd name="connsiteY9" fmla="*/ 1072589 h 1072589"/>
                <a:gd name="connsiteX10" fmla="*/ 0 w 1736943"/>
                <a:gd name="connsiteY10" fmla="*/ 1072589 h 107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6943" h="1072589">
                  <a:moveTo>
                    <a:pt x="0" y="0"/>
                  </a:moveTo>
                  <a:lnTo>
                    <a:pt x="1049210" y="0"/>
                  </a:lnTo>
                  <a:lnTo>
                    <a:pt x="1066525" y="110271"/>
                  </a:lnTo>
                  <a:lnTo>
                    <a:pt x="1114150" y="113446"/>
                  </a:lnTo>
                  <a:lnTo>
                    <a:pt x="1152250" y="116621"/>
                  </a:lnTo>
                  <a:lnTo>
                    <a:pt x="1187175" y="142021"/>
                  </a:lnTo>
                  <a:lnTo>
                    <a:pt x="1301475" y="161071"/>
                  </a:lnTo>
                  <a:lnTo>
                    <a:pt x="1314586" y="0"/>
                  </a:lnTo>
                  <a:lnTo>
                    <a:pt x="1736943" y="0"/>
                  </a:lnTo>
                  <a:lnTo>
                    <a:pt x="1736943" y="1072589"/>
                  </a:lnTo>
                  <a:lnTo>
                    <a:pt x="0" y="1072589"/>
                  </a:lnTo>
                  <a:close/>
                </a:path>
              </a:pathLst>
            </a:custGeom>
          </p:spPr>
        </p:pic>
        <p:pic>
          <p:nvPicPr>
            <p:cNvPr id="16" name="Grafik 15" descr="Baby krabbelnd Silhouette">
              <a:extLst>
                <a:ext uri="{FF2B5EF4-FFF2-40B4-BE49-F238E27FC236}">
                  <a16:creationId xmlns:a16="http://schemas.microsoft.com/office/drawing/2014/main" id="{E8E664D3-A06C-4385-C154-A3E0B6682514}"/>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3858599" y="1564320"/>
              <a:ext cx="914400" cy="914400"/>
            </a:xfrm>
            <a:prstGeom prst="rect">
              <a:avLst/>
            </a:prstGeom>
          </p:spPr>
        </p:pic>
      </p:grpSp>
      <p:sp>
        <p:nvSpPr>
          <p:cNvPr id="30" name="Textfeld 69">
            <a:extLst>
              <a:ext uri="{FF2B5EF4-FFF2-40B4-BE49-F238E27FC236}">
                <a16:creationId xmlns:a16="http://schemas.microsoft.com/office/drawing/2014/main" id="{4459AFAC-F9E0-EF1C-C6D2-E1BEE900DBF2}"/>
              </a:ext>
            </a:extLst>
          </p:cNvPr>
          <p:cNvSpPr txBox="1"/>
          <p:nvPr/>
        </p:nvSpPr>
        <p:spPr>
          <a:xfrm>
            <a:off x="2664533" y="4414577"/>
            <a:ext cx="1661882"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24 Monate</a:t>
            </a:r>
          </a:p>
        </p:txBody>
      </p:sp>
      <p:sp>
        <p:nvSpPr>
          <p:cNvPr id="31" name="Textfeld 72">
            <a:extLst>
              <a:ext uri="{FF2B5EF4-FFF2-40B4-BE49-F238E27FC236}">
                <a16:creationId xmlns:a16="http://schemas.microsoft.com/office/drawing/2014/main" id="{814F79D7-DE79-675A-A9F0-F533DE56D811}"/>
              </a:ext>
            </a:extLst>
          </p:cNvPr>
          <p:cNvSpPr txBox="1"/>
          <p:nvPr/>
        </p:nvSpPr>
        <p:spPr>
          <a:xfrm>
            <a:off x="2664533" y="3920123"/>
            <a:ext cx="1661882" cy="338554"/>
          </a:xfrm>
          <a:prstGeom prst="rect">
            <a:avLst/>
          </a:prstGeom>
          <a:noFill/>
        </p:spPr>
        <p:txBody>
          <a:bodyPr wrap="square" rtlCol="0" anchor="ctr">
            <a:spAutoFit/>
          </a:bodyPr>
          <a:lstStyle/>
          <a:p>
            <a:pPr defTabSz="685783">
              <a:defRPr/>
            </a:pPr>
            <a:r>
              <a:rPr lang="de-DE" sz="1600" kern="0">
                <a:solidFill>
                  <a:sysClr val="windowText" lastClr="000000"/>
                </a:solidFill>
                <a:latin typeface="Avenir Next LT Pro" panose="020B0504020202020204" pitchFamily="34" charset="0"/>
              </a:rPr>
              <a:t>24 Monate</a:t>
            </a:r>
          </a:p>
        </p:txBody>
      </p:sp>
    </p:spTree>
    <p:extLst>
      <p:ext uri="{BB962C8B-B14F-4D97-AF65-F5344CB8AC3E}">
        <p14:creationId xmlns:p14="http://schemas.microsoft.com/office/powerpoint/2010/main" val="1414509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41986EA-15C6-5D13-AAF7-B7E427A6C43A}"/>
              </a:ext>
            </a:extLst>
          </p:cNvPr>
          <p:cNvPicPr>
            <a:picLocks noChangeAspect="1"/>
          </p:cNvPicPr>
          <p:nvPr/>
        </p:nvPicPr>
        <p:blipFill>
          <a:blip r:embed="rId3"/>
          <a:stretch>
            <a:fillRect/>
          </a:stretch>
        </p:blipFill>
        <p:spPr>
          <a:xfrm>
            <a:off x="2672624" y="307995"/>
            <a:ext cx="6846752" cy="5940000"/>
          </a:xfrm>
          <a:prstGeom prst="rect">
            <a:avLst/>
          </a:prstGeom>
        </p:spPr>
      </p:pic>
      <p:sp>
        <p:nvSpPr>
          <p:cNvPr id="2" name="Rectangle 1">
            <a:extLst>
              <a:ext uri="{FF2B5EF4-FFF2-40B4-BE49-F238E27FC236}">
                <a16:creationId xmlns:a16="http://schemas.microsoft.com/office/drawing/2014/main" id="{BD2ED1F0-4017-333B-9E72-6C082044872D}"/>
              </a:ext>
            </a:extLst>
          </p:cNvPr>
          <p:cNvSpPr/>
          <p:nvPr/>
        </p:nvSpPr>
        <p:spPr>
          <a:xfrm>
            <a:off x="731044" y="6304319"/>
            <a:ext cx="10729911" cy="195571"/>
          </a:xfrm>
          <a:prstGeom prst="rect">
            <a:avLst/>
          </a:prstGeom>
        </p:spPr>
        <p:txBody>
          <a:bodyPr wrap="square" bIns="10800" anchor="b">
            <a:spAutoFit/>
          </a:bodyPr>
          <a:lstStyle/>
          <a:p>
            <a:pPr>
              <a:defRPr/>
            </a:pPr>
            <a:r>
              <a:rPr kumimoji="0" lang="de-DE" sz="900" i="0" u="none" strike="noStrike" kern="1200" cap="none" spc="0" normalizeH="0" baseline="0" noProof="0" dirty="0">
                <a:ln>
                  <a:noFill/>
                </a:ln>
                <a:effectLst/>
                <a:uLnTx/>
                <a:uFillTx/>
                <a:latin typeface="Calibri" panose="020F0502020204030204" pitchFamily="34" charset="0"/>
                <a:cs typeface="Calibri" panose="020F0502020204030204" pitchFamily="34" charset="0"/>
                <a:hlinkClick r:id="rId4"/>
              </a:rPr>
              <a:t>https://pharma-fakten.de/grafiken/grippe-deutschland-verfehlt-impfziel/</a:t>
            </a:r>
            <a:r>
              <a:rPr kumimoji="0" lang="de-DE" sz="90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endParaRPr lang="en-US" sz="9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5484656"/>
      </p:ext>
    </p:extLst>
  </p:cSld>
  <p:clrMapOvr>
    <a:masterClrMapping/>
  </p:clrMapOvr>
  <p:extLst>
    <p:ext uri="{6950BFC3-D8DA-4A85-94F7-54DA5524770B}">
      <p188:commentRel xmlns:p188="http://schemas.microsoft.com/office/powerpoint/2018/8/main" r:id="rId2"/>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695FE7F-C69B-3C5A-EC29-F8CF665D1949}"/>
              </a:ext>
            </a:extLst>
          </p:cNvPr>
          <p:cNvSpPr txBox="1"/>
          <p:nvPr/>
        </p:nvSpPr>
        <p:spPr>
          <a:xfrm>
            <a:off x="4913271" y="1905506"/>
            <a:ext cx="6973929" cy="3046988"/>
          </a:xfrm>
          <a:prstGeom prst="rect">
            <a:avLst/>
          </a:prstGeom>
          <a:solidFill>
            <a:srgbClr val="92D050"/>
          </a:solidFill>
          <a:effectLst>
            <a:outerShdw blurRad="63500" sx="102000" sy="102000" algn="ctr" rotWithShape="0">
              <a:prstClr val="black">
                <a:alpha val="40000"/>
              </a:prstClr>
            </a:outerShdw>
          </a:effectLst>
        </p:spPr>
        <p:txBody>
          <a:bodyPr wrap="square" rtlCol="0">
            <a:spAutoFit/>
          </a:bodyPr>
          <a:lstStyle/>
          <a:p>
            <a:pPr algn="ctr"/>
            <a:r>
              <a:rPr lang="de-DE" sz="4800" b="1" dirty="0">
                <a:latin typeface="Montserrat" panose="00000500000000000000" pitchFamily="2" charset="0"/>
              </a:rPr>
              <a:t>Impfen schützt !</a:t>
            </a:r>
            <a:br>
              <a:rPr lang="de-DE" sz="4800" b="1" dirty="0">
                <a:latin typeface="Montserrat" panose="00000500000000000000" pitchFamily="2" charset="0"/>
              </a:rPr>
            </a:br>
            <a:r>
              <a:rPr lang="de-DE" sz="4800" b="1" dirty="0">
                <a:latin typeface="Montserrat" panose="00000500000000000000" pitchFamily="2" charset="0"/>
              </a:rPr>
              <a:t>Patienten </a:t>
            </a:r>
            <a:br>
              <a:rPr lang="de-DE" sz="4800" b="1" dirty="0">
                <a:latin typeface="Montserrat" panose="00000500000000000000" pitchFamily="2" charset="0"/>
              </a:rPr>
            </a:br>
            <a:r>
              <a:rPr lang="de-DE" sz="4800" dirty="0">
                <a:latin typeface="Montserrat" panose="00000500000000000000" pitchFamily="2" charset="0"/>
              </a:rPr>
              <a:t>und </a:t>
            </a:r>
            <a:br>
              <a:rPr lang="de-DE" sz="4800" dirty="0">
                <a:latin typeface="Montserrat" panose="00000500000000000000" pitchFamily="2" charset="0"/>
              </a:rPr>
            </a:br>
            <a:r>
              <a:rPr lang="de-DE" sz="4800" b="1" dirty="0">
                <a:latin typeface="Montserrat" panose="00000500000000000000" pitchFamily="2" charset="0"/>
              </a:rPr>
              <a:t>Personal</a:t>
            </a:r>
          </a:p>
        </p:txBody>
      </p:sp>
      <p:pic>
        <p:nvPicPr>
          <p:cNvPr id="3" name="Inhaltsplatzhalter 4">
            <a:extLst>
              <a:ext uri="{FF2B5EF4-FFF2-40B4-BE49-F238E27FC236}">
                <a16:creationId xmlns:a16="http://schemas.microsoft.com/office/drawing/2014/main" id="{8134B49C-CBBE-397E-065A-36A29436B43A}"/>
              </a:ext>
            </a:extLst>
          </p:cNvPr>
          <p:cNvPicPr>
            <a:picLocks noChangeAspect="1"/>
          </p:cNvPicPr>
          <p:nvPr/>
        </p:nvPicPr>
        <p:blipFill>
          <a:blip r:embed="rId2"/>
          <a:stretch>
            <a:fillRect/>
          </a:stretch>
        </p:blipFill>
        <p:spPr>
          <a:xfrm>
            <a:off x="483219" y="474261"/>
            <a:ext cx="4206129" cy="5909477"/>
          </a:xfrm>
          <a:prstGeom prst="rect">
            <a:avLst/>
          </a:prstGeom>
        </p:spPr>
      </p:pic>
    </p:spTree>
    <p:extLst>
      <p:ext uri="{BB962C8B-B14F-4D97-AF65-F5344CB8AC3E}">
        <p14:creationId xmlns:p14="http://schemas.microsoft.com/office/powerpoint/2010/main" val="31239336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0">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nhaltsplatzhalter 4">
            <a:extLst>
              <a:ext uri="{FF2B5EF4-FFF2-40B4-BE49-F238E27FC236}">
                <a16:creationId xmlns:a16="http://schemas.microsoft.com/office/drawing/2014/main" id="{AE00DCDE-1B54-3111-A88E-292825071239}"/>
              </a:ext>
            </a:extLst>
          </p:cNvPr>
          <p:cNvPicPr>
            <a:picLocks noChangeAspect="1"/>
          </p:cNvPicPr>
          <p:nvPr/>
        </p:nvPicPr>
        <p:blipFill>
          <a:blip r:embed="rId3"/>
          <a:srcRect r="1" b="4318"/>
          <a:stretch/>
        </p:blipFill>
        <p:spPr>
          <a:xfrm>
            <a:off x="321734" y="557189"/>
            <a:ext cx="4276956" cy="5743616"/>
          </a:xfrm>
          <a:prstGeom prst="rect">
            <a:avLst/>
          </a:prstGeom>
        </p:spPr>
      </p:pic>
      <p:pic>
        <p:nvPicPr>
          <p:cNvPr id="2" name="Picture 3" descr="59889">
            <a:extLst>
              <a:ext uri="{FF2B5EF4-FFF2-40B4-BE49-F238E27FC236}">
                <a16:creationId xmlns:a16="http://schemas.microsoft.com/office/drawing/2014/main" id="{BAE42058-709F-9840-C717-5650608F0551}"/>
              </a:ext>
            </a:extLst>
          </p:cNvPr>
          <p:cNvPicPr>
            <a:picLocks noChangeAspect="1" noChangeArrowheads="1"/>
          </p:cNvPicPr>
          <p:nvPr/>
        </p:nvPicPr>
        <p:blipFill>
          <a:blip r:embed="rId4" cstate="print"/>
          <a:srcRect l="7318" r="-2" b="-2"/>
          <a:stretch/>
        </p:blipFill>
        <p:spPr bwMode="auto">
          <a:xfrm>
            <a:off x="4772525" y="557189"/>
            <a:ext cx="7097742" cy="5743616"/>
          </a:xfrm>
          <a:prstGeom prst="rect">
            <a:avLst/>
          </a:prstGeom>
          <a:noFill/>
        </p:spPr>
      </p:pic>
    </p:spTree>
    <p:extLst>
      <p:ext uri="{BB962C8B-B14F-4D97-AF65-F5344CB8AC3E}">
        <p14:creationId xmlns:p14="http://schemas.microsoft.com/office/powerpoint/2010/main" val="20338647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9E1C096-7733-C781-FC41-E48AEDCD4085}"/>
              </a:ext>
            </a:extLst>
          </p:cNvPr>
          <p:cNvSpPr>
            <a:spLocks noGrp="1"/>
          </p:cNvSpPr>
          <p:nvPr>
            <p:ph type="body" sz="quarter" idx="4294967295"/>
          </p:nvPr>
        </p:nvSpPr>
        <p:spPr>
          <a:xfrm>
            <a:off x="217343" y="6302470"/>
            <a:ext cx="11460163" cy="298800"/>
          </a:xfrm>
        </p:spPr>
        <p:txBody>
          <a:bodyPr>
            <a:normAutofit fontScale="55000" lnSpcReduction="20000"/>
          </a:bodyPr>
          <a:lstStyle/>
          <a:p>
            <a:r>
              <a:rPr lang="de-DE" dirty="0"/>
              <a:t>Quellen: Schutzimpfungs-Richtlinie, regionale Impfvereinbarungen, Kassenärztliche Bundesvereinigung (</a:t>
            </a:r>
            <a:r>
              <a:rPr lang="de-DE" dirty="0">
                <a:hlinkClick r:id="rId2"/>
              </a:rPr>
              <a:t>abgerufen am 01.03.24</a:t>
            </a:r>
            <a:r>
              <a:rPr lang="de-DE" dirty="0"/>
              <a:t>)</a:t>
            </a:r>
          </a:p>
        </p:txBody>
      </p:sp>
      <p:sp>
        <p:nvSpPr>
          <p:cNvPr id="4" name="Foliennummernplatzhalter 3">
            <a:extLst>
              <a:ext uri="{FF2B5EF4-FFF2-40B4-BE49-F238E27FC236}">
                <a16:creationId xmlns:a16="http://schemas.microsoft.com/office/drawing/2014/main" id="{B981EAE9-099F-4B01-44D4-CB09FC6A8487}"/>
              </a:ext>
            </a:extLst>
          </p:cNvPr>
          <p:cNvSpPr>
            <a:spLocks noGrp="1"/>
          </p:cNvSpPr>
          <p:nvPr>
            <p:ph type="sldNum" sz="quarter" idx="4294967295"/>
          </p:nvPr>
        </p:nvSpPr>
        <p:spPr>
          <a:xfrm>
            <a:off x="8610600" y="6356350"/>
            <a:ext cx="2743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F9F533D-B52E-4A2F-BF72-0ADD2D94BD75}" type="slidenum">
              <a:rPr kumimoji="0" lang="en-GB" sz="1000" b="0" i="0" u="none" strike="noStrike" kern="1200" cap="none" spc="0" normalizeH="0" baseline="0" noProof="0" smtClean="0">
                <a:ln>
                  <a:noFill/>
                </a:ln>
                <a:solidFill>
                  <a:srgbClr val="000000"/>
                </a:solidFill>
                <a:effectLst/>
                <a:uLnTx/>
                <a:uFillTx/>
                <a:latin typeface="Arial"/>
                <a:ea typeface="+mn-ea"/>
              </a:rPr>
              <a:pPr marL="0" marR="0" lvl="0" indent="0" algn="r" defTabSz="1219170" rtl="0" eaLnBrk="1" fontAlgn="auto" latinLnBrk="0" hangingPunct="1">
                <a:lnSpc>
                  <a:spcPct val="100000"/>
                </a:lnSpc>
                <a:spcBef>
                  <a:spcPts val="0"/>
                </a:spcBef>
                <a:spcAft>
                  <a:spcPts val="0"/>
                </a:spcAft>
                <a:buClrTx/>
                <a:buSzTx/>
                <a:buFontTx/>
                <a:buNone/>
                <a:tabLst/>
                <a:defRPr/>
              </a:pPr>
              <a:t>77</a:t>
            </a:fld>
            <a:endParaRPr kumimoji="0" lang="en-GB" sz="1000" b="0" i="0" u="none" strike="noStrike" kern="1200" cap="none" spc="0" normalizeH="0" baseline="0" noProof="0" dirty="0">
              <a:ln>
                <a:noFill/>
              </a:ln>
              <a:solidFill>
                <a:srgbClr val="000000"/>
              </a:solidFill>
              <a:effectLst/>
              <a:uLnTx/>
              <a:uFillTx/>
              <a:latin typeface="Arial"/>
              <a:ea typeface="+mn-ea"/>
            </a:endParaRPr>
          </a:p>
        </p:txBody>
      </p:sp>
      <p:sp>
        <p:nvSpPr>
          <p:cNvPr id="6" name="Titel 5">
            <a:extLst>
              <a:ext uri="{FF2B5EF4-FFF2-40B4-BE49-F238E27FC236}">
                <a16:creationId xmlns:a16="http://schemas.microsoft.com/office/drawing/2014/main" id="{BB548812-62C6-6CD2-C2E1-8B8DD8014F46}"/>
              </a:ext>
            </a:extLst>
          </p:cNvPr>
          <p:cNvSpPr>
            <a:spLocks noGrp="1"/>
          </p:cNvSpPr>
          <p:nvPr>
            <p:ph type="title"/>
          </p:nvPr>
        </p:nvSpPr>
        <p:spPr/>
        <p:txBody>
          <a:bodyPr>
            <a:normAutofit fontScale="90000"/>
          </a:bodyPr>
          <a:lstStyle/>
          <a:p>
            <a:r>
              <a:rPr lang="de-DE" dirty="0"/>
              <a:t>Pflichtleistungen</a:t>
            </a:r>
          </a:p>
        </p:txBody>
      </p:sp>
      <p:sp>
        <p:nvSpPr>
          <p:cNvPr id="7" name="Untertitel 6">
            <a:extLst>
              <a:ext uri="{FF2B5EF4-FFF2-40B4-BE49-F238E27FC236}">
                <a16:creationId xmlns:a16="http://schemas.microsoft.com/office/drawing/2014/main" id="{09D21B41-239C-A6A8-0481-FB320C8B2387}"/>
              </a:ext>
            </a:extLst>
          </p:cNvPr>
          <p:cNvSpPr>
            <a:spLocks noGrp="1"/>
          </p:cNvSpPr>
          <p:nvPr>
            <p:ph type="subTitle" idx="1"/>
          </p:nvPr>
        </p:nvSpPr>
        <p:spPr/>
        <p:txBody>
          <a:bodyPr/>
          <a:lstStyle/>
          <a:p>
            <a:r>
              <a:rPr lang="de-DE" dirty="0"/>
              <a:t>Verordnung und Abrechnung</a:t>
            </a:r>
          </a:p>
        </p:txBody>
      </p:sp>
      <p:grpSp>
        <p:nvGrpSpPr>
          <p:cNvPr id="33" name="Gruppieren 32">
            <a:extLst>
              <a:ext uri="{FF2B5EF4-FFF2-40B4-BE49-F238E27FC236}">
                <a16:creationId xmlns:a16="http://schemas.microsoft.com/office/drawing/2014/main" id="{E0D12174-21A6-820F-5581-00D9618E52F0}"/>
              </a:ext>
            </a:extLst>
          </p:cNvPr>
          <p:cNvGrpSpPr/>
          <p:nvPr/>
        </p:nvGrpSpPr>
        <p:grpSpPr>
          <a:xfrm>
            <a:off x="363107" y="1297035"/>
            <a:ext cx="2959967" cy="648000"/>
            <a:chOff x="365124" y="1303338"/>
            <a:chExt cx="2959967" cy="648000"/>
          </a:xfrm>
          <a:solidFill>
            <a:srgbClr val="ED7D31"/>
          </a:solidFill>
          <a:effectLst>
            <a:outerShdw blurRad="50800" dist="38100" dir="2700000" algn="tl" rotWithShape="0">
              <a:prstClr val="black">
                <a:alpha val="40000"/>
              </a:prstClr>
            </a:outerShdw>
          </a:effectLst>
        </p:grpSpPr>
        <p:sp>
          <p:nvSpPr>
            <p:cNvPr id="9" name="Flussdiagramm: Verzögerung 8">
              <a:extLst>
                <a:ext uri="{FF2B5EF4-FFF2-40B4-BE49-F238E27FC236}">
                  <a16:creationId xmlns:a16="http://schemas.microsoft.com/office/drawing/2014/main" id="{9A20D177-48F0-8D0F-8C50-95C006404B73}"/>
                </a:ext>
              </a:extLst>
            </p:cNvPr>
            <p:cNvSpPr/>
            <p:nvPr/>
          </p:nvSpPr>
          <p:spPr bwMode="auto">
            <a:xfrm>
              <a:off x="2692689" y="1303338"/>
              <a:ext cx="632402" cy="648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rial"/>
                <a:ea typeface="+mn-ea"/>
              </a:endParaRPr>
            </a:p>
          </p:txBody>
        </p:sp>
        <p:sp>
          <p:nvSpPr>
            <p:cNvPr id="10" name="Rechteck 9">
              <a:extLst>
                <a:ext uri="{FF2B5EF4-FFF2-40B4-BE49-F238E27FC236}">
                  <a16:creationId xmlns:a16="http://schemas.microsoft.com/office/drawing/2014/main" id="{E1C98DC6-0253-C8CE-E811-C7D8EA77854A}"/>
                </a:ext>
              </a:extLst>
            </p:cNvPr>
            <p:cNvSpPr/>
            <p:nvPr/>
          </p:nvSpPr>
          <p:spPr bwMode="auto">
            <a:xfrm>
              <a:off x="365124" y="1303338"/>
              <a:ext cx="2327564" cy="648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rial"/>
                  <a:ea typeface="+mn-ea"/>
                </a:rPr>
                <a:t>COVID-19</a:t>
              </a:r>
            </a:p>
          </p:txBody>
        </p:sp>
      </p:grpSp>
      <p:sp>
        <p:nvSpPr>
          <p:cNvPr id="11" name="Rechteck: abgerundete Ecken 10">
            <a:extLst>
              <a:ext uri="{FF2B5EF4-FFF2-40B4-BE49-F238E27FC236}">
                <a16:creationId xmlns:a16="http://schemas.microsoft.com/office/drawing/2014/main" id="{6152E290-CFC0-329E-BFA5-35BF7169CF28}"/>
              </a:ext>
            </a:extLst>
          </p:cNvPr>
          <p:cNvSpPr/>
          <p:nvPr/>
        </p:nvSpPr>
        <p:spPr bwMode="auto">
          <a:xfrm>
            <a:off x="3557847" y="1297035"/>
            <a:ext cx="8267441" cy="962418"/>
          </a:xfrm>
          <a:prstGeom prst="roundRect">
            <a:avLst>
              <a:gd name="adj" fmla="val 388"/>
            </a:avLst>
          </a:prstGeom>
          <a:solidFill>
            <a:schemeClr val="tx2">
              <a:lumMod val="20000"/>
              <a:lumOff val="80000"/>
              <a:alpha val="50196"/>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rial"/>
                <a:ea typeface="+mn-ea"/>
              </a:rPr>
              <a:t>Impfungen sind von der </a:t>
            </a:r>
            <a:r>
              <a:rPr kumimoji="0" lang="de-DE" sz="1800" b="1" i="0" u="none" strike="noStrike" kern="0" cap="none" spc="0" normalizeH="0" baseline="0" noProof="0" dirty="0">
                <a:ln>
                  <a:noFill/>
                </a:ln>
                <a:solidFill>
                  <a:srgbClr val="000000"/>
                </a:solidFill>
                <a:effectLst/>
                <a:uLnTx/>
                <a:uFillTx/>
                <a:latin typeface="Arial"/>
                <a:ea typeface="+mn-ea"/>
              </a:rPr>
              <a:t>STIKO</a:t>
            </a:r>
            <a:r>
              <a:rPr kumimoji="0" lang="de-DE" sz="1800" b="0" i="0" u="none" strike="noStrike" kern="0" cap="none" spc="0" normalizeH="0" baseline="0" noProof="0" dirty="0">
                <a:ln>
                  <a:noFill/>
                </a:ln>
                <a:solidFill>
                  <a:srgbClr val="000000"/>
                </a:solidFill>
                <a:effectLst/>
                <a:uLnTx/>
                <a:uFillTx/>
                <a:latin typeface="Arial"/>
                <a:ea typeface="+mn-ea"/>
              </a:rPr>
              <a:t> empfohlen </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rial"/>
                <a:ea typeface="+mn-ea"/>
              </a:rPr>
              <a:t>Teil der </a:t>
            </a:r>
            <a:r>
              <a:rPr kumimoji="0" lang="de-DE" sz="1800" b="1" i="0" u="none" strike="noStrike" kern="0" cap="none" spc="0" normalizeH="0" baseline="0" noProof="0" dirty="0">
                <a:ln>
                  <a:noFill/>
                </a:ln>
                <a:solidFill>
                  <a:srgbClr val="000000"/>
                </a:solidFill>
                <a:effectLst/>
                <a:uLnTx/>
                <a:uFillTx/>
                <a:latin typeface="Arial"/>
                <a:ea typeface="+mn-ea"/>
              </a:rPr>
              <a:t>Schutzimpfungs-Richtlinie</a:t>
            </a:r>
            <a:r>
              <a:rPr kumimoji="0" lang="de-DE" sz="1800" b="0" i="0" u="none" strike="noStrike" kern="0" cap="none" spc="0" normalizeH="0" baseline="0" noProof="0" dirty="0">
                <a:ln>
                  <a:noFill/>
                </a:ln>
                <a:solidFill>
                  <a:srgbClr val="000000"/>
                </a:solidFill>
                <a:effectLst/>
                <a:uLnTx/>
                <a:uFillTx/>
                <a:latin typeface="Arial"/>
                <a:ea typeface="+mn-ea"/>
              </a:rPr>
              <a:t> </a:t>
            </a:r>
            <a:r>
              <a:rPr kumimoji="0" lang="de-DE" sz="1800" b="0" i="0" u="none" strike="noStrike" kern="0" cap="none" spc="0" normalizeH="0" baseline="0" noProof="0" dirty="0">
                <a:ln>
                  <a:noFill/>
                </a:ln>
                <a:solidFill>
                  <a:srgbClr val="000000"/>
                </a:solidFill>
                <a:effectLst/>
                <a:uLnTx/>
                <a:uFillTx/>
                <a:latin typeface="Arial"/>
                <a:ea typeface="+mn-ea"/>
                <a:sym typeface="Wingdings" panose="05000000000000000000" pitchFamily="2" charset="2"/>
              </a:rPr>
              <a:t> Pflichtleistung der GKV</a:t>
            </a:r>
            <a:endParaRPr kumimoji="0" lang="de-DE" sz="1800" b="0" i="0" u="none" strike="noStrike" kern="0" cap="none" spc="0" normalizeH="0" baseline="0" noProof="0" dirty="0">
              <a:ln>
                <a:noFill/>
              </a:ln>
              <a:solidFill>
                <a:srgbClr val="000000"/>
              </a:solidFill>
              <a:effectLst/>
              <a:uLnTx/>
              <a:uFillTx/>
              <a:latin typeface="Arial"/>
              <a:ea typeface="+mn-ea"/>
            </a:endParaRPr>
          </a:p>
        </p:txBody>
      </p:sp>
      <p:sp>
        <p:nvSpPr>
          <p:cNvPr id="12" name="Gleichschenkliges Dreieck 11">
            <a:extLst>
              <a:ext uri="{FF2B5EF4-FFF2-40B4-BE49-F238E27FC236}">
                <a16:creationId xmlns:a16="http://schemas.microsoft.com/office/drawing/2014/main" id="{8C151AD2-A2A0-E078-41C7-27FC3D7FB344}"/>
              </a:ext>
            </a:extLst>
          </p:cNvPr>
          <p:cNvSpPr/>
          <p:nvPr/>
        </p:nvSpPr>
        <p:spPr bwMode="auto">
          <a:xfrm flipV="1">
            <a:off x="3557845" y="2256738"/>
            <a:ext cx="8267441" cy="504000"/>
          </a:xfrm>
          <a:prstGeom prst="triangle">
            <a:avLst/>
          </a:prstGeom>
          <a:solidFill>
            <a:schemeClr val="tx2">
              <a:lumMod val="20000"/>
              <a:lumOff val="80000"/>
              <a:alpha val="50196"/>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rial"/>
              <a:ea typeface="+mn-ea"/>
            </a:endParaRPr>
          </a:p>
        </p:txBody>
      </p:sp>
      <p:sp>
        <p:nvSpPr>
          <p:cNvPr id="13" name="Rechteck: abgerundete Ecken 12">
            <a:extLst>
              <a:ext uri="{FF2B5EF4-FFF2-40B4-BE49-F238E27FC236}">
                <a16:creationId xmlns:a16="http://schemas.microsoft.com/office/drawing/2014/main" id="{63B08C43-54E9-49E3-6076-97C8D0FCBADB}"/>
              </a:ext>
            </a:extLst>
          </p:cNvPr>
          <p:cNvSpPr/>
          <p:nvPr/>
        </p:nvSpPr>
        <p:spPr bwMode="auto">
          <a:xfrm>
            <a:off x="3557845" y="2880569"/>
            <a:ext cx="8267441" cy="2912219"/>
          </a:xfrm>
          <a:prstGeom prst="roundRect">
            <a:avLst>
              <a:gd name="adj" fmla="val 388"/>
            </a:avLst>
          </a:prstGeom>
          <a:solidFill>
            <a:schemeClr val="tx2">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rial"/>
                <a:ea typeface="+mn-ea"/>
              </a:rPr>
              <a:t>Verordnung über </a:t>
            </a:r>
            <a:r>
              <a:rPr kumimoji="0" lang="de-DE" sz="1800" b="1" i="0" u="none" strike="noStrike" kern="0" cap="none" spc="0" normalizeH="0" baseline="0" noProof="0" dirty="0">
                <a:ln>
                  <a:noFill/>
                </a:ln>
                <a:solidFill>
                  <a:srgbClr val="000000"/>
                </a:solidFill>
                <a:effectLst/>
                <a:uLnTx/>
                <a:uFillTx/>
                <a:latin typeface="Arial"/>
                <a:ea typeface="+mn-ea"/>
              </a:rPr>
              <a:t>Sprechstundenbedarf (SSB)</a:t>
            </a:r>
            <a:r>
              <a:rPr kumimoji="0" lang="de-DE" sz="1800" b="0" i="0" u="none" strike="noStrike" kern="0" cap="none" spc="0" normalizeH="0" baseline="0" noProof="0" dirty="0">
                <a:ln>
                  <a:noFill/>
                </a:ln>
                <a:solidFill>
                  <a:srgbClr val="000000"/>
                </a:solidFill>
                <a:effectLst/>
                <a:uLnTx/>
                <a:uFillTx/>
                <a:latin typeface="Arial"/>
                <a:ea typeface="+mn-ea"/>
              </a:rPr>
              <a:t> bzw. Impfstoffbedarf </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rial"/>
                <a:ea typeface="+mn-ea"/>
              </a:rPr>
              <a:t>Auch Einzeldosen sind über den SSB zu beziehen</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1" i="0" u="none" strike="noStrike" kern="0" cap="none" spc="0" normalizeH="0" baseline="0" noProof="0" dirty="0">
                <a:ln>
                  <a:noFill/>
                </a:ln>
                <a:solidFill>
                  <a:srgbClr val="000000"/>
                </a:solidFill>
                <a:effectLst/>
                <a:uLnTx/>
                <a:uFillTx/>
                <a:latin typeface="Arial"/>
                <a:ea typeface="+mn-ea"/>
              </a:rPr>
              <a:t>Ausnahme:</a:t>
            </a:r>
            <a:r>
              <a:rPr kumimoji="0" lang="de-DE" sz="1800" b="0" i="0" u="none" strike="noStrike" kern="0" cap="none" spc="0" normalizeH="0" baseline="0" noProof="0" dirty="0">
                <a:ln>
                  <a:noFill/>
                </a:ln>
                <a:solidFill>
                  <a:srgbClr val="000000"/>
                </a:solidFill>
                <a:effectLst/>
                <a:uLnTx/>
                <a:uFillTx/>
                <a:latin typeface="Arial"/>
                <a:ea typeface="+mn-ea"/>
              </a:rPr>
              <a:t> Bezug der COVID-19-Impfungen erfolgt über Bundesamt für Soziale Sicherung (BAS)</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rial"/>
                <a:ea typeface="+mn-ea"/>
              </a:rPr>
              <a:t>Abrechnung über </a:t>
            </a:r>
            <a:r>
              <a:rPr kumimoji="0" lang="de-DE" sz="1800" b="1" i="0" u="none" strike="noStrike" kern="0" cap="none" spc="0" normalizeH="0" baseline="0" noProof="0" dirty="0">
                <a:ln>
                  <a:noFill/>
                </a:ln>
                <a:solidFill>
                  <a:srgbClr val="000000"/>
                </a:solidFill>
                <a:effectLst/>
                <a:uLnTx/>
                <a:uFillTx/>
                <a:latin typeface="Arial"/>
                <a:ea typeface="+mn-ea"/>
              </a:rPr>
              <a:t>Abrechnungsziffern</a:t>
            </a:r>
            <a:r>
              <a:rPr kumimoji="0" lang="de-DE" sz="1800" b="0" i="0" u="none" strike="noStrike" kern="0" cap="none" spc="0" normalizeH="0" baseline="0" noProof="0" dirty="0">
                <a:ln>
                  <a:noFill/>
                </a:ln>
                <a:solidFill>
                  <a:srgbClr val="000000"/>
                </a:solidFill>
                <a:effectLst/>
                <a:uLnTx/>
                <a:uFillTx/>
                <a:latin typeface="Arial"/>
                <a:ea typeface="+mn-ea"/>
              </a:rPr>
              <a:t> gemäß regionaler Impfvereinbarungen </a:t>
            </a:r>
            <a:r>
              <a:rPr kumimoji="0" lang="de-DE" sz="1800" b="0" i="0" u="none" strike="noStrike" kern="0" cap="none" spc="0" normalizeH="0" baseline="0" noProof="0" dirty="0">
                <a:ln>
                  <a:noFill/>
                </a:ln>
                <a:solidFill>
                  <a:srgbClr val="000000"/>
                </a:solidFill>
                <a:effectLst/>
                <a:uLnTx/>
                <a:uFillTx/>
                <a:latin typeface="Arial"/>
                <a:ea typeface="+mn-ea"/>
                <a:sym typeface="Wingdings" panose="05000000000000000000" pitchFamily="2" charset="2"/>
              </a:rPr>
              <a:t> unterschiedliche Ziffern für Standard- und Indikationsimpfungen</a:t>
            </a:r>
            <a:r>
              <a:rPr kumimoji="0" lang="de-DE" sz="1800" b="0" i="0" u="none" strike="noStrike" kern="0" cap="none" spc="0" normalizeH="0" baseline="0" noProof="0" dirty="0">
                <a:ln>
                  <a:noFill/>
                </a:ln>
                <a:solidFill>
                  <a:srgbClr val="000000"/>
                </a:solidFill>
                <a:effectLst/>
                <a:uLnTx/>
                <a:uFillTx/>
                <a:latin typeface="Arial"/>
                <a:ea typeface="+mn-ea"/>
              </a:rPr>
              <a:t> </a:t>
            </a:r>
          </a:p>
        </p:txBody>
      </p:sp>
      <p:sp>
        <p:nvSpPr>
          <p:cNvPr id="14" name="Freihandform: Form 13">
            <a:extLst>
              <a:ext uri="{FF2B5EF4-FFF2-40B4-BE49-F238E27FC236}">
                <a16:creationId xmlns:a16="http://schemas.microsoft.com/office/drawing/2014/main" id="{2CD918D9-1002-3F85-CEC5-15591515E469}"/>
              </a:ext>
            </a:extLst>
          </p:cNvPr>
          <p:cNvSpPr/>
          <p:nvPr/>
        </p:nvSpPr>
        <p:spPr bwMode="auto">
          <a:xfrm>
            <a:off x="3557844" y="2379284"/>
            <a:ext cx="8267441" cy="503842"/>
          </a:xfrm>
          <a:custGeom>
            <a:avLst/>
            <a:gdLst>
              <a:gd name="connsiteX0" fmla="*/ 11458365 w 11460163"/>
              <a:gd name="connsiteY0" fmla="*/ 0 h 503842"/>
              <a:gd name="connsiteX1" fmla="*/ 11460163 w 11460163"/>
              <a:gd name="connsiteY1" fmla="*/ 1798 h 503842"/>
              <a:gd name="connsiteX2" fmla="*/ 11460163 w 11460163"/>
              <a:gd name="connsiteY2" fmla="*/ 501886 h 503842"/>
              <a:gd name="connsiteX3" fmla="*/ 11458207 w 11460163"/>
              <a:gd name="connsiteY3" fmla="*/ 503842 h 503842"/>
              <a:gd name="connsiteX4" fmla="*/ 5730082 w 11460163"/>
              <a:gd name="connsiteY4" fmla="*/ 503842 h 503842"/>
              <a:gd name="connsiteX5" fmla="*/ 1798 w 11460163"/>
              <a:gd name="connsiteY5" fmla="*/ 0 h 503842"/>
              <a:gd name="connsiteX6" fmla="*/ 5730082 w 11460163"/>
              <a:gd name="connsiteY6" fmla="*/ 503842 h 503842"/>
              <a:gd name="connsiteX7" fmla="*/ 1956 w 11460163"/>
              <a:gd name="connsiteY7" fmla="*/ 503842 h 503842"/>
              <a:gd name="connsiteX8" fmla="*/ 0 w 11460163"/>
              <a:gd name="connsiteY8" fmla="*/ 501886 h 503842"/>
              <a:gd name="connsiteX9" fmla="*/ 0 w 11460163"/>
              <a:gd name="connsiteY9" fmla="*/ 1798 h 50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0163" h="503842">
                <a:moveTo>
                  <a:pt x="11458365" y="0"/>
                </a:moveTo>
                <a:lnTo>
                  <a:pt x="11460163" y="1798"/>
                </a:lnTo>
                <a:lnTo>
                  <a:pt x="11460163" y="501886"/>
                </a:lnTo>
                <a:cubicBezTo>
                  <a:pt x="11460163" y="502966"/>
                  <a:pt x="11459287" y="503842"/>
                  <a:pt x="11458207" y="503842"/>
                </a:cubicBezTo>
                <a:lnTo>
                  <a:pt x="5730082" y="503842"/>
                </a:lnTo>
                <a:close/>
                <a:moveTo>
                  <a:pt x="1798" y="0"/>
                </a:moveTo>
                <a:lnTo>
                  <a:pt x="5730082" y="503842"/>
                </a:lnTo>
                <a:lnTo>
                  <a:pt x="1956" y="503842"/>
                </a:lnTo>
                <a:cubicBezTo>
                  <a:pt x="876" y="503842"/>
                  <a:pt x="0" y="502966"/>
                  <a:pt x="0" y="501886"/>
                </a:cubicBezTo>
                <a:lnTo>
                  <a:pt x="0" y="1798"/>
                </a:lnTo>
                <a:close/>
              </a:path>
            </a:pathLst>
          </a:custGeom>
          <a:solidFill>
            <a:schemeClr val="tx2">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A5D5C7"/>
              </a:buClr>
              <a:buSzPct val="110000"/>
              <a:buFontTx/>
              <a:buNone/>
              <a:tabLst/>
              <a:defRPr/>
            </a:pPr>
            <a:endParaRPr kumimoji="0" lang="de-DE" sz="1600" b="0" i="0" u="none" strike="noStrike" kern="0" cap="none" spc="0" normalizeH="0" baseline="0" noProof="0" dirty="0">
              <a:ln>
                <a:noFill/>
              </a:ln>
              <a:solidFill>
                <a:srgbClr val="000000"/>
              </a:solidFill>
              <a:effectLst/>
              <a:uLnTx/>
              <a:uFillTx/>
              <a:latin typeface="Arial"/>
              <a:ea typeface="+mn-ea"/>
            </a:endParaRPr>
          </a:p>
        </p:txBody>
      </p:sp>
      <p:grpSp>
        <p:nvGrpSpPr>
          <p:cNvPr id="34" name="Gruppieren 33">
            <a:extLst>
              <a:ext uri="{FF2B5EF4-FFF2-40B4-BE49-F238E27FC236}">
                <a16:creationId xmlns:a16="http://schemas.microsoft.com/office/drawing/2014/main" id="{535ACE03-8CE8-6FC9-4CE5-F7ED840008DC}"/>
              </a:ext>
            </a:extLst>
          </p:cNvPr>
          <p:cNvGrpSpPr/>
          <p:nvPr/>
        </p:nvGrpSpPr>
        <p:grpSpPr>
          <a:xfrm>
            <a:off x="363107" y="5144438"/>
            <a:ext cx="2959967" cy="648000"/>
            <a:chOff x="365124" y="1303338"/>
            <a:chExt cx="2959967" cy="648000"/>
          </a:xfrm>
          <a:solidFill>
            <a:srgbClr val="ED7D31"/>
          </a:solidFill>
          <a:effectLst>
            <a:outerShdw blurRad="50800" dist="38100" dir="2700000" algn="tl" rotWithShape="0">
              <a:prstClr val="black">
                <a:alpha val="40000"/>
              </a:prstClr>
            </a:outerShdw>
          </a:effectLst>
        </p:grpSpPr>
        <p:sp>
          <p:nvSpPr>
            <p:cNvPr id="35" name="Flussdiagramm: Verzögerung 34">
              <a:extLst>
                <a:ext uri="{FF2B5EF4-FFF2-40B4-BE49-F238E27FC236}">
                  <a16:creationId xmlns:a16="http://schemas.microsoft.com/office/drawing/2014/main" id="{05A5DFBC-1A09-860E-76C1-E16137EB73E3}"/>
                </a:ext>
              </a:extLst>
            </p:cNvPr>
            <p:cNvSpPr/>
            <p:nvPr/>
          </p:nvSpPr>
          <p:spPr bwMode="auto">
            <a:xfrm>
              <a:off x="2692689" y="1303338"/>
              <a:ext cx="632402" cy="648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rial"/>
                <a:ea typeface="+mn-ea"/>
              </a:endParaRPr>
            </a:p>
          </p:txBody>
        </p:sp>
        <p:sp>
          <p:nvSpPr>
            <p:cNvPr id="36" name="Rechteck 35">
              <a:extLst>
                <a:ext uri="{FF2B5EF4-FFF2-40B4-BE49-F238E27FC236}">
                  <a16:creationId xmlns:a16="http://schemas.microsoft.com/office/drawing/2014/main" id="{633A34C5-E416-DC02-0E0B-F0E47430A02F}"/>
                </a:ext>
              </a:extLst>
            </p:cNvPr>
            <p:cNvSpPr/>
            <p:nvPr/>
          </p:nvSpPr>
          <p:spPr bwMode="auto">
            <a:xfrm>
              <a:off x="365124" y="1303338"/>
              <a:ext cx="2327564" cy="648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rial"/>
                  <a:ea typeface="+mn-ea"/>
                </a:rPr>
                <a:t>Pneumokokken</a:t>
              </a:r>
            </a:p>
          </p:txBody>
        </p:sp>
      </p:grpSp>
      <p:grpSp>
        <p:nvGrpSpPr>
          <p:cNvPr id="37" name="Gruppieren 36">
            <a:extLst>
              <a:ext uri="{FF2B5EF4-FFF2-40B4-BE49-F238E27FC236}">
                <a16:creationId xmlns:a16="http://schemas.microsoft.com/office/drawing/2014/main" id="{48256798-704D-EF66-9731-854766EF6B89}"/>
              </a:ext>
            </a:extLst>
          </p:cNvPr>
          <p:cNvGrpSpPr/>
          <p:nvPr/>
        </p:nvGrpSpPr>
        <p:grpSpPr>
          <a:xfrm>
            <a:off x="363107" y="2071558"/>
            <a:ext cx="2959967" cy="648000"/>
            <a:chOff x="365124" y="1303338"/>
            <a:chExt cx="2959967" cy="648000"/>
          </a:xfrm>
          <a:solidFill>
            <a:srgbClr val="ED7D31"/>
          </a:solidFill>
          <a:effectLst>
            <a:outerShdw blurRad="50800" dist="38100" dir="2700000" algn="tl" rotWithShape="0">
              <a:prstClr val="black">
                <a:alpha val="40000"/>
              </a:prstClr>
            </a:outerShdw>
          </a:effectLst>
        </p:grpSpPr>
        <p:sp>
          <p:nvSpPr>
            <p:cNvPr id="38" name="Flussdiagramm: Verzögerung 37">
              <a:extLst>
                <a:ext uri="{FF2B5EF4-FFF2-40B4-BE49-F238E27FC236}">
                  <a16:creationId xmlns:a16="http://schemas.microsoft.com/office/drawing/2014/main" id="{387E37E8-D8E7-75CE-76CA-7ECCB4DD85B1}"/>
                </a:ext>
              </a:extLst>
            </p:cNvPr>
            <p:cNvSpPr/>
            <p:nvPr/>
          </p:nvSpPr>
          <p:spPr bwMode="auto">
            <a:xfrm>
              <a:off x="2692689" y="1303338"/>
              <a:ext cx="632402" cy="648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rial"/>
                <a:ea typeface="+mn-ea"/>
              </a:endParaRPr>
            </a:p>
          </p:txBody>
        </p:sp>
        <p:sp>
          <p:nvSpPr>
            <p:cNvPr id="39" name="Rechteck 38">
              <a:extLst>
                <a:ext uri="{FF2B5EF4-FFF2-40B4-BE49-F238E27FC236}">
                  <a16:creationId xmlns:a16="http://schemas.microsoft.com/office/drawing/2014/main" id="{317CAD5E-FAA2-712F-46DE-F621017FE237}"/>
                </a:ext>
              </a:extLst>
            </p:cNvPr>
            <p:cNvSpPr/>
            <p:nvPr/>
          </p:nvSpPr>
          <p:spPr bwMode="auto">
            <a:xfrm>
              <a:off x="365124" y="1303338"/>
              <a:ext cx="2327564" cy="648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rial"/>
                  <a:ea typeface="+mn-ea"/>
                </a:rPr>
                <a:t>Herpes Zoster</a:t>
              </a:r>
            </a:p>
          </p:txBody>
        </p:sp>
      </p:grpSp>
      <p:grpSp>
        <p:nvGrpSpPr>
          <p:cNvPr id="40" name="Gruppieren 39">
            <a:extLst>
              <a:ext uri="{FF2B5EF4-FFF2-40B4-BE49-F238E27FC236}">
                <a16:creationId xmlns:a16="http://schemas.microsoft.com/office/drawing/2014/main" id="{6B2CCC90-EFCD-AB19-BA9E-B33CD1FD6612}"/>
              </a:ext>
            </a:extLst>
          </p:cNvPr>
          <p:cNvGrpSpPr/>
          <p:nvPr/>
        </p:nvGrpSpPr>
        <p:grpSpPr>
          <a:xfrm>
            <a:off x="363107" y="2839778"/>
            <a:ext cx="2959967" cy="648000"/>
            <a:chOff x="365124" y="1303338"/>
            <a:chExt cx="2959967" cy="648000"/>
          </a:xfrm>
          <a:solidFill>
            <a:srgbClr val="ED7D31"/>
          </a:solidFill>
          <a:effectLst>
            <a:outerShdw blurRad="50800" dist="38100" dir="2700000" algn="tl" rotWithShape="0">
              <a:prstClr val="black">
                <a:alpha val="40000"/>
              </a:prstClr>
            </a:outerShdw>
          </a:effectLst>
        </p:grpSpPr>
        <p:sp>
          <p:nvSpPr>
            <p:cNvPr id="41" name="Flussdiagramm: Verzögerung 40">
              <a:extLst>
                <a:ext uri="{FF2B5EF4-FFF2-40B4-BE49-F238E27FC236}">
                  <a16:creationId xmlns:a16="http://schemas.microsoft.com/office/drawing/2014/main" id="{1A1BFFC6-2B93-0604-4C4E-5D5BB84EBAB6}"/>
                </a:ext>
              </a:extLst>
            </p:cNvPr>
            <p:cNvSpPr/>
            <p:nvPr/>
          </p:nvSpPr>
          <p:spPr bwMode="auto">
            <a:xfrm>
              <a:off x="2692689" y="1303338"/>
              <a:ext cx="632402" cy="648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rial"/>
                <a:ea typeface="+mn-ea"/>
              </a:endParaRPr>
            </a:p>
          </p:txBody>
        </p:sp>
        <p:sp>
          <p:nvSpPr>
            <p:cNvPr id="42" name="Rechteck 41">
              <a:extLst>
                <a:ext uri="{FF2B5EF4-FFF2-40B4-BE49-F238E27FC236}">
                  <a16:creationId xmlns:a16="http://schemas.microsoft.com/office/drawing/2014/main" id="{5AE03B72-5FED-55FE-898B-F88810FAD716}"/>
                </a:ext>
              </a:extLst>
            </p:cNvPr>
            <p:cNvSpPr/>
            <p:nvPr/>
          </p:nvSpPr>
          <p:spPr bwMode="auto">
            <a:xfrm>
              <a:off x="365124" y="1303338"/>
              <a:ext cx="2327564" cy="648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rial"/>
                  <a:ea typeface="+mn-ea"/>
                </a:rPr>
                <a:t>Influenza</a:t>
              </a:r>
            </a:p>
          </p:txBody>
        </p:sp>
      </p:grpSp>
      <p:grpSp>
        <p:nvGrpSpPr>
          <p:cNvPr id="43" name="Gruppieren 42">
            <a:extLst>
              <a:ext uri="{FF2B5EF4-FFF2-40B4-BE49-F238E27FC236}">
                <a16:creationId xmlns:a16="http://schemas.microsoft.com/office/drawing/2014/main" id="{FCA77CC5-343E-2BA3-2292-5D7D6082CA1F}"/>
              </a:ext>
            </a:extLst>
          </p:cNvPr>
          <p:cNvGrpSpPr/>
          <p:nvPr/>
        </p:nvGrpSpPr>
        <p:grpSpPr>
          <a:xfrm>
            <a:off x="363107" y="3607998"/>
            <a:ext cx="2959967" cy="648000"/>
            <a:chOff x="365124" y="1303338"/>
            <a:chExt cx="2959967" cy="648000"/>
          </a:xfrm>
          <a:solidFill>
            <a:srgbClr val="ED7D31"/>
          </a:solidFill>
          <a:effectLst>
            <a:outerShdw blurRad="50800" dist="38100" dir="2700000" algn="tl" rotWithShape="0">
              <a:prstClr val="black">
                <a:alpha val="40000"/>
              </a:prstClr>
            </a:outerShdw>
          </a:effectLst>
        </p:grpSpPr>
        <p:sp>
          <p:nvSpPr>
            <p:cNvPr id="44" name="Flussdiagramm: Verzögerung 43">
              <a:extLst>
                <a:ext uri="{FF2B5EF4-FFF2-40B4-BE49-F238E27FC236}">
                  <a16:creationId xmlns:a16="http://schemas.microsoft.com/office/drawing/2014/main" id="{91F7A9F1-8D97-E9D3-AB62-39D2EED276E2}"/>
                </a:ext>
              </a:extLst>
            </p:cNvPr>
            <p:cNvSpPr/>
            <p:nvPr/>
          </p:nvSpPr>
          <p:spPr bwMode="auto">
            <a:xfrm>
              <a:off x="2692689" y="1303338"/>
              <a:ext cx="632402" cy="648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rial"/>
                <a:ea typeface="+mn-ea"/>
              </a:endParaRPr>
            </a:p>
          </p:txBody>
        </p:sp>
        <p:sp>
          <p:nvSpPr>
            <p:cNvPr id="45" name="Rechteck 44">
              <a:extLst>
                <a:ext uri="{FF2B5EF4-FFF2-40B4-BE49-F238E27FC236}">
                  <a16:creationId xmlns:a16="http://schemas.microsoft.com/office/drawing/2014/main" id="{CF355893-2BAC-6C9B-BC9F-2FE0C10158E3}"/>
                </a:ext>
              </a:extLst>
            </p:cNvPr>
            <p:cNvSpPr/>
            <p:nvPr/>
          </p:nvSpPr>
          <p:spPr bwMode="auto">
            <a:xfrm>
              <a:off x="365124" y="1303338"/>
              <a:ext cx="2327564" cy="648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rial"/>
                  <a:ea typeface="+mn-ea"/>
                </a:rPr>
                <a:t>Masern</a:t>
              </a:r>
            </a:p>
          </p:txBody>
        </p:sp>
      </p:grpSp>
      <p:grpSp>
        <p:nvGrpSpPr>
          <p:cNvPr id="46" name="Gruppieren 45">
            <a:extLst>
              <a:ext uri="{FF2B5EF4-FFF2-40B4-BE49-F238E27FC236}">
                <a16:creationId xmlns:a16="http://schemas.microsoft.com/office/drawing/2014/main" id="{565FF368-1CAE-6BDF-8E34-BF8BFF417E0C}"/>
              </a:ext>
            </a:extLst>
          </p:cNvPr>
          <p:cNvGrpSpPr/>
          <p:nvPr/>
        </p:nvGrpSpPr>
        <p:grpSpPr>
          <a:xfrm>
            <a:off x="363107" y="4376218"/>
            <a:ext cx="2959967" cy="648000"/>
            <a:chOff x="365124" y="1303338"/>
            <a:chExt cx="2959967" cy="648000"/>
          </a:xfrm>
          <a:solidFill>
            <a:srgbClr val="ED7D31"/>
          </a:solidFill>
          <a:effectLst>
            <a:outerShdw blurRad="50800" dist="38100" dir="2700000" algn="tl" rotWithShape="0">
              <a:prstClr val="black">
                <a:alpha val="40000"/>
              </a:prstClr>
            </a:outerShdw>
          </a:effectLst>
        </p:grpSpPr>
        <p:sp>
          <p:nvSpPr>
            <p:cNvPr id="47" name="Flussdiagramm: Verzögerung 46">
              <a:extLst>
                <a:ext uri="{FF2B5EF4-FFF2-40B4-BE49-F238E27FC236}">
                  <a16:creationId xmlns:a16="http://schemas.microsoft.com/office/drawing/2014/main" id="{908EB2B1-C766-1957-C05D-8FE3C5EBC2CC}"/>
                </a:ext>
              </a:extLst>
            </p:cNvPr>
            <p:cNvSpPr/>
            <p:nvPr/>
          </p:nvSpPr>
          <p:spPr bwMode="auto">
            <a:xfrm>
              <a:off x="2692689" y="1303338"/>
              <a:ext cx="632402" cy="648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rial"/>
                <a:ea typeface="+mn-ea"/>
              </a:endParaRPr>
            </a:p>
          </p:txBody>
        </p:sp>
        <p:sp>
          <p:nvSpPr>
            <p:cNvPr id="48" name="Rechteck 47">
              <a:extLst>
                <a:ext uri="{FF2B5EF4-FFF2-40B4-BE49-F238E27FC236}">
                  <a16:creationId xmlns:a16="http://schemas.microsoft.com/office/drawing/2014/main" id="{B9781168-6C77-EF31-FFF4-774DF4E2CE8D}"/>
                </a:ext>
              </a:extLst>
            </p:cNvPr>
            <p:cNvSpPr/>
            <p:nvPr/>
          </p:nvSpPr>
          <p:spPr bwMode="auto">
            <a:xfrm>
              <a:off x="365124" y="1303338"/>
              <a:ext cx="2327564" cy="648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rial"/>
                  <a:ea typeface="+mn-ea"/>
                </a:rPr>
                <a:t>Pertussis</a:t>
              </a:r>
            </a:p>
          </p:txBody>
        </p:sp>
      </p:grpSp>
    </p:spTree>
    <p:extLst>
      <p:ext uri="{BB962C8B-B14F-4D97-AF65-F5344CB8AC3E}">
        <p14:creationId xmlns:p14="http://schemas.microsoft.com/office/powerpoint/2010/main" val="758800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9E1C096-7733-C781-FC41-E48AEDCD4085}"/>
              </a:ext>
            </a:extLst>
          </p:cNvPr>
          <p:cNvSpPr>
            <a:spLocks noGrp="1"/>
          </p:cNvSpPr>
          <p:nvPr>
            <p:ph type="body" sz="quarter" idx="4294967295"/>
          </p:nvPr>
        </p:nvSpPr>
        <p:spPr>
          <a:xfrm>
            <a:off x="365125" y="5792438"/>
            <a:ext cx="11460163" cy="298800"/>
          </a:xfrm>
        </p:spPr>
        <p:txBody>
          <a:bodyPr>
            <a:normAutofit fontScale="62500" lnSpcReduction="20000"/>
          </a:bodyPr>
          <a:lstStyle/>
          <a:p>
            <a:r>
              <a:rPr lang="de-DE" dirty="0"/>
              <a:t>Quellen: Satzungen der Krankenkassen, regionale Impfvereinbarungen</a:t>
            </a:r>
          </a:p>
        </p:txBody>
      </p:sp>
      <p:sp>
        <p:nvSpPr>
          <p:cNvPr id="4" name="Foliennummernplatzhalter 3">
            <a:extLst>
              <a:ext uri="{FF2B5EF4-FFF2-40B4-BE49-F238E27FC236}">
                <a16:creationId xmlns:a16="http://schemas.microsoft.com/office/drawing/2014/main" id="{B981EAE9-099F-4B01-44D4-CB09FC6A8487}"/>
              </a:ext>
            </a:extLst>
          </p:cNvPr>
          <p:cNvSpPr>
            <a:spLocks noGrp="1"/>
          </p:cNvSpPr>
          <p:nvPr>
            <p:ph type="sldNum" sz="quarter" idx="4294967295"/>
          </p:nvPr>
        </p:nvSpPr>
        <p:spPr>
          <a:xfrm>
            <a:off x="8610600" y="6356350"/>
            <a:ext cx="2743200" cy="365125"/>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F9F533D-B52E-4A2F-BF72-0ADD2D94BD75}" type="slidenum">
              <a:rPr kumimoji="0" lang="en-GB" sz="1000" b="0" i="0" u="none" strike="noStrike" kern="1200" cap="none" spc="0" normalizeH="0" baseline="0" noProof="0" smtClean="0">
                <a:ln>
                  <a:noFill/>
                </a:ln>
                <a:solidFill>
                  <a:srgbClr val="000000"/>
                </a:solidFill>
                <a:effectLst/>
                <a:uLnTx/>
                <a:uFillTx/>
                <a:latin typeface="Arial"/>
                <a:ea typeface="+mn-ea"/>
              </a:rPr>
              <a:pPr marL="0" marR="0" lvl="0" indent="0" algn="r" defTabSz="1219170" rtl="0" eaLnBrk="1" fontAlgn="auto" latinLnBrk="0" hangingPunct="1">
                <a:lnSpc>
                  <a:spcPct val="100000"/>
                </a:lnSpc>
                <a:spcBef>
                  <a:spcPts val="0"/>
                </a:spcBef>
                <a:spcAft>
                  <a:spcPts val="0"/>
                </a:spcAft>
                <a:buClrTx/>
                <a:buSzTx/>
                <a:buFontTx/>
                <a:buNone/>
                <a:tabLst/>
                <a:defRPr/>
              </a:pPr>
              <a:t>78</a:t>
            </a:fld>
            <a:endParaRPr kumimoji="0" lang="en-GB" sz="1000" b="0" i="0" u="none" strike="noStrike" kern="1200" cap="none" spc="0" normalizeH="0" baseline="0" noProof="0" dirty="0">
              <a:ln>
                <a:noFill/>
              </a:ln>
              <a:solidFill>
                <a:srgbClr val="000000"/>
              </a:solidFill>
              <a:effectLst/>
              <a:uLnTx/>
              <a:uFillTx/>
              <a:latin typeface="Arial"/>
              <a:ea typeface="+mn-ea"/>
            </a:endParaRPr>
          </a:p>
        </p:txBody>
      </p:sp>
      <p:sp>
        <p:nvSpPr>
          <p:cNvPr id="6" name="Titel 5">
            <a:extLst>
              <a:ext uri="{FF2B5EF4-FFF2-40B4-BE49-F238E27FC236}">
                <a16:creationId xmlns:a16="http://schemas.microsoft.com/office/drawing/2014/main" id="{BB548812-62C6-6CD2-C2E1-8B8DD8014F46}"/>
              </a:ext>
            </a:extLst>
          </p:cNvPr>
          <p:cNvSpPr>
            <a:spLocks noGrp="1"/>
          </p:cNvSpPr>
          <p:nvPr>
            <p:ph type="title"/>
          </p:nvPr>
        </p:nvSpPr>
        <p:spPr/>
        <p:txBody>
          <a:bodyPr>
            <a:normAutofit fontScale="90000"/>
          </a:bodyPr>
          <a:lstStyle/>
          <a:p>
            <a:r>
              <a:rPr lang="de-DE" dirty="0" err="1">
                <a:solidFill>
                  <a:srgbClr val="ED7D31"/>
                </a:solidFill>
              </a:rPr>
              <a:t>Selbstzahlerleistungen</a:t>
            </a:r>
            <a:r>
              <a:rPr lang="de-DE" dirty="0">
                <a:solidFill>
                  <a:srgbClr val="ED7D31"/>
                </a:solidFill>
              </a:rPr>
              <a:t>/Satzungsleistungen</a:t>
            </a:r>
          </a:p>
        </p:txBody>
      </p:sp>
      <p:sp>
        <p:nvSpPr>
          <p:cNvPr id="7" name="Untertitel 6">
            <a:extLst>
              <a:ext uri="{FF2B5EF4-FFF2-40B4-BE49-F238E27FC236}">
                <a16:creationId xmlns:a16="http://schemas.microsoft.com/office/drawing/2014/main" id="{09D21B41-239C-A6A8-0481-FB320C8B2387}"/>
              </a:ext>
            </a:extLst>
          </p:cNvPr>
          <p:cNvSpPr>
            <a:spLocks noGrp="1"/>
          </p:cNvSpPr>
          <p:nvPr>
            <p:ph type="subTitle" idx="1"/>
          </p:nvPr>
        </p:nvSpPr>
        <p:spPr/>
        <p:txBody>
          <a:bodyPr/>
          <a:lstStyle/>
          <a:p>
            <a:r>
              <a:rPr lang="de-DE" dirty="0"/>
              <a:t>Verordnung und Abrechnung</a:t>
            </a:r>
          </a:p>
        </p:txBody>
      </p:sp>
      <p:grpSp>
        <p:nvGrpSpPr>
          <p:cNvPr id="8" name="Gruppieren 7">
            <a:extLst>
              <a:ext uri="{FF2B5EF4-FFF2-40B4-BE49-F238E27FC236}">
                <a16:creationId xmlns:a16="http://schemas.microsoft.com/office/drawing/2014/main" id="{33783E48-CE73-1DBC-561D-89B127EB1721}"/>
              </a:ext>
            </a:extLst>
          </p:cNvPr>
          <p:cNvGrpSpPr/>
          <p:nvPr/>
        </p:nvGrpSpPr>
        <p:grpSpPr>
          <a:xfrm>
            <a:off x="365124" y="1303338"/>
            <a:ext cx="2959967" cy="720000"/>
            <a:chOff x="365124" y="1303338"/>
            <a:chExt cx="2959967" cy="720000"/>
          </a:xfrm>
          <a:solidFill>
            <a:srgbClr val="ED7D31"/>
          </a:solidFill>
          <a:effectLst>
            <a:outerShdw blurRad="63500" sx="102000" sy="102000" algn="ctr" rotWithShape="0">
              <a:prstClr val="black">
                <a:alpha val="40000"/>
              </a:prstClr>
            </a:outerShdw>
          </a:effectLst>
        </p:grpSpPr>
        <p:sp>
          <p:nvSpPr>
            <p:cNvPr id="9" name="Flussdiagramm: Verzögerung 8">
              <a:extLst>
                <a:ext uri="{FF2B5EF4-FFF2-40B4-BE49-F238E27FC236}">
                  <a16:creationId xmlns:a16="http://schemas.microsoft.com/office/drawing/2014/main" id="{9E7415FB-56A7-6D11-C5B0-3AA46FDB285E}"/>
                </a:ext>
              </a:extLst>
            </p:cNvPr>
            <p:cNvSpPr/>
            <p:nvPr/>
          </p:nvSpPr>
          <p:spPr bwMode="auto">
            <a:xfrm>
              <a:off x="2692689" y="1303338"/>
              <a:ext cx="632402" cy="720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rial"/>
                <a:ea typeface="+mn-ea"/>
              </a:endParaRPr>
            </a:p>
          </p:txBody>
        </p:sp>
        <p:sp>
          <p:nvSpPr>
            <p:cNvPr id="10" name="Rechteck 9">
              <a:extLst>
                <a:ext uri="{FF2B5EF4-FFF2-40B4-BE49-F238E27FC236}">
                  <a16:creationId xmlns:a16="http://schemas.microsoft.com/office/drawing/2014/main" id="{98078735-B81D-F43A-77EE-6FDE221FC6EF}"/>
                </a:ext>
              </a:extLst>
            </p:cNvPr>
            <p:cNvSpPr/>
            <p:nvPr/>
          </p:nvSpPr>
          <p:spPr bwMode="auto">
            <a:xfrm>
              <a:off x="365124" y="1303338"/>
              <a:ext cx="2327564" cy="720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rial"/>
                  <a:ea typeface="+mn-ea"/>
                </a:rPr>
                <a:t>Herpes Zoster</a:t>
              </a:r>
              <a:br>
                <a:rPr kumimoji="0" lang="de-DE" sz="1800" b="1" i="0" u="none" strike="noStrike" kern="0" cap="none" spc="0" normalizeH="0" baseline="0" noProof="0" dirty="0">
                  <a:ln>
                    <a:noFill/>
                  </a:ln>
                  <a:solidFill>
                    <a:prstClr val="white"/>
                  </a:solidFill>
                  <a:effectLst/>
                  <a:uLnTx/>
                  <a:uFillTx/>
                  <a:latin typeface="Arial"/>
                  <a:ea typeface="+mn-ea"/>
                </a:rPr>
              </a:br>
              <a:r>
                <a:rPr kumimoji="0" lang="de-DE" sz="1050" b="0" i="0" u="none" strike="noStrike" kern="0" cap="none" spc="0" normalizeH="0" baseline="0" noProof="0" dirty="0">
                  <a:ln>
                    <a:noFill/>
                  </a:ln>
                  <a:solidFill>
                    <a:prstClr val="white"/>
                  </a:solidFill>
                  <a:effectLst/>
                  <a:uLnTx/>
                  <a:uFillTx/>
                  <a:latin typeface="Arial"/>
                  <a:ea typeface="+mn-ea"/>
                </a:rPr>
                <a:t>über STIKO-Empfehlung hinaus</a:t>
              </a:r>
            </a:p>
          </p:txBody>
        </p:sp>
      </p:grpSp>
      <p:grpSp>
        <p:nvGrpSpPr>
          <p:cNvPr id="17" name="Gruppieren 16">
            <a:extLst>
              <a:ext uri="{FF2B5EF4-FFF2-40B4-BE49-F238E27FC236}">
                <a16:creationId xmlns:a16="http://schemas.microsoft.com/office/drawing/2014/main" id="{D4267C18-8722-C5BA-6B9D-CBA4F97A1E96}"/>
              </a:ext>
            </a:extLst>
          </p:cNvPr>
          <p:cNvGrpSpPr/>
          <p:nvPr/>
        </p:nvGrpSpPr>
        <p:grpSpPr>
          <a:xfrm>
            <a:off x="365124" y="3187888"/>
            <a:ext cx="2959967" cy="720000"/>
            <a:chOff x="365124" y="1303338"/>
            <a:chExt cx="2959967" cy="720000"/>
          </a:xfrm>
          <a:solidFill>
            <a:srgbClr val="ED7D31"/>
          </a:solidFill>
          <a:effectLst>
            <a:outerShdw blurRad="63500" sx="102000" sy="102000" algn="ctr" rotWithShape="0">
              <a:prstClr val="black">
                <a:alpha val="40000"/>
              </a:prstClr>
            </a:outerShdw>
          </a:effectLst>
        </p:grpSpPr>
        <p:sp>
          <p:nvSpPr>
            <p:cNvPr id="18" name="Flussdiagramm: Verzögerung 17">
              <a:extLst>
                <a:ext uri="{FF2B5EF4-FFF2-40B4-BE49-F238E27FC236}">
                  <a16:creationId xmlns:a16="http://schemas.microsoft.com/office/drawing/2014/main" id="{148657CC-F88D-36BD-0124-39A6B99CF4BB}"/>
                </a:ext>
              </a:extLst>
            </p:cNvPr>
            <p:cNvSpPr/>
            <p:nvPr/>
          </p:nvSpPr>
          <p:spPr bwMode="auto">
            <a:xfrm>
              <a:off x="2692689" y="1303338"/>
              <a:ext cx="632402" cy="720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rial"/>
                <a:ea typeface="+mn-ea"/>
              </a:endParaRPr>
            </a:p>
          </p:txBody>
        </p:sp>
        <p:sp>
          <p:nvSpPr>
            <p:cNvPr id="19" name="Rechteck 18">
              <a:extLst>
                <a:ext uri="{FF2B5EF4-FFF2-40B4-BE49-F238E27FC236}">
                  <a16:creationId xmlns:a16="http://schemas.microsoft.com/office/drawing/2014/main" id="{8870EF61-BD60-1C12-10AF-A26F72384F00}"/>
                </a:ext>
              </a:extLst>
            </p:cNvPr>
            <p:cNvSpPr/>
            <p:nvPr/>
          </p:nvSpPr>
          <p:spPr bwMode="auto">
            <a:xfrm>
              <a:off x="365124" y="1303338"/>
              <a:ext cx="2327564" cy="720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rial"/>
                  <a:ea typeface="+mn-ea"/>
                </a:rPr>
                <a:t>Masern</a:t>
              </a:r>
              <a:br>
                <a:rPr kumimoji="0" lang="de-DE" sz="1800" b="1" i="0" u="none" strike="noStrike" kern="0" cap="none" spc="0" normalizeH="0" baseline="0" noProof="0" dirty="0">
                  <a:ln>
                    <a:noFill/>
                  </a:ln>
                  <a:solidFill>
                    <a:prstClr val="white"/>
                  </a:solidFill>
                  <a:effectLst/>
                  <a:uLnTx/>
                  <a:uFillTx/>
                  <a:latin typeface="Arial"/>
                  <a:ea typeface="+mn-ea"/>
                </a:rPr>
              </a:br>
              <a:r>
                <a:rPr kumimoji="0" lang="de-DE" sz="1050" b="0" i="0" u="none" strike="noStrike" kern="0" cap="none" spc="0" normalizeH="0" baseline="0" noProof="0" dirty="0">
                  <a:ln>
                    <a:noFill/>
                  </a:ln>
                  <a:solidFill>
                    <a:prstClr val="white"/>
                  </a:solidFill>
                  <a:effectLst/>
                  <a:uLnTx/>
                  <a:uFillTx/>
                  <a:latin typeface="Arial"/>
                  <a:ea typeface="+mn-ea"/>
                </a:rPr>
                <a:t>über STIKO-Empfehlung hinaus</a:t>
              </a:r>
              <a:endParaRPr kumimoji="0" lang="de-DE" sz="1050" b="1" i="0" u="none" strike="noStrike" kern="0" cap="none" spc="0" normalizeH="0" baseline="0" noProof="0" dirty="0">
                <a:ln>
                  <a:noFill/>
                </a:ln>
                <a:solidFill>
                  <a:prstClr val="white"/>
                </a:solidFill>
                <a:effectLst/>
                <a:uLnTx/>
                <a:uFillTx/>
                <a:latin typeface="Arial"/>
                <a:ea typeface="+mn-ea"/>
              </a:endParaRPr>
            </a:p>
          </p:txBody>
        </p:sp>
      </p:grpSp>
      <p:grpSp>
        <p:nvGrpSpPr>
          <p:cNvPr id="20" name="Gruppieren 19">
            <a:extLst>
              <a:ext uri="{FF2B5EF4-FFF2-40B4-BE49-F238E27FC236}">
                <a16:creationId xmlns:a16="http://schemas.microsoft.com/office/drawing/2014/main" id="{0ADDCEA4-5683-1261-B450-D27F5601EBA3}"/>
              </a:ext>
            </a:extLst>
          </p:cNvPr>
          <p:cNvGrpSpPr/>
          <p:nvPr/>
        </p:nvGrpSpPr>
        <p:grpSpPr>
          <a:xfrm>
            <a:off x="365124" y="2245613"/>
            <a:ext cx="2959967" cy="720000"/>
            <a:chOff x="365124" y="1303338"/>
            <a:chExt cx="2959967" cy="720000"/>
          </a:xfrm>
          <a:solidFill>
            <a:srgbClr val="ED7D31"/>
          </a:solidFill>
          <a:effectLst>
            <a:outerShdw blurRad="63500" sx="102000" sy="102000" algn="ctr" rotWithShape="0">
              <a:prstClr val="black">
                <a:alpha val="40000"/>
              </a:prstClr>
            </a:outerShdw>
          </a:effectLst>
        </p:grpSpPr>
        <p:sp>
          <p:nvSpPr>
            <p:cNvPr id="21" name="Flussdiagramm: Verzögerung 20">
              <a:extLst>
                <a:ext uri="{FF2B5EF4-FFF2-40B4-BE49-F238E27FC236}">
                  <a16:creationId xmlns:a16="http://schemas.microsoft.com/office/drawing/2014/main" id="{3F8AB130-0D62-2469-D7CA-32458F4E651E}"/>
                </a:ext>
              </a:extLst>
            </p:cNvPr>
            <p:cNvSpPr/>
            <p:nvPr/>
          </p:nvSpPr>
          <p:spPr bwMode="auto">
            <a:xfrm>
              <a:off x="2692689" y="1303338"/>
              <a:ext cx="632402" cy="720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rial"/>
                <a:ea typeface="+mn-ea"/>
              </a:endParaRPr>
            </a:p>
          </p:txBody>
        </p:sp>
        <p:sp>
          <p:nvSpPr>
            <p:cNvPr id="22" name="Rechteck 21">
              <a:extLst>
                <a:ext uri="{FF2B5EF4-FFF2-40B4-BE49-F238E27FC236}">
                  <a16:creationId xmlns:a16="http://schemas.microsoft.com/office/drawing/2014/main" id="{1243A0BF-7795-C3D3-D9D1-32F7BA94B84E}"/>
                </a:ext>
              </a:extLst>
            </p:cNvPr>
            <p:cNvSpPr/>
            <p:nvPr/>
          </p:nvSpPr>
          <p:spPr bwMode="auto">
            <a:xfrm>
              <a:off x="365124" y="1303338"/>
              <a:ext cx="2327564" cy="720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rial"/>
                  <a:ea typeface="+mn-ea"/>
                </a:rPr>
                <a:t>Influenza</a:t>
              </a:r>
              <a:br>
                <a:rPr kumimoji="0" lang="de-DE" sz="1800" b="1" i="0" u="none" strike="noStrike" kern="0" cap="none" spc="0" normalizeH="0" baseline="0" noProof="0" dirty="0">
                  <a:ln>
                    <a:noFill/>
                  </a:ln>
                  <a:solidFill>
                    <a:prstClr val="white"/>
                  </a:solidFill>
                  <a:effectLst/>
                  <a:uLnTx/>
                  <a:uFillTx/>
                  <a:latin typeface="Arial"/>
                  <a:ea typeface="+mn-ea"/>
                </a:rPr>
              </a:br>
              <a:r>
                <a:rPr kumimoji="0" lang="de-DE" sz="1050" b="0" i="0" u="none" strike="noStrike" kern="0" cap="none" spc="0" normalizeH="0" baseline="0" noProof="0" dirty="0">
                  <a:ln>
                    <a:noFill/>
                  </a:ln>
                  <a:solidFill>
                    <a:prstClr val="white"/>
                  </a:solidFill>
                  <a:effectLst/>
                  <a:uLnTx/>
                  <a:uFillTx/>
                  <a:latin typeface="Arial"/>
                  <a:ea typeface="+mn-ea"/>
                </a:rPr>
                <a:t>über STIKO-Empfehlung hinaus</a:t>
              </a:r>
              <a:endParaRPr kumimoji="0" lang="de-DE" sz="1800" b="0" i="0" u="none" strike="noStrike" kern="0" cap="none" spc="0" normalizeH="0" baseline="0" noProof="0" dirty="0">
                <a:ln>
                  <a:noFill/>
                </a:ln>
                <a:solidFill>
                  <a:prstClr val="white"/>
                </a:solidFill>
                <a:effectLst/>
                <a:uLnTx/>
                <a:uFillTx/>
                <a:latin typeface="Arial"/>
                <a:ea typeface="+mn-ea"/>
              </a:endParaRPr>
            </a:p>
          </p:txBody>
        </p:sp>
      </p:grpSp>
      <p:sp>
        <p:nvSpPr>
          <p:cNvPr id="23" name="Rechteck: abgerundete Ecken 22">
            <a:extLst>
              <a:ext uri="{FF2B5EF4-FFF2-40B4-BE49-F238E27FC236}">
                <a16:creationId xmlns:a16="http://schemas.microsoft.com/office/drawing/2014/main" id="{AEDA6762-3B82-6BA9-D4BE-A1BE1707A432}"/>
              </a:ext>
            </a:extLst>
          </p:cNvPr>
          <p:cNvSpPr/>
          <p:nvPr/>
        </p:nvSpPr>
        <p:spPr bwMode="auto">
          <a:xfrm>
            <a:off x="3557847" y="1297034"/>
            <a:ext cx="8267441" cy="2283337"/>
          </a:xfrm>
          <a:prstGeom prst="roundRect">
            <a:avLst>
              <a:gd name="adj" fmla="val 388"/>
            </a:avLst>
          </a:prstGeom>
          <a:solidFill>
            <a:schemeClr val="tx2">
              <a:lumMod val="20000"/>
              <a:lumOff val="80000"/>
              <a:alpha val="50196"/>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rial"/>
                <a:ea typeface="+mn-ea"/>
              </a:rPr>
              <a:t>Impfungen sind (für diese Personengruppen) noch nicht von der STIKO empfohlen </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rial"/>
                <a:ea typeface="+mn-ea"/>
              </a:rPr>
              <a:t>Nicht Teil der Schutzimpfungs-Richtlinie </a:t>
            </a:r>
            <a:r>
              <a:rPr kumimoji="0" lang="de-DE" sz="1800" b="0" i="0" u="none" strike="noStrike" kern="0" cap="none" spc="0" normalizeH="0" baseline="0" noProof="0" dirty="0">
                <a:ln>
                  <a:noFill/>
                </a:ln>
                <a:solidFill>
                  <a:srgbClr val="000000"/>
                </a:solidFill>
                <a:effectLst/>
                <a:uLnTx/>
                <a:uFillTx/>
                <a:latin typeface="Arial"/>
                <a:ea typeface="+mn-ea"/>
                <a:sym typeface="Wingdings" panose="05000000000000000000" pitchFamily="2" charset="2"/>
              </a:rPr>
              <a:t> Keine Pflichtleistung der GKV</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rial"/>
                <a:ea typeface="+mn-ea"/>
                <a:sym typeface="Wingdings" panose="05000000000000000000" pitchFamily="2" charset="2"/>
              </a:rPr>
              <a:t>Versicherte müssen Impfung selbst bezahlen </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rial"/>
                <a:ea typeface="+mn-ea"/>
                <a:sym typeface="Wingdings" panose="05000000000000000000" pitchFamily="2" charset="2"/>
              </a:rPr>
              <a:t>Versicherte können Kosten anschließend bei ihrer Krankenkasse für </a:t>
            </a:r>
            <a:r>
              <a:rPr kumimoji="0" lang="de-DE" sz="1800" b="1" i="0" u="none" strike="noStrike" kern="0" cap="none" spc="0" normalizeH="0" baseline="0" noProof="0" dirty="0">
                <a:ln>
                  <a:noFill/>
                </a:ln>
                <a:solidFill>
                  <a:srgbClr val="000000"/>
                </a:solidFill>
                <a:effectLst/>
                <a:uLnTx/>
                <a:uFillTx/>
                <a:latin typeface="Arial"/>
                <a:ea typeface="+mn-ea"/>
                <a:sym typeface="Wingdings" panose="05000000000000000000" pitchFamily="2" charset="2"/>
              </a:rPr>
              <a:t>ggf. bestehende freiwillige Kostenerstattung</a:t>
            </a:r>
            <a:r>
              <a:rPr kumimoji="0" lang="de-DE" sz="1800" b="0" i="0" u="none" strike="noStrike" kern="0" cap="none" spc="0" normalizeH="0" baseline="0" noProof="0" dirty="0">
                <a:ln>
                  <a:noFill/>
                </a:ln>
                <a:solidFill>
                  <a:srgbClr val="000000"/>
                </a:solidFill>
                <a:effectLst/>
                <a:uLnTx/>
                <a:uFillTx/>
                <a:latin typeface="Arial"/>
                <a:ea typeface="+mn-ea"/>
                <a:sym typeface="Wingdings" panose="05000000000000000000" pitchFamily="2" charset="2"/>
              </a:rPr>
              <a:t> einreichen (Satzungsleistung)</a:t>
            </a:r>
            <a:endParaRPr kumimoji="0" lang="de-DE" sz="1800" b="0" i="0" u="none" strike="noStrike" kern="0" cap="none" spc="0" normalizeH="0" baseline="0" noProof="0" dirty="0">
              <a:ln>
                <a:noFill/>
              </a:ln>
              <a:solidFill>
                <a:srgbClr val="000000"/>
              </a:solidFill>
              <a:effectLst/>
              <a:uLnTx/>
              <a:uFillTx/>
              <a:latin typeface="Arial"/>
              <a:ea typeface="+mn-ea"/>
            </a:endParaRPr>
          </a:p>
        </p:txBody>
      </p:sp>
      <p:sp>
        <p:nvSpPr>
          <p:cNvPr id="24" name="Gleichschenkliges Dreieck 23">
            <a:extLst>
              <a:ext uri="{FF2B5EF4-FFF2-40B4-BE49-F238E27FC236}">
                <a16:creationId xmlns:a16="http://schemas.microsoft.com/office/drawing/2014/main" id="{55707D6D-6521-EC4D-0511-5D59C1AC268E}"/>
              </a:ext>
            </a:extLst>
          </p:cNvPr>
          <p:cNvSpPr/>
          <p:nvPr/>
        </p:nvSpPr>
        <p:spPr bwMode="auto">
          <a:xfrm flipV="1">
            <a:off x="3557846" y="3580372"/>
            <a:ext cx="8267441" cy="504000"/>
          </a:xfrm>
          <a:prstGeom prst="triangle">
            <a:avLst/>
          </a:prstGeom>
          <a:solidFill>
            <a:schemeClr val="tx2">
              <a:lumMod val="20000"/>
              <a:lumOff val="80000"/>
              <a:alpha val="50196"/>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rial"/>
              <a:ea typeface="+mn-ea"/>
            </a:endParaRPr>
          </a:p>
        </p:txBody>
      </p:sp>
      <p:sp>
        <p:nvSpPr>
          <p:cNvPr id="25" name="Rechteck: abgerundete Ecken 24">
            <a:extLst>
              <a:ext uri="{FF2B5EF4-FFF2-40B4-BE49-F238E27FC236}">
                <a16:creationId xmlns:a16="http://schemas.microsoft.com/office/drawing/2014/main" id="{D67EF124-B1EF-9039-294D-B0920685FE1F}"/>
              </a:ext>
            </a:extLst>
          </p:cNvPr>
          <p:cNvSpPr/>
          <p:nvPr/>
        </p:nvSpPr>
        <p:spPr bwMode="auto">
          <a:xfrm>
            <a:off x="3557845" y="4206760"/>
            <a:ext cx="8267441" cy="1586028"/>
          </a:xfrm>
          <a:prstGeom prst="roundRect">
            <a:avLst>
              <a:gd name="adj" fmla="val 388"/>
            </a:avLst>
          </a:prstGeom>
          <a:solidFill>
            <a:schemeClr val="tx2">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1" i="0" u="none" strike="noStrike" kern="0" cap="none" spc="0" normalizeH="0" baseline="0" noProof="0" dirty="0">
                <a:ln>
                  <a:noFill/>
                </a:ln>
                <a:solidFill>
                  <a:srgbClr val="000000"/>
                </a:solidFill>
                <a:effectLst/>
                <a:uLnTx/>
                <a:uFillTx/>
                <a:latin typeface="Arial"/>
                <a:ea typeface="+mn-ea"/>
              </a:rPr>
              <a:t>Private Verordnung</a:t>
            </a:r>
            <a:r>
              <a:rPr kumimoji="0" lang="de-DE" sz="1800" b="0" i="0" u="none" strike="noStrike" kern="0" cap="none" spc="0" normalizeH="0" baseline="0" noProof="0" dirty="0">
                <a:ln>
                  <a:noFill/>
                </a:ln>
                <a:solidFill>
                  <a:srgbClr val="000000"/>
                </a:solidFill>
                <a:effectLst/>
                <a:uLnTx/>
                <a:uFillTx/>
                <a:latin typeface="Arial"/>
                <a:ea typeface="+mn-ea"/>
              </a:rPr>
              <a:t> auf Namen des Patienten </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rial"/>
                <a:ea typeface="+mn-ea"/>
              </a:rPr>
              <a:t>Separate Rechnungsstellung der Impfleistung gemäß </a:t>
            </a:r>
            <a:r>
              <a:rPr kumimoji="0" lang="de-DE" sz="1800" b="1" i="0" u="none" strike="noStrike" kern="0" cap="none" spc="0" normalizeH="0" baseline="0" noProof="0" dirty="0">
                <a:ln>
                  <a:noFill/>
                </a:ln>
                <a:solidFill>
                  <a:srgbClr val="000000"/>
                </a:solidFill>
                <a:effectLst/>
                <a:uLnTx/>
                <a:uFillTx/>
                <a:latin typeface="Arial"/>
                <a:ea typeface="+mn-ea"/>
              </a:rPr>
              <a:t>GOÄ</a:t>
            </a:r>
          </a:p>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r>
              <a:rPr kumimoji="0" lang="de-DE" sz="1800" b="0" i="0" u="none" strike="noStrike" kern="0" cap="none" spc="0" normalizeH="0" baseline="0" noProof="0" dirty="0">
                <a:ln>
                  <a:noFill/>
                </a:ln>
                <a:solidFill>
                  <a:srgbClr val="000000"/>
                </a:solidFill>
                <a:effectLst/>
                <a:uLnTx/>
                <a:uFillTx/>
                <a:latin typeface="Arial"/>
                <a:ea typeface="+mn-ea"/>
              </a:rPr>
              <a:t>In einigen KV-Regionen bestehen </a:t>
            </a:r>
            <a:r>
              <a:rPr kumimoji="0" lang="de-DE" sz="1800" b="1" i="0" u="none" strike="noStrike" kern="0" cap="none" spc="0" normalizeH="0" baseline="0" noProof="0" dirty="0">
                <a:ln>
                  <a:noFill/>
                </a:ln>
                <a:solidFill>
                  <a:srgbClr val="000000"/>
                </a:solidFill>
                <a:effectLst/>
                <a:uLnTx/>
                <a:uFillTx/>
                <a:latin typeface="Arial"/>
                <a:ea typeface="+mn-ea"/>
              </a:rPr>
              <a:t>Impfvereinbarungen</a:t>
            </a:r>
            <a:r>
              <a:rPr kumimoji="0" lang="de-DE" sz="1800" b="0" i="0" u="none" strike="noStrike" kern="0" cap="none" spc="0" normalizeH="0" baseline="0" noProof="0" dirty="0">
                <a:ln>
                  <a:noFill/>
                </a:ln>
                <a:solidFill>
                  <a:srgbClr val="000000"/>
                </a:solidFill>
                <a:effectLst/>
                <a:uLnTx/>
                <a:uFillTx/>
                <a:latin typeface="Arial"/>
                <a:ea typeface="+mn-ea"/>
              </a:rPr>
              <a:t> über ausgewählte </a:t>
            </a:r>
            <a:r>
              <a:rPr kumimoji="0" lang="de-DE" sz="1800" b="1" i="0" u="none" strike="noStrike" kern="0" cap="none" spc="0" normalizeH="0" baseline="0" noProof="0" dirty="0">
                <a:ln>
                  <a:noFill/>
                </a:ln>
                <a:solidFill>
                  <a:srgbClr val="000000"/>
                </a:solidFill>
                <a:effectLst/>
                <a:uLnTx/>
                <a:uFillTx/>
                <a:latin typeface="Arial"/>
                <a:ea typeface="+mn-ea"/>
              </a:rPr>
              <a:t>Satzungsleistungen</a:t>
            </a:r>
            <a:r>
              <a:rPr kumimoji="0" lang="de-DE" sz="1800" b="0" i="0" u="none" strike="noStrike" kern="0" cap="none" spc="0" normalizeH="0" baseline="0" noProof="0" dirty="0">
                <a:ln>
                  <a:noFill/>
                </a:ln>
                <a:solidFill>
                  <a:srgbClr val="000000"/>
                </a:solidFill>
                <a:effectLst/>
                <a:uLnTx/>
                <a:uFillTx/>
                <a:latin typeface="Arial"/>
                <a:ea typeface="+mn-ea"/>
              </a:rPr>
              <a:t> </a:t>
            </a:r>
            <a:r>
              <a:rPr kumimoji="0" lang="de-DE" sz="1800" b="0" i="0" u="none" strike="noStrike" kern="0" cap="none" spc="0" normalizeH="0" baseline="0" noProof="0" dirty="0">
                <a:ln>
                  <a:noFill/>
                </a:ln>
                <a:solidFill>
                  <a:srgbClr val="000000"/>
                </a:solidFill>
                <a:effectLst/>
                <a:uLnTx/>
                <a:uFillTx/>
                <a:latin typeface="Arial"/>
                <a:ea typeface="+mn-ea"/>
                <a:sym typeface="Wingdings" panose="05000000000000000000" pitchFamily="2" charset="2"/>
              </a:rPr>
              <a:t> ermöglichen Abrechnung über Chipkarte</a:t>
            </a:r>
            <a:endParaRPr kumimoji="0" lang="de-DE" sz="1800" b="0" i="0" u="none" strike="noStrike" kern="0" cap="none" spc="0" normalizeH="0" baseline="0" noProof="0" dirty="0">
              <a:ln>
                <a:noFill/>
              </a:ln>
              <a:solidFill>
                <a:srgbClr val="000000"/>
              </a:solidFill>
              <a:effectLst/>
              <a:uLnTx/>
              <a:uFillTx/>
              <a:latin typeface="Arial"/>
              <a:ea typeface="+mn-ea"/>
            </a:endParaRPr>
          </a:p>
        </p:txBody>
      </p:sp>
      <p:sp>
        <p:nvSpPr>
          <p:cNvPr id="26" name="Freihandform: Form 25">
            <a:extLst>
              <a:ext uri="{FF2B5EF4-FFF2-40B4-BE49-F238E27FC236}">
                <a16:creationId xmlns:a16="http://schemas.microsoft.com/office/drawing/2014/main" id="{B773EBF7-30DA-5196-8F8D-D9324A167364}"/>
              </a:ext>
            </a:extLst>
          </p:cNvPr>
          <p:cNvSpPr/>
          <p:nvPr/>
        </p:nvSpPr>
        <p:spPr bwMode="auto">
          <a:xfrm>
            <a:off x="3557845" y="3702918"/>
            <a:ext cx="8267441" cy="503842"/>
          </a:xfrm>
          <a:custGeom>
            <a:avLst/>
            <a:gdLst>
              <a:gd name="connsiteX0" fmla="*/ 11458365 w 11460163"/>
              <a:gd name="connsiteY0" fmla="*/ 0 h 503842"/>
              <a:gd name="connsiteX1" fmla="*/ 11460163 w 11460163"/>
              <a:gd name="connsiteY1" fmla="*/ 1798 h 503842"/>
              <a:gd name="connsiteX2" fmla="*/ 11460163 w 11460163"/>
              <a:gd name="connsiteY2" fmla="*/ 501886 h 503842"/>
              <a:gd name="connsiteX3" fmla="*/ 11458207 w 11460163"/>
              <a:gd name="connsiteY3" fmla="*/ 503842 h 503842"/>
              <a:gd name="connsiteX4" fmla="*/ 5730082 w 11460163"/>
              <a:gd name="connsiteY4" fmla="*/ 503842 h 503842"/>
              <a:gd name="connsiteX5" fmla="*/ 1798 w 11460163"/>
              <a:gd name="connsiteY5" fmla="*/ 0 h 503842"/>
              <a:gd name="connsiteX6" fmla="*/ 5730082 w 11460163"/>
              <a:gd name="connsiteY6" fmla="*/ 503842 h 503842"/>
              <a:gd name="connsiteX7" fmla="*/ 1956 w 11460163"/>
              <a:gd name="connsiteY7" fmla="*/ 503842 h 503842"/>
              <a:gd name="connsiteX8" fmla="*/ 0 w 11460163"/>
              <a:gd name="connsiteY8" fmla="*/ 501886 h 503842"/>
              <a:gd name="connsiteX9" fmla="*/ 0 w 11460163"/>
              <a:gd name="connsiteY9" fmla="*/ 1798 h 50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0163" h="503842">
                <a:moveTo>
                  <a:pt x="11458365" y="0"/>
                </a:moveTo>
                <a:lnTo>
                  <a:pt x="11460163" y="1798"/>
                </a:lnTo>
                <a:lnTo>
                  <a:pt x="11460163" y="501886"/>
                </a:lnTo>
                <a:cubicBezTo>
                  <a:pt x="11460163" y="502966"/>
                  <a:pt x="11459287" y="503842"/>
                  <a:pt x="11458207" y="503842"/>
                </a:cubicBezTo>
                <a:lnTo>
                  <a:pt x="5730082" y="503842"/>
                </a:lnTo>
                <a:close/>
                <a:moveTo>
                  <a:pt x="1798" y="0"/>
                </a:moveTo>
                <a:lnTo>
                  <a:pt x="5730082" y="503842"/>
                </a:lnTo>
                <a:lnTo>
                  <a:pt x="1956" y="503842"/>
                </a:lnTo>
                <a:cubicBezTo>
                  <a:pt x="876" y="503842"/>
                  <a:pt x="0" y="502966"/>
                  <a:pt x="0" y="501886"/>
                </a:cubicBezTo>
                <a:lnTo>
                  <a:pt x="0" y="1798"/>
                </a:lnTo>
                <a:close/>
              </a:path>
            </a:pathLst>
          </a:custGeom>
          <a:solidFill>
            <a:schemeClr val="tx2">
              <a:lumMod val="60000"/>
              <a:lumOff val="4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A5D5C7"/>
              </a:buClr>
              <a:buSzPct val="110000"/>
              <a:buFontTx/>
              <a:buNone/>
              <a:tabLst/>
              <a:defRPr/>
            </a:pPr>
            <a:endParaRPr kumimoji="0" lang="de-DE" sz="1600" b="0" i="0" u="none" strike="noStrike" kern="0" cap="none" spc="0" normalizeH="0" baseline="0" noProof="0" dirty="0">
              <a:ln>
                <a:noFill/>
              </a:ln>
              <a:solidFill>
                <a:srgbClr val="000000"/>
              </a:solidFill>
              <a:effectLst/>
              <a:uLnTx/>
              <a:uFillTx/>
              <a:latin typeface="Arial"/>
              <a:ea typeface="+mn-ea"/>
            </a:endParaRPr>
          </a:p>
        </p:txBody>
      </p:sp>
      <p:grpSp>
        <p:nvGrpSpPr>
          <p:cNvPr id="30" name="Gruppieren 29">
            <a:extLst>
              <a:ext uri="{FF2B5EF4-FFF2-40B4-BE49-F238E27FC236}">
                <a16:creationId xmlns:a16="http://schemas.microsoft.com/office/drawing/2014/main" id="{419619A7-F8CD-16ED-E18C-C9A50FEFB647}"/>
              </a:ext>
            </a:extLst>
          </p:cNvPr>
          <p:cNvGrpSpPr/>
          <p:nvPr/>
        </p:nvGrpSpPr>
        <p:grpSpPr>
          <a:xfrm>
            <a:off x="365124" y="4130163"/>
            <a:ext cx="2959967" cy="720000"/>
            <a:chOff x="365124" y="1303338"/>
            <a:chExt cx="2959967" cy="720000"/>
          </a:xfrm>
          <a:solidFill>
            <a:srgbClr val="ED7D31"/>
          </a:solidFill>
          <a:effectLst>
            <a:outerShdw blurRad="63500" sx="102000" sy="102000" algn="ctr" rotWithShape="0">
              <a:prstClr val="black">
                <a:alpha val="40000"/>
              </a:prstClr>
            </a:outerShdw>
          </a:effectLst>
        </p:grpSpPr>
        <p:sp>
          <p:nvSpPr>
            <p:cNvPr id="31" name="Flussdiagramm: Verzögerung 30">
              <a:extLst>
                <a:ext uri="{FF2B5EF4-FFF2-40B4-BE49-F238E27FC236}">
                  <a16:creationId xmlns:a16="http://schemas.microsoft.com/office/drawing/2014/main" id="{7088736F-4E83-8360-A4E7-4DA3137363CE}"/>
                </a:ext>
              </a:extLst>
            </p:cNvPr>
            <p:cNvSpPr/>
            <p:nvPr/>
          </p:nvSpPr>
          <p:spPr bwMode="auto">
            <a:xfrm>
              <a:off x="2692689" y="1303338"/>
              <a:ext cx="632402" cy="720000"/>
            </a:xfrm>
            <a:prstGeom prst="flowChartDelay">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285750" marR="0" lvl="0" indent="-285750" algn="l" defTabSz="1219170" rtl="0" eaLnBrk="0" fontAlgn="auto" latinLnBrk="0" hangingPunct="0">
                <a:lnSpc>
                  <a:spcPct val="100000"/>
                </a:lnSpc>
                <a:spcBef>
                  <a:spcPts val="300"/>
                </a:spcBef>
                <a:spcAft>
                  <a:spcPts val="300"/>
                </a:spcAft>
                <a:buClr>
                  <a:srgbClr val="F36633"/>
                </a:buClr>
                <a:buSzPct val="110000"/>
                <a:buFont typeface="Arial" panose="020B0604020202020204" pitchFamily="34" charset="0"/>
                <a:buChar char="•"/>
                <a:tabLst/>
                <a:defRPr/>
              </a:pPr>
              <a:endParaRPr kumimoji="0" lang="de-DE" sz="1600" b="0" i="0" u="none" strike="noStrike" kern="0" cap="none" spc="0" normalizeH="0" baseline="0" noProof="0" dirty="0" err="1">
                <a:ln>
                  <a:noFill/>
                </a:ln>
                <a:solidFill>
                  <a:srgbClr val="000000"/>
                </a:solidFill>
                <a:effectLst/>
                <a:uLnTx/>
                <a:uFillTx/>
                <a:latin typeface="Arial"/>
                <a:ea typeface="+mn-ea"/>
              </a:endParaRPr>
            </a:p>
          </p:txBody>
        </p:sp>
        <p:sp>
          <p:nvSpPr>
            <p:cNvPr id="32" name="Rechteck 31">
              <a:extLst>
                <a:ext uri="{FF2B5EF4-FFF2-40B4-BE49-F238E27FC236}">
                  <a16:creationId xmlns:a16="http://schemas.microsoft.com/office/drawing/2014/main" id="{07BFE3BF-851C-A51C-2A02-B32B8C972DB5}"/>
                </a:ext>
              </a:extLst>
            </p:cNvPr>
            <p:cNvSpPr/>
            <p:nvPr/>
          </p:nvSpPr>
          <p:spPr bwMode="auto">
            <a:xfrm>
              <a:off x="365124" y="1303338"/>
              <a:ext cx="2327564" cy="720000"/>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l" defTabSz="1219170" rtl="0" eaLnBrk="0" fontAlgn="auto" latinLnBrk="0" hangingPunct="0">
                <a:lnSpc>
                  <a:spcPct val="100000"/>
                </a:lnSpc>
                <a:spcBef>
                  <a:spcPts val="300"/>
                </a:spcBef>
                <a:spcAft>
                  <a:spcPts val="300"/>
                </a:spcAft>
                <a:buClr>
                  <a:srgbClr val="F36633"/>
                </a:buClr>
                <a:buSzPct val="110000"/>
                <a:buFontTx/>
                <a:buNone/>
                <a:tabLst/>
                <a:defRPr/>
              </a:pPr>
              <a:r>
                <a:rPr kumimoji="0" lang="de-DE" sz="1800" b="1" i="0" u="none" strike="noStrike" kern="0" cap="none" spc="0" normalizeH="0" baseline="0" noProof="0" dirty="0">
                  <a:ln>
                    <a:noFill/>
                  </a:ln>
                  <a:solidFill>
                    <a:prstClr val="white"/>
                  </a:solidFill>
                  <a:effectLst/>
                  <a:uLnTx/>
                  <a:uFillTx/>
                  <a:latin typeface="Arial"/>
                  <a:ea typeface="+mn-ea"/>
                </a:rPr>
                <a:t>RSV</a:t>
              </a:r>
            </a:p>
          </p:txBody>
        </p:sp>
      </p:grpSp>
    </p:spTree>
    <p:extLst>
      <p:ext uri="{BB962C8B-B14F-4D97-AF65-F5344CB8AC3E}">
        <p14:creationId xmlns:p14="http://schemas.microsoft.com/office/powerpoint/2010/main" val="800634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D825A3A5-B34F-A336-6B91-6429C16CBA2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5" name="think-cell data - do not delete" hidden="1">
                        <a:extLst>
                          <a:ext uri="{FF2B5EF4-FFF2-40B4-BE49-F238E27FC236}">
                            <a16:creationId xmlns:a16="http://schemas.microsoft.com/office/drawing/2014/main" id="{D825A3A5-B34F-A336-6B91-6429C16CBA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C82BC5D6-0F3F-EDDC-0878-8FE752504BFC}"/>
              </a:ext>
            </a:extLst>
          </p:cNvPr>
          <p:cNvSpPr>
            <a:spLocks noGrp="1"/>
          </p:cNvSpPr>
          <p:nvPr>
            <p:ph type="title" idx="4294967295"/>
          </p:nvPr>
        </p:nvSpPr>
        <p:spPr>
          <a:xfrm>
            <a:off x="365125" y="284928"/>
            <a:ext cx="11460163" cy="430887"/>
          </a:xfrm>
        </p:spPr>
        <p:txBody>
          <a:bodyPr vert="horz">
            <a:normAutofit fontScale="90000"/>
          </a:bodyPr>
          <a:lstStyle/>
          <a:p>
            <a:r>
              <a:rPr lang="de-DE" dirty="0"/>
              <a:t>Nützliche Links der Impfakademie</a:t>
            </a:r>
          </a:p>
        </p:txBody>
      </p:sp>
      <p:sp>
        <p:nvSpPr>
          <p:cNvPr id="9" name="Foliennummernplatzhalter 8">
            <a:extLst>
              <a:ext uri="{FF2B5EF4-FFF2-40B4-BE49-F238E27FC236}">
                <a16:creationId xmlns:a16="http://schemas.microsoft.com/office/drawing/2014/main" id="{7996AAA3-3860-6DE1-8EB2-D45AACBF6624}"/>
              </a:ext>
            </a:extLst>
          </p:cNvPr>
          <p:cNvSpPr>
            <a:spLocks noGrp="1"/>
          </p:cNvSpPr>
          <p:nvPr>
            <p:ph type="sldNum" sz="quarter" idx="21"/>
          </p:nvPr>
        </p:nvSpPr>
        <p:spPr/>
        <p:txBody>
          <a:bodyPr/>
          <a:lstStyle/>
          <a:p>
            <a:fld id="{9F9F533D-B52E-4A2F-BF72-0ADD2D94BD75}" type="slidenum">
              <a:rPr lang="en-GB" smtClean="0"/>
              <a:pPr/>
              <a:t>79</a:t>
            </a:fld>
            <a:endParaRPr lang="en-GB"/>
          </a:p>
        </p:txBody>
      </p:sp>
      <p:sp>
        <p:nvSpPr>
          <p:cNvPr id="12" name="Untertitel 11">
            <a:extLst>
              <a:ext uri="{FF2B5EF4-FFF2-40B4-BE49-F238E27FC236}">
                <a16:creationId xmlns:a16="http://schemas.microsoft.com/office/drawing/2014/main" id="{A5FAD336-3BC7-1C9A-87B0-8F9F76F68DF6}"/>
              </a:ext>
            </a:extLst>
          </p:cNvPr>
          <p:cNvSpPr>
            <a:spLocks noGrp="1"/>
          </p:cNvSpPr>
          <p:nvPr>
            <p:ph type="subTitle" idx="4294967295"/>
          </p:nvPr>
        </p:nvSpPr>
        <p:spPr>
          <a:xfrm>
            <a:off x="365125" y="694950"/>
            <a:ext cx="11460164" cy="352800"/>
          </a:xfrm>
        </p:spPr>
        <p:txBody>
          <a:bodyPr>
            <a:normAutofit fontScale="77500" lnSpcReduction="20000"/>
          </a:bodyPr>
          <a:lstStyle/>
          <a:p>
            <a:r>
              <a:rPr lang="de-DE" dirty="0"/>
              <a:t>Gebündelte thema-spezifische Informationen &amp; Weiterbildungsangebote der Impfakademie</a:t>
            </a:r>
          </a:p>
        </p:txBody>
      </p:sp>
      <p:sp>
        <p:nvSpPr>
          <p:cNvPr id="4" name="Textplatzhalter 3">
            <a:extLst>
              <a:ext uri="{FF2B5EF4-FFF2-40B4-BE49-F238E27FC236}">
                <a16:creationId xmlns:a16="http://schemas.microsoft.com/office/drawing/2014/main" id="{C588159B-4C46-E4D1-8D9F-3C0CEE823D8F}"/>
              </a:ext>
            </a:extLst>
          </p:cNvPr>
          <p:cNvSpPr>
            <a:spLocks noGrp="1"/>
          </p:cNvSpPr>
          <p:nvPr>
            <p:ph type="body" sz="quarter" idx="13"/>
          </p:nvPr>
        </p:nvSpPr>
        <p:spPr/>
        <p:txBody>
          <a:bodyPr/>
          <a:lstStyle/>
          <a:p>
            <a:endParaRPr lang="de-DE"/>
          </a:p>
        </p:txBody>
      </p:sp>
      <p:pic>
        <p:nvPicPr>
          <p:cNvPr id="3" name="Grafik 2" descr="Ein Bild, das Muster, Quadrat, Grafiken, Pixel enthält.&#10;&#10;Automatisch generierte Beschreibung">
            <a:extLst>
              <a:ext uri="{FF2B5EF4-FFF2-40B4-BE49-F238E27FC236}">
                <a16:creationId xmlns:a16="http://schemas.microsoft.com/office/drawing/2014/main" id="{76770F2A-3022-470A-AAC9-A901BB3F4F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77328" y="1274763"/>
            <a:ext cx="1483200" cy="1483200"/>
          </a:xfrm>
          <a:prstGeom prst="rect">
            <a:avLst/>
          </a:prstGeom>
        </p:spPr>
      </p:pic>
      <p:sp>
        <p:nvSpPr>
          <p:cNvPr id="7" name="Textfeld 6">
            <a:extLst>
              <a:ext uri="{FF2B5EF4-FFF2-40B4-BE49-F238E27FC236}">
                <a16:creationId xmlns:a16="http://schemas.microsoft.com/office/drawing/2014/main" id="{A1E15400-316B-5715-AE18-545BE76FDE36}"/>
              </a:ext>
            </a:extLst>
          </p:cNvPr>
          <p:cNvSpPr txBox="1"/>
          <p:nvPr/>
        </p:nvSpPr>
        <p:spPr>
          <a:xfrm>
            <a:off x="1234440" y="1737253"/>
            <a:ext cx="6108192" cy="738664"/>
          </a:xfrm>
          <a:prstGeom prst="rect">
            <a:avLst/>
          </a:prstGeom>
          <a:noFill/>
        </p:spPr>
        <p:txBody>
          <a:bodyPr wrap="square">
            <a:spAutoFit/>
          </a:bodyPr>
          <a:lstStyle/>
          <a:p>
            <a:pPr marL="342900" lvl="0" indent="-342900">
              <a:buFont typeface="Symbol" panose="05050102010706020507" pitchFamily="18" charset="2"/>
              <a:buChar char=""/>
            </a:pPr>
            <a:r>
              <a:rPr lang="de-DE" sz="2400" dirty="0">
                <a:effectLst/>
                <a:latin typeface="Calibri" panose="020F0502020204030204" pitchFamily="34" charset="0"/>
                <a:ea typeface="Times New Roman" panose="02020603050405020304" pitchFamily="18" charset="0"/>
              </a:rPr>
              <a:t>RSV-Hub: </a:t>
            </a:r>
          </a:p>
          <a:p>
            <a:pPr lvl="0"/>
            <a:r>
              <a:rPr lang="de-DE" sz="1800" u="sng" dirty="0">
                <a:solidFill>
                  <a:srgbClr val="0563C1"/>
                </a:solidFill>
                <a:effectLst/>
                <a:latin typeface="Calibri" panose="020F0502020204030204" pitchFamily="34" charset="0"/>
                <a:ea typeface="Times New Roman" panose="02020603050405020304" pitchFamily="18" charset="0"/>
                <a:hlinkClick r:id="rId6"/>
              </a:rPr>
              <a:t>https://www.impfakademie.de/hubs/rsv/</a:t>
            </a:r>
            <a:endParaRPr lang="de-DE" sz="1800" dirty="0">
              <a:effectLst/>
              <a:latin typeface="Calibri" panose="020F0502020204030204" pitchFamily="34" charset="0"/>
              <a:ea typeface="Calibri" panose="020F0502020204030204" pitchFamily="34" charset="0"/>
            </a:endParaRPr>
          </a:p>
        </p:txBody>
      </p:sp>
      <p:pic>
        <p:nvPicPr>
          <p:cNvPr id="11" name="Grafik 10" descr="Ein Bild, das Muster, Quadrat, Pixel enthält.&#10;&#10;Automatisch generierte Beschreibung">
            <a:extLst>
              <a:ext uri="{FF2B5EF4-FFF2-40B4-BE49-F238E27FC236}">
                <a16:creationId xmlns:a16="http://schemas.microsoft.com/office/drawing/2014/main" id="{8BE1DB56-D7AC-2613-8F3D-E1D7F71D68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77328" y="2916562"/>
            <a:ext cx="1481328" cy="1481328"/>
          </a:xfrm>
          <a:prstGeom prst="rect">
            <a:avLst/>
          </a:prstGeom>
        </p:spPr>
      </p:pic>
      <p:sp>
        <p:nvSpPr>
          <p:cNvPr id="14" name="Textfeld 13">
            <a:extLst>
              <a:ext uri="{FF2B5EF4-FFF2-40B4-BE49-F238E27FC236}">
                <a16:creationId xmlns:a16="http://schemas.microsoft.com/office/drawing/2014/main" id="{677A82A2-33F4-D53A-1CFF-9A9CBDEE3578}"/>
              </a:ext>
            </a:extLst>
          </p:cNvPr>
          <p:cNvSpPr txBox="1"/>
          <p:nvPr/>
        </p:nvSpPr>
        <p:spPr>
          <a:xfrm>
            <a:off x="1234440" y="3092117"/>
            <a:ext cx="6108192" cy="738664"/>
          </a:xfrm>
          <a:prstGeom prst="rect">
            <a:avLst/>
          </a:prstGeom>
          <a:noFill/>
        </p:spPr>
        <p:txBody>
          <a:bodyPr wrap="square">
            <a:spAutoFit/>
          </a:bodyPr>
          <a:lstStyle/>
          <a:p>
            <a:pPr marL="342900" lvl="0" indent="-342900">
              <a:buFont typeface="Symbol" panose="05050102010706020507" pitchFamily="18" charset="2"/>
              <a:buChar char=""/>
            </a:pPr>
            <a:r>
              <a:rPr lang="de-DE" sz="2400" dirty="0">
                <a:latin typeface="Calibri" panose="020F0502020204030204" pitchFamily="34" charset="0"/>
              </a:rPr>
              <a:t>Herpes-zoster-Hub:</a:t>
            </a:r>
          </a:p>
          <a:p>
            <a:pPr lvl="0"/>
            <a:r>
              <a:rPr lang="de-DE" sz="1800" dirty="0">
                <a:effectLst/>
                <a:latin typeface="Calibri" panose="020F0502020204030204" pitchFamily="34" charset="0"/>
                <a:ea typeface="Times New Roman" panose="02020603050405020304" pitchFamily="18" charset="0"/>
              </a:rPr>
              <a:t> </a:t>
            </a:r>
            <a:r>
              <a:rPr lang="de-DE" sz="1800" u="sng" dirty="0">
                <a:solidFill>
                  <a:srgbClr val="0563C1"/>
                </a:solidFill>
                <a:effectLst/>
                <a:latin typeface="Calibri" panose="020F0502020204030204" pitchFamily="34" charset="0"/>
                <a:ea typeface="Times New Roman" panose="02020603050405020304" pitchFamily="18" charset="0"/>
                <a:hlinkClick r:id="rId8"/>
              </a:rPr>
              <a:t>https://www.impfakademie.de/hubs/herpes-zoster/</a:t>
            </a:r>
            <a:r>
              <a:rPr lang="de-DE" sz="1800" dirty="0">
                <a:effectLst/>
                <a:latin typeface="Calibri" panose="020F0502020204030204" pitchFamily="34" charset="0"/>
                <a:ea typeface="Times New Roman" panose="02020603050405020304" pitchFamily="18" charset="0"/>
              </a:rPr>
              <a:t> </a:t>
            </a:r>
            <a:endParaRPr lang="de-DE" sz="1800" dirty="0">
              <a:effectLst/>
              <a:latin typeface="Calibri" panose="020F0502020204030204" pitchFamily="34" charset="0"/>
              <a:ea typeface="Calibri" panose="020F0502020204030204" pitchFamily="34" charset="0"/>
            </a:endParaRPr>
          </a:p>
        </p:txBody>
      </p:sp>
      <p:pic>
        <p:nvPicPr>
          <p:cNvPr id="17" name="Grafik 16" descr="Ein Bild, das Muster, Quadrat, Pixel enthält.&#10;&#10;Automatisch generierte Beschreibung">
            <a:extLst>
              <a:ext uri="{FF2B5EF4-FFF2-40B4-BE49-F238E27FC236}">
                <a16:creationId xmlns:a16="http://schemas.microsoft.com/office/drawing/2014/main" id="{27086B0B-27FA-487A-54A0-A9B9173A29C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77328" y="4579701"/>
            <a:ext cx="1483200" cy="1483200"/>
          </a:xfrm>
          <a:prstGeom prst="rect">
            <a:avLst/>
          </a:prstGeom>
        </p:spPr>
      </p:pic>
      <p:sp>
        <p:nvSpPr>
          <p:cNvPr id="19" name="Textfeld 18">
            <a:extLst>
              <a:ext uri="{FF2B5EF4-FFF2-40B4-BE49-F238E27FC236}">
                <a16:creationId xmlns:a16="http://schemas.microsoft.com/office/drawing/2014/main" id="{F44C22DC-C6D4-87BF-66D9-610DDA0B7371}"/>
              </a:ext>
            </a:extLst>
          </p:cNvPr>
          <p:cNvSpPr txBox="1"/>
          <p:nvPr/>
        </p:nvSpPr>
        <p:spPr>
          <a:xfrm>
            <a:off x="1234440" y="4695352"/>
            <a:ext cx="6108192" cy="738664"/>
          </a:xfrm>
          <a:prstGeom prst="rect">
            <a:avLst/>
          </a:prstGeom>
          <a:noFill/>
        </p:spPr>
        <p:txBody>
          <a:bodyPr wrap="square">
            <a:spAutoFit/>
          </a:bodyPr>
          <a:lstStyle/>
          <a:p>
            <a:pPr marL="342900" lvl="0" indent="-342900">
              <a:buFont typeface="Symbol" panose="05050102010706020507" pitchFamily="18" charset="2"/>
              <a:buChar char=""/>
            </a:pPr>
            <a:r>
              <a:rPr lang="de-DE" sz="2400" dirty="0">
                <a:latin typeface="Calibri" panose="020F0502020204030204" pitchFamily="34" charset="0"/>
              </a:rPr>
              <a:t>Impfmanagement-Hub:</a:t>
            </a:r>
          </a:p>
          <a:p>
            <a:pPr lvl="0"/>
            <a:r>
              <a:rPr lang="de-DE" sz="1800" dirty="0">
                <a:effectLst/>
                <a:latin typeface="Calibri" panose="020F0502020204030204" pitchFamily="34" charset="0"/>
                <a:ea typeface="Times New Roman" panose="02020603050405020304" pitchFamily="18" charset="0"/>
              </a:rPr>
              <a:t> </a:t>
            </a:r>
            <a:r>
              <a:rPr lang="de-DE" sz="1800" u="sng" dirty="0">
                <a:solidFill>
                  <a:srgbClr val="0563C1"/>
                </a:solidFill>
                <a:effectLst/>
                <a:latin typeface="Calibri" panose="020F0502020204030204" pitchFamily="34" charset="0"/>
                <a:ea typeface="Times New Roman" panose="02020603050405020304" pitchFamily="18" charset="0"/>
                <a:hlinkClick r:id="rId10"/>
              </a:rPr>
              <a:t>https://www.impfakademie.de/hubs/impfmanagement/</a:t>
            </a:r>
            <a:endParaRPr lang="de-DE"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96790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23DF1-1124-CF95-9242-2BF8E417FC0B}"/>
              </a:ext>
            </a:extLst>
          </p:cNvPr>
          <p:cNvSpPr>
            <a:spLocks noGrp="1"/>
          </p:cNvSpPr>
          <p:nvPr>
            <p:ph type="title"/>
          </p:nvPr>
        </p:nvSpPr>
        <p:spPr>
          <a:xfrm>
            <a:off x="838200" y="365125"/>
            <a:ext cx="11049000" cy="1325563"/>
          </a:xfrm>
        </p:spPr>
        <p:txBody>
          <a:bodyPr>
            <a:normAutofit/>
          </a:bodyPr>
          <a:lstStyle/>
          <a:p>
            <a:r>
              <a:rPr lang="de-DE" sz="3600" dirty="0"/>
              <a:t>Grippeähnliche Erkrankungen  </a:t>
            </a:r>
            <a:r>
              <a:rPr lang="de-DE" sz="1600" dirty="0"/>
              <a:t>(ILI = influenza-like </a:t>
            </a:r>
            <a:r>
              <a:rPr lang="de-DE" sz="1600" dirty="0" err="1"/>
              <a:t>illness</a:t>
            </a:r>
            <a:r>
              <a:rPr lang="de-DE" sz="1600" dirty="0"/>
              <a:t>)</a:t>
            </a:r>
            <a:endParaRPr lang="de-DE" sz="3600" dirty="0"/>
          </a:p>
        </p:txBody>
      </p:sp>
      <p:sp>
        <p:nvSpPr>
          <p:cNvPr id="7" name="TextBox 6">
            <a:extLst>
              <a:ext uri="{FF2B5EF4-FFF2-40B4-BE49-F238E27FC236}">
                <a16:creationId xmlns:a16="http://schemas.microsoft.com/office/drawing/2014/main" id="{D10A3ED7-C4B4-DBCB-8744-00106FFF295C}"/>
              </a:ext>
            </a:extLst>
          </p:cNvPr>
          <p:cNvSpPr txBox="1"/>
          <p:nvPr/>
        </p:nvSpPr>
        <p:spPr>
          <a:xfrm>
            <a:off x="838200" y="6167827"/>
            <a:ext cx="10925710" cy="707886"/>
          </a:xfrm>
          <a:prstGeom prst="rect">
            <a:avLst/>
          </a:prstGeom>
          <a:noFill/>
        </p:spPr>
        <p:txBody>
          <a:bodyPr wrap="square">
            <a:spAutoFit/>
          </a:bodyPr>
          <a:lstStyle/>
          <a:p>
            <a:r>
              <a:rPr lang="de-DE" sz="1000" dirty="0"/>
              <a:t>Für die Bevölkerung in Deutschland geschätzten </a:t>
            </a:r>
            <a:r>
              <a:rPr lang="de-DE" sz="1000" b="1" dirty="0"/>
              <a:t>ILI-Inzidenzen (gesamt, pro 100.000 Einw.; Linien) </a:t>
            </a:r>
            <a:r>
              <a:rPr lang="de-DE" sz="1000" dirty="0"/>
              <a:t>in </a:t>
            </a:r>
            <a:r>
              <a:rPr lang="de-DE" sz="1000" b="1" dirty="0"/>
              <a:t>den Saisons 2017/18 bis 2023/24</a:t>
            </a:r>
            <a:r>
              <a:rPr lang="de-DE" sz="1000" dirty="0"/>
              <a:t>. Im Vergleich dazu ist die aus GrippeWeb berechnete COVID-19-Inzidenz (GrippeWeb-Teilnehmende mit einer akuten Atemwegserkrankung, die als Erregernachweis „SARS-CoV-2“ (laborbestätigt oder per Schnell-/Selbsttest) angegeben haben; braune Fläche) ab der 40. KW 2023 dargestellt. </a:t>
            </a:r>
          </a:p>
          <a:p>
            <a:r>
              <a:rPr lang="en-US" sz="1000" dirty="0" err="1"/>
              <a:t>GrippeWeb-Wochenbericht</a:t>
            </a:r>
            <a:r>
              <a:rPr lang="en-US" sz="1000" dirty="0"/>
              <a:t>, </a:t>
            </a:r>
            <a:r>
              <a:rPr lang="de-DE" sz="1000" dirty="0"/>
              <a:t>Kalenderwoche 45/2023, Datenstand: Dienstag, 14.11.2023, 0:00 Uhr.</a:t>
            </a:r>
            <a:endParaRPr lang="en-US" sz="1000" dirty="0"/>
          </a:p>
        </p:txBody>
      </p:sp>
      <p:pic>
        <p:nvPicPr>
          <p:cNvPr id="2050" name="Picture 2">
            <a:extLst>
              <a:ext uri="{FF2B5EF4-FFF2-40B4-BE49-F238E27FC236}">
                <a16:creationId xmlns:a16="http://schemas.microsoft.com/office/drawing/2014/main" id="{5D7B0949-19AA-896F-D1F1-777FB5E67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06" y="1396656"/>
            <a:ext cx="11191875" cy="3990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84D3506C-ECD7-04C8-F6D6-208FD39AFF7E}"/>
              </a:ext>
            </a:extLst>
          </p:cNvPr>
          <p:cNvSpPr txBox="1"/>
          <p:nvPr/>
        </p:nvSpPr>
        <p:spPr>
          <a:xfrm>
            <a:off x="7462555" y="3934113"/>
            <a:ext cx="4729445" cy="954107"/>
          </a:xfrm>
          <a:prstGeom prst="rect">
            <a:avLst/>
          </a:prstGeom>
          <a:noFill/>
        </p:spPr>
        <p:txBody>
          <a:bodyPr wrap="square">
            <a:spAutoFit/>
          </a:bodyPr>
          <a:lstStyle/>
          <a:p>
            <a:r>
              <a:rPr lang="de-DE" sz="1400" b="0" i="0" dirty="0">
                <a:solidFill>
                  <a:srgbClr val="323232"/>
                </a:solidFill>
                <a:effectLst/>
                <a:latin typeface="arial" panose="020B0604020202020204" pitchFamily="34" charset="0"/>
              </a:rPr>
              <a:t>ILI-Rate von 1,3% bzw. rund 1,1 Millionen neu aufgetretenen grippeähnlichen Erkrankungen (Fieber mit Husten oder Halsschmerzen) in der Gesamtbevölkerung</a:t>
            </a:r>
            <a:br>
              <a:rPr lang="de-DE" sz="1400" b="0" i="0" dirty="0">
                <a:solidFill>
                  <a:srgbClr val="323232"/>
                </a:solidFill>
                <a:effectLst/>
                <a:latin typeface="arial" panose="020B0604020202020204" pitchFamily="34" charset="0"/>
              </a:rPr>
            </a:br>
            <a:r>
              <a:rPr lang="de-DE" sz="1400" b="0" i="0" dirty="0">
                <a:solidFill>
                  <a:srgbClr val="323232"/>
                </a:solidFill>
                <a:effectLst/>
                <a:latin typeface="arial" panose="020B0604020202020204" pitchFamily="34" charset="0"/>
              </a:rPr>
              <a:t>(unabhängig von einem Arztbesuch)</a:t>
            </a:r>
            <a:endParaRPr lang="de-DE" sz="1400" dirty="0"/>
          </a:p>
        </p:txBody>
      </p:sp>
    </p:spTree>
    <p:extLst>
      <p:ext uri="{BB962C8B-B14F-4D97-AF65-F5344CB8AC3E}">
        <p14:creationId xmlns:p14="http://schemas.microsoft.com/office/powerpoint/2010/main" val="35581429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D825A3A5-B34F-A336-6B91-6429C16CBA2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5" name="think-cell data - do not delete" hidden="1">
                        <a:extLst>
                          <a:ext uri="{FF2B5EF4-FFF2-40B4-BE49-F238E27FC236}">
                            <a16:creationId xmlns:a16="http://schemas.microsoft.com/office/drawing/2014/main" id="{D825A3A5-B34F-A336-6B91-6429C16CBA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C82BC5D6-0F3F-EDDC-0878-8FE752504BFC}"/>
              </a:ext>
            </a:extLst>
          </p:cNvPr>
          <p:cNvSpPr>
            <a:spLocks noGrp="1"/>
          </p:cNvSpPr>
          <p:nvPr>
            <p:ph type="title" idx="4294967295"/>
          </p:nvPr>
        </p:nvSpPr>
        <p:spPr>
          <a:xfrm>
            <a:off x="365125" y="284928"/>
            <a:ext cx="11460163" cy="430887"/>
          </a:xfrm>
        </p:spPr>
        <p:txBody>
          <a:bodyPr vert="horz">
            <a:normAutofit fontScale="90000"/>
          </a:bodyPr>
          <a:lstStyle/>
          <a:p>
            <a:r>
              <a:rPr lang="de-DE" dirty="0"/>
              <a:t>Nützliche Links der Impfakademie</a:t>
            </a:r>
          </a:p>
        </p:txBody>
      </p:sp>
      <p:sp>
        <p:nvSpPr>
          <p:cNvPr id="9" name="Foliennummernplatzhalter 8">
            <a:extLst>
              <a:ext uri="{FF2B5EF4-FFF2-40B4-BE49-F238E27FC236}">
                <a16:creationId xmlns:a16="http://schemas.microsoft.com/office/drawing/2014/main" id="{7996AAA3-3860-6DE1-8EB2-D45AACBF6624}"/>
              </a:ext>
            </a:extLst>
          </p:cNvPr>
          <p:cNvSpPr>
            <a:spLocks noGrp="1"/>
          </p:cNvSpPr>
          <p:nvPr>
            <p:ph type="sldNum" sz="quarter" idx="21"/>
          </p:nvPr>
        </p:nvSpPr>
        <p:spPr/>
        <p:txBody>
          <a:bodyPr/>
          <a:lstStyle/>
          <a:p>
            <a:fld id="{9F9F533D-B52E-4A2F-BF72-0ADD2D94BD75}" type="slidenum">
              <a:rPr lang="en-GB" smtClean="0"/>
              <a:pPr/>
              <a:t>80</a:t>
            </a:fld>
            <a:endParaRPr lang="en-GB"/>
          </a:p>
        </p:txBody>
      </p:sp>
      <p:sp>
        <p:nvSpPr>
          <p:cNvPr id="12" name="Untertitel 11">
            <a:extLst>
              <a:ext uri="{FF2B5EF4-FFF2-40B4-BE49-F238E27FC236}">
                <a16:creationId xmlns:a16="http://schemas.microsoft.com/office/drawing/2014/main" id="{A5FAD336-3BC7-1C9A-87B0-8F9F76F68DF6}"/>
              </a:ext>
            </a:extLst>
          </p:cNvPr>
          <p:cNvSpPr>
            <a:spLocks noGrp="1"/>
          </p:cNvSpPr>
          <p:nvPr>
            <p:ph type="subTitle" idx="4294967295"/>
          </p:nvPr>
        </p:nvSpPr>
        <p:spPr>
          <a:xfrm>
            <a:off x="365125" y="694950"/>
            <a:ext cx="11460164" cy="352800"/>
          </a:xfrm>
        </p:spPr>
        <p:txBody>
          <a:bodyPr>
            <a:normAutofit fontScale="77500" lnSpcReduction="20000"/>
          </a:bodyPr>
          <a:lstStyle/>
          <a:p>
            <a:r>
              <a:rPr lang="de-DE" dirty="0"/>
              <a:t>Gebündelte thema-spezifische Informationen &amp; Weiterbildungsangebote der Impfakademie</a:t>
            </a:r>
          </a:p>
        </p:txBody>
      </p:sp>
      <p:sp>
        <p:nvSpPr>
          <p:cNvPr id="4" name="Textplatzhalter 3">
            <a:extLst>
              <a:ext uri="{FF2B5EF4-FFF2-40B4-BE49-F238E27FC236}">
                <a16:creationId xmlns:a16="http://schemas.microsoft.com/office/drawing/2014/main" id="{C588159B-4C46-E4D1-8D9F-3C0CEE823D8F}"/>
              </a:ext>
            </a:extLst>
          </p:cNvPr>
          <p:cNvSpPr>
            <a:spLocks noGrp="1"/>
          </p:cNvSpPr>
          <p:nvPr>
            <p:ph type="body" sz="quarter" idx="13"/>
          </p:nvPr>
        </p:nvSpPr>
        <p:spPr/>
        <p:txBody>
          <a:bodyPr/>
          <a:lstStyle/>
          <a:p>
            <a:endParaRPr lang="de-DE"/>
          </a:p>
        </p:txBody>
      </p:sp>
      <p:sp>
        <p:nvSpPr>
          <p:cNvPr id="6" name="Textfeld 5">
            <a:extLst>
              <a:ext uri="{FF2B5EF4-FFF2-40B4-BE49-F238E27FC236}">
                <a16:creationId xmlns:a16="http://schemas.microsoft.com/office/drawing/2014/main" id="{68F17E47-C515-EC0D-2EE4-5EB565D20042}"/>
              </a:ext>
            </a:extLst>
          </p:cNvPr>
          <p:cNvSpPr txBox="1"/>
          <p:nvPr/>
        </p:nvSpPr>
        <p:spPr>
          <a:xfrm>
            <a:off x="429768" y="1632311"/>
            <a:ext cx="6922008" cy="830997"/>
          </a:xfrm>
          <a:prstGeom prst="rect">
            <a:avLst/>
          </a:prstGeom>
          <a:noFill/>
        </p:spPr>
        <p:txBody>
          <a:bodyPr wrap="square">
            <a:spAutoFit/>
          </a:bodyPr>
          <a:lstStyle/>
          <a:p>
            <a:pPr marL="342900" lvl="0" indent="-342900">
              <a:buFont typeface="Symbol" panose="05050102010706020507" pitchFamily="18" charset="2"/>
              <a:buChar char=""/>
            </a:pPr>
            <a:r>
              <a:rPr lang="de-DE" sz="2400" dirty="0">
                <a:latin typeface="Calibri" panose="020F0502020204030204" pitchFamily="34" charset="0"/>
              </a:rPr>
              <a:t>Impfen bei Grunderkrankungen:</a:t>
            </a:r>
          </a:p>
          <a:p>
            <a:pPr lvl="0"/>
            <a:r>
              <a:rPr lang="de-DE" sz="2400" dirty="0">
                <a:latin typeface="Calibri" panose="020F0502020204030204" pitchFamily="34" charset="0"/>
              </a:rPr>
              <a:t> </a:t>
            </a:r>
            <a:r>
              <a:rPr lang="de-DE" sz="1800" u="sng" dirty="0">
                <a:solidFill>
                  <a:srgbClr val="0563C1"/>
                </a:solidFill>
                <a:effectLst/>
                <a:latin typeface="Calibri" panose="020F0502020204030204" pitchFamily="34" charset="0"/>
                <a:ea typeface="Times New Roman" panose="02020603050405020304" pitchFamily="18" charset="0"/>
                <a:hlinkClick r:id="rId5"/>
              </a:rPr>
              <a:t>https://www.impfakademie.de/hubs/impfen-bei-grunderkrankungen/</a:t>
            </a:r>
            <a:endParaRPr lang="de-DE" sz="1800" dirty="0">
              <a:effectLst/>
              <a:latin typeface="Calibri" panose="020F0502020204030204" pitchFamily="34" charset="0"/>
              <a:ea typeface="Calibri" panose="020F0502020204030204" pitchFamily="34" charset="0"/>
            </a:endParaRPr>
          </a:p>
        </p:txBody>
      </p:sp>
      <p:pic>
        <p:nvPicPr>
          <p:cNvPr id="10" name="Grafik 9" descr="Ein Bild, das Muster, Quadrat, Pixel enthält.&#10;&#10;Automatisch generierte Beschreibung">
            <a:extLst>
              <a:ext uri="{FF2B5EF4-FFF2-40B4-BE49-F238E27FC236}">
                <a16:creationId xmlns:a16="http://schemas.microsoft.com/office/drawing/2014/main" id="{2F628D9A-1AD9-B635-2887-EBD1E941F4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44840" y="1306209"/>
            <a:ext cx="1483200" cy="1483200"/>
          </a:xfrm>
          <a:prstGeom prst="rect">
            <a:avLst/>
          </a:prstGeom>
        </p:spPr>
      </p:pic>
      <p:sp>
        <p:nvSpPr>
          <p:cNvPr id="16" name="Textfeld 15">
            <a:extLst>
              <a:ext uri="{FF2B5EF4-FFF2-40B4-BE49-F238E27FC236}">
                <a16:creationId xmlns:a16="http://schemas.microsoft.com/office/drawing/2014/main" id="{18E16A25-2DC1-94C0-B095-B97814AD20C2}"/>
              </a:ext>
            </a:extLst>
          </p:cNvPr>
          <p:cNvSpPr txBox="1"/>
          <p:nvPr/>
        </p:nvSpPr>
        <p:spPr>
          <a:xfrm>
            <a:off x="429768" y="3207167"/>
            <a:ext cx="6922008" cy="830997"/>
          </a:xfrm>
          <a:prstGeom prst="rect">
            <a:avLst/>
          </a:prstGeom>
          <a:noFill/>
        </p:spPr>
        <p:txBody>
          <a:bodyPr wrap="square">
            <a:spAutoFit/>
          </a:bodyPr>
          <a:lstStyle/>
          <a:p>
            <a:pPr marL="342900" lvl="0" indent="-342900">
              <a:buFont typeface="Symbol" panose="05050102010706020507" pitchFamily="18" charset="2"/>
              <a:buChar char=""/>
            </a:pPr>
            <a:r>
              <a:rPr lang="de-DE" sz="2400" dirty="0">
                <a:latin typeface="Calibri" panose="020F0502020204030204" pitchFamily="34" charset="0"/>
              </a:rPr>
              <a:t>Impfen im höheren Lebensalter:</a:t>
            </a:r>
          </a:p>
          <a:p>
            <a:pPr lvl="0"/>
            <a:r>
              <a:rPr lang="de-DE" sz="2400" dirty="0">
                <a:latin typeface="Calibri" panose="020F0502020204030204" pitchFamily="34" charset="0"/>
              </a:rPr>
              <a:t> </a:t>
            </a:r>
            <a:r>
              <a:rPr lang="de-DE" sz="1800" u="sng" dirty="0">
                <a:solidFill>
                  <a:srgbClr val="0563C1"/>
                </a:solidFill>
                <a:effectLst/>
                <a:latin typeface="Calibri" panose="020F0502020204030204" pitchFamily="34" charset="0"/>
                <a:ea typeface="Times New Roman" panose="02020603050405020304" pitchFamily="18" charset="0"/>
                <a:hlinkClick r:id="rId7"/>
              </a:rPr>
              <a:t>https://www.impfakademie.de/hubs/impfen-im-hoeheren-lebensalter/</a:t>
            </a:r>
            <a:endParaRPr lang="de-DE" sz="1800" dirty="0">
              <a:effectLst/>
              <a:latin typeface="Calibri" panose="020F0502020204030204" pitchFamily="34" charset="0"/>
              <a:ea typeface="Calibri" panose="020F0502020204030204" pitchFamily="34" charset="0"/>
            </a:endParaRPr>
          </a:p>
        </p:txBody>
      </p:sp>
      <p:pic>
        <p:nvPicPr>
          <p:cNvPr id="20" name="Grafik 19" descr="Ein Bild, das Muster, Quadrat, Pixel enthält.&#10;&#10;Automatisch generierte Beschreibung">
            <a:extLst>
              <a:ext uri="{FF2B5EF4-FFF2-40B4-BE49-F238E27FC236}">
                <a16:creationId xmlns:a16="http://schemas.microsoft.com/office/drawing/2014/main" id="{40E22139-992B-2921-2390-DAD49EA690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44840" y="2881065"/>
            <a:ext cx="1483200" cy="1483200"/>
          </a:xfrm>
          <a:prstGeom prst="rect">
            <a:avLst/>
          </a:prstGeom>
        </p:spPr>
      </p:pic>
      <p:sp>
        <p:nvSpPr>
          <p:cNvPr id="22" name="Textfeld 21">
            <a:extLst>
              <a:ext uri="{FF2B5EF4-FFF2-40B4-BE49-F238E27FC236}">
                <a16:creationId xmlns:a16="http://schemas.microsoft.com/office/drawing/2014/main" id="{08739C0B-E426-A6AE-8279-E890E3F150FF}"/>
              </a:ext>
            </a:extLst>
          </p:cNvPr>
          <p:cNvSpPr txBox="1"/>
          <p:nvPr/>
        </p:nvSpPr>
        <p:spPr>
          <a:xfrm>
            <a:off x="429768" y="4756518"/>
            <a:ext cx="6108192" cy="830997"/>
          </a:xfrm>
          <a:prstGeom prst="rect">
            <a:avLst/>
          </a:prstGeom>
          <a:noFill/>
        </p:spPr>
        <p:txBody>
          <a:bodyPr wrap="square">
            <a:spAutoFit/>
          </a:bodyPr>
          <a:lstStyle/>
          <a:p>
            <a:pPr marL="342900" lvl="0" indent="-342900">
              <a:buFont typeface="Symbol" panose="05050102010706020507" pitchFamily="18" charset="2"/>
              <a:buChar char=""/>
            </a:pPr>
            <a:r>
              <a:rPr lang="de-DE" sz="2400" dirty="0">
                <a:latin typeface="Calibri" panose="020F0502020204030204" pitchFamily="34" charset="0"/>
              </a:rPr>
              <a:t>Reiseimpfungen-Hub:</a:t>
            </a:r>
          </a:p>
          <a:p>
            <a:pPr lvl="0"/>
            <a:r>
              <a:rPr lang="de-DE" sz="2400" dirty="0">
                <a:latin typeface="Calibri" panose="020F0502020204030204" pitchFamily="34" charset="0"/>
              </a:rPr>
              <a:t> </a:t>
            </a:r>
            <a:r>
              <a:rPr lang="de-DE" sz="1800" u="sng" dirty="0">
                <a:solidFill>
                  <a:srgbClr val="0563C1"/>
                </a:solidFill>
                <a:effectLst/>
                <a:latin typeface="Calibri" panose="020F0502020204030204" pitchFamily="34" charset="0"/>
                <a:ea typeface="Times New Roman" panose="02020603050405020304" pitchFamily="18" charset="0"/>
                <a:hlinkClick r:id="rId9"/>
              </a:rPr>
              <a:t>https://www.impfakademie.de/hubs/reiseimpfungen/</a:t>
            </a:r>
            <a:endParaRPr lang="de-DE" sz="1800" dirty="0">
              <a:effectLst/>
              <a:latin typeface="Calibri" panose="020F0502020204030204" pitchFamily="34" charset="0"/>
              <a:ea typeface="Calibri" panose="020F0502020204030204" pitchFamily="34" charset="0"/>
            </a:endParaRPr>
          </a:p>
        </p:txBody>
      </p:sp>
      <p:pic>
        <p:nvPicPr>
          <p:cNvPr id="24" name="Grafik 23" descr="Ein Bild, das Muster, Quadrat, Pixel enthält.&#10;&#10;Automatisch generierte Beschreibung">
            <a:extLst>
              <a:ext uri="{FF2B5EF4-FFF2-40B4-BE49-F238E27FC236}">
                <a16:creationId xmlns:a16="http://schemas.microsoft.com/office/drawing/2014/main" id="{D5E4092F-F019-576D-AACD-EAD12E14515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44840" y="4456330"/>
            <a:ext cx="1483200" cy="1483200"/>
          </a:xfrm>
          <a:prstGeom prst="rect">
            <a:avLst/>
          </a:prstGeom>
        </p:spPr>
      </p:pic>
    </p:spTree>
    <p:extLst>
      <p:ext uri="{BB962C8B-B14F-4D97-AF65-F5344CB8AC3E}">
        <p14:creationId xmlns:p14="http://schemas.microsoft.com/office/powerpoint/2010/main" val="3026156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80B74BDC-D8E4-8F02-B91D-9658BBE8CAB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3" name="think-cell data - do not delete" hidden="1">
                        <a:extLst>
                          <a:ext uri="{FF2B5EF4-FFF2-40B4-BE49-F238E27FC236}">
                            <a16:creationId xmlns:a16="http://schemas.microsoft.com/office/drawing/2014/main" id="{80B74BDC-D8E4-8F02-B91D-9658BBE8CA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8" name="Rechteck: diagonal liegende Ecken abgerundet 27">
            <a:extLst>
              <a:ext uri="{FF2B5EF4-FFF2-40B4-BE49-F238E27FC236}">
                <a16:creationId xmlns:a16="http://schemas.microsoft.com/office/drawing/2014/main" id="{6006F533-2B8D-2B64-2BB5-FCFA21BAE93F}"/>
              </a:ext>
            </a:extLst>
          </p:cNvPr>
          <p:cNvSpPr/>
          <p:nvPr/>
        </p:nvSpPr>
        <p:spPr>
          <a:xfrm>
            <a:off x="4826000" y="137274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dirty="0">
                <a:solidFill>
                  <a:schemeClr val="tx1">
                    <a:lumMod val="65000"/>
                    <a:lumOff val="35000"/>
                  </a:schemeClr>
                </a:solidFill>
              </a:rPr>
              <a:t>Erreger:	</a:t>
            </a:r>
            <a:r>
              <a:rPr lang="de-DE" sz="2000" b="0" i="1" kern="1200" baseline="0" dirty="0">
                <a:solidFill>
                  <a:schemeClr val="tx1">
                    <a:lumMod val="65000"/>
                    <a:lumOff val="35000"/>
                  </a:schemeClr>
                </a:solidFill>
              </a:rPr>
              <a:t>Influenzavirus </a:t>
            </a:r>
            <a:endParaRPr lang="en-US" sz="2000" kern="1200" dirty="0">
              <a:solidFill>
                <a:schemeClr val="tx1">
                  <a:lumMod val="65000"/>
                  <a:lumOff val="35000"/>
                </a:schemeClr>
              </a:solidFill>
            </a:endParaRPr>
          </a:p>
        </p:txBody>
      </p:sp>
      <p:sp>
        <p:nvSpPr>
          <p:cNvPr id="30" name="Rechteck: diagonal liegende Ecken abgerundet 29">
            <a:extLst>
              <a:ext uri="{FF2B5EF4-FFF2-40B4-BE49-F238E27FC236}">
                <a16:creationId xmlns:a16="http://schemas.microsoft.com/office/drawing/2014/main" id="{A9B80E3E-6E25-5162-5DAA-0B0BCE534639}"/>
              </a:ext>
            </a:extLst>
          </p:cNvPr>
          <p:cNvSpPr/>
          <p:nvPr/>
        </p:nvSpPr>
        <p:spPr>
          <a:xfrm>
            <a:off x="4826000" y="217167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Übertragung:	</a:t>
            </a:r>
            <a:r>
              <a:rPr lang="de-DE" sz="2000" b="0" i="0" kern="1200" baseline="0">
                <a:solidFill>
                  <a:schemeClr val="tx1">
                    <a:lumMod val="65000"/>
                    <a:lumOff val="35000"/>
                  </a:schemeClr>
                </a:solidFill>
              </a:rPr>
              <a:t>Tröpfcheninfektion und Aerosole</a:t>
            </a:r>
            <a:endParaRPr lang="en-US" sz="2000" kern="1200">
              <a:solidFill>
                <a:schemeClr val="tx1">
                  <a:lumMod val="65000"/>
                  <a:lumOff val="35000"/>
                </a:schemeClr>
              </a:solidFill>
            </a:endParaRPr>
          </a:p>
        </p:txBody>
      </p:sp>
      <p:sp>
        <p:nvSpPr>
          <p:cNvPr id="32" name="Rechteck: diagonal liegende Ecken abgerundet 31">
            <a:extLst>
              <a:ext uri="{FF2B5EF4-FFF2-40B4-BE49-F238E27FC236}">
                <a16:creationId xmlns:a16="http://schemas.microsoft.com/office/drawing/2014/main" id="{A7A4BD5E-EC97-CF16-B3CB-93754AF37329}"/>
              </a:ext>
            </a:extLst>
          </p:cNvPr>
          <p:cNvSpPr/>
          <p:nvPr/>
        </p:nvSpPr>
        <p:spPr>
          <a:xfrm>
            <a:off x="4826000" y="297060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Inkubationszeit:	</a:t>
            </a:r>
            <a:r>
              <a:rPr lang="de-DE" sz="2000" kern="1200">
                <a:solidFill>
                  <a:schemeClr val="tx1">
                    <a:lumMod val="65000"/>
                    <a:lumOff val="35000"/>
                  </a:schemeClr>
                </a:solidFill>
              </a:rPr>
              <a:t>1</a:t>
            </a:r>
            <a:r>
              <a:rPr lang="de-DE" sz="2000" i="0" kern="1200" baseline="0">
                <a:solidFill>
                  <a:schemeClr val="tx1">
                    <a:lumMod val="65000"/>
                    <a:lumOff val="35000"/>
                  </a:schemeClr>
                </a:solidFill>
              </a:rPr>
              <a:t>-2</a:t>
            </a:r>
            <a:r>
              <a:rPr lang="de-DE" sz="2000" b="0" i="0" kern="1200" baseline="0">
                <a:solidFill>
                  <a:schemeClr val="tx1">
                    <a:lumMod val="65000"/>
                    <a:lumOff val="35000"/>
                  </a:schemeClr>
                </a:solidFill>
              </a:rPr>
              <a:t> Tage</a:t>
            </a:r>
            <a:endParaRPr lang="en-US" sz="2000" kern="1200">
              <a:solidFill>
                <a:schemeClr val="tx1">
                  <a:lumMod val="65000"/>
                  <a:lumOff val="35000"/>
                </a:schemeClr>
              </a:solidFill>
            </a:endParaRPr>
          </a:p>
        </p:txBody>
      </p:sp>
      <p:sp>
        <p:nvSpPr>
          <p:cNvPr id="34" name="Rechteck: diagonal liegende Ecken abgerundet 33">
            <a:extLst>
              <a:ext uri="{FF2B5EF4-FFF2-40B4-BE49-F238E27FC236}">
                <a16:creationId xmlns:a16="http://schemas.microsoft.com/office/drawing/2014/main" id="{A8812864-48B3-3270-B91A-631553C1C068}"/>
              </a:ext>
            </a:extLst>
          </p:cNvPr>
          <p:cNvSpPr/>
          <p:nvPr/>
        </p:nvSpPr>
        <p:spPr>
          <a:xfrm>
            <a:off x="4826000" y="376953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Immunität:	</a:t>
            </a:r>
            <a:r>
              <a:rPr lang="de-DE" sz="2000" i="0" kern="1200" baseline="0">
                <a:solidFill>
                  <a:schemeClr val="tx1">
                    <a:lumMod val="65000"/>
                    <a:lumOff val="35000"/>
                  </a:schemeClr>
                </a:solidFill>
              </a:rPr>
              <a:t>Nur bezüglich</a:t>
            </a:r>
            <a:r>
              <a:rPr lang="de-DE" sz="2000" i="0" kern="1200">
                <a:solidFill>
                  <a:schemeClr val="tx1">
                    <a:lumMod val="65000"/>
                    <a:lumOff val="35000"/>
                  </a:schemeClr>
                </a:solidFill>
              </a:rPr>
              <a:t> </a:t>
            </a:r>
            <a:r>
              <a:rPr lang="de-DE" sz="2000" i="0" kern="1200" baseline="0">
                <a:solidFill>
                  <a:schemeClr val="tx1">
                    <a:lumMod val="65000"/>
                    <a:lumOff val="35000"/>
                  </a:schemeClr>
                </a:solidFill>
              </a:rPr>
              <a:t>des auslösenden </a:t>
            </a:r>
            <a:r>
              <a:rPr lang="de-DE" sz="2000" i="0" kern="1200">
                <a:solidFill>
                  <a:schemeClr val="tx1">
                    <a:lumMod val="65000"/>
                    <a:lumOff val="35000"/>
                  </a:schemeClr>
                </a:solidFill>
              </a:rPr>
              <a:t>Virusstammes</a:t>
            </a:r>
            <a:endParaRPr lang="en-US" sz="2000" kern="1200">
              <a:solidFill>
                <a:schemeClr val="tx1">
                  <a:lumMod val="65000"/>
                  <a:lumOff val="35000"/>
                </a:schemeClr>
              </a:solidFill>
            </a:endParaRPr>
          </a:p>
        </p:txBody>
      </p:sp>
      <p:sp>
        <p:nvSpPr>
          <p:cNvPr id="36" name="Rechteck: diagonal liegende Ecken abgerundet 35">
            <a:extLst>
              <a:ext uri="{FF2B5EF4-FFF2-40B4-BE49-F238E27FC236}">
                <a16:creationId xmlns:a16="http://schemas.microsoft.com/office/drawing/2014/main" id="{DB02E2CE-A27E-F8A5-F92B-5A18505BA43D}"/>
              </a:ext>
            </a:extLst>
          </p:cNvPr>
          <p:cNvSpPr/>
          <p:nvPr/>
        </p:nvSpPr>
        <p:spPr>
          <a:xfrm>
            <a:off x="4826000" y="4568461"/>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Verbreitung:	</a:t>
            </a:r>
            <a:r>
              <a:rPr lang="de-DE" sz="2000" kern="1200">
                <a:solidFill>
                  <a:schemeClr val="tx1">
                    <a:lumMod val="65000"/>
                    <a:lumOff val="35000"/>
                  </a:schemeClr>
                </a:solidFill>
              </a:rPr>
              <a:t>W</a:t>
            </a:r>
            <a:r>
              <a:rPr lang="de-DE" sz="2000" b="0" i="0" kern="1200" baseline="0">
                <a:solidFill>
                  <a:schemeClr val="tx1">
                    <a:lumMod val="65000"/>
                    <a:lumOff val="35000"/>
                  </a:schemeClr>
                </a:solidFill>
              </a:rPr>
              <a:t>eltweit</a:t>
            </a:r>
            <a:endParaRPr lang="en-US" sz="2000" kern="1200">
              <a:solidFill>
                <a:schemeClr val="tx1">
                  <a:lumMod val="65000"/>
                  <a:lumOff val="35000"/>
                </a:schemeClr>
              </a:solidFill>
            </a:endParaRPr>
          </a:p>
        </p:txBody>
      </p:sp>
      <p:sp>
        <p:nvSpPr>
          <p:cNvPr id="38" name="Rechteck: diagonal liegende Ecken abgerundet 37">
            <a:extLst>
              <a:ext uri="{FF2B5EF4-FFF2-40B4-BE49-F238E27FC236}">
                <a16:creationId xmlns:a16="http://schemas.microsoft.com/office/drawing/2014/main" id="{7BFFC841-FB03-7C7A-AD51-E740688D7D16}"/>
              </a:ext>
            </a:extLst>
          </p:cNvPr>
          <p:cNvSpPr/>
          <p:nvPr/>
        </p:nvSpPr>
        <p:spPr>
          <a:xfrm>
            <a:off x="4826000" y="5367389"/>
            <a:ext cx="7031038" cy="798461"/>
          </a:xfrm>
          <a:prstGeom prst="round2DiagRect">
            <a:avLst>
              <a:gd name="adj1" fmla="val 29306"/>
              <a:gd name="adj2" fmla="val 0"/>
            </a:avLst>
          </a:prstGeom>
          <a:solidFill>
            <a:schemeClr val="bg1">
              <a:lumMod val="95000"/>
            </a:schemeClr>
          </a:solidFill>
          <a:ln w="19050">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0" tIns="76200" rIns="76200" bIns="76200" numCol="1" spcCol="1270" anchor="ctr" anchorCtr="0">
            <a:noAutofit/>
          </a:bodyPr>
          <a:lstStyle/>
          <a:p>
            <a:pPr marL="2159000" lvl="0" indent="-2159000" algn="l" defTabSz="889000">
              <a:lnSpc>
                <a:spcPct val="100000"/>
              </a:lnSpc>
              <a:spcBef>
                <a:spcPct val="0"/>
              </a:spcBef>
              <a:spcAft>
                <a:spcPct val="35000"/>
              </a:spcAft>
              <a:buNone/>
            </a:pPr>
            <a:r>
              <a:rPr lang="de-DE" sz="2000" b="1" i="0" kern="1200" baseline="0">
                <a:solidFill>
                  <a:schemeClr val="tx1">
                    <a:lumMod val="65000"/>
                    <a:lumOff val="35000"/>
                  </a:schemeClr>
                </a:solidFill>
              </a:rPr>
              <a:t>Meldepflicht:	</a:t>
            </a:r>
            <a:r>
              <a:rPr lang="de-DE" sz="2000" i="0" kern="1200" baseline="0">
                <a:solidFill>
                  <a:schemeClr val="tx1">
                    <a:lumMod val="65000"/>
                    <a:lumOff val="35000"/>
                  </a:schemeClr>
                </a:solidFill>
              </a:rPr>
              <a:t>Nur</a:t>
            </a:r>
            <a:r>
              <a:rPr lang="de-DE" sz="2000" i="0" kern="1200">
                <a:solidFill>
                  <a:schemeClr val="tx1">
                    <a:lumMod val="65000"/>
                    <a:lumOff val="35000"/>
                  </a:schemeClr>
                </a:solidFill>
              </a:rPr>
              <a:t> direkter Erregernachweis</a:t>
            </a:r>
            <a:endParaRPr lang="en-US" sz="2000" kern="1200">
              <a:solidFill>
                <a:schemeClr val="tx1">
                  <a:lumMod val="65000"/>
                  <a:lumOff val="35000"/>
                </a:schemeClr>
              </a:solidFill>
            </a:endParaRPr>
          </a:p>
        </p:txBody>
      </p:sp>
      <p:sp>
        <p:nvSpPr>
          <p:cNvPr id="9" name="Textplatzhalter 8">
            <a:extLst>
              <a:ext uri="{FF2B5EF4-FFF2-40B4-BE49-F238E27FC236}">
                <a16:creationId xmlns:a16="http://schemas.microsoft.com/office/drawing/2014/main" id="{CC4C3AEF-F1CE-A33A-85DB-F656E9ED8BDF}"/>
              </a:ext>
            </a:extLst>
          </p:cNvPr>
          <p:cNvSpPr>
            <a:spLocks noGrp="1"/>
          </p:cNvSpPr>
          <p:nvPr>
            <p:ph type="body" sz="quarter" idx="13"/>
          </p:nvPr>
        </p:nvSpPr>
        <p:spPr>
          <a:xfrm>
            <a:off x="365125" y="6446685"/>
            <a:ext cx="10336213" cy="138499"/>
          </a:xfrm>
        </p:spPr>
        <p:txBody>
          <a:bodyPr/>
          <a:lstStyle/>
          <a:p>
            <a:r>
              <a:rPr lang="de-DE" dirty="0">
                <a:hlinkClick r:id="rId6"/>
              </a:rPr>
              <a:t>RKI - RKI-Ratgeber - Influenza (Teil 1): Erkrankungen durch saisonale Influenzaviren</a:t>
            </a:r>
            <a:r>
              <a:rPr lang="de-DE" dirty="0"/>
              <a:t>; zuletzt zugegriffen: Oktober 2023; </a:t>
            </a:r>
          </a:p>
        </p:txBody>
      </p:sp>
      <p:sp>
        <p:nvSpPr>
          <p:cNvPr id="5" name="Titel 4">
            <a:extLst>
              <a:ext uri="{FF2B5EF4-FFF2-40B4-BE49-F238E27FC236}">
                <a16:creationId xmlns:a16="http://schemas.microsoft.com/office/drawing/2014/main" id="{40229644-45AA-A894-D7B0-3A0A185DC4C3}"/>
              </a:ext>
            </a:extLst>
          </p:cNvPr>
          <p:cNvSpPr>
            <a:spLocks noGrp="1"/>
          </p:cNvSpPr>
          <p:nvPr>
            <p:ph type="title" idx="4294967295"/>
          </p:nvPr>
        </p:nvSpPr>
        <p:spPr>
          <a:xfrm>
            <a:off x="365125" y="288006"/>
            <a:ext cx="11460163" cy="424732"/>
          </a:xfrm>
        </p:spPr>
        <p:txBody>
          <a:bodyPr vert="horz">
            <a:normAutofit fontScale="90000"/>
          </a:bodyPr>
          <a:lstStyle/>
          <a:p>
            <a:r>
              <a:rPr lang="de-DE" b="0" dirty="0">
                <a:solidFill>
                  <a:schemeClr val="bg1"/>
                </a:solidFill>
                <a:highlight>
                  <a:srgbClr val="0000FF"/>
                </a:highlight>
                <a:latin typeface="Arial" panose="020B0604020202020204" pitchFamily="34" charset="0"/>
                <a:cs typeface="Arial" panose="020B0604020202020204" pitchFamily="34" charset="0"/>
              </a:rPr>
              <a:t>Die „echte“ Grippe </a:t>
            </a:r>
            <a:r>
              <a:rPr lang="de-DE" dirty="0">
                <a:solidFill>
                  <a:schemeClr val="bg1"/>
                </a:solidFill>
                <a:highlight>
                  <a:srgbClr val="0000FF"/>
                </a:highlight>
                <a:latin typeface="Arial" panose="020B0604020202020204" pitchFamily="34" charset="0"/>
                <a:cs typeface="Arial" panose="020B0604020202020204" pitchFamily="34" charset="0"/>
              </a:rPr>
              <a:t>– Influenza</a:t>
            </a:r>
          </a:p>
        </p:txBody>
      </p:sp>
      <p:sp>
        <p:nvSpPr>
          <p:cNvPr id="10" name="Foliennummernplatzhalter 9">
            <a:extLst>
              <a:ext uri="{FF2B5EF4-FFF2-40B4-BE49-F238E27FC236}">
                <a16:creationId xmlns:a16="http://schemas.microsoft.com/office/drawing/2014/main" id="{21E56682-A120-9C11-F1E2-340A2EB1A0AC}"/>
              </a:ext>
            </a:extLst>
          </p:cNvPr>
          <p:cNvSpPr>
            <a:spLocks noGrp="1"/>
          </p:cNvSpPr>
          <p:nvPr>
            <p:ph type="sldNum" sz="quarter" idx="21"/>
          </p:nvPr>
        </p:nvSpPr>
        <p:spPr/>
        <p:txBody>
          <a:bodyPr/>
          <a:lstStyle/>
          <a:p>
            <a:fld id="{9F9F533D-B52E-4A2F-BF72-0ADD2D94BD75}" type="slidenum">
              <a:rPr lang="en-GB" smtClean="0"/>
              <a:pPr/>
              <a:t>9</a:t>
            </a:fld>
            <a:endParaRPr lang="en-GB"/>
          </a:p>
        </p:txBody>
      </p:sp>
      <p:sp>
        <p:nvSpPr>
          <p:cNvPr id="42" name="Rechteck: abgerundete Ecken 41">
            <a:extLst>
              <a:ext uri="{FF2B5EF4-FFF2-40B4-BE49-F238E27FC236}">
                <a16:creationId xmlns:a16="http://schemas.microsoft.com/office/drawing/2014/main" id="{872211D7-DF19-A3D6-59C7-07A982D198B3}"/>
              </a:ext>
            </a:extLst>
          </p:cNvPr>
          <p:cNvSpPr/>
          <p:nvPr/>
        </p:nvSpPr>
        <p:spPr>
          <a:xfrm>
            <a:off x="4826000" y="1383464"/>
            <a:ext cx="152400" cy="4782386"/>
          </a:xfrm>
          <a:prstGeom prst="roundRect">
            <a:avLst>
              <a:gd name="adj" fmla="val 8753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descr="Ein Bild, das Blume, Kunst enthält.&#10;&#10;Automatisch generierte Beschreibung">
            <a:extLst>
              <a:ext uri="{FF2B5EF4-FFF2-40B4-BE49-F238E27FC236}">
                <a16:creationId xmlns:a16="http://schemas.microsoft.com/office/drawing/2014/main" id="{BF5DB71F-78D2-3EB9-7A80-DC8466BDD53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545" b="-4058"/>
          <a:stretch/>
        </p:blipFill>
        <p:spPr>
          <a:xfrm>
            <a:off x="446315" y="1378480"/>
            <a:ext cx="4104052" cy="4915070"/>
          </a:xfrm>
          <a:prstGeom prst="rect">
            <a:avLst/>
          </a:prstGeom>
          <a:effectLst/>
        </p:spPr>
      </p:pic>
    </p:spTree>
    <p:custDataLst>
      <p:tags r:id="rId1"/>
    </p:custDataLst>
    <p:extLst>
      <p:ext uri="{BB962C8B-B14F-4D97-AF65-F5344CB8AC3E}">
        <p14:creationId xmlns:p14="http://schemas.microsoft.com/office/powerpoint/2010/main" val="2723936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EMEID" val="9"/>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EMEID" val="1"/>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EMEID" val="2"/>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EMEID" val="3"/>
</p:tagLst>
</file>

<file path=ppt/tags/tag5.xml><?xml version="1.0" encoding="utf-8"?>
<p:tagLst xmlns:a="http://schemas.openxmlformats.org/drawingml/2006/main" xmlns:r="http://schemas.openxmlformats.org/officeDocument/2006/relationships" xmlns:p="http://schemas.openxmlformats.org/presentationml/2006/main">
  <p:tag name="THEMEID" val="4"/>
</p:tagLst>
</file>

<file path=ppt/tags/tag6.xml><?xml version="1.0" encoding="utf-8"?>
<p:tagLst xmlns:a="http://schemas.openxmlformats.org/drawingml/2006/main" xmlns:r="http://schemas.openxmlformats.org/officeDocument/2006/relationships" xmlns:p="http://schemas.openxmlformats.org/presentationml/2006/main">
  <p:tag name="THEMEID" val="5"/>
</p:tagLst>
</file>

<file path=ppt/tags/tag7.xml><?xml version="1.0" encoding="utf-8"?>
<p:tagLst xmlns:a="http://schemas.openxmlformats.org/drawingml/2006/main" xmlns:r="http://schemas.openxmlformats.org/officeDocument/2006/relationships" xmlns:p="http://schemas.openxmlformats.org/presentationml/2006/main">
  <p:tag name="THEMEID" val="6"/>
</p:tagLst>
</file>

<file path=ppt/tags/tag8.xml><?xml version="1.0" encoding="utf-8"?>
<p:tagLst xmlns:a="http://schemas.openxmlformats.org/drawingml/2006/main" xmlns:r="http://schemas.openxmlformats.org/officeDocument/2006/relationships" xmlns:p="http://schemas.openxmlformats.org/presentationml/2006/main">
  <p:tag name="THEMEID" val="7"/>
</p:tagLst>
</file>

<file path=ppt/tags/tag9.xml><?xml version="1.0" encoding="utf-8"?>
<p:tagLst xmlns:a="http://schemas.openxmlformats.org/drawingml/2006/main" xmlns:r="http://schemas.openxmlformats.org/officeDocument/2006/relationships" xmlns:p="http://schemas.openxmlformats.org/presentationml/2006/main">
  <p:tag name="THEMEID" val="8"/>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tragsvolage Vorlage Kattenbühl.potx" id="{9B9A45B1-AFEA-4154-9F7A-7C1990B18B62}" vid="{46AD6BA6-D27B-4AE2-8E3C-C11A727EBFD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Custom 95">
    <a:dk1>
      <a:srgbClr val="231F20"/>
    </a:dk1>
    <a:lt1>
      <a:sysClr val="window" lastClr="FFFFFF"/>
    </a:lt1>
    <a:dk2>
      <a:srgbClr val="E2DFDA"/>
    </a:dk2>
    <a:lt2>
      <a:srgbClr val="808285"/>
    </a:lt2>
    <a:accent1>
      <a:srgbClr val="FC1921"/>
    </a:accent1>
    <a:accent2>
      <a:srgbClr val="231F20"/>
    </a:accent2>
    <a:accent3>
      <a:srgbClr val="808285"/>
    </a:accent3>
    <a:accent4>
      <a:srgbClr val="E2DFDA"/>
    </a:accent4>
    <a:accent5>
      <a:srgbClr val="F1EFEA"/>
    </a:accent5>
    <a:accent6>
      <a:srgbClr val="FC1921"/>
    </a:accent6>
    <a:hlink>
      <a:srgbClr val="FC1921"/>
    </a:hlink>
    <a:folHlink>
      <a:srgbClr val="808285"/>
    </a:folHlink>
  </a:clrScheme>
  <a:fontScheme name="Custom 85">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GSK 2017 4">
    <a:dk1>
      <a:srgbClr val="544F40"/>
    </a:dk1>
    <a:lt1>
      <a:srgbClr val="FFFFFF"/>
    </a:lt1>
    <a:dk2>
      <a:srgbClr val="15717D"/>
    </a:dk2>
    <a:lt2>
      <a:srgbClr val="F36633"/>
    </a:lt2>
    <a:accent1>
      <a:srgbClr val="F36633"/>
    </a:accent1>
    <a:accent2>
      <a:srgbClr val="544F40"/>
    </a:accent2>
    <a:accent3>
      <a:srgbClr val="008A00"/>
    </a:accent3>
    <a:accent4>
      <a:srgbClr val="BC1077"/>
    </a:accent4>
    <a:accent5>
      <a:srgbClr val="40488D"/>
    </a:accent5>
    <a:accent6>
      <a:srgbClr val="ED003C"/>
    </a:accent6>
    <a:hlink>
      <a:srgbClr val="F36633"/>
    </a:hlink>
    <a:folHlink>
      <a:srgbClr val="F3663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
    <a:dk1>
      <a:srgbClr val="000066"/>
    </a:dk1>
    <a:lt1>
      <a:srgbClr val="FFFFFF"/>
    </a:lt1>
    <a:dk2>
      <a:srgbClr val="72634D"/>
    </a:dk2>
    <a:lt2>
      <a:srgbClr val="808080"/>
    </a:lt2>
    <a:accent1>
      <a:srgbClr val="32B632"/>
    </a:accent1>
    <a:accent2>
      <a:srgbClr val="FFCC00"/>
    </a:accent2>
    <a:accent3>
      <a:srgbClr val="FFFFFF"/>
    </a:accent3>
    <a:accent4>
      <a:srgbClr val="000056"/>
    </a:accent4>
    <a:accent5>
      <a:srgbClr val="ADD7AD"/>
    </a:accent5>
    <a:accent6>
      <a:srgbClr val="E7B900"/>
    </a:accent6>
    <a:hlink>
      <a:srgbClr val="005595"/>
    </a:hlink>
    <a:folHlink>
      <a:srgbClr val="FF9900"/>
    </a:folHlink>
  </a:clrScheme>
  <a:fontScheme name="Custom 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Vortragsvolage Vorlage Kattenbühl</Template>
  <TotalTime>0</TotalTime>
  <Words>10702</Words>
  <Application>Microsoft Office PowerPoint</Application>
  <PresentationFormat>Breitbild</PresentationFormat>
  <Paragraphs>1008</Paragraphs>
  <Slides>80</Slides>
  <Notes>45</Notes>
  <HiddenSlides>3</HiddenSlides>
  <MMClips>0</MMClips>
  <ScaleCrop>false</ScaleCrop>
  <HeadingPairs>
    <vt:vector size="8" baseType="variant">
      <vt:variant>
        <vt:lpstr>Verwendete Schriftarten</vt:lpstr>
      </vt:variant>
      <vt:variant>
        <vt:i4>23</vt:i4>
      </vt:variant>
      <vt:variant>
        <vt:lpstr>Design</vt:lpstr>
      </vt:variant>
      <vt:variant>
        <vt:i4>1</vt:i4>
      </vt:variant>
      <vt:variant>
        <vt:lpstr>Eingebettete OLE-Server</vt:lpstr>
      </vt:variant>
      <vt:variant>
        <vt:i4>1</vt:i4>
      </vt:variant>
      <vt:variant>
        <vt:lpstr>Folientitel</vt:lpstr>
      </vt:variant>
      <vt:variant>
        <vt:i4>80</vt:i4>
      </vt:variant>
    </vt:vector>
  </HeadingPairs>
  <TitlesOfParts>
    <vt:vector size="105" baseType="lpstr">
      <vt:lpstr>MS PGothic</vt:lpstr>
      <vt:lpstr>AdvTT28db423f</vt:lpstr>
      <vt:lpstr>Arial</vt:lpstr>
      <vt:lpstr>Arial</vt:lpstr>
      <vt:lpstr>Arial Unicode MS</vt:lpstr>
      <vt:lpstr>Avenir Next LT Pro</vt:lpstr>
      <vt:lpstr>BlinkMacSystemFont</vt:lpstr>
      <vt:lpstr>Calibri</vt:lpstr>
      <vt:lpstr>Calibri Light</vt:lpstr>
      <vt:lpstr>Cambria</vt:lpstr>
      <vt:lpstr>Century Gothic</vt:lpstr>
      <vt:lpstr>ff-scala-sans-pro</vt:lpstr>
      <vt:lpstr>Lyon Text Web</vt:lpstr>
      <vt:lpstr>Montserrat</vt:lpstr>
      <vt:lpstr>Montserrat Light</vt:lpstr>
      <vt:lpstr>Noto Sans</vt:lpstr>
      <vt:lpstr>Open Sans</vt:lpstr>
      <vt:lpstr>OTNEJMScalaSansLF</vt:lpstr>
      <vt:lpstr>Source Sans Pro</vt:lpstr>
      <vt:lpstr>Symbol</vt:lpstr>
      <vt:lpstr>Times New Roman</vt:lpstr>
      <vt:lpstr>Verdana</vt:lpstr>
      <vt:lpstr>Wingdings</vt:lpstr>
      <vt:lpstr>Office</vt:lpstr>
      <vt:lpstr>think-cell Folie</vt:lpstr>
      <vt:lpstr>PowerPoint-Präsentation</vt:lpstr>
      <vt:lpstr>PowerPoint-Präsentation</vt:lpstr>
      <vt:lpstr>Warum sind lebenslange Impfungen wichtig?</vt:lpstr>
      <vt:lpstr>Offenlegung von Interessenkonflikten  Carsten Hafer</vt:lpstr>
      <vt:lpstr>Die Big Seven der Erwachsenen-Impfungen </vt:lpstr>
      <vt:lpstr>Akute Atemwegserkrankungen (ARE)</vt:lpstr>
      <vt:lpstr>Immunoseneszenz</vt:lpstr>
      <vt:lpstr>Grippeähnliche Erkrankungen  (ILI = influenza-like illness)</vt:lpstr>
      <vt:lpstr>Die „echte“ Grippe – Influenza</vt:lpstr>
      <vt:lpstr>PowerPoint-Präsentation</vt:lpstr>
      <vt:lpstr>ARE nach Altersgruppen</vt:lpstr>
      <vt:lpstr>Saisonale Influenza - ein häufig unterschätztes Risiko:  Exzess-Mortaliät</vt:lpstr>
      <vt:lpstr>Eine Influenza-Infektion betrifft alle Altersgruppen…</vt:lpstr>
      <vt:lpstr>Influenza-Hospitalisierungsinzidenz</vt:lpstr>
      <vt:lpstr>PowerPoint-Präsentation</vt:lpstr>
      <vt:lpstr>Zusammenhang zwischen Altern und Influenza</vt:lpstr>
      <vt:lpstr>Komplikationen Influenza1-3</vt:lpstr>
      <vt:lpstr>PowerPoint-Präsentation</vt:lpstr>
      <vt:lpstr>PowerPoint-Präsentation</vt:lpstr>
      <vt:lpstr>Grippeimpfung bei Hypertonie </vt:lpstr>
      <vt:lpstr>PowerPoint-Präsentation</vt:lpstr>
      <vt:lpstr>PowerPoint-Präsentation</vt:lpstr>
      <vt:lpstr>PowerPoint-Präsentation</vt:lpstr>
      <vt:lpstr>Influenza-Virus – eines der variabelsten Pathogene</vt:lpstr>
      <vt:lpstr>PowerPoint-Präsentation</vt:lpstr>
      <vt:lpstr>Welche Faktoren haben Einfluss auf die Impfeffektivität?1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Gleichzeitige Impfung Influenza und COVID-19</vt:lpstr>
      <vt:lpstr>COVID-19</vt:lpstr>
      <vt:lpstr>COVID-19-Inzidenz 2024</vt:lpstr>
      <vt:lpstr>COVID-19</vt:lpstr>
      <vt:lpstr>COVID-19</vt:lpstr>
      <vt:lpstr>Pneumokokken</vt:lpstr>
      <vt:lpstr>Pneumokokken</vt:lpstr>
      <vt:lpstr>Pneumokokken</vt:lpstr>
      <vt:lpstr>Pneumokokken</vt:lpstr>
      <vt:lpstr>Frage</vt:lpstr>
      <vt:lpstr>Pneumokokken</vt:lpstr>
      <vt:lpstr>PowerPoint-Präsentation</vt:lpstr>
      <vt:lpstr>PowerPoint-Präsentation</vt:lpstr>
      <vt:lpstr>PowerPoint-Präsentation</vt:lpstr>
      <vt:lpstr>PowerPoint-Präsentation</vt:lpstr>
      <vt:lpstr>Respiratorisches Synzytial-Virus (RSV)</vt:lpstr>
      <vt:lpstr>PowerPoint-Präsentation</vt:lpstr>
      <vt:lpstr>RSV</vt:lpstr>
      <vt:lpstr>RSV</vt:lpstr>
      <vt:lpstr>RSV – Hospitalisierungen Erwachsene</vt:lpstr>
      <vt:lpstr>RSV – Todesfälle Erwachsene</vt:lpstr>
      <vt:lpstr>RSV</vt:lpstr>
      <vt:lpstr>Pertussis</vt:lpstr>
      <vt:lpstr>Pertussis</vt:lpstr>
      <vt:lpstr>PowerPoint-Präsentation</vt:lpstr>
      <vt:lpstr>PowerPoint-Präsentation</vt:lpstr>
      <vt:lpstr>Sonstiges</vt:lpstr>
      <vt:lpstr>Impfen bei Erwachsenen mit Grunderkrankungen</vt:lpstr>
      <vt:lpstr>Kasuistik Leberzirrhose</vt:lpstr>
      <vt:lpstr>Impfempfehlungen bei  chronischer Lebererkrankung/Leberzirrhose oder Therapie mit Immunsuppressiva</vt:lpstr>
      <vt:lpstr>Influenza: häufigste impfpräventable Reisekrankheit1</vt:lpstr>
      <vt:lpstr>PowerPoint-Präsentation</vt:lpstr>
      <vt:lpstr>PowerPoint-Präsentation</vt:lpstr>
      <vt:lpstr>PowerPoint-Präsentation</vt:lpstr>
      <vt:lpstr>PowerPoint-Präsentation</vt:lpstr>
      <vt:lpstr>PowerPoint-Präsentation</vt:lpstr>
      <vt:lpstr>Hohe Impfquoten bei Kindern und Jugendlichen</vt:lpstr>
      <vt:lpstr>PowerPoint-Präsentation</vt:lpstr>
      <vt:lpstr>PowerPoint-Präsentation</vt:lpstr>
      <vt:lpstr>PowerPoint-Präsentation</vt:lpstr>
      <vt:lpstr>Pflichtleistungen</vt:lpstr>
      <vt:lpstr>Selbstzahlerleistungen/Satzungsleistungen</vt:lpstr>
      <vt:lpstr>Nützliche Links der Impfakademie</vt:lpstr>
      <vt:lpstr>Nützliche Links der Impfakademie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Eisentherapie 2. Influenza - Impfstoff</dc:title>
  <dc:creator>Carsten Hafer</dc:creator>
  <cp:lastModifiedBy>Carsten Hafer</cp:lastModifiedBy>
  <cp:revision>36</cp:revision>
  <dcterms:created xsi:type="dcterms:W3CDTF">2023-11-04T20:21:43Z</dcterms:created>
  <dcterms:modified xsi:type="dcterms:W3CDTF">2024-11-08T20:00:17Z</dcterms:modified>
</cp:coreProperties>
</file>