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modernComment_100_8351935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EE07_1EB08E45.xml" ContentType="application/vnd.ms-powerpoint.comment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notesSlides/notesSlide3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7FFFEE0F_1A52F944.xml" ContentType="application/vnd.ms-powerpoint.comments+xml"/>
  <Override PartName="/ppt/notesSlides/notesSlide34.xml" ContentType="application/vnd.openxmlformats-officedocument.presentationml.notesSlide+xml"/>
  <Override PartName="/ppt/comments/modernComment_7FFFEE15_ABD17D06.xml" ContentType="application/vnd.ms-powerpoint.comments+xml"/>
  <Override PartName="/ppt/comments/modernComment_7FFFEE24_2ACE17AC.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82" r:id="rId3"/>
    <p:sldMasterId id="2147483716" r:id="rId4"/>
  </p:sldMasterIdLst>
  <p:notesMasterIdLst>
    <p:notesMasterId r:id="rId50"/>
  </p:notesMasterIdLst>
  <p:handoutMasterIdLst>
    <p:handoutMasterId r:id="rId51"/>
  </p:handoutMasterIdLst>
  <p:sldIdLst>
    <p:sldId id="256" r:id="rId5"/>
    <p:sldId id="1847" r:id="rId6"/>
    <p:sldId id="2147479071" r:id="rId7"/>
    <p:sldId id="2147479078" r:id="rId8"/>
    <p:sldId id="2147482697" r:id="rId9"/>
    <p:sldId id="332" r:id="rId10"/>
    <p:sldId id="2147479047" r:id="rId11"/>
    <p:sldId id="2147482696" r:id="rId12"/>
    <p:sldId id="1592183413" r:id="rId13"/>
    <p:sldId id="2147482753" r:id="rId14"/>
    <p:sldId id="2147479072" r:id="rId15"/>
    <p:sldId id="2147479098" r:id="rId16"/>
    <p:sldId id="2147482725" r:id="rId17"/>
    <p:sldId id="2147482758" r:id="rId18"/>
    <p:sldId id="2147482759" r:id="rId19"/>
    <p:sldId id="2147482736" r:id="rId20"/>
    <p:sldId id="2147482727" r:id="rId21"/>
    <p:sldId id="2147482716" r:id="rId22"/>
    <p:sldId id="2147482699" r:id="rId23"/>
    <p:sldId id="2147482700" r:id="rId24"/>
    <p:sldId id="2147479034" r:id="rId25"/>
    <p:sldId id="2170" r:id="rId26"/>
    <p:sldId id="2147479052" r:id="rId27"/>
    <p:sldId id="2147482701" r:id="rId28"/>
    <p:sldId id="2147482755" r:id="rId29"/>
    <p:sldId id="2147479084" r:id="rId30"/>
    <p:sldId id="2147479083" r:id="rId31"/>
    <p:sldId id="2147482666" r:id="rId32"/>
    <p:sldId id="2147482743" r:id="rId33"/>
    <p:sldId id="2147482667" r:id="rId34"/>
    <p:sldId id="2147482669" r:id="rId35"/>
    <p:sldId id="2147482670" r:id="rId36"/>
    <p:sldId id="2147480153" r:id="rId37"/>
    <p:sldId id="2147480251" r:id="rId38"/>
    <p:sldId id="2147482713" r:id="rId39"/>
    <p:sldId id="2147482751" r:id="rId40"/>
    <p:sldId id="2147482683" r:id="rId41"/>
    <p:sldId id="2147482679" r:id="rId42"/>
    <p:sldId id="2147479089" r:id="rId43"/>
    <p:sldId id="2147479055" r:id="rId44"/>
    <p:sldId id="2147479061" r:id="rId45"/>
    <p:sldId id="2147479076" r:id="rId46"/>
    <p:sldId id="2147479051" r:id="rId47"/>
    <p:sldId id="2147482746" r:id="rId48"/>
    <p:sldId id="2147479045" r:id="rId4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B1019F-C918-2981-CF16-F093AF9C09CE}" name="Carsten Hafer" initials="CH" userId="186a76b5598ff639" providerId="Windows Live"/>
  <p188:author id="{D0169EE3-0394-D9C8-0C46-B0B41AF7E235}" name="Foerster, Laura DE/MUN" initials="FLD" userId="S::Laura.Foerster@seqirus.com::dcccb361-6c20-4752-ba4d-c6b361bc6e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47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87DB68-5EAC-474A-B11B-9AABD06C588E}" v="24" dt="2024-09-10T15:51:15.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75919" autoAdjust="0"/>
  </p:normalViewPr>
  <p:slideViewPr>
    <p:cSldViewPr snapToGrid="0">
      <p:cViewPr>
        <p:scale>
          <a:sx n="80" d="100"/>
          <a:sy n="80" d="100"/>
        </p:scale>
        <p:origin x="1620" y="210"/>
      </p:cViewPr>
      <p:guideLst/>
    </p:cSldViewPr>
  </p:slideViewPr>
  <p:outlineViewPr>
    <p:cViewPr>
      <p:scale>
        <a:sx n="33" d="100"/>
        <a:sy n="33" d="100"/>
      </p:scale>
      <p:origin x="0" y="-30108"/>
    </p:cViewPr>
  </p:outlineViewPr>
  <p:notesTextViewPr>
    <p:cViewPr>
      <p:scale>
        <a:sx n="3" d="2"/>
        <a:sy n="3" d="2"/>
      </p:scale>
      <p:origin x="0" y="0"/>
    </p:cViewPr>
  </p:notesTextViewPr>
  <p:sorterViewPr>
    <p:cViewPr varScale="1">
      <p:scale>
        <a:sx n="1" d="1"/>
        <a:sy n="1" d="1"/>
      </p:scale>
      <p:origin x="0" y="-7662"/>
    </p:cViewPr>
  </p:sorterViewPr>
  <p:notesViewPr>
    <p:cSldViewPr snapToGrid="0">
      <p:cViewPr varScale="1">
        <p:scale>
          <a:sx n="86" d="100"/>
          <a:sy n="86" d="100"/>
        </p:scale>
        <p:origin x="310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cslpromise.sharepoint.com/sites/SQ_RnD/CORE/Ongoing_Projects/CORE/V130_67RWE_VE_Outpatient_Test_Confirmed_2017-20/Results/Final/V130_67RWE%20Figures%2028%20Apr.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Sheet1!$B$10:$B$14</c:f>
              <c:numCache>
                <c:formatCode>General</c:formatCode>
                <c:ptCount val="5"/>
                <c:pt idx="0">
                  <c:v>4604.8999999999996</c:v>
                </c:pt>
                <c:pt idx="1">
                  <c:v>5133.8</c:v>
                </c:pt>
                <c:pt idx="2">
                  <c:v>2632.5</c:v>
                </c:pt>
                <c:pt idx="3">
                  <c:v>2315.6999999999998</c:v>
                </c:pt>
                <c:pt idx="4">
                  <c:v>1021.5</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Krankheit</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1974415360242129E-2"/>
          <c:y val="3.1545900112511301E-2"/>
          <c:w val="0.92203471187723152"/>
          <c:h val="0.82116197480767605"/>
        </c:manualLayout>
      </c:layout>
      <c:scatterChart>
        <c:scatterStyle val="lineMarker"/>
        <c:varyColors val="0"/>
        <c:ser>
          <c:idx val="1"/>
          <c:order val="0"/>
          <c:spPr>
            <a:ln w="25400" cap="rnd">
              <a:noFill/>
              <a:round/>
            </a:ln>
            <a:effectLst/>
          </c:spPr>
          <c:marker>
            <c:symbol val="diamond"/>
            <c:size val="5"/>
            <c:spPr>
              <a:solidFill>
                <a:sysClr val="windowText" lastClr="000000"/>
              </a:solidFill>
              <a:ln w="28575">
                <a:solidFill>
                  <a:sysClr val="windowText" lastClr="000000"/>
                </a:solidFill>
              </a:ln>
              <a:effectLst/>
            </c:spPr>
          </c:marker>
          <c:dPt>
            <c:idx val="3"/>
            <c:marker>
              <c:symbol val="diamond"/>
              <c:size val="5"/>
              <c:spPr>
                <a:solidFill>
                  <a:sysClr val="windowText" lastClr="000000"/>
                </a:solidFill>
                <a:ln w="34925">
                  <a:solidFill>
                    <a:sysClr val="windowText" lastClr="000000"/>
                  </a:solidFill>
                </a:ln>
                <a:effectLst/>
              </c:spPr>
            </c:marker>
            <c:bubble3D val="0"/>
            <c:extLst>
              <c:ext xmlns:c16="http://schemas.microsoft.com/office/drawing/2014/chart" uri="{C3380CC4-5D6E-409C-BE32-E72D297353CC}">
                <c16:uniqueId val="{00000000-6872-4DF2-AC3D-351FCDD57CEC}"/>
              </c:ext>
            </c:extLst>
          </c:dPt>
          <c:dPt>
            <c:idx val="6"/>
            <c:marker>
              <c:symbol val="diamond"/>
              <c:size val="5"/>
              <c:spPr>
                <a:solidFill>
                  <a:srgbClr val="FF0000"/>
                </a:solidFill>
                <a:ln w="50800">
                  <a:solidFill>
                    <a:srgbClr val="FF0000"/>
                  </a:solidFill>
                </a:ln>
                <a:effectLst/>
              </c:spPr>
            </c:marker>
            <c:bubble3D val="0"/>
            <c:extLst>
              <c:ext xmlns:c16="http://schemas.microsoft.com/office/drawing/2014/chart" uri="{C3380CC4-5D6E-409C-BE32-E72D297353CC}">
                <c16:uniqueId val="{00000001-6872-4DF2-AC3D-351FCDD57CEC}"/>
              </c:ext>
            </c:extLst>
          </c:dPt>
          <c:dPt>
            <c:idx val="7"/>
            <c:marker>
              <c:symbol val="diamond"/>
              <c:size val="5"/>
              <c:spPr>
                <a:solidFill>
                  <a:srgbClr val="FF0000"/>
                </a:solidFill>
                <a:ln w="50800">
                  <a:solidFill>
                    <a:srgbClr val="FF0000"/>
                  </a:solidFill>
                </a:ln>
                <a:effectLst/>
              </c:spPr>
            </c:marker>
            <c:bubble3D val="0"/>
            <c:extLst>
              <c:ext xmlns:c16="http://schemas.microsoft.com/office/drawing/2014/chart" uri="{C3380CC4-5D6E-409C-BE32-E72D297353CC}">
                <c16:uniqueId val="{00000002-6872-4DF2-AC3D-351FCDD57CEC}"/>
              </c:ext>
            </c:extLst>
          </c:dPt>
          <c:dPt>
            <c:idx val="11"/>
            <c:marker>
              <c:symbol val="diamond"/>
              <c:size val="5"/>
              <c:spPr>
                <a:solidFill>
                  <a:sysClr val="windowText" lastClr="000000"/>
                </a:solidFill>
                <a:ln w="50800">
                  <a:solidFill>
                    <a:srgbClr val="4472C4"/>
                  </a:solidFill>
                </a:ln>
                <a:effectLst/>
              </c:spPr>
            </c:marker>
            <c:bubble3D val="0"/>
            <c:extLst>
              <c:ext xmlns:c16="http://schemas.microsoft.com/office/drawing/2014/chart" uri="{C3380CC4-5D6E-409C-BE32-E72D297353CC}">
                <c16:uniqueId val="{00000003-6872-4DF2-AC3D-351FCDD57CEC}"/>
              </c:ext>
            </c:extLst>
          </c:dPt>
          <c:dPt>
            <c:idx val="12"/>
            <c:marker>
              <c:symbol val="diamond"/>
              <c:size val="5"/>
              <c:spPr>
                <a:solidFill>
                  <a:srgbClr val="FF0000"/>
                </a:solidFill>
                <a:ln w="76200">
                  <a:solidFill>
                    <a:srgbClr val="FF0000"/>
                  </a:solidFill>
                </a:ln>
                <a:effectLst/>
              </c:spPr>
            </c:marker>
            <c:bubble3D val="0"/>
            <c:extLst>
              <c:ext xmlns:c16="http://schemas.microsoft.com/office/drawing/2014/chart" uri="{C3380CC4-5D6E-409C-BE32-E72D297353CC}">
                <c16:uniqueId val="{00000004-6872-4DF2-AC3D-351FCDD57CEC}"/>
              </c:ext>
            </c:extLst>
          </c:dPt>
          <c:errBars>
            <c:errDir val="x"/>
            <c:errBarType val="both"/>
            <c:errValType val="cust"/>
            <c:noEndCap val="0"/>
            <c:plus>
              <c:numRef>
                <c:f>Sheet1!$H$2:$H$7</c:f>
                <c:numCache>
                  <c:formatCode>General</c:formatCode>
                  <c:ptCount val="6"/>
                  <c:pt idx="0">
                    <c:v>24.669</c:v>
                  </c:pt>
                  <c:pt idx="1">
                    <c:v>29.666</c:v>
                  </c:pt>
                  <c:pt idx="2">
                    <c:v>19.493000000000002</c:v>
                  </c:pt>
                  <c:pt idx="3">
                    <c:v>23.259999999999998</c:v>
                  </c:pt>
                  <c:pt idx="4">
                    <c:v>29.02</c:v>
                  </c:pt>
                  <c:pt idx="5">
                    <c:v>30.332000000000001</c:v>
                  </c:pt>
                </c:numCache>
              </c:numRef>
            </c:plus>
            <c:minus>
              <c:numRef>
                <c:f>Sheet1!$G$2:$G$7</c:f>
                <c:numCache>
                  <c:formatCode>General</c:formatCode>
                  <c:ptCount val="6"/>
                  <c:pt idx="0">
                    <c:v>32.920999999999999</c:v>
                  </c:pt>
                  <c:pt idx="1">
                    <c:v>42.006</c:v>
                  </c:pt>
                  <c:pt idx="2">
                    <c:v>24.311999999999998</c:v>
                  </c:pt>
                  <c:pt idx="3">
                    <c:v>30.628</c:v>
                  </c:pt>
                  <c:pt idx="4">
                    <c:v>38.78</c:v>
                  </c:pt>
                  <c:pt idx="5">
                    <c:v>42.491999999999997</c:v>
                  </c:pt>
                </c:numCache>
              </c:numRef>
            </c:minus>
            <c:spPr>
              <a:noFill/>
              <a:ln w="22225" cap="flat" cmpd="sng" algn="ctr">
                <a:solidFill>
                  <a:schemeClr val="tx1"/>
                </a:solidFill>
                <a:round/>
              </a:ln>
              <a:effectLst/>
            </c:spPr>
          </c:errBars>
          <c:xVal>
            <c:numRef>
              <c:f>Sheet1!$C$2:$C$7</c:f>
              <c:numCache>
                <c:formatCode>General</c:formatCode>
                <c:ptCount val="6"/>
                <c:pt idx="0">
                  <c:v>1.5509999999999999</c:v>
                </c:pt>
                <c:pt idx="1">
                  <c:v>-1.004</c:v>
                </c:pt>
                <c:pt idx="2">
                  <c:v>1.6120000000000001</c:v>
                </c:pt>
                <c:pt idx="3">
                  <c:v>3.2679999999999998</c:v>
                </c:pt>
                <c:pt idx="4">
                  <c:v>-15.2</c:v>
                </c:pt>
                <c:pt idx="5">
                  <c:v>-5.9779999999999998</c:v>
                </c:pt>
              </c:numCache>
            </c:numRef>
          </c:xVal>
          <c:yVal>
            <c:numRef>
              <c:f>Sheet1!$J$2:$J$7</c:f>
              <c:numCache>
                <c:formatCode>General</c:formatCode>
                <c:ptCount val="6"/>
                <c:pt idx="0">
                  <c:v>5.5</c:v>
                </c:pt>
                <c:pt idx="1">
                  <c:v>4.5</c:v>
                </c:pt>
                <c:pt idx="2">
                  <c:v>3.5</c:v>
                </c:pt>
                <c:pt idx="3">
                  <c:v>2.5</c:v>
                </c:pt>
                <c:pt idx="4">
                  <c:v>1.5</c:v>
                </c:pt>
                <c:pt idx="5">
                  <c:v>0.5</c:v>
                </c:pt>
              </c:numCache>
            </c:numRef>
          </c:yVal>
          <c:smooth val="0"/>
          <c:extLst>
            <c:ext xmlns:c16="http://schemas.microsoft.com/office/drawing/2014/chart" uri="{C3380CC4-5D6E-409C-BE32-E72D297353CC}">
              <c16:uniqueId val="{00000005-6872-4DF2-AC3D-351FCDD57CEC}"/>
            </c:ext>
          </c:extLst>
        </c:ser>
        <c:dLbls>
          <c:showLegendKey val="0"/>
          <c:showVal val="0"/>
          <c:showCatName val="0"/>
          <c:showSerName val="0"/>
          <c:showPercent val="0"/>
          <c:showBubbleSize val="0"/>
        </c:dLbls>
        <c:axId val="1029875720"/>
        <c:axId val="1029870472"/>
      </c:scatterChart>
      <c:valAx>
        <c:axId val="1029875720"/>
        <c:scaling>
          <c:orientation val="minMax"/>
          <c:max val="60"/>
          <c:min val="-60"/>
        </c:scaling>
        <c:delete val="0"/>
        <c:axPos val="b"/>
        <c:numFmt formatCode="General" sourceLinked="1"/>
        <c:majorTickMark val="out"/>
        <c:minorTickMark val="none"/>
        <c:tickLblPos val="low"/>
        <c:spPr>
          <a:noFill/>
          <a:ln w="9525" cap="flat" cmpd="sng" algn="ctr">
            <a:solidFill>
              <a:sysClr val="windowText" lastClr="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1029870472"/>
        <c:crossesAt val="0"/>
        <c:crossBetween val="midCat"/>
        <c:majorUnit val="20"/>
      </c:valAx>
      <c:valAx>
        <c:axId val="1029870472"/>
        <c:scaling>
          <c:orientation val="minMax"/>
          <c:max val="6"/>
          <c:min val="0"/>
        </c:scaling>
        <c:delete val="0"/>
        <c:axPos val="l"/>
        <c:numFmt formatCode="General" sourceLinked="1"/>
        <c:majorTickMark val="none"/>
        <c:minorTickMark val="none"/>
        <c:tickLblPos val="none"/>
        <c:spPr>
          <a:solidFill>
            <a:srgbClr val="E7E6E6">
              <a:lumMod val="50000"/>
            </a:srgbClr>
          </a:solidFill>
          <a:ln w="15875" cap="flat" cmpd="sng" algn="ctr">
            <a:solidFill>
              <a:srgbClr val="E7E6E6">
                <a:lumMod val="50000"/>
              </a:srgbClr>
            </a:solidFill>
            <a:prstDash val="dash"/>
            <a:round/>
          </a:ln>
          <a:effectLst/>
        </c:spPr>
        <c:txPr>
          <a:bodyPr rot="0" spcFirstLastPara="1" vertOverflow="ellipsis" wrap="square" anchor="t" anchorCtr="0"/>
          <a:lstStyle/>
          <a:p>
            <a:pPr>
              <a:defRPr sz="1197" b="0" i="0" u="none" strike="noStrike" kern="1200" baseline="0">
                <a:solidFill>
                  <a:schemeClr val="tx1">
                    <a:lumMod val="65000"/>
                    <a:lumOff val="35000"/>
                  </a:schemeClr>
                </a:solidFill>
                <a:latin typeface="+mn-lt"/>
                <a:ea typeface="+mn-ea"/>
                <a:cs typeface="+mn-cs"/>
              </a:defRPr>
            </a:pPr>
            <a:endParaRPr lang="de-DE"/>
          </a:p>
        </c:txPr>
        <c:crossAx val="1029875720"/>
        <c:crossesAt val="0"/>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Sheet1!$C$10:$C$14</c:f>
              <c:numCache>
                <c:formatCode>General</c:formatCode>
                <c:ptCount val="5"/>
                <c:pt idx="0">
                  <c:v>3085.3</c:v>
                </c:pt>
                <c:pt idx="1">
                  <c:v>2669.6</c:v>
                </c:pt>
                <c:pt idx="2">
                  <c:v>974.1</c:v>
                </c:pt>
                <c:pt idx="3">
                  <c:v>995.7</c:v>
                </c:pt>
                <c:pt idx="4">
                  <c:v>572</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Arztbesuche</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one"/>
        <c:spPr>
          <a:noFill/>
          <a:ln w="9525" cap="flat" cmpd="sng" algn="ctr">
            <a:solidFill>
              <a:schemeClr val="accent3">
                <a:lumMod val="20000"/>
                <a:lumOff val="8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Sheet1!$D$10:$D$14</c:f>
              <c:numCache>
                <c:formatCode>General</c:formatCode>
                <c:ptCount val="5"/>
                <c:pt idx="0">
                  <c:v>32.1</c:v>
                </c:pt>
                <c:pt idx="1">
                  <c:v>14.1</c:v>
                </c:pt>
                <c:pt idx="2">
                  <c:v>14.8</c:v>
                </c:pt>
                <c:pt idx="3">
                  <c:v>24.6</c:v>
                </c:pt>
                <c:pt idx="4">
                  <c:v>92.9</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Hospitalisierungen</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one"/>
        <c:spPr>
          <a:noFill/>
          <a:ln w="9525" cap="flat" cmpd="sng" algn="ctr">
            <a:solidFill>
              <a:schemeClr val="accent3">
                <a:lumMod val="20000"/>
                <a:lumOff val="8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2"/>
            </a:solidFill>
            <a:ln>
              <a:noFill/>
            </a:ln>
            <a:effectLst/>
          </c:spPr>
          <c:invertIfNegative val="0"/>
          <c:dPt>
            <c:idx val="3"/>
            <c:invertIfNegative val="0"/>
            <c:bubble3D val="0"/>
            <c:spPr>
              <a:solidFill>
                <a:srgbClr val="0070C0"/>
              </a:solidFill>
              <a:ln>
                <a:noFill/>
              </a:ln>
              <a:effectLst/>
            </c:spPr>
            <c:extLst>
              <c:ext xmlns:c16="http://schemas.microsoft.com/office/drawing/2014/chart" uri="{C3380CC4-5D6E-409C-BE32-E72D297353CC}">
                <c16:uniqueId val="{00000008-98F1-4D58-AC49-7190F2AF672D}"/>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Sheet1!$E$10:$E$14</c:f>
              <c:numCache>
                <c:formatCode>General</c:formatCode>
                <c:ptCount val="5"/>
                <c:pt idx="0">
                  <c:v>0</c:v>
                </c:pt>
                <c:pt idx="1">
                  <c:v>0</c:v>
                </c:pt>
                <c:pt idx="2">
                  <c:v>0.1</c:v>
                </c:pt>
                <c:pt idx="3">
                  <c:v>1.1000000000000001</c:v>
                </c:pt>
                <c:pt idx="4">
                  <c:v>6.9</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Todesfälle</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majorUnit val="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r>
              <a:rPr lang="en-US" sz="1600" b="1">
                <a:solidFill>
                  <a:schemeClr val="tx1"/>
                </a:solidFill>
                <a:latin typeface="+mj-lt"/>
              </a:rPr>
              <a:t>Der </a:t>
            </a:r>
            <a:r>
              <a:rPr lang="en-US" sz="1600" b="1" err="1">
                <a:solidFill>
                  <a:schemeClr val="tx1"/>
                </a:solidFill>
                <a:latin typeface="+mj-lt"/>
              </a:rPr>
              <a:t>mediane</a:t>
            </a:r>
            <a:r>
              <a:rPr lang="en-US" sz="1600" b="1">
                <a:solidFill>
                  <a:schemeClr val="tx1"/>
                </a:solidFill>
                <a:latin typeface="+mj-lt"/>
              </a:rPr>
              <a:t> </a:t>
            </a:r>
            <a:r>
              <a:rPr lang="en-US" sz="1600" b="1" err="1">
                <a:solidFill>
                  <a:schemeClr val="tx1"/>
                </a:solidFill>
                <a:latin typeface="+mj-lt"/>
              </a:rPr>
              <a:t>Anteil</a:t>
            </a:r>
            <a:r>
              <a:rPr lang="en-US" sz="1600" b="1">
                <a:solidFill>
                  <a:schemeClr val="tx1"/>
                </a:solidFill>
                <a:latin typeface="+mj-lt"/>
              </a:rPr>
              <a:t> an</a:t>
            </a:r>
            <a:r>
              <a:rPr lang="en-US" sz="1600" b="1" baseline="0">
                <a:solidFill>
                  <a:schemeClr val="tx1"/>
                </a:solidFill>
                <a:latin typeface="+mj-lt"/>
              </a:rPr>
              <a:t> </a:t>
            </a:r>
            <a:r>
              <a:rPr lang="en-US" sz="1600" b="1" baseline="0" err="1">
                <a:solidFill>
                  <a:schemeClr val="tx1"/>
                </a:solidFill>
                <a:latin typeface="+mj-lt"/>
              </a:rPr>
              <a:t>Patienten</a:t>
            </a:r>
            <a:r>
              <a:rPr lang="en-US" sz="1600" b="1" baseline="0">
                <a:solidFill>
                  <a:schemeClr val="tx1"/>
                </a:solidFill>
                <a:latin typeface="+mj-lt"/>
              </a:rPr>
              <a:t> </a:t>
            </a:r>
            <a:r>
              <a:rPr lang="en-US" sz="1600" b="1" baseline="0" err="1">
                <a:solidFill>
                  <a:schemeClr val="tx1"/>
                </a:solidFill>
                <a:latin typeface="+mj-lt"/>
              </a:rPr>
              <a:t>mit</a:t>
            </a:r>
            <a:r>
              <a:rPr lang="en-US" sz="1600" b="1" baseline="0">
                <a:solidFill>
                  <a:schemeClr val="tx1"/>
                </a:solidFill>
                <a:latin typeface="+mj-lt"/>
              </a:rPr>
              <a:t> ≥1 </a:t>
            </a:r>
            <a:r>
              <a:rPr lang="en-US" sz="1600" b="1" baseline="0" err="1">
                <a:solidFill>
                  <a:schemeClr val="tx1"/>
                </a:solidFill>
                <a:latin typeface="+mj-lt"/>
              </a:rPr>
              <a:t>Risikofaktor</a:t>
            </a:r>
            <a:r>
              <a:rPr lang="en-US" sz="1600" b="1" baseline="0">
                <a:solidFill>
                  <a:schemeClr val="tx1"/>
                </a:solidFill>
                <a:latin typeface="+mj-lt"/>
              </a:rPr>
              <a:t> </a:t>
            </a:r>
            <a:r>
              <a:rPr lang="en-US" sz="1600" b="1" baseline="0" err="1">
                <a:solidFill>
                  <a:schemeClr val="tx1"/>
                </a:solidFill>
                <a:latin typeface="+mj-lt"/>
              </a:rPr>
              <a:t>nimmt</a:t>
            </a:r>
            <a:r>
              <a:rPr lang="en-US" sz="1600" b="1" baseline="0">
                <a:solidFill>
                  <a:schemeClr val="tx1"/>
                </a:solidFill>
                <a:latin typeface="+mj-lt"/>
              </a:rPr>
              <a:t> </a:t>
            </a:r>
            <a:r>
              <a:rPr lang="en-US" sz="1600" b="1" baseline="0" err="1">
                <a:solidFill>
                  <a:schemeClr val="tx1"/>
                </a:solidFill>
                <a:latin typeface="+mj-lt"/>
              </a:rPr>
              <a:t>im</a:t>
            </a:r>
            <a:r>
              <a:rPr lang="en-US" sz="1600" b="1" baseline="0">
                <a:solidFill>
                  <a:schemeClr val="tx1"/>
                </a:solidFill>
                <a:latin typeface="+mj-lt"/>
              </a:rPr>
              <a:t> Alter </a:t>
            </a:r>
            <a:r>
              <a:rPr lang="en-US" sz="1600" b="1" baseline="0" err="1">
                <a:solidFill>
                  <a:schemeClr val="tx1"/>
                </a:solidFill>
                <a:latin typeface="+mj-lt"/>
              </a:rPr>
              <a:t>zu</a:t>
            </a:r>
            <a:endParaRPr lang="en-GB" sz="1600" b="1">
              <a:solidFill>
                <a:schemeClr val="tx1"/>
              </a:solidFill>
              <a:latin typeface="+mj-lt"/>
            </a:endParaRPr>
          </a:p>
        </c:rich>
      </c:tx>
      <c:layout>
        <c:manualLayout>
          <c:xMode val="edge"/>
          <c:yMode val="edge"/>
          <c:x val="0.21291823046331088"/>
          <c:y val="1.3875050030928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endParaRPr lang="de-DE"/>
        </a:p>
      </c:txPr>
    </c:title>
    <c:autoTitleDeleted val="0"/>
    <c:plotArea>
      <c:layout>
        <c:manualLayout>
          <c:layoutTarget val="inner"/>
          <c:xMode val="edge"/>
          <c:yMode val="edge"/>
          <c:x val="0.12840649133311838"/>
          <c:y val="0.17954488229087073"/>
          <c:w val="0.84722030307217544"/>
          <c:h val="0.62447942364370701"/>
        </c:manualLayout>
      </c:layout>
      <c:barChart>
        <c:barDir val="col"/>
        <c:grouping val="clustered"/>
        <c:varyColors val="0"/>
        <c:ser>
          <c:idx val="0"/>
          <c:order val="0"/>
          <c:tx>
            <c:strRef>
              <c:f>Sheet1!$B$1</c:f>
              <c:strCache>
                <c:ptCount val="1"/>
                <c:pt idx="0">
                  <c:v>18–49: 38%</c:v>
                </c:pt>
              </c:strCache>
            </c:strRef>
          </c:tx>
          <c:spPr>
            <a:solidFill>
              <a:srgbClr val="44015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c:v>
                </c:pt>
                <c:pt idx="1">
                  <c:v>1</c:v>
                </c:pt>
                <c:pt idx="2">
                  <c:v>2</c:v>
                </c:pt>
                <c:pt idx="3">
                  <c:v>3</c:v>
                </c:pt>
                <c:pt idx="4">
                  <c:v>4+</c:v>
                </c:pt>
              </c:strCache>
            </c:strRef>
          </c:cat>
          <c:val>
            <c:numRef>
              <c:f>Sheet1!$B$2:$B$6</c:f>
              <c:numCache>
                <c:formatCode>General</c:formatCode>
                <c:ptCount val="5"/>
                <c:pt idx="0">
                  <c:v>62</c:v>
                </c:pt>
                <c:pt idx="1">
                  <c:v>19</c:v>
                </c:pt>
                <c:pt idx="2">
                  <c:v>11</c:v>
                </c:pt>
                <c:pt idx="3">
                  <c:v>5</c:v>
                </c:pt>
                <c:pt idx="4">
                  <c:v>4</c:v>
                </c:pt>
              </c:numCache>
            </c:numRef>
          </c:val>
          <c:extLst>
            <c:ext xmlns:c16="http://schemas.microsoft.com/office/drawing/2014/chart" uri="{C3380CC4-5D6E-409C-BE32-E72D297353CC}">
              <c16:uniqueId val="{00000000-D6CB-4DFF-8749-C8FC7B22B1B6}"/>
            </c:ext>
          </c:extLst>
        </c:ser>
        <c:ser>
          <c:idx val="1"/>
          <c:order val="1"/>
          <c:tx>
            <c:strRef>
              <c:f>Sheet1!$C$1</c:f>
              <c:strCache>
                <c:ptCount val="1"/>
                <c:pt idx="0">
                  <c:v>50–64: 62%</c:v>
                </c:pt>
              </c:strCache>
            </c:strRef>
          </c:tx>
          <c:spPr>
            <a:solidFill>
              <a:srgbClr val="56AC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c:v>
                </c:pt>
                <c:pt idx="1">
                  <c:v>1</c:v>
                </c:pt>
                <c:pt idx="2">
                  <c:v>2</c:v>
                </c:pt>
                <c:pt idx="3">
                  <c:v>3</c:v>
                </c:pt>
                <c:pt idx="4">
                  <c:v>4+</c:v>
                </c:pt>
              </c:strCache>
            </c:strRef>
          </c:cat>
          <c:val>
            <c:numRef>
              <c:f>Sheet1!$C$2:$C$6</c:f>
              <c:numCache>
                <c:formatCode>General</c:formatCode>
                <c:ptCount val="5"/>
                <c:pt idx="0">
                  <c:v>38</c:v>
                </c:pt>
                <c:pt idx="1">
                  <c:v>25</c:v>
                </c:pt>
                <c:pt idx="2">
                  <c:v>17</c:v>
                </c:pt>
                <c:pt idx="3">
                  <c:v>10</c:v>
                </c:pt>
                <c:pt idx="4">
                  <c:v>10</c:v>
                </c:pt>
              </c:numCache>
            </c:numRef>
          </c:val>
          <c:extLst>
            <c:ext xmlns:c16="http://schemas.microsoft.com/office/drawing/2014/chart" uri="{C3380CC4-5D6E-409C-BE32-E72D297353CC}">
              <c16:uniqueId val="{00000001-D6CB-4DFF-8749-C8FC7B22B1B6}"/>
            </c:ext>
          </c:extLst>
        </c:ser>
        <c:ser>
          <c:idx val="2"/>
          <c:order val="2"/>
          <c:tx>
            <c:strRef>
              <c:f>Sheet1!$D$1</c:f>
              <c:strCache>
                <c:ptCount val="1"/>
                <c:pt idx="0">
                  <c:v>65+: 80%</c:v>
                </c:pt>
              </c:strCache>
            </c:strRef>
          </c:tx>
          <c:spPr>
            <a:solidFill>
              <a:srgbClr val="FDE61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0</c:v>
                </c:pt>
                <c:pt idx="1">
                  <c:v>1</c:v>
                </c:pt>
                <c:pt idx="2">
                  <c:v>2</c:v>
                </c:pt>
                <c:pt idx="3">
                  <c:v>3</c:v>
                </c:pt>
                <c:pt idx="4">
                  <c:v>4+</c:v>
                </c:pt>
              </c:strCache>
            </c:strRef>
          </c:cat>
          <c:val>
            <c:numRef>
              <c:f>Sheet1!$D$2:$D$6</c:f>
              <c:numCache>
                <c:formatCode>General</c:formatCode>
                <c:ptCount val="5"/>
                <c:pt idx="0">
                  <c:v>20</c:v>
                </c:pt>
                <c:pt idx="1">
                  <c:v>24</c:v>
                </c:pt>
                <c:pt idx="2">
                  <c:v>21</c:v>
                </c:pt>
                <c:pt idx="3">
                  <c:v>15</c:v>
                </c:pt>
                <c:pt idx="4">
                  <c:v>20</c:v>
                </c:pt>
              </c:numCache>
            </c:numRef>
          </c:val>
          <c:extLst>
            <c:ext xmlns:c16="http://schemas.microsoft.com/office/drawing/2014/chart" uri="{C3380CC4-5D6E-409C-BE32-E72D297353CC}">
              <c16:uniqueId val="{00000002-D6CB-4DFF-8749-C8FC7B22B1B6}"/>
            </c:ext>
          </c:extLst>
        </c:ser>
        <c:dLbls>
          <c:showLegendKey val="0"/>
          <c:showVal val="0"/>
          <c:showCatName val="0"/>
          <c:showSerName val="0"/>
          <c:showPercent val="0"/>
          <c:showBubbleSize val="0"/>
        </c:dLbls>
        <c:gapWidth val="72"/>
        <c:overlap val="-6"/>
        <c:axId val="619304656"/>
        <c:axId val="619301744"/>
      </c:barChart>
      <c:catAx>
        <c:axId val="61930465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b="1" err="1">
                    <a:solidFill>
                      <a:schemeClr val="tx1"/>
                    </a:solidFill>
                  </a:rPr>
                  <a:t>Anzahl</a:t>
                </a:r>
                <a:r>
                  <a:rPr lang="en-GB" b="1">
                    <a:solidFill>
                      <a:schemeClr val="tx1"/>
                    </a:solidFill>
                  </a:rPr>
                  <a:t> der </a:t>
                </a:r>
                <a:r>
                  <a:rPr lang="en-GB" b="1" err="1">
                    <a:solidFill>
                      <a:schemeClr val="tx1"/>
                    </a:solidFill>
                  </a:rPr>
                  <a:t>Risikofaktoren</a:t>
                </a:r>
                <a:endParaRPr lang="en-GB" b="1">
                  <a:solidFill>
                    <a:schemeClr val="tx1"/>
                  </a:solidFill>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rgbClr val="E0DCDD"/>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619301744"/>
        <c:crosses val="autoZero"/>
        <c:auto val="1"/>
        <c:lblAlgn val="ctr"/>
        <c:lblOffset val="100"/>
        <c:noMultiLvlLbl val="0"/>
      </c:catAx>
      <c:valAx>
        <c:axId val="61930174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sz="1100" b="1" err="1">
                    <a:solidFill>
                      <a:schemeClr val="tx1"/>
                    </a:solidFill>
                  </a:rPr>
                  <a:t>Medianer</a:t>
                </a:r>
                <a:r>
                  <a:rPr lang="en-US" sz="1100" b="1">
                    <a:solidFill>
                      <a:schemeClr val="tx1"/>
                    </a:solidFill>
                  </a:rPr>
                  <a:t> </a:t>
                </a:r>
                <a:r>
                  <a:rPr lang="en-US" sz="1100" b="1" err="1">
                    <a:solidFill>
                      <a:schemeClr val="tx1"/>
                    </a:solidFill>
                  </a:rPr>
                  <a:t>Anteil</a:t>
                </a:r>
                <a:r>
                  <a:rPr lang="en-US" sz="1100" b="1">
                    <a:solidFill>
                      <a:schemeClr val="tx1"/>
                    </a:solidFill>
                  </a:rPr>
                  <a:t> an </a:t>
                </a:r>
                <a:r>
                  <a:rPr lang="en-US" sz="1100" b="1" err="1">
                    <a:solidFill>
                      <a:schemeClr val="tx1"/>
                    </a:solidFill>
                  </a:rPr>
                  <a:t>Patienten</a:t>
                </a:r>
                <a:r>
                  <a:rPr lang="en-US" sz="1100" b="1">
                    <a:solidFill>
                      <a:schemeClr val="tx1"/>
                    </a:solidFill>
                  </a:rPr>
                  <a:t> (%)</a:t>
                </a:r>
                <a:endParaRPr lang="en-GB" sz="1100" b="1">
                  <a:solidFill>
                    <a:schemeClr val="tx1"/>
                  </a:solidFill>
                </a:endParaRPr>
              </a:p>
            </c:rich>
          </c:tx>
          <c:layout>
            <c:manualLayout>
              <c:xMode val="edge"/>
              <c:yMode val="edge"/>
              <c:x val="7.0218979392123997E-3"/>
              <c:y val="0.18959444019939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a:solidFill>
              <a:srgbClr val="E0DCDD"/>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crossAx val="619304656"/>
        <c:crosses val="autoZero"/>
        <c:crossBetween val="between"/>
      </c:valAx>
      <c:spPr>
        <a:noFill/>
        <a:ln>
          <a:noFill/>
        </a:ln>
        <a:effectLst/>
      </c:spPr>
    </c:plotArea>
    <c:legend>
      <c:legendPos val="b"/>
      <c:layout>
        <c:manualLayout>
          <c:xMode val="edge"/>
          <c:yMode val="edge"/>
          <c:x val="0.68771652922928306"/>
          <c:y val="0.23456187461339736"/>
          <c:w val="0.24959924834673836"/>
          <c:h val="0.1898101371757086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dLbls>
          <c:showLegendKey val="0"/>
          <c:showVal val="0"/>
          <c:showCatName val="0"/>
          <c:showSerName val="0"/>
          <c:showPercent val="0"/>
          <c:showBubbleSize val="0"/>
        </c:dLbls>
        <c:gapWidth val="182"/>
        <c:axId val="371521136"/>
        <c:axId val="371524048"/>
      </c:barChart>
      <c:catAx>
        <c:axId val="371521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71524048"/>
        <c:crosses val="autoZero"/>
        <c:auto val="1"/>
        <c:lblAlgn val="ctr"/>
        <c:lblOffset val="100"/>
        <c:noMultiLvlLbl val="0"/>
      </c:catAx>
      <c:valAx>
        <c:axId val="371524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71521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4611012242498185"/>
          <c:y val="4.2895442359249331E-2"/>
          <c:w val="0.6289039281571136"/>
          <c:h val="0.87775429737418431"/>
        </c:manualLayout>
      </c:layout>
      <c:barChart>
        <c:barDir val="bar"/>
        <c:grouping val="clustered"/>
        <c:varyColors val="0"/>
        <c:ser>
          <c:idx val="0"/>
          <c:order val="0"/>
          <c:tx>
            <c:strRef>
              <c:f>'[Chart in Microsoft PowerPoint]Sheet1'!$A$2:$A$10</c:f>
              <c:strCache>
                <c:ptCount val="9"/>
                <c:pt idx="0">
                  <c:v>... Influenza-bedingte  Hospitalisierungen/ER-Besuche6</c:v>
                </c:pt>
                <c:pt idx="1">
                  <c:v>...Influenza-bedingte  medizinische Konsultationen5</c:v>
                </c:pt>
                <c:pt idx="2">
                  <c:v>Saison 2019/2020: Prävention von...</c:v>
                </c:pt>
                <c:pt idx="3">
                  <c:v>... Influenza-bedingte  Hospitalisierungen/ER-Besuche4</c:v>
                </c:pt>
                <c:pt idx="4">
                  <c:v>...Influenza-bedingte  medizinische Konsultationen3</c:v>
                </c:pt>
                <c:pt idx="5">
                  <c:v>Saison 2018/2019: Prävention von...</c:v>
                </c:pt>
                <c:pt idx="6">
                  <c:v>... Influenza-bedingte Hospitalisierungen/ER-Besuche2</c:v>
                </c:pt>
                <c:pt idx="7">
                  <c:v>...Influenza-ähnlicher Erkrankung1</c:v>
                </c:pt>
                <c:pt idx="8">
                  <c:v>Saison 2017/2018: Prävention von...</c:v>
                </c:pt>
              </c:strCache>
            </c:strRef>
          </c:tx>
          <c:spPr>
            <a:noFill/>
            <a:ln>
              <a:noFill/>
            </a:ln>
            <a:effectLst/>
          </c:spPr>
          <c:invertIfNegative val="0"/>
          <c:cat>
            <c:strRef>
              <c:f>'[Chart in Microsoft PowerPoint]Sheet1'!$A$2:$A$10</c:f>
              <c:strCache>
                <c:ptCount val="9"/>
                <c:pt idx="0">
                  <c:v>... Influenza-bedingte  Hospitalisierungen/ER-Besuche6</c:v>
                </c:pt>
                <c:pt idx="1">
                  <c:v>...Influenza-bedingte  medizinische Konsultationen5</c:v>
                </c:pt>
                <c:pt idx="2">
                  <c:v>Saison 2019/2020: Prävention von...</c:v>
                </c:pt>
                <c:pt idx="3">
                  <c:v>... Influenza-bedingte  Hospitalisierungen/ER-Besuche4</c:v>
                </c:pt>
                <c:pt idx="4">
                  <c:v>...Influenza-bedingte  medizinische Konsultationen3</c:v>
                </c:pt>
                <c:pt idx="5">
                  <c:v>Saison 2018/2019: Prävention von...</c:v>
                </c:pt>
                <c:pt idx="6">
                  <c:v>... Influenza-bedingte Hospitalisierungen/ER-Besuche2</c:v>
                </c:pt>
                <c:pt idx="7">
                  <c:v>...Influenza-ähnlicher Erkrankung1</c:v>
                </c:pt>
                <c:pt idx="8">
                  <c:v>Saison 2017/2018: Prävention von...</c:v>
                </c:pt>
              </c:strCache>
            </c:strRef>
          </c:cat>
          <c:val>
            <c:numRef>
              <c:f>'[Chart in Microsoft PowerPoint]Sheet1'!$B$2:$B$10</c:f>
              <c:numCache>
                <c:formatCode>General</c:formatCode>
                <c:ptCount val="9"/>
                <c:pt idx="0">
                  <c:v>5.3</c:v>
                </c:pt>
                <c:pt idx="1">
                  <c:v>9.5</c:v>
                </c:pt>
                <c:pt idx="3">
                  <c:v>6.5</c:v>
                </c:pt>
                <c:pt idx="4">
                  <c:v>7.6</c:v>
                </c:pt>
                <c:pt idx="6">
                  <c:v>14.1</c:v>
                </c:pt>
                <c:pt idx="7">
                  <c:v>36.200000000000003</c:v>
                </c:pt>
              </c:numCache>
            </c:numRef>
          </c:val>
          <c:extLst>
            <c:ext xmlns:c16="http://schemas.microsoft.com/office/drawing/2014/chart" uri="{C3380CC4-5D6E-409C-BE32-E72D297353CC}">
              <c16:uniqueId val="{00000000-AFAB-4F82-A70D-4EAA8A9473AD}"/>
            </c:ext>
          </c:extLst>
        </c:ser>
        <c:dLbls>
          <c:showLegendKey val="0"/>
          <c:showVal val="0"/>
          <c:showCatName val="0"/>
          <c:showSerName val="0"/>
          <c:showPercent val="0"/>
          <c:showBubbleSize val="0"/>
        </c:dLbls>
        <c:gapWidth val="182"/>
        <c:axId val="1552556095"/>
        <c:axId val="1552554431"/>
      </c:barChart>
      <c:scatterChart>
        <c:scatterStyle val="lineMarker"/>
        <c:varyColors val="0"/>
        <c:ser>
          <c:idx val="1"/>
          <c:order val="1"/>
          <c:spPr>
            <a:ln w="25400" cap="rnd">
              <a:noFill/>
              <a:round/>
            </a:ln>
            <a:effectLst/>
          </c:spPr>
          <c:marker>
            <c:symbol val="square"/>
            <c:size val="5"/>
            <c:spPr>
              <a:solidFill>
                <a:srgbClr val="C00000"/>
              </a:solidFill>
              <a:ln w="19050">
                <a:solidFill>
                  <a:srgbClr val="C00000">
                    <a:alpha val="99000"/>
                  </a:srgbClr>
                </a:solidFill>
              </a:ln>
              <a:effectLst/>
            </c:spPr>
          </c:marker>
          <c:errBars>
            <c:errDir val="x"/>
            <c:errBarType val="both"/>
            <c:errValType val="cust"/>
            <c:noEndCap val="0"/>
            <c:plus>
              <c:numRef>
                <c:f>'[Chart in Microsoft PowerPoint]Sheet1'!$G$2:$G$10</c:f>
                <c:numCache>
                  <c:formatCode>General</c:formatCode>
                  <c:ptCount val="9"/>
                  <c:pt idx="0">
                    <c:v>4.6000000000000005</c:v>
                  </c:pt>
                  <c:pt idx="1">
                    <c:v>1.5999999999999996</c:v>
                  </c:pt>
                  <c:pt idx="3">
                    <c:v>6</c:v>
                  </c:pt>
                  <c:pt idx="4">
                    <c:v>1</c:v>
                  </c:pt>
                  <c:pt idx="6">
                    <c:v>5.5000000000000018</c:v>
                  </c:pt>
                  <c:pt idx="7">
                    <c:v>8.6999999999999957</c:v>
                  </c:pt>
                </c:numCache>
              </c:numRef>
            </c:plus>
            <c:minus>
              <c:numRef>
                <c:f>'[Chart in Microsoft PowerPoint]Sheet1'!$F$2:$F$10</c:f>
                <c:numCache>
                  <c:formatCode>General</c:formatCode>
                  <c:ptCount val="9"/>
                  <c:pt idx="0">
                    <c:v>4.8</c:v>
                  </c:pt>
                  <c:pt idx="1">
                    <c:v>1.5999999999999996</c:v>
                  </c:pt>
                  <c:pt idx="3">
                    <c:v>6.4</c:v>
                  </c:pt>
                  <c:pt idx="4">
                    <c:v>1.0999999999999996</c:v>
                  </c:pt>
                  <c:pt idx="6">
                    <c:v>5.2999999999999989</c:v>
                  </c:pt>
                  <c:pt idx="7">
                    <c:v>10.100000000000001</c:v>
                  </c:pt>
                </c:numCache>
              </c:numRef>
            </c:minus>
            <c:spPr>
              <a:noFill/>
              <a:ln w="19050" cap="flat" cmpd="sng" algn="ctr">
                <a:solidFill>
                  <a:schemeClr val="tx1">
                    <a:lumMod val="65000"/>
                    <a:lumOff val="35000"/>
                  </a:schemeClr>
                </a:solidFill>
                <a:round/>
              </a:ln>
              <a:effectLst/>
            </c:spPr>
          </c:errBars>
          <c:xVal>
            <c:numRef>
              <c:f>'[Chart in Microsoft PowerPoint]Sheet1'!$B$2:$B$10</c:f>
              <c:numCache>
                <c:formatCode>General</c:formatCode>
                <c:ptCount val="9"/>
                <c:pt idx="0">
                  <c:v>5.3</c:v>
                </c:pt>
                <c:pt idx="1">
                  <c:v>9.5</c:v>
                </c:pt>
                <c:pt idx="3">
                  <c:v>6.5</c:v>
                </c:pt>
                <c:pt idx="4">
                  <c:v>7.6</c:v>
                </c:pt>
                <c:pt idx="6">
                  <c:v>14.1</c:v>
                </c:pt>
                <c:pt idx="7">
                  <c:v>36.200000000000003</c:v>
                </c:pt>
              </c:numCache>
            </c:numRef>
          </c:xVal>
          <c:yVal>
            <c:numRef>
              <c:f>'[Chart in Microsoft PowerPoint]Sheet1'!$E$2:$E$10</c:f>
              <c:numCache>
                <c:formatCode>General</c:formatCode>
                <c:ptCount val="9"/>
                <c:pt idx="0">
                  <c:v>0.5</c:v>
                </c:pt>
                <c:pt idx="1">
                  <c:v>1</c:v>
                </c:pt>
                <c:pt idx="2">
                  <c:v>1.5</c:v>
                </c:pt>
                <c:pt idx="3">
                  <c:v>2</c:v>
                </c:pt>
                <c:pt idx="4">
                  <c:v>2.5</c:v>
                </c:pt>
                <c:pt idx="5">
                  <c:v>3</c:v>
                </c:pt>
                <c:pt idx="6">
                  <c:v>3.5</c:v>
                </c:pt>
                <c:pt idx="7">
                  <c:v>4</c:v>
                </c:pt>
                <c:pt idx="8">
                  <c:v>4.5</c:v>
                </c:pt>
              </c:numCache>
            </c:numRef>
          </c:yVal>
          <c:smooth val="0"/>
          <c:extLst>
            <c:ext xmlns:c16="http://schemas.microsoft.com/office/drawing/2014/chart" uri="{C3380CC4-5D6E-409C-BE32-E72D297353CC}">
              <c16:uniqueId val="{00000001-AFAB-4F82-A70D-4EAA8A9473AD}"/>
            </c:ext>
          </c:extLst>
        </c:ser>
        <c:dLbls>
          <c:showLegendKey val="0"/>
          <c:showVal val="0"/>
          <c:showCatName val="0"/>
          <c:showSerName val="0"/>
          <c:showPercent val="0"/>
          <c:showBubbleSize val="0"/>
        </c:dLbls>
        <c:axId val="1561156863"/>
        <c:axId val="1561156447"/>
      </c:scatterChart>
      <c:catAx>
        <c:axId val="1552556095"/>
        <c:scaling>
          <c:orientation val="minMax"/>
        </c:scaling>
        <c:delete val="1"/>
        <c:axPos val="l"/>
        <c:numFmt formatCode="General" sourceLinked="1"/>
        <c:majorTickMark val="none"/>
        <c:minorTickMark val="none"/>
        <c:tickLblPos val="low"/>
        <c:crossAx val="1552554431"/>
        <c:crosses val="autoZero"/>
        <c:auto val="1"/>
        <c:lblAlgn val="ctr"/>
        <c:lblOffset val="100"/>
        <c:noMultiLvlLbl val="0"/>
      </c:catAx>
      <c:valAx>
        <c:axId val="1552554431"/>
        <c:scaling>
          <c:orientation val="minMax"/>
          <c:min val="-1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de-DE"/>
          </a:p>
        </c:txPr>
        <c:crossAx val="1552556095"/>
        <c:crosses val="autoZero"/>
        <c:crossBetween val="between"/>
        <c:majorUnit val="10"/>
        <c:minorUnit val="10"/>
      </c:valAx>
      <c:valAx>
        <c:axId val="1561156447"/>
        <c:scaling>
          <c:orientation val="minMax"/>
        </c:scaling>
        <c:delete val="1"/>
        <c:axPos val="r"/>
        <c:numFmt formatCode="General" sourceLinked="1"/>
        <c:majorTickMark val="out"/>
        <c:minorTickMark val="none"/>
        <c:tickLblPos val="nextTo"/>
        <c:crossAx val="1561156863"/>
        <c:crosses val="max"/>
        <c:crossBetween val="midCat"/>
      </c:valAx>
      <c:valAx>
        <c:axId val="1561156863"/>
        <c:scaling>
          <c:orientation val="minMax"/>
        </c:scaling>
        <c:delete val="1"/>
        <c:axPos val="b"/>
        <c:numFmt formatCode="General" sourceLinked="1"/>
        <c:majorTickMark val="out"/>
        <c:minorTickMark val="none"/>
        <c:tickLblPos val="nextTo"/>
        <c:crossAx val="15611564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979221347331588E-2"/>
          <c:y val="4.3385160535963564E-2"/>
          <c:w val="0.85218044619422573"/>
          <c:h val="0.64850783929788702"/>
        </c:manualLayout>
      </c:layout>
      <c:scatterChart>
        <c:scatterStyle val="lineMarker"/>
        <c:varyColors val="0"/>
        <c:ser>
          <c:idx val="0"/>
          <c:order val="0"/>
          <c:tx>
            <c:strRef>
              <c:f>'Forest Plot'!$G$22</c:f>
              <c:strCache>
                <c:ptCount val="1"/>
                <c:pt idx="0">
                  <c:v>Position</c:v>
                </c:pt>
              </c:strCache>
            </c:strRef>
          </c:tx>
          <c:spPr>
            <a:ln w="19050" cap="rnd">
              <a:noFill/>
              <a:round/>
            </a:ln>
            <a:effectLst/>
          </c:spPr>
          <c:marker>
            <c:symbol val="circle"/>
            <c:size val="12"/>
            <c:spPr>
              <a:solidFill>
                <a:schemeClr val="accent1"/>
              </a:solidFill>
              <a:ln w="9525">
                <a:solidFill>
                  <a:schemeClr val="accent1"/>
                </a:solidFill>
              </a:ln>
              <a:effectLst/>
            </c:spPr>
          </c:marker>
          <c:errBars>
            <c:errDir val="x"/>
            <c:errBarType val="both"/>
            <c:errValType val="cust"/>
            <c:noEndCap val="0"/>
            <c:plus>
              <c:numRef>
                <c:f>'Forest Plot'!$K$23:$K$25</c:f>
                <c:numCache>
                  <c:formatCode>General</c:formatCode>
                  <c:ptCount val="3"/>
                  <c:pt idx="0">
                    <c:v>7.2000000000000008E-2</c:v>
                  </c:pt>
                  <c:pt idx="1">
                    <c:v>7.1000000000000008E-2</c:v>
                  </c:pt>
                  <c:pt idx="2">
                    <c:v>6.7000000000000004E-2</c:v>
                  </c:pt>
                </c:numCache>
              </c:numRef>
            </c:plus>
            <c:minus>
              <c:numRef>
                <c:f>'Forest Plot'!$J$23:$J$25</c:f>
                <c:numCache>
                  <c:formatCode>General</c:formatCode>
                  <c:ptCount val="3"/>
                  <c:pt idx="0">
                    <c:v>7.7999999999999986E-2</c:v>
                  </c:pt>
                  <c:pt idx="1">
                    <c:v>7.8E-2</c:v>
                  </c:pt>
                  <c:pt idx="2">
                    <c:v>7.3000000000000009E-2</c:v>
                  </c:pt>
                </c:numCache>
              </c:numRef>
            </c:minus>
            <c:spPr>
              <a:noFill/>
              <a:ln w="28575" cap="flat" cmpd="sng" algn="ctr">
                <a:solidFill>
                  <a:schemeClr val="accent3"/>
                </a:solidFill>
                <a:round/>
              </a:ln>
              <a:effectLst/>
            </c:spPr>
          </c:errBars>
          <c:xVal>
            <c:numRef>
              <c:f>'Forest Plot'!$F$23:$F$25</c:f>
              <c:numCache>
                <c:formatCode>0.0%</c:formatCode>
                <c:ptCount val="3"/>
                <c:pt idx="0">
                  <c:v>0.14799999999999999</c:v>
                </c:pt>
                <c:pt idx="1">
                  <c:v>0.125</c:v>
                </c:pt>
                <c:pt idx="2">
                  <c:v>0.1</c:v>
                </c:pt>
              </c:numCache>
            </c:numRef>
          </c:xVal>
          <c:yVal>
            <c:numRef>
              <c:f>'Forest Plot'!$G$23:$G$25</c:f>
              <c:numCache>
                <c:formatCode>_-* #,##0.0_-;\-* #,##0.0_-;_-* "-"??_-;_-@_-</c:formatCode>
                <c:ptCount val="3"/>
                <c:pt idx="0" formatCode="_-* #,##0_-;\-* #,##0_-;_-* &quot;-&quot;??_-;_-@_-">
                  <c:v>3</c:v>
                </c:pt>
                <c:pt idx="1">
                  <c:v>2</c:v>
                </c:pt>
                <c:pt idx="2">
                  <c:v>1</c:v>
                </c:pt>
              </c:numCache>
            </c:numRef>
          </c:yVal>
          <c:smooth val="0"/>
          <c:extLst>
            <c:ext xmlns:c16="http://schemas.microsoft.com/office/drawing/2014/chart" uri="{C3380CC4-5D6E-409C-BE32-E72D297353CC}">
              <c16:uniqueId val="{00000000-B930-4D7B-932B-C76DAD0064EA}"/>
            </c:ext>
          </c:extLst>
        </c:ser>
        <c:dLbls>
          <c:showLegendKey val="0"/>
          <c:showVal val="0"/>
          <c:showCatName val="0"/>
          <c:showSerName val="0"/>
          <c:showPercent val="0"/>
          <c:showBubbleSize val="0"/>
        </c:dLbls>
        <c:axId val="454379584"/>
        <c:axId val="454372096"/>
      </c:scatterChart>
      <c:valAx>
        <c:axId val="454379584"/>
        <c:scaling>
          <c:orientation val="minMax"/>
          <c:max val="0.30000000000000004"/>
          <c:min val="-5.000000000000001E-2"/>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r>
                  <a:rPr lang="en-AU" b="1" dirty="0">
                    <a:solidFill>
                      <a:schemeClr val="tx1"/>
                    </a:solidFill>
                    <a:latin typeface="+mj-lt"/>
                  </a:rPr>
                  <a:t>Relative</a:t>
                </a:r>
                <a:r>
                  <a:rPr lang="en-AU" b="1" baseline="0" dirty="0">
                    <a:solidFill>
                      <a:schemeClr val="tx1"/>
                    </a:solidFill>
                    <a:latin typeface="+mj-lt"/>
                  </a:rPr>
                  <a:t> </a:t>
                </a:r>
                <a:r>
                  <a:rPr lang="en-AU" b="1" baseline="0" dirty="0" err="1">
                    <a:solidFill>
                      <a:schemeClr val="tx1"/>
                    </a:solidFill>
                    <a:latin typeface="+mj-lt"/>
                  </a:rPr>
                  <a:t>Impfeffektivität</a:t>
                </a:r>
                <a:r>
                  <a:rPr lang="en-AU" b="1" baseline="0" dirty="0">
                    <a:solidFill>
                      <a:schemeClr val="tx1"/>
                    </a:solidFill>
                    <a:latin typeface="+mj-lt"/>
                  </a:rPr>
                  <a:t>, </a:t>
                </a:r>
                <a:r>
                  <a:rPr lang="en-AU" b="1" baseline="0" dirty="0" err="1">
                    <a:solidFill>
                      <a:schemeClr val="tx1"/>
                    </a:solidFill>
                    <a:latin typeface="+mj-lt"/>
                  </a:rPr>
                  <a:t>rVE</a:t>
                </a:r>
                <a:r>
                  <a:rPr lang="en-AU" b="1" dirty="0">
                    <a:solidFill>
                      <a:schemeClr val="tx1"/>
                    </a:solidFill>
                    <a:latin typeface="+mj-lt"/>
                  </a:rPr>
                  <a:t> (95% KI)</a:t>
                </a:r>
              </a:p>
              <a:p>
                <a:pPr>
                  <a:defRPr>
                    <a:solidFill>
                      <a:schemeClr val="tx1"/>
                    </a:solidFill>
                    <a:latin typeface="+mj-lt"/>
                  </a:defRPr>
                </a:pPr>
                <a:endParaRPr lang="en-AU" dirty="0">
                  <a:solidFill>
                    <a:schemeClr val="tx1"/>
                  </a:solidFill>
                  <a:latin typeface="+mj-lt"/>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de-DE"/>
            </a:p>
          </c:txPr>
        </c:title>
        <c:numFmt formatCod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de-DE"/>
          </a:p>
        </c:txPr>
        <c:crossAx val="454372096"/>
        <c:crosses val="autoZero"/>
        <c:crossBetween val="midCat"/>
        <c:majorUnit val="0.1"/>
      </c:valAx>
      <c:valAx>
        <c:axId val="454372096"/>
        <c:scaling>
          <c:orientation val="minMax"/>
        </c:scaling>
        <c:delete val="0"/>
        <c:axPos val="l"/>
        <c:numFmt formatCode="_-* #,##0_-;\-* #,##0_-;_-* &quot;-&quot;??_-;_-@_-"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crossAx val="4543795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alibri" panose="020F0502020204030204" pitchFamily="34" charset="0"/>
          <a:cs typeface="Calibri" panose="020F0502020204030204" pitchFamily="34" charset="0"/>
        </a:defRPr>
      </a:pPr>
      <a:endParaRPr lang="de-D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092811594437503E-2"/>
          <c:y val="0.10590901442148928"/>
          <c:w val="0.89704777718911111"/>
          <c:h val="0.73638469786431471"/>
        </c:manualLayout>
      </c:layout>
      <c:scatterChart>
        <c:scatterStyle val="lineMarker"/>
        <c:varyColors val="0"/>
        <c:ser>
          <c:idx val="0"/>
          <c:order val="0"/>
          <c:tx>
            <c:strRef>
              <c:f>Sheet1!$C$1</c:f>
              <c:strCache>
                <c:ptCount val="1"/>
                <c:pt idx="0">
                  <c:v>Y-Values</c:v>
                </c:pt>
              </c:strCache>
            </c:strRef>
          </c:tx>
          <c:spPr>
            <a:ln w="19050" cap="rnd">
              <a:noFill/>
              <a:round/>
            </a:ln>
            <a:effectLst/>
          </c:spPr>
          <c:marker>
            <c:symbol val="diamond"/>
            <c:size val="10"/>
            <c:spPr>
              <a:solidFill>
                <a:srgbClr val="231F20"/>
              </a:solidFill>
              <a:ln w="9525">
                <a:noFill/>
              </a:ln>
              <a:effectLst/>
            </c:spPr>
          </c:marker>
          <c:dPt>
            <c:idx val="0"/>
            <c:marker>
              <c:symbol val="diamond"/>
              <c:size val="10"/>
              <c:spPr>
                <a:solidFill>
                  <a:srgbClr val="231F20"/>
                </a:solidFill>
                <a:ln w="9525">
                  <a:noFill/>
                </a:ln>
                <a:effectLst/>
              </c:spPr>
            </c:marker>
            <c:bubble3D val="0"/>
            <c:extLst>
              <c:ext xmlns:c16="http://schemas.microsoft.com/office/drawing/2014/chart" uri="{C3380CC4-5D6E-409C-BE32-E72D297353CC}">
                <c16:uniqueId val="{00000000-B0E8-4652-803C-03F8F04D0944}"/>
              </c:ext>
            </c:extLst>
          </c:dPt>
          <c:dPt>
            <c:idx val="2"/>
            <c:marker>
              <c:symbol val="diamond"/>
              <c:size val="10"/>
              <c:spPr>
                <a:solidFill>
                  <a:srgbClr val="231F20"/>
                </a:solidFill>
                <a:ln w="9525">
                  <a:noFill/>
                </a:ln>
                <a:effectLst/>
              </c:spPr>
            </c:marker>
            <c:bubble3D val="0"/>
            <c:extLst>
              <c:ext xmlns:c16="http://schemas.microsoft.com/office/drawing/2014/chart" uri="{C3380CC4-5D6E-409C-BE32-E72D297353CC}">
                <c16:uniqueId val="{00000001-B0E8-4652-803C-03F8F04D0944}"/>
              </c:ext>
            </c:extLst>
          </c:dPt>
          <c:dPt>
            <c:idx val="3"/>
            <c:marker>
              <c:symbol val="diamond"/>
              <c:size val="10"/>
              <c:spPr>
                <a:solidFill>
                  <a:srgbClr val="231F20"/>
                </a:solidFill>
                <a:ln w="9525">
                  <a:noFill/>
                </a:ln>
                <a:effectLst/>
              </c:spPr>
            </c:marker>
            <c:bubble3D val="0"/>
            <c:extLst>
              <c:ext xmlns:c16="http://schemas.microsoft.com/office/drawing/2014/chart" uri="{C3380CC4-5D6E-409C-BE32-E72D297353CC}">
                <c16:uniqueId val="{00000002-B0E8-4652-803C-03F8F04D0944}"/>
              </c:ext>
            </c:extLst>
          </c:dPt>
          <c:dPt>
            <c:idx val="4"/>
            <c:marker>
              <c:symbol val="diamond"/>
              <c:size val="10"/>
              <c:spPr>
                <a:solidFill>
                  <a:srgbClr val="231F20"/>
                </a:solidFill>
                <a:ln w="9525">
                  <a:noFill/>
                </a:ln>
                <a:effectLst/>
              </c:spPr>
            </c:marker>
            <c:bubble3D val="0"/>
            <c:extLst>
              <c:ext xmlns:c16="http://schemas.microsoft.com/office/drawing/2014/chart" uri="{C3380CC4-5D6E-409C-BE32-E72D297353CC}">
                <c16:uniqueId val="{00000003-B0E8-4652-803C-03F8F04D0944}"/>
              </c:ext>
            </c:extLst>
          </c:dPt>
          <c:dPt>
            <c:idx val="5"/>
            <c:marker>
              <c:symbol val="diamond"/>
              <c:size val="10"/>
              <c:spPr>
                <a:solidFill>
                  <a:srgbClr val="231F20"/>
                </a:solidFill>
                <a:ln w="9525">
                  <a:noFill/>
                </a:ln>
                <a:effectLst/>
              </c:spPr>
            </c:marker>
            <c:bubble3D val="0"/>
            <c:extLst>
              <c:ext xmlns:c16="http://schemas.microsoft.com/office/drawing/2014/chart" uri="{C3380CC4-5D6E-409C-BE32-E72D297353CC}">
                <c16:uniqueId val="{00000004-B0E8-4652-803C-03F8F04D0944}"/>
              </c:ext>
            </c:extLst>
          </c:dPt>
          <c:dPt>
            <c:idx val="6"/>
            <c:marker>
              <c:symbol val="diamond"/>
              <c:size val="10"/>
              <c:spPr>
                <a:solidFill>
                  <a:srgbClr val="231F20"/>
                </a:solidFill>
                <a:ln w="9525">
                  <a:noFill/>
                </a:ln>
                <a:effectLst/>
              </c:spPr>
            </c:marker>
            <c:bubble3D val="0"/>
            <c:extLst>
              <c:ext xmlns:c16="http://schemas.microsoft.com/office/drawing/2014/chart" uri="{C3380CC4-5D6E-409C-BE32-E72D297353CC}">
                <c16:uniqueId val="{00000005-B0E8-4652-803C-03F8F04D0944}"/>
              </c:ext>
            </c:extLst>
          </c:dPt>
          <c:dPt>
            <c:idx val="7"/>
            <c:marker>
              <c:symbol val="diamond"/>
              <c:size val="10"/>
              <c:spPr>
                <a:solidFill>
                  <a:srgbClr val="231F20"/>
                </a:solidFill>
                <a:ln w="9525">
                  <a:noFill/>
                </a:ln>
                <a:effectLst/>
              </c:spPr>
            </c:marker>
            <c:bubble3D val="0"/>
            <c:extLst>
              <c:ext xmlns:c16="http://schemas.microsoft.com/office/drawing/2014/chart" uri="{C3380CC4-5D6E-409C-BE32-E72D297353CC}">
                <c16:uniqueId val="{00000006-B0E8-4652-803C-03F8F04D0944}"/>
              </c:ext>
            </c:extLst>
          </c:dPt>
          <c:dPt>
            <c:idx val="8"/>
            <c:marker>
              <c:symbol val="diamond"/>
              <c:size val="10"/>
              <c:spPr>
                <a:solidFill>
                  <a:srgbClr val="231F20"/>
                </a:solidFill>
                <a:ln w="9525">
                  <a:noFill/>
                </a:ln>
                <a:effectLst/>
              </c:spPr>
            </c:marker>
            <c:bubble3D val="0"/>
            <c:extLst>
              <c:ext xmlns:c16="http://schemas.microsoft.com/office/drawing/2014/chart" uri="{C3380CC4-5D6E-409C-BE32-E72D297353CC}">
                <c16:uniqueId val="{00000007-B0E8-4652-803C-03F8F04D0944}"/>
              </c:ext>
            </c:extLst>
          </c:dPt>
          <c:dPt>
            <c:idx val="9"/>
            <c:marker>
              <c:symbol val="diamond"/>
              <c:size val="10"/>
              <c:spPr>
                <a:solidFill>
                  <a:srgbClr val="231F20"/>
                </a:solidFill>
                <a:ln w="9525">
                  <a:noFill/>
                </a:ln>
                <a:effectLst/>
              </c:spPr>
            </c:marker>
            <c:bubble3D val="0"/>
            <c:extLst>
              <c:ext xmlns:c16="http://schemas.microsoft.com/office/drawing/2014/chart" uri="{C3380CC4-5D6E-409C-BE32-E72D297353CC}">
                <c16:uniqueId val="{00000008-B0E8-4652-803C-03F8F04D0944}"/>
              </c:ext>
            </c:extLst>
          </c:dPt>
          <c:dPt>
            <c:idx val="10"/>
            <c:marker>
              <c:symbol val="diamond"/>
              <c:size val="10"/>
              <c:spPr>
                <a:solidFill>
                  <a:srgbClr val="231F20"/>
                </a:solidFill>
                <a:ln w="9525">
                  <a:noFill/>
                </a:ln>
                <a:effectLst/>
              </c:spPr>
            </c:marker>
            <c:bubble3D val="0"/>
            <c:extLst>
              <c:ext xmlns:c16="http://schemas.microsoft.com/office/drawing/2014/chart" uri="{C3380CC4-5D6E-409C-BE32-E72D297353CC}">
                <c16:uniqueId val="{00000009-B0E8-4652-803C-03F8F04D0944}"/>
              </c:ext>
            </c:extLst>
          </c:dPt>
          <c:dPt>
            <c:idx val="11"/>
            <c:marker>
              <c:symbol val="diamond"/>
              <c:size val="10"/>
              <c:spPr>
                <a:solidFill>
                  <a:srgbClr val="231F20"/>
                </a:solidFill>
                <a:ln w="9525">
                  <a:noFill/>
                </a:ln>
                <a:effectLst/>
              </c:spPr>
            </c:marker>
            <c:bubble3D val="0"/>
            <c:extLst>
              <c:ext xmlns:c16="http://schemas.microsoft.com/office/drawing/2014/chart" uri="{C3380CC4-5D6E-409C-BE32-E72D297353CC}">
                <c16:uniqueId val="{0000000A-B0E8-4652-803C-03F8F04D0944}"/>
              </c:ext>
            </c:extLst>
          </c:dPt>
          <c:dPt>
            <c:idx val="14"/>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0C-B0E8-4652-803C-03F8F04D0944}"/>
              </c:ext>
            </c:extLst>
          </c:dPt>
          <c:dPt>
            <c:idx val="15"/>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0E-B0E8-4652-803C-03F8F04D0944}"/>
              </c:ext>
            </c:extLst>
          </c:dPt>
          <c:dPt>
            <c:idx val="18"/>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0-B0E8-4652-803C-03F8F04D0944}"/>
              </c:ext>
            </c:extLst>
          </c:dPt>
          <c:dPt>
            <c:idx val="19"/>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2-B0E8-4652-803C-03F8F04D0944}"/>
              </c:ext>
            </c:extLst>
          </c:dPt>
          <c:dPt>
            <c:idx val="21"/>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4-B0E8-4652-803C-03F8F04D0944}"/>
              </c:ext>
            </c:extLst>
          </c:dPt>
          <c:dPt>
            <c:idx val="22"/>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6-B0E8-4652-803C-03F8F04D0944}"/>
              </c:ext>
            </c:extLst>
          </c:dPt>
          <c:dPt>
            <c:idx val="25"/>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8-B0E8-4652-803C-03F8F04D0944}"/>
              </c:ext>
            </c:extLst>
          </c:dPt>
          <c:dPt>
            <c:idx val="26"/>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A-B0E8-4652-803C-03F8F04D0944}"/>
              </c:ext>
            </c:extLst>
          </c:dPt>
          <c:errBars>
            <c:errDir val="x"/>
            <c:errBarType val="both"/>
            <c:errValType val="cust"/>
            <c:noEndCap val="0"/>
            <c:plus>
              <c:numRef>
                <c:f>Sheet1!$F$2:$F$13</c:f>
                <c:numCache>
                  <c:formatCode>General</c:formatCode>
                  <c:ptCount val="12"/>
                  <c:pt idx="0">
                    <c:v>14.7</c:v>
                  </c:pt>
                  <c:pt idx="1">
                    <c:v>17.3</c:v>
                  </c:pt>
                </c:numCache>
              </c:numRef>
            </c:plus>
            <c:minus>
              <c:numRef>
                <c:f>Sheet1!$E$2:$E$13</c:f>
                <c:numCache>
                  <c:formatCode>General</c:formatCode>
                  <c:ptCount val="12"/>
                  <c:pt idx="0">
                    <c:v>17.100000000000001</c:v>
                  </c:pt>
                  <c:pt idx="1">
                    <c:v>20.9</c:v>
                  </c:pt>
                </c:numCache>
              </c:numRef>
            </c:minus>
            <c:spPr>
              <a:noFill/>
              <a:ln w="15875" cap="flat" cmpd="sng" algn="ctr">
                <a:solidFill>
                  <a:schemeClr val="tx1"/>
                </a:solidFill>
                <a:round/>
              </a:ln>
              <a:effectLst/>
            </c:spPr>
          </c:errBars>
          <c:xVal>
            <c:numRef>
              <c:f>Sheet1!$B$2:$B$3</c:f>
              <c:numCache>
                <c:formatCode>General</c:formatCode>
                <c:ptCount val="2"/>
                <c:pt idx="0">
                  <c:v>-2.5</c:v>
                </c:pt>
                <c:pt idx="1">
                  <c:v>-1.6</c:v>
                </c:pt>
              </c:numCache>
            </c:numRef>
          </c:xVal>
          <c:yVal>
            <c:numRef>
              <c:f>Sheet1!$C$2:$C$3</c:f>
              <c:numCache>
                <c:formatCode>General</c:formatCode>
                <c:ptCount val="2"/>
                <c:pt idx="0">
                  <c:v>2.1</c:v>
                </c:pt>
                <c:pt idx="1">
                  <c:v>0.75</c:v>
                </c:pt>
              </c:numCache>
            </c:numRef>
          </c:yVal>
          <c:smooth val="0"/>
          <c:extLst>
            <c:ext xmlns:c16="http://schemas.microsoft.com/office/drawing/2014/chart" uri="{C3380CC4-5D6E-409C-BE32-E72D297353CC}">
              <c16:uniqueId val="{0000001B-B0E8-4652-803C-03F8F04D0944}"/>
            </c:ext>
          </c:extLst>
        </c:ser>
        <c:dLbls>
          <c:showLegendKey val="0"/>
          <c:showVal val="0"/>
          <c:showCatName val="0"/>
          <c:showSerName val="0"/>
          <c:showPercent val="0"/>
          <c:showBubbleSize val="0"/>
        </c:dLbls>
        <c:axId val="309269455"/>
        <c:axId val="309271087"/>
      </c:scatterChart>
      <c:valAx>
        <c:axId val="309269455"/>
        <c:scaling>
          <c:orientation val="minMax"/>
          <c:max val="50"/>
          <c:min val="-50"/>
        </c:scaling>
        <c:delete val="0"/>
        <c:axPos val="b"/>
        <c:numFmt formatCode="0" sourceLinked="0"/>
        <c:majorTickMark val="out"/>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309271087"/>
        <c:crosses val="autoZero"/>
        <c:crossBetween val="midCat"/>
      </c:valAx>
      <c:valAx>
        <c:axId val="309271087"/>
        <c:scaling>
          <c:orientation val="minMax"/>
        </c:scaling>
        <c:delete val="0"/>
        <c:axPos val="l"/>
        <c:numFmt formatCode="General" sourceLinked="1"/>
        <c:majorTickMark val="none"/>
        <c:minorTickMark val="none"/>
        <c:tickLblPos val="none"/>
        <c:spPr>
          <a:noFill/>
          <a:ln w="12700" cap="flat" cmpd="sng" algn="ctr">
            <a:solidFill>
              <a:schemeClr val="tx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309269455"/>
        <c:crossesAt val="0"/>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omments/modernComment_100_8351935B.xml><?xml version="1.0" encoding="utf-8"?>
<p188:cmLst xmlns:a="http://schemas.openxmlformats.org/drawingml/2006/main" xmlns:r="http://schemas.openxmlformats.org/officeDocument/2006/relationships" xmlns:p188="http://schemas.microsoft.com/office/powerpoint/2018/8/main">
  <p188:cm id="{D2BFA4E8-CD53-44AC-AF29-3321B005F3B0}" authorId="{D0169EE3-0394-D9C8-0C46-B0B41AF7E235}" created="2023-11-15T21:02:48.746">
    <ac:txMkLst xmlns:ac="http://schemas.microsoft.com/office/drawing/2013/main/command">
      <pc:docMk xmlns:pc="http://schemas.microsoft.com/office/powerpoint/2013/main/command"/>
      <pc:sldMk xmlns:pc="http://schemas.microsoft.com/office/powerpoint/2013/main/command" cId="2203161435" sldId="256"/>
      <ac:spMk id="10" creationId="{9C1E3F77-82FA-D754-8119-2F3932EFBDEB}"/>
      <ac:txMk cp="0" len="67">
        <ac:context len="68" hash="4022351682"/>
      </ac:txMk>
    </ac:txMkLst>
    <p188:pos x="11382718" y="1303383"/>
    <p188:replyLst>
      <p188:reply id="{C69D6B40-6C0D-446D-BA63-8E858D0AFDD5}" authorId="{D0169EE3-0394-D9C8-0C46-B0B41AF7E235}" created="2023-11-21T09:00:37.057">
        <p188:txBody>
          <a:bodyPr/>
          <a:lstStyle/>
          <a:p>
            <a:r>
              <a:rPr lang="en-US"/>
              <a:t>Da es sich um einen neutralen, medizinsichen Vortrag handelt dürfen keine Firmenbezogenen Lgos rein</a:t>
            </a:r>
          </a:p>
        </p188:txBody>
      </p188:reply>
    </p188:replyLst>
    <p188:txBody>
      <a:bodyPr/>
      <a:lstStyle/>
      <a:p>
        <a:r>
          <a:rPr lang="en-US"/>
          <a:t>Der Titel des Symposiums ist "Influenza Update &amp; weiterentwickelte Grippeimpfstoffe"
</a:t>
        </a:r>
      </a:p>
    </p188:txBody>
  </p188:cm>
</p188:cmLst>
</file>

<file path=ppt/comments/modernComment_7FFFEE07_1EB08E45.xml><?xml version="1.0" encoding="utf-8"?>
<p188:cmLst xmlns:a="http://schemas.openxmlformats.org/drawingml/2006/main" xmlns:r="http://schemas.openxmlformats.org/officeDocument/2006/relationships" xmlns:p188="http://schemas.microsoft.com/office/powerpoint/2018/8/main">
  <p188:cm id="{9F2F45DE-958B-4807-961A-7F4A44D86727}" authorId="{D0169EE3-0394-D9C8-0C46-B0B41AF7E235}" created="2023-11-15T21:07:51.480">
    <ac:deMkLst xmlns:ac="http://schemas.microsoft.com/office/drawing/2013/main/command">
      <pc:docMk xmlns:pc="http://schemas.microsoft.com/office/powerpoint/2013/main/command"/>
      <pc:sldMk xmlns:pc="http://schemas.microsoft.com/office/powerpoint/2013/main/command" cId="514887237" sldId="2147479047"/>
      <ac:spMk id="2" creationId="{3DDAD975-3376-4E5C-1D37-B65D7A10E7F4}"/>
    </ac:deMkLst>
    <p188:replyLst>
      <p188:reply id="{3DD27457-C5D7-4FB9-BCD3-3BB3C419D0BA}" authorId="{4FB1019F-C918-2981-CF16-F093AF9C09CE}" created="2023-11-22T22:00:30.658">
        <p188:txBody>
          <a:bodyPr/>
          <a:lstStyle/>
          <a:p>
            <a:r>
              <a:rPr lang="de-DE"/>
              <a:t>Danke. Ggf. Folie ins Back-Up </a:t>
            </a:r>
          </a:p>
        </p188:txBody>
      </p188:reply>
    </p188:replyLst>
    <p188:txBody>
      <a:bodyPr/>
      <a:lstStyle/>
      <a:p>
        <a:r>
          <a:rPr lang="en-US"/>
          <a:t>(Titel hinzugefügt, Inhalte angepasst)</a:t>
        </a:r>
      </a:p>
    </p188:txBody>
  </p188:cm>
</p188:cmLst>
</file>

<file path=ppt/comments/modernComment_7FFFEE0F_1A52F944.xml><?xml version="1.0" encoding="utf-8"?>
<p188:cmLst xmlns:a="http://schemas.openxmlformats.org/drawingml/2006/main" xmlns:r="http://schemas.openxmlformats.org/officeDocument/2006/relationships" xmlns:p188="http://schemas.microsoft.com/office/powerpoint/2018/8/main">
  <p188:cm id="{1237EA39-81CB-4294-95B4-6DF55DE9EE48}" authorId="{D0169EE3-0394-D9C8-0C46-B0B41AF7E235}" created="2023-11-20T11:55:15.059">
    <ac:txMkLst xmlns:ac="http://schemas.microsoft.com/office/drawing/2013/main/command">
      <pc:docMk xmlns:pc="http://schemas.microsoft.com/office/powerpoint/2013/main/command"/>
      <pc:sldMk xmlns:pc="http://schemas.microsoft.com/office/powerpoint/2013/main/command" cId="441645380" sldId="2147479055"/>
      <ac:spMk id="9" creationId="{6FE73367-4A0B-E8FB-AACB-C76A0DC8C82F}"/>
      <ac:txMk cp="0" len="52">
        <ac:context len="53" hash="3684825859"/>
      </ac:txMk>
    </ac:txMkLst>
    <p188:pos x="9645503" y="673868"/>
    <p188:txBody>
      <a:bodyPr/>
      <a:lstStyle/>
      <a:p>
        <a:r>
          <a:rPr lang="en-US"/>
          <a:t>Folie angepasst</a:t>
        </a:r>
      </a:p>
    </p188:txBody>
  </p188:cm>
</p188:cmLst>
</file>

<file path=ppt/comments/modernComment_7FFFEE15_ABD17D06.xml><?xml version="1.0" encoding="utf-8"?>
<p188:cmLst xmlns:a="http://schemas.openxmlformats.org/drawingml/2006/main" xmlns:r="http://schemas.openxmlformats.org/officeDocument/2006/relationships" xmlns:p188="http://schemas.microsoft.com/office/powerpoint/2018/8/main">
  <p188:cm id="{35469CAA-B7CC-4338-844C-A532CBA24A52}" authorId="{D0169EE3-0394-D9C8-0C46-B0B41AF7E235}" created="2023-11-17T12:33:18.528">
    <ac:txMkLst xmlns:ac="http://schemas.microsoft.com/office/drawing/2013/main/command">
      <pc:docMk xmlns:pc="http://schemas.microsoft.com/office/powerpoint/2013/main/command"/>
      <pc:sldMk xmlns:pc="http://schemas.microsoft.com/office/powerpoint/2013/main/command" cId="2882632966" sldId="2147479061"/>
      <ac:spMk id="3" creationId="{FE2A17BE-FF4F-DBFC-1436-42E169397CAC}"/>
      <ac:txMk cp="343" len="88">
        <ac:context len="432" hash="661690170"/>
      </ac:txMk>
    </ac:txMkLst>
    <p188:pos x="10297633" y="3923045"/>
    <p188:txBody>
      <a:bodyPr/>
      <a:lstStyle/>
      <a:p>
        <a:r>
          <a:rPr lang="en-US"/>
          <a:t>Umformuliert (Neutralität)</a:t>
        </a:r>
      </a:p>
    </p188:txBody>
  </p188:cm>
  <p188:cm id="{ACDFDF08-1F41-4BDD-ADBF-79379113A22B}" authorId="{D0169EE3-0394-D9C8-0C46-B0B41AF7E235}" created="2023-11-17T12:36:21.111">
    <ac:txMkLst xmlns:ac="http://schemas.microsoft.com/office/drawing/2013/main/command">
      <pc:docMk xmlns:pc="http://schemas.microsoft.com/office/powerpoint/2013/main/command"/>
      <pc:sldMk xmlns:pc="http://schemas.microsoft.com/office/powerpoint/2013/main/command" cId="2882632966" sldId="2147479061"/>
      <ac:spMk id="4" creationId="{930B7DBA-CC53-027A-D36E-81C4FF85EC8E}"/>
      <ac:txMk cp="0" len="108">
        <ac:context len="109" hash="4240662220"/>
      </ac:txMk>
    </ac:txMkLst>
    <p188:pos x="2345309" y="215039"/>
    <p188:txBody>
      <a:bodyPr/>
      <a:lstStyle/>
      <a:p>
        <a:r>
          <a:rPr lang="en-US"/>
          <a:t>Quellen ergänzt, da zT konkrete Zahlen/Aussagen gennat werden</a:t>
        </a:r>
      </a:p>
    </p188:txBody>
  </p188:cm>
  <p188:cm id="{7C5DC12E-E067-4D36-A734-20801E67E3C3}" authorId="{D0169EE3-0394-D9C8-0C46-B0B41AF7E235}" created="2023-11-21T09:38:37.118">
    <ac:txMkLst xmlns:ac="http://schemas.microsoft.com/office/drawing/2013/main/command">
      <pc:docMk xmlns:pc="http://schemas.microsoft.com/office/powerpoint/2013/main/command"/>
      <pc:sldMk xmlns:pc="http://schemas.microsoft.com/office/powerpoint/2013/main/command" cId="2882632966" sldId="2147479061"/>
      <ac:spMk id="2" creationId="{E0A76686-CC61-C702-7BF3-0B48C4EFDF45}"/>
      <ac:txMk cp="0" len="33">
        <ac:context len="34" hash="228778839"/>
      </ac:txMk>
    </ac:txMkLst>
    <p188:pos x="7125586" y="637622"/>
    <p188:txBody>
      <a:bodyPr/>
      <a:lstStyle/>
      <a:p>
        <a:r>
          <a:rPr lang="en-US"/>
          <a:t>=Zusammenfassung</a:t>
        </a:r>
      </a:p>
    </p188:txBody>
  </p188:cm>
</p188:cmLst>
</file>

<file path=ppt/comments/modernComment_7FFFEE24_2ACE17AC.xml><?xml version="1.0" encoding="utf-8"?>
<p188:cmLst xmlns:a="http://schemas.openxmlformats.org/drawingml/2006/main" xmlns:r="http://schemas.openxmlformats.org/officeDocument/2006/relationships" xmlns:p188="http://schemas.microsoft.com/office/powerpoint/2018/8/main">
  <p188:cm id="{29D9B545-1F24-4226-9438-FF77E08FB037}" authorId="{D0169EE3-0394-D9C8-0C46-B0B41AF7E235}" created="2023-11-17T12:11:50.970">
    <ac:deMkLst xmlns:ac="http://schemas.microsoft.com/office/drawing/2013/main/command">
      <pc:docMk xmlns:pc="http://schemas.microsoft.com/office/powerpoint/2013/main/command"/>
      <pc:sldMk xmlns:pc="http://schemas.microsoft.com/office/powerpoint/2013/main/command" cId="718149548" sldId="2147479076"/>
      <ac:picMk id="5" creationId="{F41986EA-15C6-5D13-AAF7-B7E427A6C43A}"/>
    </ac:deMkLst>
    <p188:txBody>
      <a:bodyPr/>
      <a:lstStyle/>
      <a:p>
        <a:r>
          <a:rPr lang="en-US"/>
          <a:t>Quelle ergänzt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DD9BC62-B091-0789-6488-3155CFCBBC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2790111-52D5-1472-E9F1-0C50FBE624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926027-6310-4C2A-824A-D29B1CDD1DFD}" type="datetimeFigureOut">
              <a:rPr lang="de-DE" smtClean="0"/>
              <a:t>10.09.2024</a:t>
            </a:fld>
            <a:endParaRPr lang="de-DE"/>
          </a:p>
        </p:txBody>
      </p:sp>
      <p:sp>
        <p:nvSpPr>
          <p:cNvPr id="4" name="Fußzeilenplatzhalter 3">
            <a:extLst>
              <a:ext uri="{FF2B5EF4-FFF2-40B4-BE49-F238E27FC236}">
                <a16:creationId xmlns:a16="http://schemas.microsoft.com/office/drawing/2014/main" id="{E5E8559B-7259-1386-0EF6-02ECBDD690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2FF8079-70B4-F88D-C69C-958E86141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A8B0BF-E097-4CC8-ABCA-AA2304CD04E5}" type="slidenum">
              <a:rPr lang="de-DE" smtClean="0"/>
              <a:t>‹Nr.›</a:t>
            </a:fld>
            <a:endParaRPr lang="de-DE"/>
          </a:p>
        </p:txBody>
      </p:sp>
    </p:spTree>
    <p:extLst>
      <p:ext uri="{BB962C8B-B14F-4D97-AF65-F5344CB8AC3E}">
        <p14:creationId xmlns:p14="http://schemas.microsoft.com/office/powerpoint/2010/main" val="41428218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1"/>
    </inkml:context>
    <inkml:brush xml:id="br0">
      <inkml:brushProperty name="width" value="0.05" units="cm"/>
      <inkml:brushProperty name="height" value="0.05" units="cm"/>
      <inkml:brushProperty name="color" value="#FF0066"/>
    </inkml:brush>
  </inkml:definitions>
  <inkml:trace contextRef="#ctx0" brushRef="#br0">1 30 24575,'0'-5'0,"0"-6"0,0-2-8191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2"/>
    </inkml:context>
    <inkml:brush xml:id="br0">
      <inkml:brushProperty name="width" value="0.05" units="cm"/>
      <inkml:brushProperty name="height" value="0.05" units="cm"/>
      <inkml:brushProperty name="color" value="#FF0066"/>
    </inkml:brush>
  </inkml:definitions>
  <inkml:trace contextRef="#ctx0" brushRef="#br0">1 1 24575,'5'0'0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91E52-5568-4313-9FE6-CD58E2509F5D}" type="datetimeFigureOut">
              <a:rPr lang="de-DE" smtClean="0"/>
              <a:t>10.09.2024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1E002-DD7E-471A-A18E-7A718FB1AB8A}" type="slidenum">
              <a:rPr lang="de-DE" smtClean="0"/>
              <a:t>‹Nr.›</a:t>
            </a:fld>
            <a:endParaRPr lang="de-DE"/>
          </a:p>
        </p:txBody>
      </p:sp>
    </p:spTree>
    <p:extLst>
      <p:ext uri="{BB962C8B-B14F-4D97-AF65-F5344CB8AC3E}">
        <p14:creationId xmlns:p14="http://schemas.microsoft.com/office/powerpoint/2010/main" val="127469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a:t>
            </a:fld>
            <a:endParaRPr lang="de-DE"/>
          </a:p>
        </p:txBody>
      </p:sp>
    </p:spTree>
    <p:extLst>
      <p:ext uri="{BB962C8B-B14F-4D97-AF65-F5344CB8AC3E}">
        <p14:creationId xmlns:p14="http://schemas.microsoft.com/office/powerpoint/2010/main" val="2789035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Montserrat Light"/>
              </a:rPr>
              <a:t>*Die Vorgeschichte eines AMIs, einer CAD und Diabetes mellitus wurde als Krankenhausaufnahme mit einem entsprechenden ICD-Code Internationalen Klassifikation der Krankheiten (ICD; 9. &amp; 10. Revision) vor dem Beobachtzungszeitraum definiert.</a:t>
            </a:r>
            <a:endParaRPr kumimoji="0" lang="da-DK" altLang="de-DE" sz="800" b="0" i="0" u="none" strike="noStrike" kern="1200" cap="none" spc="0" normalizeH="0" baseline="0" noProof="0" dirty="0">
              <a:ln>
                <a:noFill/>
              </a:ln>
              <a:solidFill>
                <a:srgbClr val="231F20"/>
              </a:solidFill>
              <a:effectLst/>
              <a:uLnTx/>
              <a:uFillTx/>
              <a:latin typeface="Montserrat Light"/>
              <a:ea typeface="+mn-ea"/>
              <a:cs typeface="+mn-cs"/>
            </a:endParaRPr>
          </a:p>
          <a:p>
            <a:endParaRPr lang="en-US" b="1" cap="all" dirty="0">
              <a:solidFill>
                <a:srgbClr val="1A1A1A"/>
              </a:solidFill>
              <a:effectLst/>
              <a:latin typeface="OTNEJMScalaSansLF"/>
            </a:endParaRPr>
          </a:p>
          <a:p>
            <a:r>
              <a:rPr lang="en-US" b="1" cap="all" dirty="0">
                <a:solidFill>
                  <a:srgbClr val="1A1A1A"/>
                </a:solidFill>
                <a:effectLst/>
                <a:latin typeface="OTNEJMScalaSansLF"/>
              </a:rPr>
              <a:t>Background</a:t>
            </a:r>
          </a:p>
          <a:p>
            <a:r>
              <a:rPr lang="en-US" dirty="0">
                <a:effectLst/>
              </a:rPr>
              <a:t>Acute respiratory infections can trigger acute myocardial infarction. We aimed to quantify the association between laboratory-confirmed influenza infection and acute myocardial infarction, particularly in patients with and without known coronary artery disease.</a:t>
            </a:r>
          </a:p>
          <a:p>
            <a:r>
              <a:rPr lang="en-US" b="1" cap="all" dirty="0">
                <a:solidFill>
                  <a:srgbClr val="1A1A1A"/>
                </a:solidFill>
                <a:effectLst/>
                <a:latin typeface="OTNEJMScalaSansLF"/>
              </a:rPr>
              <a:t>Methods</a:t>
            </a:r>
          </a:p>
          <a:p>
            <a:pPr algn="l"/>
            <a:r>
              <a:rPr lang="en-US" dirty="0">
                <a:effectLst/>
              </a:rPr>
              <a:t>This observational, registry-based, self-controlled case series study evaluated the association between laboratory-confirmed influenza infection and occurrence of acute myocardial infarction. Laboratory records on respiratory virus polymerase chain reaction (PCR) testing from 16 laboratories across the Netherlands were linked to national mortality, hospitalization, medication, and administrative registries. Influenza infection was defined as a positive PCR test result. Acute myocardial infarction was defined as a registered diagnostic code for either acute myocardial infarction hospitalization or death. Using a self-controlled case series method, we then compared the incidence of acute myocardial infarction during the risk period (</a:t>
            </a:r>
            <a:r>
              <a:rPr lang="en-US" u="sng" dirty="0">
                <a:effectLst/>
              </a:rPr>
              <a:t>days 1 to 7 after influenza infection</a:t>
            </a:r>
            <a:r>
              <a:rPr lang="en-US" dirty="0">
                <a:effectLst/>
              </a:rPr>
              <a:t>) versus the control period (</a:t>
            </a:r>
            <a:r>
              <a:rPr lang="en-US" u="sng" dirty="0">
                <a:effectLst/>
              </a:rPr>
              <a:t>1 year before and 51 weeks after the risk period</a:t>
            </a:r>
            <a:r>
              <a:rPr lang="en-US" dirty="0">
                <a:effectLst/>
              </a:rPr>
              <a:t>).</a:t>
            </a:r>
            <a:r>
              <a:rPr lang="en-US" sz="1800" b="0" i="0" u="none" strike="noStrike" baseline="0" dirty="0">
                <a:latin typeface="AdvTT28db423f"/>
              </a:rPr>
              <a:t> </a:t>
            </a:r>
            <a:r>
              <a:rPr lang="en-US" dirty="0">
                <a:effectLst/>
              </a:rPr>
              <a:t>Between 2008 and 2019, we identified 158,777 PCR tests for influenza in the study population; 26,221 were positive for influenza, constituting 23,405 unique influenza illness episodes. A total of 406 episodes were identified with acute myocardial infarction occurring within 1 year before and 1 year after confirmed influenza infection and were included in analysis. Twenty-five cases of acute myocardial infarction occurred during the risk period versus 394 during the control period. The adjusted relative incidence of acute myocardial infarction during the risk period compared with the control period was 6.16 (95% confidence interval [CI], 4.11 to 9.24). The relative incidence of acute myocardial infarction in individuals without prior hospitalization for coronary artery disease was 16.60 (95% CI, 10.45 to 26.37) compared with 1.43 (95% CI, 0.53 to 3.84) for those with prior admission for coronary artery disease.</a:t>
            </a:r>
          </a:p>
          <a:p>
            <a:pPr algn="l"/>
            <a:r>
              <a:rPr lang="en-US" b="1" i="0" cap="all" dirty="0">
                <a:solidFill>
                  <a:srgbClr val="1A1A1A"/>
                </a:solidFill>
                <a:effectLst/>
                <a:latin typeface="OTNEJMScalaSansLF"/>
              </a:rPr>
              <a:t>Results</a:t>
            </a:r>
          </a:p>
          <a:p>
            <a:pPr algn="l"/>
            <a:r>
              <a:rPr lang="en-US" b="0" i="0" dirty="0">
                <a:solidFill>
                  <a:srgbClr val="4D4D4D"/>
                </a:solidFill>
                <a:effectLst/>
                <a:latin typeface="Lyon Text Web"/>
              </a:rPr>
              <a:t>Between 2008 and 2019, we identified 158,777 PCR tests for influenza in the study population; 26,221 were positive for influenza, constituting 23,405 unique influenza illness episodes. A total of 406 episodes were identified with acute myocardial infarction occurring within 1 year before and 1 year after confirmed influenza infection and were included in analysis. Twenty-five cases of acute myocardial infarction occurred during the risk period versus 394 during the control period. The adjusted relative incidence of acute myocardial infarction during the risk period compared with the control period was 6.16 (95% confidence interval [CI], 4.11 to 9.24). The relative incidence of acute myocardial infarction in individuals without prior hospitalization for coronary artery disease was 16.60 (95% CI, 10.45 to 26.37) compared with 1.43 (95% CI, 0.53 to 3.84) for those with prior admission for coronary artery disease.</a:t>
            </a:r>
          </a:p>
          <a:p>
            <a:r>
              <a:rPr lang="en-US" b="1" cap="all" dirty="0">
                <a:solidFill>
                  <a:srgbClr val="1A1A1A"/>
                </a:solidFill>
                <a:effectLst/>
                <a:latin typeface="OTNEJMScalaSansLF"/>
              </a:rPr>
              <a:t>Conclusions</a:t>
            </a:r>
          </a:p>
          <a:p>
            <a:r>
              <a:rPr lang="en-US" dirty="0">
                <a:effectLst/>
              </a:rPr>
              <a:t>Influenza infection was associated with an increased risk of acute myocardial infarction, especially in individuals without a prior hospitalization for coronary artery disease. (Funded by the Dutch Research Council [NWO].)</a:t>
            </a:r>
          </a:p>
          <a:p>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13</a:t>
            </a:fld>
            <a:endParaRPr lang="en-AU" dirty="0"/>
          </a:p>
        </p:txBody>
      </p:sp>
    </p:spTree>
    <p:extLst>
      <p:ext uri="{BB962C8B-B14F-4D97-AF65-F5344CB8AC3E}">
        <p14:creationId xmlns:p14="http://schemas.microsoft.com/office/powerpoint/2010/main" val="245982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15</a:t>
            </a:fld>
            <a:endParaRPr lang="de-DE"/>
          </a:p>
        </p:txBody>
      </p:sp>
    </p:spTree>
    <p:extLst>
      <p:ext uri="{BB962C8B-B14F-4D97-AF65-F5344CB8AC3E}">
        <p14:creationId xmlns:p14="http://schemas.microsoft.com/office/powerpoint/2010/main" val="2700522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0" dirty="0">
                <a:solidFill>
                  <a:srgbClr val="212121"/>
                </a:solidFill>
                <a:effectLst/>
                <a:latin typeface="Cambria" panose="02040503050406030204" pitchFamily="18" charset="0"/>
              </a:rPr>
              <a:t>Backgrounds: </a:t>
            </a:r>
            <a:r>
              <a:rPr lang="en-US" b="0" i="0" dirty="0">
                <a:solidFill>
                  <a:srgbClr val="212121"/>
                </a:solidFill>
                <a:effectLst/>
                <a:latin typeface="Cambria" panose="02040503050406030204" pitchFamily="18" charset="0"/>
              </a:rPr>
              <a:t>Influenza vaccination could decrease the risk of major cardiac events in patients with hypertension. However, the vaccine’s effects on decreasing the risk of chronic kidney disease (CKD) development in such patients remain unclear. </a:t>
            </a:r>
          </a:p>
          <a:p>
            <a:pPr marL="171450" indent="-171450">
              <a:buFont typeface="Arial" panose="020B0604020202020204" pitchFamily="34" charset="0"/>
              <a:buChar char="•"/>
            </a:pPr>
            <a:r>
              <a:rPr lang="en-US" b="1" i="0" dirty="0">
                <a:solidFill>
                  <a:srgbClr val="212121"/>
                </a:solidFill>
                <a:effectLst/>
                <a:latin typeface="Cambria" panose="02040503050406030204" pitchFamily="18" charset="0"/>
              </a:rPr>
              <a:t>Methods</a:t>
            </a:r>
            <a:r>
              <a:rPr lang="en-US" b="0" i="0" dirty="0">
                <a:solidFill>
                  <a:srgbClr val="212121"/>
                </a:solidFill>
                <a:effectLst/>
                <a:latin typeface="Cambria" panose="02040503050406030204" pitchFamily="18" charset="0"/>
              </a:rPr>
              <a:t>: We retrospectively </a:t>
            </a:r>
            <a:r>
              <a:rPr lang="en-US" b="0" i="0" dirty="0" err="1">
                <a:solidFill>
                  <a:srgbClr val="212121"/>
                </a:solidFill>
                <a:effectLst/>
                <a:latin typeface="Cambria" panose="02040503050406030204" pitchFamily="18" charset="0"/>
              </a:rPr>
              <a:t>analysed</a:t>
            </a:r>
            <a:r>
              <a:rPr lang="en-US" b="0" i="0" dirty="0">
                <a:solidFill>
                  <a:srgbClr val="212121"/>
                </a:solidFill>
                <a:effectLst/>
                <a:latin typeface="Cambria" panose="02040503050406030204" pitchFamily="18" charset="0"/>
              </a:rPr>
              <a:t> the data of 37,117 patients with hypertension (≥55 years old) from the National Health Insurance Research Database during 1 January 2001 to 31 December 2012. After a 1:1 propensity score matching by the year of diagnosis, we divided the patients into vaccinated (</a:t>
            </a:r>
            <a:r>
              <a:rPr lang="en-US" b="0" i="1" dirty="0">
                <a:solidFill>
                  <a:srgbClr val="212121"/>
                </a:solidFill>
                <a:effectLst/>
                <a:latin typeface="Cambria" panose="02040503050406030204" pitchFamily="18" charset="0"/>
              </a:rPr>
              <a:t>n</a:t>
            </a:r>
            <a:r>
              <a:rPr lang="en-US" b="0" i="0" dirty="0">
                <a:solidFill>
                  <a:srgbClr val="212121"/>
                </a:solidFill>
                <a:effectLst/>
                <a:latin typeface="Cambria" panose="02040503050406030204" pitchFamily="18" charset="0"/>
              </a:rPr>
              <a:t> = 15,961) and unvaccinated groups (</a:t>
            </a:r>
            <a:r>
              <a:rPr lang="en-US" b="0" i="1" dirty="0">
                <a:solidFill>
                  <a:srgbClr val="212121"/>
                </a:solidFill>
                <a:effectLst/>
                <a:latin typeface="Cambria" panose="02040503050406030204" pitchFamily="18" charset="0"/>
              </a:rPr>
              <a:t>n</a:t>
            </a:r>
            <a:r>
              <a:rPr lang="en-US" b="0" i="0" dirty="0">
                <a:solidFill>
                  <a:srgbClr val="212121"/>
                </a:solidFill>
                <a:effectLst/>
                <a:latin typeface="Cambria" panose="02040503050406030204" pitchFamily="18" charset="0"/>
              </a:rPr>
              <a:t> = 21,156). </a:t>
            </a:r>
          </a:p>
          <a:p>
            <a:pPr marL="171450" indent="-171450">
              <a:buFont typeface="Arial" panose="020B0604020202020204" pitchFamily="34" charset="0"/>
              <a:buChar char="•"/>
            </a:pPr>
            <a:r>
              <a:rPr lang="en-US" b="1" i="0" dirty="0">
                <a:solidFill>
                  <a:srgbClr val="212121"/>
                </a:solidFill>
                <a:effectLst/>
                <a:latin typeface="Cambria" panose="02040503050406030204" pitchFamily="18" charset="0"/>
              </a:rPr>
              <a:t>Results:</a:t>
            </a:r>
            <a:r>
              <a:rPr lang="en-US" b="0" i="0" dirty="0">
                <a:solidFill>
                  <a:srgbClr val="212121"/>
                </a:solidFill>
                <a:effectLst/>
                <a:latin typeface="Cambria" panose="02040503050406030204" pitchFamily="18" charset="0"/>
              </a:rPr>
              <a:t> In vaccinated group, significantly higher prevalence of comorbidities such as diabetes, cerebrovascular disease, dyslipidemia, heart and liver disease were observed compared with unvaccinated group. </a:t>
            </a:r>
            <a:r>
              <a:rPr lang="en-US" b="0" i="0" u="sng" dirty="0">
                <a:solidFill>
                  <a:srgbClr val="212121"/>
                </a:solidFill>
                <a:effectLst/>
                <a:latin typeface="Cambria" panose="02040503050406030204" pitchFamily="18" charset="0"/>
              </a:rPr>
              <a:t>After adjusting age, sex, comorbidities, medications </a:t>
            </a:r>
            <a:r>
              <a:rPr lang="en-US" b="0" i="0" dirty="0">
                <a:solidFill>
                  <a:srgbClr val="212121"/>
                </a:solidFill>
                <a:effectLst/>
                <a:latin typeface="Cambria" panose="02040503050406030204" pitchFamily="18" charset="0"/>
              </a:rPr>
              <a:t>(anti-hypertensive agents, metformin, aspirin and statin), </a:t>
            </a:r>
            <a:r>
              <a:rPr lang="en-US" b="0" i="0" u="sng" dirty="0">
                <a:solidFill>
                  <a:srgbClr val="212121"/>
                </a:solidFill>
                <a:effectLst/>
                <a:latin typeface="Cambria" panose="02040503050406030204" pitchFamily="18" charset="0"/>
              </a:rPr>
              <a:t>level of urbanization and monthly incomes</a:t>
            </a:r>
            <a:r>
              <a:rPr lang="en-US" b="0" i="0" dirty="0">
                <a:solidFill>
                  <a:srgbClr val="212121"/>
                </a:solidFill>
                <a:effectLst/>
                <a:latin typeface="Cambria" panose="02040503050406030204" pitchFamily="18" charset="0"/>
              </a:rPr>
              <a:t>, significantly lower risk of CKD occurrence was observed among vaccinated patients in influenza season, non-influenza season and all season (Adjusted hazard ratio [</a:t>
            </a:r>
            <a:r>
              <a:rPr lang="en-US" b="0" i="0" dirty="0" err="1">
                <a:solidFill>
                  <a:srgbClr val="212121"/>
                </a:solidFill>
                <a:effectLst/>
                <a:latin typeface="Cambria" panose="02040503050406030204" pitchFamily="18" charset="0"/>
              </a:rPr>
              <a:t>aHR</a:t>
            </a:r>
            <a:r>
              <a:rPr lang="en-US" b="0" i="0" dirty="0">
                <a:solidFill>
                  <a:srgbClr val="212121"/>
                </a:solidFill>
                <a:effectLst/>
                <a:latin typeface="Cambria" panose="02040503050406030204" pitchFamily="18" charset="0"/>
              </a:rPr>
              <a:t>]: 0.39, 95% confidence level [C.I.]: 0.33–0.46; 0.38, 95% C.I.: 0.31–0.45; 0.38, 95% C.I.: 0.34–0.44, respectively). The risk of hemodialysis significantly decreased after vaccination (</a:t>
            </a:r>
            <a:r>
              <a:rPr lang="en-US" b="0" i="0" dirty="0" err="1">
                <a:solidFill>
                  <a:srgbClr val="212121"/>
                </a:solidFill>
                <a:effectLst/>
                <a:latin typeface="Cambria" panose="02040503050406030204" pitchFamily="18" charset="0"/>
              </a:rPr>
              <a:t>aHR</a:t>
            </a:r>
            <a:r>
              <a:rPr lang="en-US" b="0" i="0" dirty="0">
                <a:solidFill>
                  <a:srgbClr val="212121"/>
                </a:solidFill>
                <a:effectLst/>
                <a:latin typeface="Cambria" panose="02040503050406030204" pitchFamily="18" charset="0"/>
              </a:rPr>
              <a:t>: 0.40, 95% C.I.: 0.30–0.53; 0.42, 95% C.I.: 0.31–0.57; 0.41, 95% C.I.: 0.33–0.51, during influenza season, non-influenza season and all season). In sensitivity analysis, patients with different sex, elder and non-elder age, with or without comorbidities and with or without medications had significant decreased risk of CKD occurrence and underwent hemodialysis after vaccination. Moreover, the potential protective effect appeared to be dose-dependent. </a:t>
            </a:r>
          </a:p>
          <a:p>
            <a:pPr marL="171450" indent="-171450">
              <a:buFont typeface="Arial" panose="020B0604020202020204" pitchFamily="34" charset="0"/>
              <a:buChar char="•"/>
            </a:pPr>
            <a:r>
              <a:rPr lang="en-US" b="1" i="0" dirty="0">
                <a:solidFill>
                  <a:srgbClr val="212121"/>
                </a:solidFill>
                <a:effectLst/>
                <a:latin typeface="Cambria" panose="02040503050406030204" pitchFamily="18" charset="0"/>
              </a:rPr>
              <a:t>Conclusions:</a:t>
            </a:r>
            <a:r>
              <a:rPr lang="en-US" b="0" i="0" dirty="0">
                <a:solidFill>
                  <a:srgbClr val="212121"/>
                </a:solidFill>
                <a:effectLst/>
                <a:latin typeface="Cambria" panose="02040503050406030204" pitchFamily="18" charset="0"/>
              </a:rPr>
              <a:t> Influenza vaccination decreases the risk of CKD among patients with hypertension and also decrease the risk of receiving renal replacement therapy. Its potential protective effects are dose-dependent and persist during both influenza and </a:t>
            </a:r>
            <a:r>
              <a:rPr lang="en-US" b="0" i="0" dirty="0" err="1">
                <a:solidFill>
                  <a:srgbClr val="212121"/>
                </a:solidFill>
                <a:effectLst/>
                <a:latin typeface="Cambria" panose="02040503050406030204" pitchFamily="18" charset="0"/>
              </a:rPr>
              <a:t>noninfluenza</a:t>
            </a:r>
            <a:r>
              <a:rPr lang="en-US" b="0" i="0" dirty="0">
                <a:solidFill>
                  <a:srgbClr val="212121"/>
                </a:solidFill>
                <a:effectLst/>
                <a:latin typeface="Cambria" panose="02040503050406030204" pitchFamily="18" charset="0"/>
              </a:rPr>
              <a:t> seasons</a:t>
            </a:r>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16</a:t>
            </a:fld>
            <a:endParaRPr lang="en-AU" dirty="0"/>
          </a:p>
        </p:txBody>
      </p:sp>
    </p:spTree>
    <p:extLst>
      <p:ext uri="{BB962C8B-B14F-4D97-AF65-F5344CB8AC3E}">
        <p14:creationId xmlns:p14="http://schemas.microsoft.com/office/powerpoint/2010/main" val="3168083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Es wurde eine Analyse bestehender Literatur und Studien zur Wirksamkeit der Influenza-Impfung bei CKD-Patienten, einschließlich randomisierter kontrollierter Studien und Kohortenstudien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dirty="0"/>
          </a:p>
          <a:p>
            <a:pPr algn="l">
              <a:buFont typeface="+mj-lt"/>
              <a:buAutoNum type="arabicPeriod"/>
            </a:pPr>
            <a:r>
              <a:rPr lang="de-DE" b="1" i="0" dirty="0">
                <a:solidFill>
                  <a:srgbClr val="111111"/>
                </a:solidFill>
                <a:effectLst/>
                <a:latin typeface="-apple-system"/>
              </a:rPr>
              <a:t>Ziel</a:t>
            </a:r>
            <a:r>
              <a:rPr lang="de-DE" b="0" i="0" dirty="0">
                <a:solidFill>
                  <a:srgbClr val="111111"/>
                </a:solidFill>
                <a:effectLst/>
                <a:latin typeface="-apple-system"/>
              </a:rPr>
              <a:t>: Untersuchung der möglichen therapeutischen Rolle der Influenza-Impfung bei Patienten mit chronischer Nierenerkrankung (CKD) hinsichtlich der Reduktion von Komplikationen, Hospitalisierungen und der Verbesserung der Prognose.</a:t>
            </a:r>
          </a:p>
          <a:p>
            <a:pPr algn="l">
              <a:buFont typeface="+mj-lt"/>
              <a:buAutoNum type="arabicPeriod"/>
            </a:pPr>
            <a:r>
              <a:rPr lang="de-DE" b="1" i="0" dirty="0">
                <a:solidFill>
                  <a:srgbClr val="111111"/>
                </a:solidFill>
                <a:effectLst/>
                <a:latin typeface="-apple-system"/>
              </a:rPr>
              <a:t>Methodik</a:t>
            </a:r>
            <a:r>
              <a:rPr lang="de-DE" b="0" i="0" dirty="0">
                <a:solidFill>
                  <a:srgbClr val="111111"/>
                </a:solidFill>
                <a:effectLst/>
                <a:latin typeface="-apple-system"/>
              </a:rPr>
              <a:t>: Analyse bestehender Literatur und Studien zur Wirksamkeit der Influenza-Impfung bei CKD-Patienten, einschließlich randomisierter kontrollierter Studien und Kohortenstudien.</a:t>
            </a:r>
          </a:p>
          <a:p>
            <a:pPr algn="l">
              <a:buFont typeface="+mj-lt"/>
              <a:buAutoNum type="arabicPeriod"/>
            </a:pPr>
            <a:r>
              <a:rPr lang="de-DE" b="1" i="0" dirty="0">
                <a:solidFill>
                  <a:srgbClr val="111111"/>
                </a:solidFill>
                <a:effectLst/>
                <a:latin typeface="-apple-system"/>
              </a:rPr>
              <a:t>Ergebnisse</a:t>
            </a:r>
            <a:r>
              <a:rPr lang="de-DE" b="0" i="0" dirty="0">
                <a:solidFill>
                  <a:srgbClr val="111111"/>
                </a:solidFill>
                <a:effectLst/>
                <a:latin typeface="-apple-system"/>
              </a:rPr>
              <a:t>:</a:t>
            </a:r>
          </a:p>
          <a:p>
            <a:pPr marL="742950" lvl="1" indent="-285750" algn="l">
              <a:buFont typeface="+mj-lt"/>
              <a:buAutoNum type="arabicPeriod"/>
            </a:pPr>
            <a:r>
              <a:rPr lang="de-DE" b="0" i="0" dirty="0">
                <a:solidFill>
                  <a:srgbClr val="111111"/>
                </a:solidFill>
                <a:effectLst/>
                <a:latin typeface="-apple-system"/>
              </a:rPr>
              <a:t>Die Influenza-Impfung reduziert signifikant das Risiko von Komplikationen und Hospitalisierungen bei CKD-Patienten.</a:t>
            </a:r>
          </a:p>
          <a:p>
            <a:pPr marL="742950" lvl="1" indent="-285750" algn="l">
              <a:buFont typeface="+mj-lt"/>
              <a:buAutoNum type="arabicPeriod"/>
            </a:pPr>
            <a:r>
              <a:rPr lang="de-DE" b="0" i="0" dirty="0">
                <a:solidFill>
                  <a:srgbClr val="111111"/>
                </a:solidFill>
                <a:effectLst/>
                <a:latin typeface="-apple-system"/>
              </a:rPr>
              <a:t>Geimpfte CKD-Patienten zeigen eine geringere Wahrscheinlichkeit für akute Nierenschäden, kardiovaskuläre Ereignisse und andere schwere Erkrankungen.</a:t>
            </a:r>
          </a:p>
          <a:p>
            <a:pPr marL="742950" lvl="1" indent="-285750" algn="l">
              <a:buFont typeface="+mj-lt"/>
              <a:buAutoNum type="arabicPeriod"/>
            </a:pPr>
            <a:r>
              <a:rPr lang="de-DE" b="0" i="0" dirty="0">
                <a:solidFill>
                  <a:srgbClr val="111111"/>
                </a:solidFill>
                <a:effectLst/>
                <a:latin typeface="-apple-system"/>
              </a:rPr>
              <a:t>Eine höhere Impffrequenz, einschließlich Auffrischungsimpfungen, führt zu besseren gesundheitlichen Ergebnissen.</a:t>
            </a:r>
          </a:p>
          <a:p>
            <a:pPr algn="l">
              <a:buFont typeface="+mj-lt"/>
              <a:buAutoNum type="arabicPeriod"/>
            </a:pPr>
            <a:r>
              <a:rPr lang="de-DE" b="1" i="0" dirty="0">
                <a:solidFill>
                  <a:srgbClr val="111111"/>
                </a:solidFill>
                <a:effectLst/>
                <a:latin typeface="-apple-system"/>
              </a:rPr>
              <a:t>Aussage</a:t>
            </a:r>
            <a:r>
              <a:rPr lang="de-DE" b="0" i="0" dirty="0">
                <a:solidFill>
                  <a:srgbClr val="111111"/>
                </a:solidFill>
                <a:effectLst/>
                <a:latin typeface="-apple-system"/>
              </a:rPr>
              <a:t>: Die Influenza-Impfung bietet einen bedeutenden Schutz für CKD-Patienten, indem sie das Risiko schwerer Komplikationen und Hospitalisierungen reduziert und die allgemeine Prognose verbessert.</a:t>
            </a:r>
          </a:p>
          <a:p>
            <a:pPr algn="l">
              <a:buFont typeface="+mj-lt"/>
              <a:buAutoNum type="arabicPeriod"/>
            </a:pPr>
            <a:r>
              <a:rPr lang="de-DE" b="1" i="0" dirty="0">
                <a:solidFill>
                  <a:srgbClr val="111111"/>
                </a:solidFill>
                <a:effectLst/>
                <a:latin typeface="-apple-system"/>
              </a:rPr>
              <a:t>Empfehlung</a:t>
            </a:r>
            <a:r>
              <a:rPr lang="de-DE" b="0" i="0" dirty="0">
                <a:solidFill>
                  <a:srgbClr val="111111"/>
                </a:solidFill>
                <a:effectLst/>
                <a:latin typeface="-apple-system"/>
              </a:rPr>
              <a:t>: Gesundheitsorganisationen wie KDIGO und CDC empfehlen die saisonale Influenza-Impfung für CKD-Patienten aufgrund der nachgewiesenen gesundheitlichen Vorteile und der geringen Nebenwirkungen.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dirty="0"/>
          </a:p>
          <a:p>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17</a:t>
            </a:fld>
            <a:endParaRPr lang="en-AU" dirty="0"/>
          </a:p>
        </p:txBody>
      </p:sp>
    </p:spTree>
    <p:extLst>
      <p:ext uri="{BB962C8B-B14F-4D97-AF65-F5344CB8AC3E}">
        <p14:creationId xmlns:p14="http://schemas.microsoft.com/office/powerpoint/2010/main" val="1454621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70" indent="-174570">
              <a:buFont typeface="Arial" panose="020B0604020202020204" pitchFamily="34" charset="0"/>
              <a:buChar char="•"/>
            </a:pPr>
            <a:r>
              <a:rPr lang="en-US" dirty="0"/>
              <a:t>In </a:t>
            </a:r>
            <a:r>
              <a:rPr lang="en-US" dirty="0" err="1"/>
              <a:t>dieser</a:t>
            </a:r>
            <a:r>
              <a:rPr lang="en-US" dirty="0"/>
              <a:t> </a:t>
            </a:r>
            <a:r>
              <a:rPr lang="en-US" dirty="0" err="1"/>
              <a:t>Studie</a:t>
            </a:r>
            <a:r>
              <a:rPr lang="en-US" dirty="0"/>
              <a:t> </a:t>
            </a:r>
            <a:r>
              <a:rPr lang="en-US" dirty="0" err="1"/>
              <a:t>wurden</a:t>
            </a:r>
            <a:r>
              <a:rPr lang="en-US" dirty="0"/>
              <a:t> </a:t>
            </a:r>
            <a:r>
              <a:rPr lang="en-US" dirty="0" err="1"/>
              <a:t>über</a:t>
            </a:r>
            <a:r>
              <a:rPr lang="en-US" dirty="0"/>
              <a:t> 5 US-</a:t>
            </a:r>
            <a:r>
              <a:rPr lang="en-US" dirty="0" err="1"/>
              <a:t>Saisons</a:t>
            </a:r>
            <a:r>
              <a:rPr lang="en-US" dirty="0"/>
              <a:t> bis </a:t>
            </a:r>
            <a:r>
              <a:rPr lang="en-US" dirty="0" err="1"/>
              <a:t>zu</a:t>
            </a:r>
            <a:r>
              <a:rPr lang="en-US" dirty="0"/>
              <a:t> 3,6 </a:t>
            </a:r>
            <a:r>
              <a:rPr lang="en-US" dirty="0" err="1"/>
              <a:t>Millionen</a:t>
            </a:r>
            <a:r>
              <a:rPr lang="en-US" dirty="0"/>
              <a:t> </a:t>
            </a:r>
            <a:r>
              <a:rPr lang="en-US" dirty="0" err="1"/>
              <a:t>Patientenakten</a:t>
            </a:r>
            <a:r>
              <a:rPr lang="en-US" dirty="0"/>
              <a:t>/Saison </a:t>
            </a:r>
            <a:r>
              <a:rPr lang="en-US" dirty="0" err="1"/>
              <a:t>bei</a:t>
            </a:r>
            <a:r>
              <a:rPr lang="en-US" dirty="0"/>
              <a:t> </a:t>
            </a:r>
            <a:r>
              <a:rPr lang="en-US" dirty="0" err="1"/>
              <a:t>Personen</a:t>
            </a:r>
            <a:r>
              <a:rPr lang="en-US" dirty="0"/>
              <a:t> ≥18 Jahren </a:t>
            </a:r>
            <a:r>
              <a:rPr lang="en-US" dirty="0" err="1"/>
              <a:t>ausgewertet</a:t>
            </a:r>
            <a:endParaRPr lang="en-US" dirty="0"/>
          </a:p>
          <a:p>
            <a:pPr marL="174570" indent="-174570">
              <a:buFont typeface="Arial" panose="020B0604020202020204" pitchFamily="34" charset="0"/>
              <a:buChar char="•"/>
            </a:pPr>
            <a:r>
              <a:rPr lang="en-US" dirty="0"/>
              <a:t>Definition der Influenza-</a:t>
            </a:r>
            <a:r>
              <a:rPr lang="en-US" dirty="0" err="1"/>
              <a:t>Risikofaktoren</a:t>
            </a:r>
            <a:r>
              <a:rPr lang="en-US" dirty="0"/>
              <a:t> </a:t>
            </a:r>
            <a:r>
              <a:rPr lang="en-US" dirty="0" err="1"/>
              <a:t>nach</a:t>
            </a:r>
            <a:r>
              <a:rPr lang="en-US" dirty="0"/>
              <a:t> US Centers for Disease Control (CDC):</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CDC-</a:t>
            </a:r>
            <a:r>
              <a:rPr lang="en-US" b="1" u="sng" dirty="0" err="1"/>
              <a:t>definierte</a:t>
            </a:r>
            <a:r>
              <a:rPr lang="en-US" b="1" u="sng" dirty="0"/>
              <a:t> Influenza-</a:t>
            </a:r>
            <a:r>
              <a:rPr lang="en-US" b="1" u="sng" dirty="0" err="1"/>
              <a:t>Risikofaktoren</a:t>
            </a:r>
            <a:endParaRPr lang="en-US" b="1" u="sng" dirty="0"/>
          </a:p>
          <a:p>
            <a:pPr algn="l">
              <a:buFont typeface="Arial" panose="020B0604020202020204" pitchFamily="34" charset="0"/>
              <a:buChar char="•"/>
            </a:pPr>
            <a:r>
              <a:rPr lang="en-US" sz="2800" b="0" i="0" dirty="0" err="1">
                <a:solidFill>
                  <a:srgbClr val="111111"/>
                </a:solidFill>
                <a:effectLst/>
                <a:latin typeface="-apple-system"/>
              </a:rPr>
              <a:t>Chronische</a:t>
            </a:r>
            <a:r>
              <a:rPr lang="en-US" sz="2800" b="0" i="0" dirty="0">
                <a:solidFill>
                  <a:srgbClr val="111111"/>
                </a:solidFill>
                <a:effectLst/>
                <a:latin typeface="-apple-system"/>
              </a:rPr>
              <a:t> </a:t>
            </a:r>
            <a:r>
              <a:rPr lang="en-US" sz="2800" b="0" i="0" dirty="0" err="1">
                <a:solidFill>
                  <a:srgbClr val="111111"/>
                </a:solidFill>
                <a:effectLst/>
                <a:latin typeface="-apple-system"/>
              </a:rPr>
              <a:t>Atemwegserkrankung</a:t>
            </a:r>
            <a:endParaRPr lang="en-US" sz="2800" b="0" i="0" dirty="0">
              <a:solidFill>
                <a:srgbClr val="111111"/>
              </a:solidFill>
              <a:effectLst/>
              <a:latin typeface="-apple-system"/>
            </a:endParaRPr>
          </a:p>
          <a:p>
            <a:pPr algn="l">
              <a:buFont typeface="Arial" panose="020B0604020202020204" pitchFamily="34" charset="0"/>
              <a:buChar char="•"/>
            </a:pPr>
            <a:r>
              <a:rPr lang="en-US" sz="2800" b="0" i="0" dirty="0" err="1">
                <a:solidFill>
                  <a:srgbClr val="111111"/>
                </a:solidFill>
                <a:effectLst/>
                <a:latin typeface="-apple-system"/>
              </a:rPr>
              <a:t>Chronische</a:t>
            </a:r>
            <a:r>
              <a:rPr lang="en-US" sz="2800" b="0" i="0" dirty="0">
                <a:solidFill>
                  <a:srgbClr val="111111"/>
                </a:solidFill>
                <a:effectLst/>
                <a:latin typeface="-apple-system"/>
              </a:rPr>
              <a:t> </a:t>
            </a:r>
            <a:r>
              <a:rPr lang="en-US" sz="2800" b="0" i="0" dirty="0" err="1">
                <a:solidFill>
                  <a:srgbClr val="111111"/>
                </a:solidFill>
                <a:effectLst/>
                <a:latin typeface="-apple-system"/>
              </a:rPr>
              <a:t>Herz</a:t>
            </a:r>
            <a:r>
              <a:rPr lang="en-US" sz="2800" b="0" i="0" dirty="0">
                <a:solidFill>
                  <a:srgbClr val="111111"/>
                </a:solidFill>
                <a:effectLst/>
                <a:latin typeface="-apple-system"/>
              </a:rPr>
              <a:t>- und </a:t>
            </a:r>
            <a:r>
              <a:rPr lang="en-US" sz="2800" b="0" i="0" dirty="0" err="1">
                <a:solidFill>
                  <a:srgbClr val="111111"/>
                </a:solidFill>
                <a:effectLst/>
                <a:latin typeface="-apple-system"/>
              </a:rPr>
              <a:t>Gefäßerkrankung</a:t>
            </a:r>
            <a:endParaRPr lang="en-US" sz="2800" b="0" i="0" dirty="0">
              <a:solidFill>
                <a:srgbClr val="111111"/>
              </a:solidFill>
              <a:effectLst/>
              <a:latin typeface="-apple-system"/>
            </a:endParaRPr>
          </a:p>
          <a:p>
            <a:pPr algn="l">
              <a:buFont typeface="Arial" panose="020B0604020202020204" pitchFamily="34" charset="0"/>
              <a:buChar char="•"/>
            </a:pPr>
            <a:r>
              <a:rPr lang="en-US" sz="2800" b="0" i="0" dirty="0">
                <a:solidFill>
                  <a:srgbClr val="111111"/>
                </a:solidFill>
                <a:effectLst/>
                <a:latin typeface="-apple-system"/>
              </a:rPr>
              <a:t>Diabetes und </a:t>
            </a:r>
            <a:r>
              <a:rPr lang="en-US" sz="2800" b="0" i="0" dirty="0" err="1">
                <a:solidFill>
                  <a:srgbClr val="111111"/>
                </a:solidFill>
                <a:effectLst/>
                <a:latin typeface="-apple-system"/>
              </a:rPr>
              <a:t>Nebenniereninsuffizienz</a:t>
            </a:r>
            <a:endParaRPr lang="en-US" sz="2800" b="0" i="0" dirty="0">
              <a:solidFill>
                <a:srgbClr val="111111"/>
              </a:solidFill>
              <a:effectLst/>
              <a:latin typeface="-apple-system"/>
            </a:endParaRPr>
          </a:p>
          <a:p>
            <a:pPr algn="l">
              <a:buFont typeface="Arial" panose="020B0604020202020204" pitchFamily="34" charset="0"/>
              <a:buChar char="•"/>
            </a:pPr>
            <a:r>
              <a:rPr lang="en-US" sz="2800" b="0" i="0" dirty="0" err="1">
                <a:solidFill>
                  <a:srgbClr val="111111"/>
                </a:solidFill>
                <a:effectLst/>
                <a:latin typeface="-apple-system"/>
              </a:rPr>
              <a:t>Immunsuppression</a:t>
            </a:r>
            <a:r>
              <a:rPr lang="en-US" sz="2800" b="0" i="0" dirty="0">
                <a:solidFill>
                  <a:srgbClr val="111111"/>
                </a:solidFill>
                <a:effectLst/>
                <a:latin typeface="-apple-system"/>
              </a:rPr>
              <a:t> </a:t>
            </a:r>
            <a:r>
              <a:rPr lang="en-US" sz="2800" b="0" i="0" dirty="0" err="1">
                <a:solidFill>
                  <a:srgbClr val="111111"/>
                </a:solidFill>
                <a:effectLst/>
                <a:latin typeface="-apple-system"/>
              </a:rPr>
              <a:t>aufgrund</a:t>
            </a:r>
            <a:r>
              <a:rPr lang="en-US" sz="2800" b="0" i="0" dirty="0">
                <a:solidFill>
                  <a:srgbClr val="111111"/>
                </a:solidFill>
                <a:effectLst/>
                <a:latin typeface="-apple-system"/>
              </a:rPr>
              <a:t> von </a:t>
            </a:r>
            <a:r>
              <a:rPr lang="en-US" sz="2800" b="0" i="0" dirty="0" err="1">
                <a:solidFill>
                  <a:srgbClr val="111111"/>
                </a:solidFill>
                <a:effectLst/>
                <a:latin typeface="-apple-system"/>
              </a:rPr>
              <a:t>Krankheit</a:t>
            </a:r>
            <a:r>
              <a:rPr lang="en-US" sz="2800" b="0" i="0" dirty="0">
                <a:solidFill>
                  <a:srgbClr val="111111"/>
                </a:solidFill>
                <a:effectLst/>
                <a:latin typeface="-apple-system"/>
              </a:rPr>
              <a:t> oder </a:t>
            </a:r>
            <a:r>
              <a:rPr lang="en-US" sz="2800" b="0" i="0" dirty="0" err="1">
                <a:solidFill>
                  <a:srgbClr val="111111"/>
                </a:solidFill>
                <a:effectLst/>
                <a:latin typeface="-apple-system"/>
              </a:rPr>
              <a:t>Behandlung</a:t>
            </a:r>
            <a:endParaRPr lang="en-US" sz="2800" b="0" i="0" dirty="0">
              <a:solidFill>
                <a:srgbClr val="111111"/>
              </a:solidFill>
              <a:effectLst/>
              <a:latin typeface="-apple-system"/>
            </a:endParaRPr>
          </a:p>
          <a:p>
            <a:pPr algn="l">
              <a:buFont typeface="Arial" panose="020B0604020202020204" pitchFamily="34" charset="0"/>
              <a:buChar char="•"/>
            </a:pPr>
            <a:r>
              <a:rPr lang="en-US" sz="2800" b="0" i="0" dirty="0" err="1">
                <a:solidFill>
                  <a:srgbClr val="111111"/>
                </a:solidFill>
                <a:effectLst/>
                <a:latin typeface="-apple-system"/>
              </a:rPr>
              <a:t>Chronische</a:t>
            </a:r>
            <a:r>
              <a:rPr lang="en-US" sz="2800" b="0" i="0" dirty="0">
                <a:solidFill>
                  <a:srgbClr val="111111"/>
                </a:solidFill>
                <a:effectLst/>
                <a:latin typeface="-apple-system"/>
              </a:rPr>
              <a:t> </a:t>
            </a:r>
            <a:r>
              <a:rPr lang="en-US" sz="2800" b="0" i="0" dirty="0" err="1">
                <a:solidFill>
                  <a:srgbClr val="111111"/>
                </a:solidFill>
                <a:effectLst/>
                <a:latin typeface="-apple-system"/>
              </a:rPr>
              <a:t>Lebererkrankung</a:t>
            </a:r>
            <a:endParaRPr lang="en-US" sz="2800" b="0" i="0" dirty="0">
              <a:solidFill>
                <a:srgbClr val="111111"/>
              </a:solidFill>
              <a:effectLst/>
              <a:latin typeface="-apple-system"/>
            </a:endParaRPr>
          </a:p>
          <a:p>
            <a:pPr algn="l">
              <a:buFont typeface="Arial" panose="020B0604020202020204" pitchFamily="34" charset="0"/>
              <a:buChar char="•"/>
            </a:pPr>
            <a:r>
              <a:rPr lang="en-US" sz="2800" b="0" i="0" dirty="0" err="1">
                <a:solidFill>
                  <a:srgbClr val="111111"/>
                </a:solidFill>
                <a:effectLst/>
                <a:latin typeface="-apple-system"/>
              </a:rPr>
              <a:t>Chronische</a:t>
            </a:r>
            <a:r>
              <a:rPr lang="en-US" sz="2800" b="0" i="0" dirty="0">
                <a:solidFill>
                  <a:srgbClr val="111111"/>
                </a:solidFill>
                <a:effectLst/>
                <a:latin typeface="-apple-system"/>
              </a:rPr>
              <a:t> </a:t>
            </a:r>
            <a:r>
              <a:rPr lang="en-US" sz="2800" b="0" i="0" dirty="0" err="1">
                <a:solidFill>
                  <a:srgbClr val="111111"/>
                </a:solidFill>
                <a:effectLst/>
                <a:latin typeface="-apple-system"/>
              </a:rPr>
              <a:t>Nierenerkrankung</a:t>
            </a:r>
            <a:endParaRPr lang="en-US" sz="2800" b="0" i="0" dirty="0">
              <a:solidFill>
                <a:srgbClr val="111111"/>
              </a:solidFill>
              <a:effectLst/>
              <a:latin typeface="-apple-system"/>
            </a:endParaRPr>
          </a:p>
          <a:p>
            <a:pPr algn="l">
              <a:buFont typeface="Arial" panose="020B0604020202020204" pitchFamily="34" charset="0"/>
              <a:buChar char="•"/>
            </a:pPr>
            <a:r>
              <a:rPr lang="en-US" sz="2800" b="0" i="0" dirty="0" err="1">
                <a:solidFill>
                  <a:srgbClr val="111111"/>
                </a:solidFill>
                <a:effectLst/>
                <a:latin typeface="-apple-system"/>
              </a:rPr>
              <a:t>Asplenie</a:t>
            </a:r>
            <a:r>
              <a:rPr lang="en-US" sz="2800" b="0" i="0" dirty="0">
                <a:solidFill>
                  <a:srgbClr val="111111"/>
                </a:solidFill>
                <a:effectLst/>
                <a:latin typeface="-apple-system"/>
              </a:rPr>
              <a:t> oder </a:t>
            </a:r>
            <a:r>
              <a:rPr lang="en-US" sz="2800" b="0" i="0" dirty="0" err="1">
                <a:solidFill>
                  <a:srgbClr val="111111"/>
                </a:solidFill>
                <a:effectLst/>
                <a:latin typeface="-apple-system"/>
              </a:rPr>
              <a:t>Funktionsstörung</a:t>
            </a:r>
            <a:r>
              <a:rPr lang="en-US" sz="2800" b="0" i="0" dirty="0">
                <a:solidFill>
                  <a:srgbClr val="111111"/>
                </a:solidFill>
                <a:effectLst/>
                <a:latin typeface="-apple-system"/>
              </a:rPr>
              <a:t> der </a:t>
            </a:r>
            <a:r>
              <a:rPr lang="en-US" sz="2800" b="0" i="0" dirty="0" err="1">
                <a:solidFill>
                  <a:srgbClr val="111111"/>
                </a:solidFill>
                <a:effectLst/>
                <a:latin typeface="-apple-system"/>
              </a:rPr>
              <a:t>Milz</a:t>
            </a:r>
            <a:endParaRPr lang="en-US" sz="2800" b="0" i="0" dirty="0">
              <a:solidFill>
                <a:srgbClr val="111111"/>
              </a:solidFill>
              <a:effectLst/>
              <a:latin typeface="-apple-system"/>
            </a:endParaRPr>
          </a:p>
          <a:p>
            <a:pPr marL="174570" indent="-174570">
              <a:buFont typeface="Arial" panose="020B0604020202020204" pitchFamily="34" charset="0"/>
              <a:buChar char="•"/>
            </a:pPr>
            <a:endParaRPr lang="en-US" dirty="0"/>
          </a:p>
          <a:p>
            <a:pPr marL="174570" indent="-174570">
              <a:buFont typeface="Arial" panose="020B0604020202020204" pitchFamily="34" charset="0"/>
              <a:buChar char="•"/>
            </a:pPr>
            <a:endParaRPr lang="en-US" dirty="0"/>
          </a:p>
          <a:p>
            <a:pPr marL="640091" lvl="1" indent="-174570">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F52EB-2D16-4CF3-99D8-87A02CBA448A}" type="slidenum">
              <a:rPr kumimoji="0" lang="en-GB" sz="12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37006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9A68A-FF5E-476B-B987-3F420856D497}" type="slidenum">
              <a:rPr lang="en-US" smtClean="0"/>
              <a:t>19</a:t>
            </a:fld>
            <a:endParaRPr lang="en-US"/>
          </a:p>
        </p:txBody>
      </p:sp>
    </p:spTree>
    <p:extLst>
      <p:ext uri="{BB962C8B-B14F-4D97-AF65-F5344CB8AC3E}">
        <p14:creationId xmlns:p14="http://schemas.microsoft.com/office/powerpoint/2010/main" val="931040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2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393280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21</a:t>
            </a:fld>
            <a:endParaRPr lang="de-DE"/>
          </a:p>
        </p:txBody>
      </p:sp>
    </p:spTree>
    <p:extLst>
      <p:ext uri="{BB962C8B-B14F-4D97-AF65-F5344CB8AC3E}">
        <p14:creationId xmlns:p14="http://schemas.microsoft.com/office/powerpoint/2010/main" val="159197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sz="1200" dirty="0" err="1"/>
              <a:t>Saisonale</a:t>
            </a:r>
            <a:r>
              <a:rPr lang="en-US" sz="1200" dirty="0"/>
              <a:t> </a:t>
            </a:r>
            <a:r>
              <a:rPr lang="en-US" sz="1200" dirty="0" err="1"/>
              <a:t>Grippeviren</a:t>
            </a:r>
            <a:r>
              <a:rPr lang="en-US" sz="1200" dirty="0"/>
              <a:t> </a:t>
            </a:r>
            <a:r>
              <a:rPr lang="en-US" sz="1200" dirty="0" err="1"/>
              <a:t>verändern</a:t>
            </a:r>
            <a:r>
              <a:rPr lang="en-US" sz="1200" dirty="0"/>
              <a:t> </a:t>
            </a:r>
            <a:r>
              <a:rPr lang="en-US" sz="1200" dirty="0" err="1"/>
              <a:t>sich</a:t>
            </a:r>
            <a:r>
              <a:rPr lang="en-US" sz="1200" dirty="0"/>
              <a:t> </a:t>
            </a:r>
            <a:r>
              <a:rPr lang="en-US" sz="1200" dirty="0" err="1"/>
              <a:t>ständig</a:t>
            </a:r>
            <a:r>
              <a:rPr lang="en-US" sz="1200" dirty="0"/>
              <a:t>, </a:t>
            </a:r>
            <a:r>
              <a:rPr lang="en-US" sz="1200" dirty="0" err="1"/>
              <a:t>weshalb</a:t>
            </a:r>
            <a:r>
              <a:rPr lang="en-US" sz="1200" dirty="0"/>
              <a:t> </a:t>
            </a:r>
            <a:r>
              <a:rPr lang="en-US" sz="1200" dirty="0" err="1"/>
              <a:t>jedes</a:t>
            </a:r>
            <a:r>
              <a:rPr lang="en-US" sz="1200" dirty="0"/>
              <a:t> </a:t>
            </a:r>
            <a:r>
              <a:rPr lang="en-US" sz="1200" dirty="0" err="1"/>
              <a:t>Jahr</a:t>
            </a:r>
            <a:r>
              <a:rPr lang="en-US" sz="1200" dirty="0"/>
              <a:t> die </a:t>
            </a:r>
            <a:r>
              <a:rPr lang="en-US" sz="1200" dirty="0" err="1"/>
              <a:t>Grippeimpfstoffe</a:t>
            </a:r>
            <a:r>
              <a:rPr lang="en-US" sz="1200" dirty="0"/>
              <a:t> an die </a:t>
            </a:r>
            <a:r>
              <a:rPr lang="en-US" sz="1200" dirty="0" err="1"/>
              <a:t>jeweils</a:t>
            </a:r>
            <a:r>
              <a:rPr lang="en-US" sz="1200" dirty="0"/>
              <a:t> </a:t>
            </a:r>
            <a:r>
              <a:rPr lang="en-US" sz="1200" dirty="0" err="1"/>
              <a:t>zirkulierenden</a:t>
            </a:r>
            <a:r>
              <a:rPr lang="en-US" sz="1200" dirty="0"/>
              <a:t> </a:t>
            </a:r>
            <a:r>
              <a:rPr lang="en-US" sz="1200" dirty="0" err="1"/>
              <a:t>Grippeviren</a:t>
            </a:r>
            <a:r>
              <a:rPr lang="en-US" sz="1200" dirty="0"/>
              <a:t> </a:t>
            </a:r>
            <a:r>
              <a:rPr lang="en-US" sz="1200" dirty="0" err="1"/>
              <a:t>angepasst</a:t>
            </a:r>
            <a:r>
              <a:rPr lang="en-US" sz="1200" dirty="0"/>
              <a:t> </a:t>
            </a:r>
            <a:r>
              <a:rPr lang="en-US" sz="1200" dirty="0" err="1"/>
              <a:t>werden</a:t>
            </a:r>
            <a:r>
              <a:rPr lang="en-US" sz="1200" dirty="0"/>
              <a:t> muss</a:t>
            </a:r>
          </a:p>
          <a:p>
            <a:pPr marL="171450" indent="-171450">
              <a:buFont typeface="Arial" panose="020B0604020202020204" pitchFamily="34" charset="0"/>
              <a:buChar char="•"/>
            </a:pPr>
            <a:r>
              <a:rPr lang="en-US" sz="1200" dirty="0" err="1"/>
              <a:t>Im</a:t>
            </a:r>
            <a:r>
              <a:rPr lang="en-US" sz="1200" dirty="0"/>
              <a:t> </a:t>
            </a:r>
            <a:r>
              <a:rPr lang="en-US" sz="1200" dirty="0" err="1"/>
              <a:t>Gegensatz</a:t>
            </a:r>
            <a:r>
              <a:rPr lang="en-US" sz="1200" dirty="0"/>
              <a:t> </a:t>
            </a:r>
            <a:r>
              <a:rPr lang="en-US" sz="1200" dirty="0" err="1"/>
              <a:t>zu</a:t>
            </a:r>
            <a:r>
              <a:rPr lang="en-US" sz="1200" dirty="0"/>
              <a:t> </a:t>
            </a:r>
            <a:r>
              <a:rPr lang="en-US" sz="1200" dirty="0" err="1"/>
              <a:t>anderen</a:t>
            </a:r>
            <a:r>
              <a:rPr lang="en-US" sz="1200" dirty="0"/>
              <a:t> </a:t>
            </a:r>
            <a:r>
              <a:rPr lang="en-US" sz="1200" dirty="0" err="1"/>
              <a:t>Erregern</a:t>
            </a:r>
            <a:r>
              <a:rPr lang="en-US" sz="1200" dirty="0"/>
              <a:t> muss </a:t>
            </a:r>
            <a:r>
              <a:rPr lang="en-US" sz="1200" dirty="0" err="1"/>
              <a:t>daher</a:t>
            </a:r>
            <a:r>
              <a:rPr lang="en-US" sz="1200" dirty="0"/>
              <a:t> die </a:t>
            </a:r>
            <a:r>
              <a:rPr lang="en-US" sz="1200" dirty="0" err="1"/>
              <a:t>Grippeimpfung</a:t>
            </a:r>
            <a:r>
              <a:rPr lang="en-US" sz="1200" dirty="0"/>
              <a:t> </a:t>
            </a:r>
            <a:r>
              <a:rPr lang="en-US" sz="1200" dirty="0" err="1"/>
              <a:t>jedes</a:t>
            </a:r>
            <a:r>
              <a:rPr lang="en-US" sz="1200" dirty="0"/>
              <a:t> </a:t>
            </a:r>
            <a:r>
              <a:rPr lang="en-US" sz="1200" dirty="0" err="1"/>
              <a:t>Jahr</a:t>
            </a:r>
            <a:r>
              <a:rPr lang="en-US" sz="1200" dirty="0"/>
              <a:t> </a:t>
            </a:r>
            <a:r>
              <a:rPr lang="en-US" sz="1200" dirty="0" err="1"/>
              <a:t>wiederholt</a:t>
            </a:r>
            <a:r>
              <a:rPr lang="en-US" sz="1200" dirty="0"/>
              <a:t> </a:t>
            </a:r>
            <a:r>
              <a:rPr lang="en-US" sz="1200" dirty="0" err="1"/>
              <a:t>werden</a:t>
            </a:r>
            <a:endParaRPr lang="en-US" sz="1200" dirty="0"/>
          </a:p>
          <a:p>
            <a:endParaRPr lang="en-US" dirty="0"/>
          </a:p>
        </p:txBody>
      </p:sp>
      <p:sp>
        <p:nvSpPr>
          <p:cNvPr id="4" name="Foliennummernplatzhalter 3"/>
          <p:cNvSpPr>
            <a:spLocks noGrp="1"/>
          </p:cNvSpPr>
          <p:nvPr>
            <p:ph type="sldNum" sz="quarter" idx="5"/>
          </p:nvPr>
        </p:nvSpPr>
        <p:spPr/>
        <p:txBody>
          <a:bodyPr/>
          <a:lstStyle/>
          <a:p>
            <a:fld id="{9DF2D3C8-9520-4A20-9095-A62731B49584}" type="slidenum">
              <a:rPr lang="en-AU" smtClean="0"/>
              <a:pPr/>
              <a:t>22</a:t>
            </a:fld>
            <a:endParaRPr lang="en-AU" dirty="0"/>
          </a:p>
        </p:txBody>
      </p:sp>
    </p:spTree>
    <p:extLst>
      <p:ext uri="{BB962C8B-B14F-4D97-AF65-F5344CB8AC3E}">
        <p14:creationId xmlns:p14="http://schemas.microsoft.com/office/powerpoint/2010/main" val="3115607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23</a:t>
            </a:fld>
            <a:endParaRPr lang="de-DE"/>
          </a:p>
        </p:txBody>
      </p:sp>
    </p:spTree>
    <p:extLst>
      <p:ext uri="{BB962C8B-B14F-4D97-AF65-F5344CB8AC3E}">
        <p14:creationId xmlns:p14="http://schemas.microsoft.com/office/powerpoint/2010/main" val="371984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2</a:t>
            </a:fld>
            <a:endParaRPr lang="de-DE" altLang="de-DE"/>
          </a:p>
        </p:txBody>
      </p:sp>
    </p:spTree>
    <p:extLst>
      <p:ext uri="{BB962C8B-B14F-4D97-AF65-F5344CB8AC3E}">
        <p14:creationId xmlns:p14="http://schemas.microsoft.com/office/powerpoint/2010/main" val="345226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57"/>
              </a:spcBef>
            </a:pPr>
            <a:r>
              <a:rPr lang="en-US" b="1" i="0" dirty="0">
                <a:solidFill>
                  <a:srgbClr val="333333"/>
                </a:solidFill>
                <a:effectLst/>
                <a:latin typeface="Cambria" panose="02040503050406030204" pitchFamily="18" charset="0"/>
              </a:rPr>
              <a:t>Factors influencing vaccine effectiveness. </a:t>
            </a:r>
            <a:r>
              <a:rPr lang="en-US" b="0" i="0" dirty="0">
                <a:solidFill>
                  <a:srgbClr val="333333"/>
                </a:solidFill>
                <a:effectLst/>
                <a:latin typeface="Cambria" panose="02040503050406030204" pitchFamily="18" charset="0"/>
              </a:rPr>
              <a:t>Multiple factors can increase or decrease vaccine effectiveness (VE) at both the individual level and the population level.</a:t>
            </a:r>
          </a:p>
          <a:p>
            <a:pPr>
              <a:spcBef>
                <a:spcPts val="1057"/>
              </a:spcBef>
            </a:pPr>
            <a:endParaRPr lang="en-US" b="0" i="0" dirty="0">
              <a:solidFill>
                <a:srgbClr val="333333"/>
              </a:solidFill>
              <a:effectLst/>
              <a:latin typeface="Cambria" panose="02040503050406030204" pitchFamily="18" charset="0"/>
            </a:endParaRPr>
          </a:p>
          <a:p>
            <a:pPr>
              <a:spcBef>
                <a:spcPts val="1057"/>
              </a:spcBef>
            </a:pPr>
            <a:endParaRPr lang="en-US" b="0" i="0" dirty="0">
              <a:solidFill>
                <a:srgbClr val="333333"/>
              </a:solidFill>
              <a:effectLst/>
              <a:latin typeface="Cambria" panose="02040503050406030204" pitchFamily="18" charset="0"/>
            </a:endParaRPr>
          </a:p>
        </p:txBody>
      </p:sp>
      <p:sp>
        <p:nvSpPr>
          <p:cNvPr id="4" name="Slide Number Placeholder 3"/>
          <p:cNvSpPr>
            <a:spLocks noGrp="1"/>
          </p:cNvSpPr>
          <p:nvPr>
            <p:ph type="sldNum" sz="quarter" idx="5"/>
          </p:nvPr>
        </p:nvSpPr>
        <p:spPr/>
        <p:txBody>
          <a:bodyPr/>
          <a:lstStyle/>
          <a:p>
            <a:fld id="{9DF2D3C8-9520-4A20-9095-A62731B49584}" type="slidenum">
              <a:rPr lang="en-AU" smtClean="0"/>
              <a:pPr/>
              <a:t>24</a:t>
            </a:fld>
            <a:endParaRPr lang="en-AU"/>
          </a:p>
        </p:txBody>
      </p:sp>
    </p:spTree>
    <p:extLst>
      <p:ext uri="{BB962C8B-B14F-4D97-AF65-F5344CB8AC3E}">
        <p14:creationId xmlns:p14="http://schemas.microsoft.com/office/powerpoint/2010/main" val="6299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25</a:t>
            </a:fld>
            <a:endParaRPr lang="de-DE"/>
          </a:p>
        </p:txBody>
      </p:sp>
    </p:spTree>
    <p:extLst>
      <p:ext uri="{BB962C8B-B14F-4D97-AF65-F5344CB8AC3E}">
        <p14:creationId xmlns:p14="http://schemas.microsoft.com/office/powerpoint/2010/main" val="3465202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t>Das adjuvantierte Vakzin enthält das Adjuvanz MF59</a:t>
            </a:r>
            <a:r>
              <a:rPr lang="de-DE" dirty="0"/>
              <a:t> (Öl-in-Wasser Emulsion; Öl-Bestandteil Squalen </a:t>
            </a:r>
            <a:r>
              <a:rPr lang="de-DE" dirty="0">
                <a:sym typeface="Wingdings" panose="05000000000000000000" pitchFamily="2" charset="2"/>
              </a:rPr>
              <a:t> </a:t>
            </a:r>
            <a:r>
              <a:rPr lang="de-DE" dirty="0"/>
              <a:t>Squalen, ein natürlicher Bestandteil von Zellmembranen, kommt in Pflanzen, Tieren und Menschen vor. Im menschlichen Körper kommt es im Talg (einem Oberflächenfett der Haut) vor und ist eine natürlich vorkommende Vorstufe von Cholesterin.)</a:t>
            </a:r>
          </a:p>
          <a:p>
            <a:pPr marL="171450" indent="-171450">
              <a:buFont typeface="Arial" panose="020B0604020202020204" pitchFamily="34" charset="0"/>
              <a:buChar char="•"/>
            </a:pPr>
            <a:r>
              <a:rPr lang="de-DE" b="1" dirty="0"/>
              <a:t>Das hochdosierte Vakzin enthält die 4-fache Menge an Antigen </a:t>
            </a:r>
            <a:r>
              <a:rPr lang="de-DE" dirty="0"/>
              <a:t>(=HA-Protein) </a:t>
            </a:r>
          </a:p>
          <a:p>
            <a:pPr marL="0" indent="0">
              <a:buFont typeface="Arial" panose="020B0604020202020204" pitchFamily="34" charset="0"/>
              <a:buNone/>
            </a:pPr>
            <a:endParaRPr lang="de-DE" b="1" dirty="0"/>
          </a:p>
          <a:p>
            <a:pPr marL="0" indent="0">
              <a:buFont typeface="Arial" panose="020B0604020202020204" pitchFamily="34" charset="0"/>
              <a:buNone/>
            </a:pPr>
            <a:r>
              <a:rPr lang="de-DE" b="1" dirty="0">
                <a:sym typeface="Wingdings" panose="05000000000000000000" pitchFamily="2" charset="2"/>
              </a:rPr>
              <a:t> </a:t>
            </a:r>
            <a:r>
              <a:rPr lang="de-DE" b="1" dirty="0"/>
              <a:t>Beide Impfstoffe zeigen einen Effektivitäts-Vorteil gegenüber nicht adjuvantierten, standarddosierten Impfstoffen.</a:t>
            </a:r>
            <a:endParaRPr lang="en-US" b="1" dirty="0"/>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26</a:t>
            </a:fld>
            <a:endParaRPr lang="de-DE"/>
          </a:p>
        </p:txBody>
      </p:sp>
    </p:spTree>
    <p:extLst>
      <p:ext uri="{BB962C8B-B14F-4D97-AF65-F5344CB8AC3E}">
        <p14:creationId xmlns:p14="http://schemas.microsoft.com/office/powerpoint/2010/main" val="3085206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27</a:t>
            </a:fld>
            <a:endParaRPr lang="de-DE"/>
          </a:p>
        </p:txBody>
      </p:sp>
    </p:spTree>
    <p:extLst>
      <p:ext uri="{BB962C8B-B14F-4D97-AF65-F5344CB8AC3E}">
        <p14:creationId xmlns:p14="http://schemas.microsoft.com/office/powerpoint/2010/main" val="1206919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981" indent="-301981">
              <a:buFont typeface="Arial" panose="020B0604020202020204" pitchFamily="34" charset="0"/>
              <a:buChar char="•"/>
            </a:pPr>
            <a:r>
              <a:rPr lang="de-DE" sz="1900" dirty="0">
                <a:latin typeface="Calibri" panose="020F0502020204030204" pitchFamily="34" charset="0"/>
                <a:ea typeface="Calibri" panose="020F0502020204030204" pitchFamily="34" charset="0"/>
                <a:cs typeface="Times New Roman" panose="02020603050405020304" pitchFamily="18" charset="0"/>
              </a:rPr>
              <a:t>Die konventionelle Herstellung von Grippeimpfstoffen in Hühnereiern kann zur sg. </a:t>
            </a:r>
            <a:r>
              <a:rPr lang="de-DE" sz="1900" b="0" u="sng" dirty="0">
                <a:latin typeface="Calibri" panose="020F0502020204030204" pitchFamily="34" charset="0"/>
                <a:ea typeface="Calibri" panose="020F0502020204030204" pitchFamily="34" charset="0"/>
                <a:cs typeface="Times New Roman" panose="02020603050405020304" pitchFamily="18" charset="0"/>
              </a:rPr>
              <a:t>Ei-Adaptation</a:t>
            </a:r>
            <a:r>
              <a:rPr lang="de-DE" sz="1900" dirty="0">
                <a:latin typeface="Calibri" panose="020F0502020204030204" pitchFamily="34" charset="0"/>
                <a:ea typeface="Calibri" panose="020F0502020204030204" pitchFamily="34" charset="0"/>
                <a:cs typeface="Times New Roman" panose="02020603050405020304" pitchFamily="18" charset="0"/>
              </a:rPr>
              <a:t> führen: bei Vermehrung humaner Influenzaviren in einem aviären Wirt (Hühnerei) können an das aviäre Wirtssystem adaptierte Virusvarianten selektiert werden (ermöglicht verbessertes Wachstum). </a:t>
            </a:r>
          </a:p>
          <a:p>
            <a:pPr marL="759181" lvl="1" indent="-301981">
              <a:buFont typeface="Arial" panose="020B0604020202020204" pitchFamily="34" charset="0"/>
              <a:buChar char="•"/>
            </a:pPr>
            <a:r>
              <a:rPr lang="de-DE" sz="1900" dirty="0">
                <a:latin typeface="Calibri" panose="020F0502020204030204" pitchFamily="34" charset="0"/>
                <a:ea typeface="Calibri" panose="020F0502020204030204" pitchFamily="34" charset="0"/>
                <a:cs typeface="Times New Roman" panose="02020603050405020304" pitchFamily="18" charset="0"/>
              </a:rPr>
              <a:t>Diese Virusvarianten können sich in ihrer Antigenität von den von der WHO vorgegebenen Impfstämmen unterscheiden </a:t>
            </a:r>
            <a:r>
              <a:rPr lang="de-DE" sz="19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d</a:t>
            </a:r>
            <a:r>
              <a:rPr lang="de-DE" sz="1900" dirty="0">
                <a:latin typeface="Calibri" panose="020F0502020204030204" pitchFamily="34" charset="0"/>
                <a:ea typeface="Calibri" panose="020F0502020204030204" pitchFamily="34" charset="0"/>
                <a:cs typeface="Times New Roman" panose="02020603050405020304" pitchFamily="18" charset="0"/>
              </a:rPr>
              <a:t>ie nach Immunisierung gebildeten Antikörper können zirkulierende Influenza-Viren potentiell schlechter abdecken</a:t>
            </a:r>
          </a:p>
          <a:p>
            <a:pPr marL="301981" indent="-301981">
              <a:buFont typeface="Arial" panose="020B0604020202020204" pitchFamily="34" charset="0"/>
              <a:buChar char="•"/>
            </a:pPr>
            <a:r>
              <a:rPr lang="de-DE" sz="1900" dirty="0">
                <a:latin typeface="Calibri" panose="020F0502020204030204" pitchFamily="34" charset="0"/>
                <a:ea typeface="Calibri" panose="020F0502020204030204" pitchFamily="34" charset="0"/>
                <a:cs typeface="Times New Roman" panose="02020603050405020304" pitchFamily="18" charset="0"/>
              </a:rPr>
              <a:t>Die Herstellung von Grippeimpfstoffen in Säugetierzellkultur umgeht die Ei-Adaptation und führt zu Impfviren, die eine hohe antigene Übereinstimmung mit den WHO-Impfstämmen haben </a:t>
            </a:r>
          </a:p>
          <a:p>
            <a:pPr marL="301981" indent="-301981">
              <a:buFont typeface="Arial" panose="020B0604020202020204" pitchFamily="34" charset="0"/>
              <a:buChar char="•"/>
            </a:pPr>
            <a:r>
              <a:rPr lang="de-DE" sz="1900" b="1" dirty="0">
                <a:latin typeface="Calibri" panose="020F0502020204030204" pitchFamily="34" charset="0"/>
                <a:ea typeface="Calibri" panose="020F0502020204030204" pitchFamily="34" charset="0"/>
                <a:cs typeface="Times New Roman" panose="02020603050405020304" pitchFamily="18" charset="0"/>
              </a:rPr>
              <a:t>Eine hohe antigene Übereinstimmung der Impfviren mit den WHO-Impfstämmen* erhöht die Impfeffektivität </a:t>
            </a:r>
            <a:r>
              <a:rPr lang="de-DE" sz="1900" dirty="0">
                <a:latin typeface="Calibri" panose="020F0502020204030204" pitchFamily="34" charset="0"/>
                <a:ea typeface="Calibri" panose="020F0502020204030204" pitchFamily="34" charset="0"/>
                <a:cs typeface="Times New Roman" panose="02020603050405020304" pitchFamily="18" charset="0"/>
              </a:rPr>
              <a:t>(~Bildung breit neutralisierender Antikörper gegen zirkulierende Influenzaviren)</a:t>
            </a:r>
          </a:p>
          <a:p>
            <a:pPr marL="301981" indent="-301981">
              <a:buFont typeface="Arial" panose="020B0604020202020204" pitchFamily="34" charset="0"/>
              <a:buChar char="•"/>
            </a:pPr>
            <a:endParaRPr lang="de-DE" sz="1900" i="1"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de-DE" sz="1900" i="1" dirty="0">
                <a:latin typeface="Calibri" panose="020F0502020204030204" pitchFamily="34" charset="0"/>
                <a:ea typeface="Calibri" panose="020F0502020204030204" pitchFamily="34" charset="0"/>
                <a:cs typeface="Times New Roman" panose="02020603050405020304" pitchFamily="18" charset="0"/>
              </a:rPr>
              <a:t>*Unter der Vorraussetzung, dass die Empfehlungen der WHO empfohlenen Impfstämme die tatsächlich zirkulierenden Viren gut repräsentieren</a:t>
            </a:r>
          </a:p>
          <a:p>
            <a:pPr marL="0" indent="0">
              <a:buFont typeface="Arial" panose="020B0604020202020204" pitchFamily="34" charset="0"/>
              <a:buNone/>
            </a:pPr>
            <a:endParaRPr lang="de-DE" sz="1900" b="0" i="1"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28</a:t>
            </a:fld>
            <a:endParaRPr kumimoji="0" lang="en-AU"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208280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Die Ergebnisse der Hauptanalysen zeigten in den drei US-Saisons der Studie eine konsistent überlegene Effektivität des zellkulturbasiertem Grippeimpfstoffs vs. eibasierte Impfstoffe </a:t>
            </a:r>
            <a:r>
              <a:rPr lang="de" sz="1200" b="1" dirty="0">
                <a:ea typeface="+mn-lt"/>
                <a:cs typeface="+mn-lt"/>
              </a:rPr>
              <a:t>hinsichtlich der Verhinderung Influenza-ähnlicher Erkrankungen (ILI) oder Hospitalisierungen/Notaufnahmebesuche.</a:t>
            </a:r>
          </a:p>
          <a:p>
            <a:pPr marL="0" marR="0" lvl="0" indent="0" algn="l" defTabSz="914400" rtl="0" eaLnBrk="1" fontAlgn="auto" latinLnBrk="0" hangingPunct="1">
              <a:lnSpc>
                <a:spcPct val="100000"/>
              </a:lnSpc>
              <a:spcBef>
                <a:spcPts val="0"/>
              </a:spcBef>
              <a:spcAft>
                <a:spcPts val="0"/>
              </a:spcAft>
              <a:buClrTx/>
              <a:buSzTx/>
              <a:buFontTx/>
              <a:buNone/>
              <a:tabLst/>
              <a:defRPr/>
            </a:pPr>
            <a:r>
              <a:rPr lang="de" sz="1200" b="0" dirty="0">
                <a:ea typeface="+mn-lt"/>
                <a:cs typeface="+mn-lt"/>
              </a:rPr>
              <a:t>Dargestellt sind </a:t>
            </a:r>
            <a:r>
              <a:rPr lang="de" sz="1200" dirty="0">
                <a:ea typeface="+mn-lt"/>
                <a:cs typeface="+mn-lt"/>
              </a:rPr>
              <a:t>die bereinigten (adjustierten) Mittelwerte (MW) der relative Impfeffektivität zellkulturbasierter vs. eibasierter Impfstoff sowie die minimalen und maximalen Werte innerhalb des 95% Konfidenzintervalls (KI).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 sz="1200" dirty="0">
                <a:ea typeface="+mn-lt"/>
                <a:cs typeface="+mn-lt"/>
              </a:rPr>
              <a:t>Wenn die K</a:t>
            </a:r>
            <a:r>
              <a:rPr lang="en-US" sz="1200" dirty="0">
                <a:ea typeface="+mn-lt"/>
                <a:cs typeface="+mn-lt"/>
              </a:rPr>
              <a:t>I</a:t>
            </a:r>
            <a:r>
              <a:rPr lang="de" sz="1200" dirty="0">
                <a:ea typeface="+mn-lt"/>
                <a:cs typeface="+mn-lt"/>
              </a:rPr>
              <a:t>s die 0-Linie nicht schneiden, ist das Ergebnis signifikant.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 sz="1200" dirty="0">
                <a:ea typeface="+mn-lt"/>
                <a:cs typeface="+mn-lt"/>
              </a:rPr>
              <a:t>Wenn die K</a:t>
            </a:r>
            <a:r>
              <a:rPr lang="en-US" sz="1200" dirty="0">
                <a:ea typeface="+mn-lt"/>
                <a:cs typeface="+mn-lt"/>
              </a:rPr>
              <a:t>I</a:t>
            </a:r>
            <a:r>
              <a:rPr lang="de" sz="1200" dirty="0">
                <a:ea typeface="+mn-lt"/>
                <a:cs typeface="+mn-lt"/>
              </a:rPr>
              <a:t>s die 0-Linie schneiden, aber der MW auf der Seite eines der vergleichenden Impfstoffe liegt, spricht man von einer numerischen Überlegenheit. Es handelt sich um Daten (=ICD-Diagnosecodes) aus der gängigen klinischen Praxis (Real-World Daten).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 sz="1200" b="0" dirty="0">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 sz="1200" b="0"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 sz="1200" b="0" dirty="0">
                <a:ea typeface="+mn-lt"/>
                <a:cs typeface="+mn-lt"/>
              </a:rPr>
              <a:t>Aussagen zu labordiagnostischen Tests spiegelten sich in den Diagnosecodes nicht direkt wieder, aber: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 sz="1200" b="0" dirty="0">
                <a:ea typeface="+mn-lt"/>
                <a:cs typeface="+mn-lt"/>
                <a:sym typeface="Wingdings" panose="05000000000000000000" pitchFamily="2" charset="2"/>
              </a:rPr>
              <a:t>	 </a:t>
            </a:r>
            <a:r>
              <a:rPr lang="en-US" sz="1200" b="0" dirty="0">
                <a:ea typeface="+mn-lt"/>
                <a:cs typeface="+mn-lt"/>
                <a:sym typeface="Wingdings" panose="05000000000000000000" pitchFamily="2" charset="2"/>
              </a:rPr>
              <a:t>E</a:t>
            </a:r>
            <a:r>
              <a:rPr lang="de" sz="1200" b="0" dirty="0">
                <a:ea typeface="+mn-lt"/>
                <a:cs typeface="+mn-lt"/>
                <a:sym typeface="Wingdings" panose="05000000000000000000" pitchFamily="2" charset="2"/>
              </a:rPr>
              <a:t>s wurden Influenza-spezifische Diagnosecodes verwendet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 sz="1200" b="0" dirty="0">
                <a:ea typeface="+mn-lt"/>
                <a:cs typeface="+mn-lt"/>
                <a:sym typeface="Wingdings" panose="05000000000000000000" pitchFamily="2" charset="2"/>
              </a:rPr>
              <a:t>	 </a:t>
            </a:r>
            <a:r>
              <a:rPr lang="de-DE" sz="1200" b="0" dirty="0">
                <a:ea typeface="+mn-lt"/>
                <a:cs typeface="+mn-lt"/>
              </a:rPr>
              <a:t>Gemäß den von der Infectious Diseases Society of America (IDSA) veröffentlichten Richtlinien für die 	klinische Praxis sollten alle Patienten mit grippeähnlichen 	Symptomen im Krankenhaus auf Influenza getestet werden, was für eine hohe Zuverlässigkeit der Diagnosecodes spricht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0" dirty="0">
                <a:ea typeface="+mn-lt"/>
                <a:cs typeface="+mn-lt"/>
                <a:sym typeface="Wingdings" panose="05000000000000000000" pitchFamily="2" charset="2"/>
              </a:rPr>
              <a:t>	 </a:t>
            </a:r>
            <a:r>
              <a:rPr lang="de" sz="1200" b="0" dirty="0">
                <a:ea typeface="+mn-lt"/>
                <a:cs typeface="+mn-lt"/>
              </a:rPr>
              <a:t>Die Ergebnisse spiegelten sich zudem auch in Monaten mit der höchsten Influenza-Aktivität wieder (~Dec – April)</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2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1355967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effectLst/>
                <a:latin typeface="Source Sans Pro" panose="020B0503030403020204" pitchFamily="34" charset="0"/>
                <a:ea typeface="Calibri" panose="020F0502020204030204" pitchFamily="34" charset="0"/>
                <a:cs typeface="Arial" panose="020B0604020202020204" pitchFamily="34" charset="0"/>
              </a:rPr>
              <a:t>In den 3 US-2017/18, 2018/19 und 2019/20 wurden 14,8 % (7,0–22,0), 12,5 % (4,7–19,6) und 10,0 % (2,7–16,7) weniger testbestätigte Influenzafälle bei den mit zellkulturbasiertem Grippeimpfstoff geimpften Personen beobachtet</a:t>
            </a:r>
            <a:r>
              <a:rPr lang="de-DE" sz="1200" b="1" dirty="0">
                <a:effectLst/>
                <a:latin typeface="Calibri" panose="020F0502020204030204" pitchFamily="34" charset="0"/>
                <a:ea typeface="Calibri" panose="020F0502020204030204" pitchFamily="34" charset="0"/>
                <a:cs typeface="Arial" panose="020B0604020202020204" pitchFamily="34" charset="0"/>
              </a:rPr>
              <a:t> </a:t>
            </a:r>
            <a:r>
              <a:rPr lang="de-DE" sz="1200" b="1" dirty="0">
                <a:effectLst/>
                <a:latin typeface="Source Sans Pro" panose="020B0503030403020204" pitchFamily="34" charset="0"/>
                <a:ea typeface="Calibri" panose="020F0502020204030204" pitchFamily="34" charset="0"/>
                <a:cs typeface="Arial" panose="020B0604020202020204" pitchFamily="34" charset="0"/>
              </a:rPr>
              <a:t> </a:t>
            </a:r>
            <a:r>
              <a:rPr lang="de-DE" sz="1200" b="1" dirty="0">
                <a:effectLst/>
                <a:latin typeface="Calibri" panose="020F0502020204030204" pitchFamily="34" charset="0"/>
                <a:ea typeface="Calibri" panose="020F0502020204030204" pitchFamily="34" charset="0"/>
                <a:cs typeface="Arial" panose="020B0604020202020204" pitchFamily="34" charset="0"/>
              </a:rPr>
              <a:t> </a:t>
            </a:r>
            <a:endParaRPr lang="de-DE" sz="1200" b="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 sz="1200"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 sz="1200" dirty="0">
                <a:ea typeface="+mn-lt"/>
                <a:cs typeface="+mn-lt"/>
              </a:rPr>
              <a:t>Es handelt sich um Daten aus der gängigen klinischen Praxis (Real-World Daten = </a:t>
            </a:r>
            <a:r>
              <a:rPr lang="de-DE" sz="800" dirty="0">
                <a:solidFill>
                  <a:srgbClr val="231F20"/>
                </a:solidFill>
                <a:latin typeface="Montserrat Light"/>
              </a:rPr>
              <a:t>routinemäßig erhobene Daten aus Krankenversicherungsansprüchen und elektronischen Gesundheitsakten (EHR)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Studienpopulation umfasste Patienten, bei denen innerhalb von 7 Tagen nach einer dokumentierten akuten Atemwegs- oder Fiebererkrankung (ARFI) ein Influenza-Test durchgeführt wurde. </a:t>
            </a:r>
          </a:p>
          <a:p>
            <a:pPr marL="171450" lvl="0" indent="-171450" algn="l" defTabSz="914400" rtl="0" eaLnBrk="1" latinLnBrk="0" hangingPunct="1">
              <a:spcAft>
                <a:spcPts val="600"/>
              </a:spcAft>
              <a:buClr>
                <a:schemeClr val="accent1"/>
              </a:buClr>
              <a:buFont typeface="Arial" panose="020B0604020202020204" pitchFamily="34" charset="0"/>
              <a:buChar char="•"/>
            </a:pPr>
            <a:r>
              <a:rPr lang="de-DE" dirty="0"/>
              <a:t>Patienten wurden anhand der Ergebnisse des Influenzatests in Fälle und Kontrollen eingeteilt und dann anhand des erhaltenen Impfstoffs weiter klassifiziert.</a:t>
            </a:r>
            <a:endParaRPr lang="de" sz="1200" b="0"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 sz="1200" b="0" dirty="0">
                <a:ea typeface="+mn-lt"/>
                <a:cs typeface="+mn-lt"/>
              </a:rPr>
              <a:t>Dargestellt sind </a:t>
            </a:r>
            <a:r>
              <a:rPr lang="de" sz="1200" dirty="0">
                <a:ea typeface="+mn-lt"/>
                <a:cs typeface="+mn-lt"/>
              </a:rPr>
              <a:t>die bereinigten (adjustierten) Mittelwerte (MW) der relative Impfeffektivität (rVE) zellkulturbasierter vs. eibasierter Impfstoff sowie die minimalen und maximalen Werte innerhalb des 95% Konfidenzintervalls (KI).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 sz="1200" dirty="0">
                <a:ea typeface="+mn-lt"/>
                <a:cs typeface="+mn-lt"/>
              </a:rPr>
              <a:t>Wenn die K</a:t>
            </a:r>
            <a:r>
              <a:rPr lang="en-US" sz="1200" dirty="0">
                <a:ea typeface="+mn-lt"/>
                <a:cs typeface="+mn-lt"/>
              </a:rPr>
              <a:t>I</a:t>
            </a:r>
            <a:r>
              <a:rPr lang="de" sz="1200" dirty="0">
                <a:ea typeface="+mn-lt"/>
                <a:cs typeface="+mn-lt"/>
              </a:rPr>
              <a:t>s die 0-Linie </a:t>
            </a:r>
            <a:r>
              <a:rPr lang="de" sz="1200" u="sng" dirty="0">
                <a:ea typeface="+mn-lt"/>
                <a:cs typeface="+mn-lt"/>
              </a:rPr>
              <a:t>nicht</a:t>
            </a:r>
            <a:r>
              <a:rPr lang="de" sz="1200" dirty="0">
                <a:ea typeface="+mn-lt"/>
                <a:cs typeface="+mn-lt"/>
              </a:rPr>
              <a:t> schneiden, ist das Ergebnis signifikant. </a:t>
            </a:r>
          </a:p>
          <a:p>
            <a:endParaRPr lang="en-US" dirty="0"/>
          </a:p>
          <a:p>
            <a:endParaRPr lang="de-DE" dirty="0"/>
          </a:p>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ECAA62-AE69-4190-B207-B2FC5B4D847C}" type="slidenum">
              <a:rPr kumimoji="0" lang="en-US"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23948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b="0" dirty="0"/>
              <a:t>Diese in den USA durchgeführte prospektive Beobachtungskohortenstudie wurde als Register für die Exposition von Flucelvax Quad während der Schwangerschaft in Übereinstimmung mit den Leitlinien der US-amerikanischen Food and Drug Administration (FDA) konzipiert und durchgeführt, um eine Verpflichtung gegenüber der FDA nach der Markteinführung zu erfüllen.</a:t>
            </a:r>
          </a:p>
          <a:p>
            <a:pPr marL="171450" indent="-171450">
              <a:buFont typeface="Arial" panose="020B0604020202020204" pitchFamily="34" charset="0"/>
              <a:buChar char="•"/>
            </a:pPr>
            <a:r>
              <a:rPr lang="de-DE" b="0" dirty="0"/>
              <a:t>Von der primären Analysepopulation wurden 31,7 % vor der 20. Schwangerschaftswoche eingeschlossen; 26,8 % erhielten QIVc während des ersten Trimesters, 41,7 % während des zweiten Trimesters und 31,6 % während des dritten Trimesters </a:t>
            </a:r>
          </a:p>
          <a:p>
            <a:pPr marL="171450" indent="-171450">
              <a:buFont typeface="Arial" panose="020B0604020202020204" pitchFamily="34" charset="0"/>
              <a:buChar char="•"/>
            </a:pPr>
            <a:r>
              <a:rPr lang="de-DE" b="0" dirty="0"/>
              <a:t>In die Studie wurden sowohl Hochrisikoschwangerschaften als auch Schwangerschaften mit geringem Risiko aufgenommen.</a:t>
            </a:r>
          </a:p>
          <a:p>
            <a:pPr marL="171450" indent="-171450">
              <a:buFont typeface="Arial" panose="020B0604020202020204" pitchFamily="34" charset="0"/>
              <a:buChar char="•"/>
            </a:pPr>
            <a:r>
              <a:rPr lang="de-DE" b="0" dirty="0"/>
              <a:t>Follow-up-Daten wurden am Ende des zweiten Trimesters und/oder zum Zeitpunkt des Schwangerschaftsausgangs erhoben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a:t>
            </a:r>
            <a:r>
              <a:rPr lang="de-DE" sz="1200" b="1" dirty="0">
                <a:highlight>
                  <a:srgbClr val="FFFF00"/>
                </a:highlight>
              </a:rPr>
              <a:t>Es wurde die Inzidenz des Auftretens von Frühgeburt, niedrigem Geburtsgewicht &amp; schweren kongenitalen Fehlbildungen bei Schwangeren erfasst, die Flucelvax erhielten, und mit der Inzidenz in der amerikanischen Gesamtbevölkerung verglichen – </a:t>
            </a:r>
            <a:r>
              <a:rPr lang="de-DE" sz="1200" b="1" u="sng" dirty="0">
                <a:highlight>
                  <a:srgbClr val="FFFF00"/>
                </a:highlight>
              </a:rPr>
              <a:t>kein erhöhtes Auftreten dieser unerwünschten Ereignisse</a:t>
            </a:r>
            <a:endParaRPr lang="en-US" sz="1200" b="1" u="sng"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ECAA62-AE69-4190-B207-B2FC5B4D847C}" type="slidenum">
              <a:rPr kumimoji="0" lang="en-US"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573610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a:highlight>
                  <a:srgbClr val="FFFF00"/>
                </a:highlight>
              </a:rPr>
              <a:t>Das Kosten-Effektivitätsmodell zeigt den modellierten jährlichen Effekt, wenn man alle eibasierten Grippeimpfstoffe in Deutschland durch die zellkulturbasierten Vakzine ersetzen würde.</a:t>
            </a:r>
          </a:p>
          <a:p>
            <a:pPr marL="285750" indent="-285750">
              <a:buFont typeface="Arial" panose="020B0604020202020204" pitchFamily="34" charset="0"/>
              <a:buChar char="•"/>
            </a:pPr>
            <a:r>
              <a:rPr lang="en-US" sz="1200" b="0" i="0" u="none" strike="noStrike" baseline="0">
                <a:solidFill>
                  <a:srgbClr val="000000"/>
                </a:solidFill>
                <a:latin typeface="Montserrat" panose="00000500000000000000" pitchFamily="2" charset="0"/>
              </a:rPr>
              <a:t>Die </a:t>
            </a:r>
            <a:r>
              <a:rPr lang="de-DE" sz="1200" b="0" i="0" u="none" strike="noStrike" baseline="0">
                <a:solidFill>
                  <a:srgbClr val="221F1F"/>
                </a:solidFill>
                <a:latin typeface="Montserrat" panose="00000500000000000000" pitchFamily="2" charset="0"/>
              </a:rPr>
              <a:t>Ergebnisse beziehen sich auf extrapolierte jährliche klinische Ergebnisse bei einer Annahme, dass in 55% (11 von 20) der betrachteten Influenza-Saisons Ei-Adaptation auftritt.</a:t>
            </a:r>
            <a:endParaRPr lang="en-US" sz="1200" b="0" i="0" u="none" strike="noStrike" baseline="0">
              <a:solidFill>
                <a:srgbClr val="221F1F"/>
              </a:solidFill>
              <a:latin typeface="Montserrat" panose="00000500000000000000" pitchFamily="2" charset="0"/>
            </a:endParaRPr>
          </a:p>
          <a:p>
            <a:pPr marL="0" indent="0">
              <a:buFont typeface="Arial" panose="020B0604020202020204" pitchFamily="34" charset="0"/>
              <a:buNone/>
            </a:pPr>
            <a:r>
              <a:rPr lang="de-DE" b="0" i="1">
                <a:solidFill>
                  <a:srgbClr val="000000"/>
                </a:solidFill>
                <a:effectLst/>
                <a:latin typeface="Calibri" panose="020F0502020204030204" pitchFamily="34" charset="0"/>
              </a:rPr>
              <a:t>Anmerkung: diese theoretische Berechnung wurde durchgeführt, als Flucelvax erst ab 9 Jahren zugelassen war.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ECAA62-AE69-4190-B207-B2FC5B4D847C}" type="slidenum">
              <a:rPr kumimoji="0" lang="en-US"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576399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Hochdosis, viel hilft viel, Adjuvantier: Hilfstoff/Adjuvanz wird eingesetzt, Stärken der Immunantwort</a:t>
            </a:r>
            <a:endParaRPr lang="en-US" dirty="0"/>
          </a:p>
        </p:txBody>
      </p:sp>
      <p:sp>
        <p:nvSpPr>
          <p:cNvPr id="4" name="Slide Number Placeholder 3"/>
          <p:cNvSpPr>
            <a:spLocks noGrp="1"/>
          </p:cNvSpPr>
          <p:nvPr>
            <p:ph type="sldNum" sz="quarter" idx="5"/>
          </p:nvPr>
        </p:nvSpPr>
        <p:spPr/>
        <p:txBody>
          <a:bodyPr/>
          <a:lstStyle/>
          <a:p>
            <a:pPr defTabSz="966338">
              <a:defRPr/>
            </a:pPr>
            <a:fld id="{9DF2D3C8-9520-4A20-9095-A62731B49584}" type="slidenum">
              <a:rPr lang="en-AU">
                <a:solidFill>
                  <a:prstClr val="black"/>
                </a:solidFill>
              </a:rPr>
              <a:pPr defTabSz="966338">
                <a:defRPr/>
              </a:pPr>
              <a:t>33</a:t>
            </a:fld>
            <a:endParaRPr lang="en-AU">
              <a:solidFill>
                <a:prstClr val="black"/>
              </a:solidFill>
            </a:endParaRPr>
          </a:p>
        </p:txBody>
      </p:sp>
    </p:spTree>
    <p:extLst>
      <p:ext uri="{BB962C8B-B14F-4D97-AF65-F5344CB8AC3E}">
        <p14:creationId xmlns:p14="http://schemas.microsoft.com/office/powerpoint/2010/main" val="1861766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a:t>
            </a:fld>
            <a:endParaRPr lang="de-DE"/>
          </a:p>
        </p:txBody>
      </p:sp>
    </p:spTree>
    <p:extLst>
      <p:ext uri="{BB962C8B-B14F-4D97-AF65-F5344CB8AC3E}">
        <p14:creationId xmlns:p14="http://schemas.microsoft.com/office/powerpoint/2010/main" val="3146332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7626672-EF28-46B6-9087-69B4A63AFFDB}" type="slidenum">
              <a:rPr lang="nl-NL" smtClean="0"/>
              <a:t>35</a:t>
            </a:fld>
            <a:endParaRPr lang="nl-NL"/>
          </a:p>
        </p:txBody>
      </p:sp>
      <p:sp>
        <p:nvSpPr>
          <p:cNvPr id="6" name="Notes Placeholder 5">
            <a:extLst>
              <a:ext uri="{FF2B5EF4-FFF2-40B4-BE49-F238E27FC236}">
                <a16:creationId xmlns:a16="http://schemas.microsoft.com/office/drawing/2014/main" id="{AA8A23B5-56B5-5E45-7D79-5E8BC2FCC66F}"/>
              </a:ext>
            </a:extLst>
          </p:cNvPr>
          <p:cNvSpPr>
            <a:spLocks noGrp="1"/>
          </p:cNvSpPr>
          <p:nvPr>
            <p:ph type="body" sz="quarter" idx="3"/>
          </p:nvPr>
        </p:nvSpPr>
        <p:spPr/>
        <p:txBody>
          <a:bodyPr/>
          <a:lstStyle/>
          <a:p>
            <a:pPr algn="just"/>
            <a:r>
              <a:rPr lang="de-DE" sz="1800" b="1" dirty="0">
                <a:latin typeface="Montserrat" panose="00000500000000000000" pitchFamily="2" charset="0"/>
                <a:ea typeface="Calibri" panose="020F0502020204030204" pitchFamily="34" charset="0"/>
              </a:rPr>
              <a:t>Schlussfolgerung</a:t>
            </a:r>
            <a:endParaRPr lang="en-US" sz="1800" dirty="0">
              <a:latin typeface="Calibri" panose="020F0502020204030204" pitchFamily="34" charset="0"/>
              <a:ea typeface="Calibri" panose="020F0502020204030204" pitchFamily="34" charset="0"/>
            </a:endParaRPr>
          </a:p>
          <a:p>
            <a:r>
              <a:rPr lang="de-DE" sz="1800" dirty="0">
                <a:latin typeface="Montserrat" panose="00000500000000000000" pitchFamily="2" charset="0"/>
                <a:ea typeface="Calibri" panose="020F0502020204030204" pitchFamily="34" charset="0"/>
                <a:cs typeface="Calibri" panose="020F0502020204030204" pitchFamily="34" charset="0"/>
              </a:rPr>
              <a:t>Die Evidenz aus den </a:t>
            </a:r>
            <a:r>
              <a:rPr lang="de-DE" sz="1800" dirty="0">
                <a:highlight>
                  <a:srgbClr val="FFFF00"/>
                </a:highlight>
                <a:latin typeface="Montserrat" panose="00000500000000000000" pitchFamily="2" charset="0"/>
                <a:ea typeface="Calibri" panose="020F0502020204030204" pitchFamily="34" charset="0"/>
                <a:cs typeface="Calibri" panose="020F0502020204030204" pitchFamily="34" charset="0"/>
              </a:rPr>
              <a:t>US-Influenzasaisons 2017–2020</a:t>
            </a:r>
            <a:r>
              <a:rPr lang="de-DE" sz="1800" dirty="0">
                <a:latin typeface="Montserrat" panose="00000500000000000000" pitchFamily="2" charset="0"/>
                <a:ea typeface="Calibri" panose="020F0502020204030204" pitchFamily="34" charset="0"/>
                <a:cs typeface="Calibri" panose="020F0502020204030204" pitchFamily="34" charset="0"/>
              </a:rPr>
              <a:t> legt nahe, dass </a:t>
            </a:r>
            <a:r>
              <a:rPr lang="de-DE" sz="1800" dirty="0">
                <a:highlight>
                  <a:srgbClr val="FFFF00"/>
                </a:highlight>
                <a:latin typeface="Montserrat" panose="00000500000000000000" pitchFamily="2" charset="0"/>
                <a:ea typeface="Calibri" panose="020F0502020204030204" pitchFamily="34" charset="0"/>
                <a:cs typeface="Calibri" panose="020F0502020204030204" pitchFamily="34" charset="0"/>
              </a:rPr>
              <a:t>aTIV und HD-TIV</a:t>
            </a:r>
            <a:r>
              <a:rPr lang="de-DE" sz="1800" dirty="0">
                <a:latin typeface="Montserrat" panose="00000500000000000000" pitchFamily="2" charset="0"/>
                <a:ea typeface="Calibri" panose="020F0502020204030204" pitchFamily="34" charset="0"/>
                <a:cs typeface="Calibri" panose="020F0502020204030204" pitchFamily="34" charset="0"/>
              </a:rPr>
              <a:t> bei der Verhinderung von </a:t>
            </a:r>
            <a:r>
              <a:rPr lang="de-DE" sz="1800" dirty="0">
                <a:highlight>
                  <a:srgbClr val="FFFF00"/>
                </a:highlight>
                <a:latin typeface="Montserrat" panose="00000500000000000000" pitchFamily="2" charset="0"/>
                <a:ea typeface="Calibri" panose="020F0502020204030204" pitchFamily="34" charset="0"/>
                <a:cs typeface="Calibri" panose="020F0502020204030204" pitchFamily="34" charset="0"/>
              </a:rPr>
              <a:t>Influenza-testbestätigten stationären Aufnahmen &amp; Notaufnahmebesuchen sowie nur stationären Aufnahmen </a:t>
            </a:r>
            <a:r>
              <a:rPr lang="de-DE" sz="1800" dirty="0">
                <a:latin typeface="Montserrat" panose="00000500000000000000" pitchFamily="2" charset="0"/>
                <a:ea typeface="Calibri" panose="020F0502020204030204" pitchFamily="34" charset="0"/>
                <a:cs typeface="Calibri" panose="020F0502020204030204" pitchFamily="34" charset="0"/>
              </a:rPr>
              <a:t>bei US-amerikanischen </a:t>
            </a:r>
            <a:r>
              <a:rPr lang="de-DE" sz="1800" dirty="0">
                <a:highlight>
                  <a:srgbClr val="FFFF00"/>
                </a:highlight>
                <a:latin typeface="Montserrat" panose="00000500000000000000" pitchFamily="2" charset="0"/>
                <a:ea typeface="Calibri" panose="020F0502020204030204" pitchFamily="34" charset="0"/>
                <a:cs typeface="Calibri" panose="020F0502020204030204" pitchFamily="34" charset="0"/>
              </a:rPr>
              <a:t>Erwachsenen im Alter von ≥65 Jahren vergleichbar effektiv sind</a:t>
            </a:r>
            <a:endParaRPr lang="en-US" dirty="0"/>
          </a:p>
        </p:txBody>
      </p:sp>
    </p:spTree>
    <p:extLst>
      <p:ext uri="{BB962C8B-B14F-4D97-AF65-F5344CB8AC3E}">
        <p14:creationId xmlns:p14="http://schemas.microsoft.com/office/powerpoint/2010/main" val="627547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solidFill>
                  <a:srgbClr val="111111"/>
                </a:solidFill>
                <a:effectLst/>
                <a:latin typeface="-apple-system"/>
              </a:rPr>
              <a:t>Explorative </a:t>
            </a:r>
            <a:r>
              <a:rPr lang="en-US" sz="1400" b="0" i="0" dirty="0" err="1">
                <a:solidFill>
                  <a:srgbClr val="111111"/>
                </a:solidFill>
                <a:effectLst/>
                <a:latin typeface="-apple-system"/>
              </a:rPr>
              <a:t>saisonale</a:t>
            </a:r>
            <a:r>
              <a:rPr lang="en-US" sz="1400" b="0" i="0" dirty="0">
                <a:solidFill>
                  <a:srgbClr val="111111"/>
                </a:solidFill>
                <a:effectLst/>
                <a:latin typeface="-apple-system"/>
              </a:rPr>
              <a:t> </a:t>
            </a:r>
            <a:r>
              <a:rPr lang="en-US" sz="1400" b="0" i="0" dirty="0" err="1">
                <a:solidFill>
                  <a:srgbClr val="111111"/>
                </a:solidFill>
                <a:effectLst/>
                <a:latin typeface="-apple-system"/>
              </a:rPr>
              <a:t>Analysen</a:t>
            </a:r>
            <a:r>
              <a:rPr lang="en-US" sz="1400" b="0" i="0" dirty="0">
                <a:solidFill>
                  <a:srgbClr val="111111"/>
                </a:solidFill>
                <a:effectLst/>
                <a:latin typeface="-apple-system"/>
              </a:rPr>
              <a:t> für die relative </a:t>
            </a:r>
            <a:r>
              <a:rPr lang="en-US" sz="1400" b="0" i="0" dirty="0" err="1">
                <a:solidFill>
                  <a:srgbClr val="111111"/>
                </a:solidFill>
                <a:effectLst/>
                <a:latin typeface="-apple-system"/>
              </a:rPr>
              <a:t>Impfeffektivität</a:t>
            </a:r>
            <a:r>
              <a:rPr lang="en-US" sz="1400" b="0" i="0" dirty="0">
                <a:solidFill>
                  <a:srgbClr val="111111"/>
                </a:solidFill>
                <a:effectLst/>
                <a:latin typeface="-apple-system"/>
              </a:rPr>
              <a:t> (</a:t>
            </a:r>
            <a:r>
              <a:rPr lang="en-US" sz="1400" b="0" i="0" dirty="0" err="1">
                <a:solidFill>
                  <a:srgbClr val="111111"/>
                </a:solidFill>
                <a:effectLst/>
                <a:latin typeface="-apple-system"/>
              </a:rPr>
              <a:t>rVE</a:t>
            </a:r>
            <a:r>
              <a:rPr lang="en-US" sz="1400" b="0" i="0" dirty="0">
                <a:solidFill>
                  <a:srgbClr val="111111"/>
                </a:solidFill>
                <a:effectLst/>
                <a:latin typeface="-apple-system"/>
              </a:rPr>
              <a:t>) </a:t>
            </a:r>
            <a:r>
              <a:rPr lang="en-US" sz="1400" b="0" i="0" dirty="0" err="1">
                <a:solidFill>
                  <a:srgbClr val="111111"/>
                </a:solidFill>
                <a:effectLst/>
                <a:latin typeface="-apple-system"/>
              </a:rPr>
              <a:t>zwischen</a:t>
            </a:r>
            <a:r>
              <a:rPr lang="en-US" sz="1400" b="0" i="0" dirty="0">
                <a:solidFill>
                  <a:srgbClr val="111111"/>
                </a:solidFill>
                <a:effectLst/>
                <a:latin typeface="-apple-system"/>
              </a:rPr>
              <a:t> </a:t>
            </a:r>
            <a:r>
              <a:rPr lang="en-US" sz="1400" b="0" i="0" dirty="0" err="1">
                <a:solidFill>
                  <a:srgbClr val="111111"/>
                </a:solidFill>
                <a:effectLst/>
                <a:latin typeface="-apple-system"/>
              </a:rPr>
              <a:t>aTIV</a:t>
            </a:r>
            <a:r>
              <a:rPr lang="en-US" sz="1400" b="0" i="0" dirty="0">
                <a:solidFill>
                  <a:srgbClr val="111111"/>
                </a:solidFill>
                <a:effectLst/>
                <a:latin typeface="-apple-system"/>
              </a:rPr>
              <a:t> und HD-TIV </a:t>
            </a:r>
            <a:r>
              <a:rPr lang="en-US" sz="1400" b="0" i="0" dirty="0" err="1">
                <a:solidFill>
                  <a:srgbClr val="111111"/>
                </a:solidFill>
                <a:effectLst/>
                <a:latin typeface="-apple-system"/>
              </a:rPr>
              <a:t>zur</a:t>
            </a:r>
            <a:r>
              <a:rPr lang="en-US" sz="1400" b="0" i="0" dirty="0">
                <a:solidFill>
                  <a:srgbClr val="111111"/>
                </a:solidFill>
                <a:effectLst/>
                <a:latin typeface="-apple-system"/>
              </a:rPr>
              <a:t> </a:t>
            </a:r>
            <a:r>
              <a:rPr lang="en-US" sz="1400" b="0" i="0" dirty="0" err="1">
                <a:solidFill>
                  <a:srgbClr val="111111"/>
                </a:solidFill>
                <a:effectLst/>
                <a:latin typeface="-apple-system"/>
              </a:rPr>
              <a:t>Prävention</a:t>
            </a:r>
            <a:r>
              <a:rPr lang="en-US" sz="1400" b="0" i="0" dirty="0">
                <a:solidFill>
                  <a:srgbClr val="111111"/>
                </a:solidFill>
                <a:effectLst/>
                <a:latin typeface="-apple-system"/>
              </a:rPr>
              <a:t> von </a:t>
            </a:r>
            <a:r>
              <a:rPr lang="en-US" sz="1400" b="0" i="0" dirty="0" err="1">
                <a:solidFill>
                  <a:srgbClr val="111111"/>
                </a:solidFill>
                <a:effectLst/>
                <a:latin typeface="-apple-system"/>
              </a:rPr>
              <a:t>testbestätigter</a:t>
            </a:r>
            <a:r>
              <a:rPr lang="en-US" sz="1400" b="0" i="0" dirty="0">
                <a:solidFill>
                  <a:srgbClr val="111111"/>
                </a:solidFill>
                <a:effectLst/>
                <a:latin typeface="-apple-system"/>
              </a:rPr>
              <a:t> Influenza in der </a:t>
            </a:r>
            <a:r>
              <a:rPr lang="en-US" sz="1400" b="0" i="0" dirty="0" err="1">
                <a:solidFill>
                  <a:srgbClr val="111111"/>
                </a:solidFill>
                <a:effectLst/>
                <a:latin typeface="-apple-system"/>
              </a:rPr>
              <a:t>Notaufnahme</a:t>
            </a:r>
            <a:r>
              <a:rPr lang="en-US" sz="1400" b="0" i="0" dirty="0">
                <a:solidFill>
                  <a:srgbClr val="111111"/>
                </a:solidFill>
                <a:effectLst/>
                <a:latin typeface="-apple-system"/>
              </a:rPr>
              <a:t> (ED) oder </a:t>
            </a:r>
            <a:r>
              <a:rPr lang="en-US" sz="1400" b="0" i="0" dirty="0" err="1">
                <a:solidFill>
                  <a:srgbClr val="111111"/>
                </a:solidFill>
                <a:effectLst/>
                <a:latin typeface="-apple-system"/>
              </a:rPr>
              <a:t>stationären</a:t>
            </a:r>
            <a:r>
              <a:rPr lang="en-US" sz="1400" b="0" i="0" dirty="0">
                <a:solidFill>
                  <a:srgbClr val="111111"/>
                </a:solidFill>
                <a:effectLst/>
                <a:latin typeface="-apple-system"/>
              </a:rPr>
              <a:t> </a:t>
            </a:r>
            <a:r>
              <a:rPr lang="en-US" sz="1400" b="0" i="0" dirty="0" err="1">
                <a:solidFill>
                  <a:srgbClr val="111111"/>
                </a:solidFill>
                <a:effectLst/>
                <a:latin typeface="-apple-system"/>
              </a:rPr>
              <a:t>Einrichtung</a:t>
            </a:r>
            <a:r>
              <a:rPr lang="en-US" sz="1400" b="0" i="0" dirty="0">
                <a:solidFill>
                  <a:srgbClr val="111111"/>
                </a:solidFill>
                <a:effectLst/>
                <a:latin typeface="-apple-system"/>
              </a:rPr>
              <a:t> (IP) </a:t>
            </a:r>
            <a:r>
              <a:rPr lang="en-US" sz="1400" b="0" i="0" dirty="0" err="1">
                <a:solidFill>
                  <a:srgbClr val="111111"/>
                </a:solidFill>
                <a:effectLst/>
                <a:latin typeface="-apple-system"/>
              </a:rPr>
              <a:t>im</a:t>
            </a:r>
            <a:r>
              <a:rPr lang="en-US" sz="1400" b="0" i="0" dirty="0">
                <a:solidFill>
                  <a:srgbClr val="111111"/>
                </a:solidFill>
                <a:effectLst/>
                <a:latin typeface="-apple-system"/>
              </a:rPr>
              <a:t> </a:t>
            </a:r>
            <a:r>
              <a:rPr lang="en-US" sz="1400" b="0" i="0" dirty="0" err="1">
                <a:solidFill>
                  <a:srgbClr val="111111"/>
                </a:solidFill>
                <a:effectLst/>
                <a:latin typeface="-apple-system"/>
              </a:rPr>
              <a:t>doppelt</a:t>
            </a:r>
            <a:r>
              <a:rPr lang="en-US" sz="1400" b="0" i="0" dirty="0">
                <a:solidFill>
                  <a:srgbClr val="111111"/>
                </a:solidFill>
                <a:effectLst/>
                <a:latin typeface="-apple-system"/>
              </a:rPr>
              <a:t> </a:t>
            </a:r>
            <a:r>
              <a:rPr lang="en-US" sz="1400" b="0" i="0" dirty="0" err="1">
                <a:solidFill>
                  <a:srgbClr val="111111"/>
                </a:solidFill>
                <a:effectLst/>
                <a:latin typeface="-apple-system"/>
              </a:rPr>
              <a:t>nach</a:t>
            </a:r>
            <a:r>
              <a:rPr lang="en-US" sz="1400" b="0" i="0" dirty="0">
                <a:solidFill>
                  <a:srgbClr val="111111"/>
                </a:solidFill>
                <a:effectLst/>
                <a:latin typeface="-apple-system"/>
              </a:rPr>
              <a:t> Saison</a:t>
            </a:r>
            <a:endParaRPr lang="de-DE" sz="1050" b="0" i="0" dirty="0">
              <a:solidFill>
                <a:srgbClr val="1F1F1F"/>
              </a:solidFill>
              <a:effectLst/>
              <a:latin typeface="ElsevierGulliver"/>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955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D2813-789E-4D8C-8195-C6B7CD062498}" type="slidenum">
              <a:rPr kumimoji="0" lang="de-DE"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522889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Bei produktneutraler Bestellung des tetravalenten (nicht hochdosierten) Grippeimpfstoffes liefert die Apotheke dann einen der drei preisgünstigsten tetravalenten Grippeimpfstoffe. Dabei sollten bis zu 100 Prozent des Bedarfs der Vorsaison bestellt werden. </a:t>
            </a:r>
          </a:p>
          <a:p>
            <a:pPr marL="171450" indent="-171450">
              <a:buFont typeface="Arial" panose="020B0604020202020204" pitchFamily="34" charset="0"/>
              <a:buChar char="•"/>
            </a:pPr>
            <a:r>
              <a:rPr lang="de-DE" dirty="0"/>
              <a:t>Eine „angemessene Überschreitung“ der bestellten Impfstoffmenge im Vergleich zu den letztlich verimpften Dosen gilt nach den Regelungen des SGB V als wirtschaftlich. </a:t>
            </a:r>
          </a:p>
          <a:p>
            <a:pPr marL="171450" indent="-171450">
              <a:buFont typeface="Arial" panose="020B0604020202020204" pitchFamily="34" charset="0"/>
              <a:buChar char="•"/>
            </a:pPr>
            <a:r>
              <a:rPr lang="de-DE" u="sng" dirty="0"/>
              <a:t>Bei der Auswahl des Impfstoffes ist die Wirtschaftlichkeit zu berücksichtigen</a:t>
            </a:r>
            <a:r>
              <a:rPr lang="de-DE" dirty="0"/>
              <a:t>. </a:t>
            </a:r>
          </a:p>
          <a:p>
            <a:pPr marL="171450" indent="-171450">
              <a:buFont typeface="Arial" panose="020B0604020202020204" pitchFamily="34" charset="0"/>
              <a:buChar char="•"/>
            </a:pPr>
            <a:r>
              <a:rPr lang="de-DE" dirty="0"/>
              <a:t>Eine Bestellung unter dem Handelsnamen ist für alle Grippeimpfstoffe ebenfalls möglich, wenn ein bestimmter Impfstoff verwendet werden soll. Wenn der Impfstoff für Kinder ab 6 Monaten verwendet werden soll, sollte die Altersangabe auf dem Rezept vermerkt werden, damit die Apotheke den Impfstoff entsprechend seiner Zulassung auswählen kann. </a:t>
            </a:r>
          </a:p>
          <a:p>
            <a:pPr marL="171450" indent="-171450">
              <a:buFont typeface="Arial" panose="020B0604020202020204" pitchFamily="34" charset="0"/>
              <a:buChar char="•"/>
            </a:pPr>
            <a:r>
              <a:rPr lang="de-DE" dirty="0"/>
              <a:t>Die Verordnung des nasalen Grippeimpfstoffes (Fluenz Tetra®) für Kinder über den Sprechstundenbedarf ist mit Mehrkosten verbunden und nach der Schutzimpfungs-Richtlinie nur im medizinisch begründeten Einzelfall (Spritzenphobie, Blutgerinnungsstörungen) möglich.</a:t>
            </a:r>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38</a:t>
            </a:fld>
            <a:endParaRPr lang="en-AU" dirty="0"/>
          </a:p>
        </p:txBody>
      </p:sp>
    </p:spTree>
    <p:extLst>
      <p:ext uri="{BB962C8B-B14F-4D97-AF65-F5344CB8AC3E}">
        <p14:creationId xmlns:p14="http://schemas.microsoft.com/office/powerpoint/2010/main" val="2125791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41</a:t>
            </a:fld>
            <a:endParaRPr lang="de-DE"/>
          </a:p>
        </p:txBody>
      </p:sp>
    </p:spTree>
    <p:extLst>
      <p:ext uri="{BB962C8B-B14F-4D97-AF65-F5344CB8AC3E}">
        <p14:creationId xmlns:p14="http://schemas.microsoft.com/office/powerpoint/2010/main" val="2549937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44</a:t>
            </a:fld>
            <a:endParaRPr lang="de-DE"/>
          </a:p>
        </p:txBody>
      </p:sp>
    </p:spTree>
    <p:extLst>
      <p:ext uri="{BB962C8B-B14F-4D97-AF65-F5344CB8AC3E}">
        <p14:creationId xmlns:p14="http://schemas.microsoft.com/office/powerpoint/2010/main" val="1068817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45</a:t>
            </a:fld>
            <a:endParaRPr lang="de-DE"/>
          </a:p>
        </p:txBody>
      </p:sp>
    </p:spTree>
    <p:extLst>
      <p:ext uri="{BB962C8B-B14F-4D97-AF65-F5344CB8AC3E}">
        <p14:creationId xmlns:p14="http://schemas.microsoft.com/office/powerpoint/2010/main" val="7731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1. WHO. Influenza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Seasonal</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http://www.who.int/mediacentre/factsheets/fs211/en/</a:t>
            </a:r>
            <a:r>
              <a:rPr lang="de-DE" altLang="en-US" sz="1200" dirty="0">
                <a:solidFill>
                  <a:srgbClr val="231F20"/>
                </a:solidFill>
                <a:latin typeface="Montserrat Light"/>
                <a:cs typeface="Arial" pitchFamily="34" charset="0"/>
              </a:rPr>
              <a:t>. A</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bgerufen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im August 2022. 2. CDC.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Flu</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Symptoms &amp;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Complications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https://www.cdc.gov/flu/consumer/symptoms.htm</a:t>
            </a:r>
            <a:r>
              <a:rPr lang="de-DE" altLang="en-US" sz="1200" dirty="0">
                <a:solidFill>
                  <a:srgbClr val="231F20"/>
                </a:solidFill>
                <a:latin typeface="Montserrat Light"/>
                <a:cs typeface="Arial" pitchFamily="34" charset="0"/>
              </a:rPr>
              <a:t>. Abgerufen im </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August 2022. 3. CDC. Clinical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signs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and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symptoms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of</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influenza</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https://www.cdc.gov/flu/professionals/acip/clinical.htm</a:t>
            </a:r>
            <a:r>
              <a:rPr lang="de-DE" altLang="en-US" sz="1200" dirty="0">
                <a:solidFill>
                  <a:srgbClr val="231F20"/>
                </a:solidFill>
                <a:latin typeface="Montserrat Light"/>
                <a:cs typeface="Arial" pitchFamily="34" charset="0"/>
              </a:rPr>
              <a:t>. A</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bgerufen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im April 2021. 4. CDC. Cold versus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flu</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https://www.cdc.gov/flu/symptoms/coldflu.htm. Abgerufen im April 2021. 5. NIH. Understanding a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common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cold</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virus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https://www.nih.gov/news-events/nih-research-matters/understanding-common-cold-virus . Abgerufen im April 2021. </a:t>
            </a:r>
          </a:p>
          <a:p>
            <a:r>
              <a:rPr lang="en-GB" dirty="0"/>
              <a:t>6. Mayo Clinic. COVID-19, cold, allergies and the flu: What are the differences? https://www.mayoclinic.org/diseases-conditions/coronavirus/in-depth/covid-19-cold-flu-and-allergies-differences/art-20503981. </a:t>
            </a:r>
            <a:r>
              <a:rPr lang="en-GB" dirty="0" err="1"/>
              <a:t>Abgerufen</a:t>
            </a:r>
            <a:r>
              <a:rPr lang="en-GB" dirty="0"/>
              <a:t> am 05.01.2023.</a:t>
            </a:r>
          </a:p>
          <a:p>
            <a:r>
              <a:rPr lang="en-GB" dirty="0"/>
              <a:t>7. </a:t>
            </a:r>
            <a:r>
              <a:rPr lang="en-GB" dirty="0" err="1"/>
              <a:t>Ries</a:t>
            </a:r>
            <a:r>
              <a:rPr lang="en-GB" dirty="0"/>
              <a:t> J. COVID-19 Will Likely Become a Seasonal Disease, CDC Director Says. https://www.healthline.com/health-news/covid-19-will-likely-become-a-seasonal-disease-cdc-director-says. </a:t>
            </a:r>
            <a:r>
              <a:rPr lang="en-GB" dirty="0" err="1"/>
              <a:t>Abgerufen</a:t>
            </a:r>
            <a:r>
              <a:rPr lang="en-GB" dirty="0"/>
              <a:t> am 05.01.2023.</a:t>
            </a:r>
          </a:p>
          <a:p>
            <a:r>
              <a:rPr lang="en-GB" dirty="0"/>
              <a:t>8. De </a:t>
            </a:r>
            <a:r>
              <a:rPr lang="en-GB" dirty="0" err="1"/>
              <a:t>Bruyn</a:t>
            </a:r>
            <a:r>
              <a:rPr lang="en-GB" dirty="0"/>
              <a:t> et al. 2022. BMC Infect Dis, 22(1):207.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3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230188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7</a:t>
            </a:fld>
            <a:endParaRPr lang="de-DE"/>
          </a:p>
        </p:txBody>
      </p:sp>
    </p:spTree>
    <p:extLst>
      <p:ext uri="{BB962C8B-B14F-4D97-AF65-F5344CB8AC3E}">
        <p14:creationId xmlns:p14="http://schemas.microsoft.com/office/powerpoint/2010/main" val="159749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78" indent="-17657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DF52EB-2D16-4CF3-99D8-87A02CBA448A}" type="slidenum">
              <a:rPr lang="en-GB" smtClean="0"/>
              <a:pPr/>
              <a:t>8</a:t>
            </a:fld>
            <a:endParaRPr lang="en-GB"/>
          </a:p>
        </p:txBody>
      </p:sp>
    </p:spTree>
    <p:extLst>
      <p:ext uri="{BB962C8B-B14F-4D97-AF65-F5344CB8AC3E}">
        <p14:creationId xmlns:p14="http://schemas.microsoft.com/office/powerpoint/2010/main" val="79415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10</a:t>
            </a:fld>
            <a:endParaRPr lang="de-DE"/>
          </a:p>
        </p:txBody>
      </p:sp>
    </p:spTree>
    <p:extLst>
      <p:ext uri="{BB962C8B-B14F-4D97-AF65-F5344CB8AC3E}">
        <p14:creationId xmlns:p14="http://schemas.microsoft.com/office/powerpoint/2010/main" val="2294124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a:t>Jia Z et al. Comparison of Clinical Characteristics Among COVID-19 and Non-COVID-19 Pediatric Pneumonias: A Multicenter Cross-Sectional Study. Front Cell Infect Microbiol. 2021 Jul 1;11:663884. doi: 10.3389/fcimb.2021.663884</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Figure 2 </a:t>
            </a:r>
            <a:r>
              <a:rPr lang="en-US" dirty="0"/>
              <a:t>Chest computed tomography (CT) scans for COVID-19 pneumonia patient and Non-COVID-19 viral pneumonia patients. </a:t>
            </a:r>
            <a:r>
              <a:rPr lang="en-US" b="1" dirty="0"/>
              <a:t>(A, B)</a:t>
            </a:r>
            <a:r>
              <a:rPr lang="en-US" dirty="0"/>
              <a:t> showed ground-glass opacities were located in the right lower lobe of the lung and upper lobe of the left lung and located under the pleura in a patient with COVID-19 pneumonia. </a:t>
            </a:r>
            <a:r>
              <a:rPr lang="en-US" b="1" dirty="0"/>
              <a:t>(C, D)</a:t>
            </a:r>
            <a:r>
              <a:rPr lang="en-US" dirty="0"/>
              <a:t> showed multiple patchy shadows and consolidation in two lungs in a patient with respiratory syncytial virus (RSV) pneumonia. </a:t>
            </a:r>
            <a:r>
              <a:rPr lang="en-US" b="1" dirty="0"/>
              <a:t>(E, F)</a:t>
            </a:r>
            <a:r>
              <a:rPr lang="en-US" dirty="0"/>
              <a:t> </a:t>
            </a:r>
            <a:r>
              <a:rPr lang="en-US" b="1" dirty="0"/>
              <a:t>showed thickened tracheobronchial wall in right lung and ground-glass opacities were located in the left lower lobe of the lung in a patient with influenza A (IFA) pneumonia.</a:t>
            </a:r>
          </a:p>
          <a:p>
            <a:r>
              <a:rPr lang="de-DE" dirty="0"/>
              <a:t>https://www.frontiersin.org/articles/10.3389/fcimb.2021.663884/full</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11</a:t>
            </a:fld>
            <a:endParaRPr lang="de-DE"/>
          </a:p>
        </p:txBody>
      </p:sp>
    </p:spTree>
    <p:extLst>
      <p:ext uri="{BB962C8B-B14F-4D97-AF65-F5344CB8AC3E}">
        <p14:creationId xmlns:p14="http://schemas.microsoft.com/office/powerpoint/2010/main" val="175485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latin typeface="Segoe UI" panose="020B0502040204020203" pitchFamily="34" charset="0"/>
              </a:rPr>
              <a:t>K. G. Skaarup et al:  </a:t>
            </a:r>
            <a:r>
              <a:rPr lang="en-US" sz="1800" b="1" dirty="0">
                <a:latin typeface="Segoe UI" panose="020B0502040204020203" pitchFamily="34" charset="0"/>
              </a:rPr>
              <a:t>Influenza and cardiovascular disease pathophysiology: strings attached. </a:t>
            </a:r>
            <a:r>
              <a:rPr lang="en-US" sz="1800" dirty="0" err="1">
                <a:latin typeface="Segoe UI" panose="020B0502040204020203" pitchFamily="34" charset="0"/>
              </a:rPr>
              <a:t>Eur</a:t>
            </a:r>
            <a:r>
              <a:rPr lang="en-US" sz="1800" dirty="0">
                <a:latin typeface="Segoe UI" panose="020B0502040204020203" pitchFamily="34" charset="0"/>
              </a:rPr>
              <a:t> Heart J Suppl 2023 Vol. 25 Issue Suppl A Pages A5-a11</a:t>
            </a:r>
          </a:p>
          <a:p>
            <a:pPr marR="0"/>
            <a:endParaRPr lang="de-DE" sz="1800" dirty="0">
              <a:latin typeface="Segoe UI" panose="020B0502040204020203" pitchFamily="34" charset="0"/>
            </a:endParaRP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12</a:t>
            </a:fld>
            <a:endParaRPr lang="de-DE"/>
          </a:p>
        </p:txBody>
      </p:sp>
    </p:spTree>
    <p:extLst>
      <p:ext uri="{BB962C8B-B14F-4D97-AF65-F5344CB8AC3E}">
        <p14:creationId xmlns:p14="http://schemas.microsoft.com/office/powerpoint/2010/main" val="242972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tags" Target="../tags/tag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3.png"/><Relationship Id="rId5" Type="http://schemas.openxmlformats.org/officeDocument/2006/relationships/tags" Target="../tags/tag14.xml"/><Relationship Id="rId10" Type="http://schemas.openxmlformats.org/officeDocument/2006/relationships/slideMaster" Target="../slideMasters/slideMaster2.xml"/><Relationship Id="rId4" Type="http://schemas.openxmlformats.org/officeDocument/2006/relationships/tags" Target="../tags/tag13.xml"/><Relationship Id="rId9" Type="http://schemas.openxmlformats.org/officeDocument/2006/relationships/tags" Target="../tags/tag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3.png"/><Relationship Id="rId5" Type="http://schemas.openxmlformats.org/officeDocument/2006/relationships/tags" Target="../tags/tag23.xml"/><Relationship Id="rId10" Type="http://schemas.openxmlformats.org/officeDocument/2006/relationships/slideMaster" Target="../slideMasters/slideMaster3.xml"/><Relationship Id="rId4" Type="http://schemas.openxmlformats.org/officeDocument/2006/relationships/tags" Target="../tags/tag22.xml"/><Relationship Id="rId9" Type="http://schemas.openxmlformats.org/officeDocument/2006/relationships/tags" Target="../tags/tag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3.png"/><Relationship Id="rId5" Type="http://schemas.openxmlformats.org/officeDocument/2006/relationships/tags" Target="../tags/tag32.xml"/><Relationship Id="rId10" Type="http://schemas.openxmlformats.org/officeDocument/2006/relationships/slideMaster" Target="../slideMasters/slideMaster4.xml"/><Relationship Id="rId4" Type="http://schemas.openxmlformats.org/officeDocument/2006/relationships/tags" Target="../tags/tag31.xml"/><Relationship Id="rId9" Type="http://schemas.openxmlformats.org/officeDocument/2006/relationships/tags" Target="../tags/tag3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C37D3-B511-FBB8-D5C5-E3473DDF08A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4608A79-D7CC-8425-ECA8-795371D00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4313F41-BD7E-84F7-CBE9-F6C923A28F31}"/>
              </a:ext>
            </a:extLst>
          </p:cNvPr>
          <p:cNvSpPr>
            <a:spLocks noGrp="1"/>
          </p:cNvSpPr>
          <p:nvPr>
            <p:ph type="dt" sz="half" idx="10"/>
          </p:nvPr>
        </p:nvSpPr>
        <p:spPr/>
        <p:txBody>
          <a:bodyPr/>
          <a:lstStyle>
            <a:lvl1pPr>
              <a:defRPr>
                <a:solidFill>
                  <a:srgbClr val="00B050"/>
                </a:solidFill>
              </a:defRPr>
            </a:lvl1pPr>
          </a:lstStyle>
          <a:p>
            <a:fld id="{A14AD3F3-B0C8-4A46-BFB1-FA15383EB881}" type="datetimeFigureOut">
              <a:rPr lang="de-DE" smtClean="0"/>
              <a:pPr/>
              <a:t>10.09.2024</a:t>
            </a:fld>
            <a:endParaRPr lang="de-DE" dirty="0"/>
          </a:p>
        </p:txBody>
      </p:sp>
      <p:sp>
        <p:nvSpPr>
          <p:cNvPr id="5" name="Fußzeilenplatzhalter 4">
            <a:extLst>
              <a:ext uri="{FF2B5EF4-FFF2-40B4-BE49-F238E27FC236}">
                <a16:creationId xmlns:a16="http://schemas.microsoft.com/office/drawing/2014/main" id="{12872774-DA6C-DE17-5F86-5289523D7340}"/>
              </a:ext>
            </a:extLst>
          </p:cNvPr>
          <p:cNvSpPr>
            <a:spLocks noGrp="1"/>
          </p:cNvSpPr>
          <p:nvPr>
            <p:ph type="ftr" sz="quarter" idx="11"/>
          </p:nvPr>
        </p:nvSpPr>
        <p:spPr/>
        <p:txBody>
          <a:bodyPr/>
          <a:lstStyle>
            <a:lvl1pPr algn="r">
              <a:defRPr sz="1100" b="1">
                <a:solidFill>
                  <a:srgbClr val="47CBCB"/>
                </a:solidFill>
              </a:defRPr>
            </a:lvl1pPr>
          </a:lstStyle>
          <a:p>
            <a:endParaRPr lang="de-DE" dirty="0"/>
          </a:p>
        </p:txBody>
      </p:sp>
      <p:sp>
        <p:nvSpPr>
          <p:cNvPr id="6" name="Foliennummernplatzhalter 5">
            <a:extLst>
              <a:ext uri="{FF2B5EF4-FFF2-40B4-BE49-F238E27FC236}">
                <a16:creationId xmlns:a16="http://schemas.microsoft.com/office/drawing/2014/main" id="{74F2338C-9115-89C8-7D03-0CB5D1CDE203}"/>
              </a:ext>
            </a:extLst>
          </p:cNvPr>
          <p:cNvSpPr>
            <a:spLocks noGrp="1"/>
          </p:cNvSpPr>
          <p:nvPr>
            <p:ph type="sldNum" sz="quarter" idx="12"/>
          </p:nvPr>
        </p:nvSpPr>
        <p:spPr/>
        <p:txBody>
          <a:bodyPr/>
          <a:lstStyle>
            <a:lvl1pPr>
              <a:defRPr>
                <a:solidFill>
                  <a:srgbClr val="002060"/>
                </a:solidFill>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202861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775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9/10/2024</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21169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Rounded Corners 6">
            <a:extLst>
              <a:ext uri="{FF2B5EF4-FFF2-40B4-BE49-F238E27FC236}">
                <a16:creationId xmlns:a16="http://schemas.microsoft.com/office/drawing/2014/main" id="{2F191985-4D6E-49B5-A92C-C076806B515A}"/>
              </a:ext>
            </a:extLst>
          </p:cNvPr>
          <p:cNvSpPr/>
          <p:nvPr userDrawn="1">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8" name="Rectangle: Rounded Corners 7">
            <a:extLst>
              <a:ext uri="{FF2B5EF4-FFF2-40B4-BE49-F238E27FC236}">
                <a16:creationId xmlns:a16="http://schemas.microsoft.com/office/drawing/2014/main" id="{39BEA697-DF93-439C-9ADE-69B4D51F0997}"/>
              </a:ext>
            </a:extLst>
          </p:cNvPr>
          <p:cNvSpPr/>
          <p:nvPr userDrawn="1">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userDrawn="1">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userDrawn="1">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userDrawn="1">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3" name="Rectangle: Rounded Corners 12">
            <a:extLst>
              <a:ext uri="{FF2B5EF4-FFF2-40B4-BE49-F238E27FC236}">
                <a16:creationId xmlns:a16="http://schemas.microsoft.com/office/drawing/2014/main" id="{BDDEA03B-879A-4F13-B956-185BE8CE2D4C}"/>
              </a:ext>
            </a:extLst>
          </p:cNvPr>
          <p:cNvSpPr/>
          <p:nvPr userDrawn="1">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4" name="Rectangle: Rounded Corners 13">
            <a:extLst>
              <a:ext uri="{FF2B5EF4-FFF2-40B4-BE49-F238E27FC236}">
                <a16:creationId xmlns:a16="http://schemas.microsoft.com/office/drawing/2014/main" id="{6F1764D6-633C-439D-911F-AD0BE5248FFD}"/>
              </a:ext>
            </a:extLst>
          </p:cNvPr>
          <p:cNvSpPr/>
          <p:nvPr userDrawn="1">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5" name="Rectangle: Rounded Corners 14">
            <a:extLst>
              <a:ext uri="{FF2B5EF4-FFF2-40B4-BE49-F238E27FC236}">
                <a16:creationId xmlns:a16="http://schemas.microsoft.com/office/drawing/2014/main" id="{6EDEADC4-A6C9-4EEB-A52C-C214E966268B}"/>
              </a:ext>
            </a:extLst>
          </p:cNvPr>
          <p:cNvSpPr/>
          <p:nvPr userDrawn="1">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userDrawn="1">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userDrawn="1"/>
        </p:nvSpPr>
        <p:spPr>
          <a:xfrm>
            <a:off x="-2331470" y="0"/>
            <a:ext cx="1832169" cy="1231106"/>
          </a:xfrm>
          <a:prstGeom prst="rect">
            <a:avLst/>
          </a:prstGeom>
          <a:noFill/>
        </p:spPr>
        <p:txBody>
          <a:bodyPr wrap="square" lIns="0" tIns="0" rIns="0" bIns="0" rtlCol="0">
            <a:spAutoFit/>
          </a:bodyPr>
          <a:lstStyle/>
          <a:p>
            <a:pPr>
              <a:spcBef>
                <a:spcPts val="600"/>
              </a:spcBef>
            </a:pPr>
            <a:r>
              <a:rPr lang="en-AU" sz="1000"/>
              <a:t>Use the </a:t>
            </a:r>
            <a:r>
              <a:rPr lang="en-AU" sz="1000" err="1"/>
              <a:t>colors</a:t>
            </a:r>
            <a:r>
              <a:rPr lang="en-AU" sz="1000"/>
              <a:t> to right for colorful charts or smart art.</a:t>
            </a:r>
          </a:p>
          <a:p>
            <a:pPr marL="360363" indent="0">
              <a:spcBef>
                <a:spcPts val="600"/>
              </a:spcBef>
            </a:pPr>
            <a:r>
              <a:rPr lang="en-AU" sz="1000"/>
              <a:t>Use the eyedropper </a:t>
            </a:r>
            <a:br>
              <a:rPr lang="en-AU" sz="1000"/>
            </a:br>
            <a:r>
              <a:rPr lang="en-AU" sz="1000"/>
              <a:t>tool to select the </a:t>
            </a:r>
            <a:r>
              <a:rPr lang="en-AU" sz="1000" err="1"/>
              <a:t>color</a:t>
            </a:r>
            <a:r>
              <a:rPr lang="en-AU" sz="1000"/>
              <a:t>.</a:t>
            </a:r>
          </a:p>
          <a:p>
            <a:pPr>
              <a:spcBef>
                <a:spcPts val="600"/>
              </a:spcBef>
            </a:pPr>
            <a:r>
              <a:rPr lang="en-AU" sz="1000"/>
              <a:t>The eyedropper tool is located under ‘shape fill’, ‘shape outline or ‘font </a:t>
            </a:r>
            <a:r>
              <a:rPr lang="en-AU" sz="1000" err="1"/>
              <a:t>color</a:t>
            </a:r>
            <a:r>
              <a:rPr lang="en-AU" sz="100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a:p>
            <a:pPr lvl="1"/>
            <a:r>
              <a:rPr lang="en-US"/>
              <a:t>Slide subtitle</a:t>
            </a:r>
          </a:p>
        </p:txBody>
      </p:sp>
    </p:spTree>
    <p:extLst>
      <p:ext uri="{BB962C8B-B14F-4D97-AF65-F5344CB8AC3E}">
        <p14:creationId xmlns:p14="http://schemas.microsoft.com/office/powerpoint/2010/main" val="35567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47E06B46-E8AC-A541-8CB9-26D1014CC93B}" type="slidenum">
              <a:rPr lang="en-US" smtClean="0"/>
              <a:pPr/>
              <a:t>‹Nr.›</a:t>
            </a:fld>
            <a:endParaRPr lang="en-US"/>
          </a:p>
        </p:txBody>
      </p:sp>
      <p:sp>
        <p:nvSpPr>
          <p:cNvPr id="5" name="Title 4">
            <a:extLst>
              <a:ext uri="{FF2B5EF4-FFF2-40B4-BE49-F238E27FC236}">
                <a16:creationId xmlns:a16="http://schemas.microsoft.com/office/drawing/2014/main" id="{07AA4C8C-5EBB-EB50-C0CA-6CB00F7A854F}"/>
              </a:ext>
            </a:extLst>
          </p:cNvPr>
          <p:cNvSpPr>
            <a:spLocks noGrp="1"/>
          </p:cNvSpPr>
          <p:nvPr>
            <p:ph type="title"/>
          </p:nvPr>
        </p:nvSpPr>
        <p:spPr>
          <a:xfrm>
            <a:off x="725906" y="458450"/>
            <a:ext cx="10729912" cy="430887"/>
          </a:xfrm>
        </p:spPr>
        <p:txBody>
          <a:bodyPr/>
          <a:lstStyle/>
          <a:p>
            <a:r>
              <a:rPr lang="en-US"/>
              <a:t>Click to edit Master title style</a:t>
            </a:r>
            <a:endParaRPr lang="en-GB"/>
          </a:p>
        </p:txBody>
      </p:sp>
      <p:sp>
        <p:nvSpPr>
          <p:cNvPr id="7" name="Text Placeholder 6">
            <a:extLst>
              <a:ext uri="{FF2B5EF4-FFF2-40B4-BE49-F238E27FC236}">
                <a16:creationId xmlns:a16="http://schemas.microsoft.com/office/drawing/2014/main" id="{7ABCBD9C-1B89-F03F-01E8-C4EE988F6FE0}"/>
              </a:ext>
            </a:extLst>
          </p:cNvPr>
          <p:cNvSpPr>
            <a:spLocks noGrp="1"/>
          </p:cNvSpPr>
          <p:nvPr>
            <p:ph type="body" sz="quarter" idx="11" hasCustomPrompt="1"/>
          </p:nvPr>
        </p:nvSpPr>
        <p:spPr>
          <a:xfrm>
            <a:off x="725906" y="6369920"/>
            <a:ext cx="9216000" cy="153888"/>
          </a:xfrm>
        </p:spPr>
        <p:txBody>
          <a:bodyPr tIns="0" bIns="0" anchor="b">
            <a:spAutoFit/>
          </a:bodyPr>
          <a:lstStyle>
            <a:lvl1pPr marL="0" indent="0">
              <a:spcBef>
                <a:spcPts val="200"/>
              </a:spcBef>
              <a:spcAft>
                <a:spcPts val="0"/>
              </a:spcAft>
              <a:buNone/>
              <a:defRPr sz="1000">
                <a:solidFill>
                  <a:schemeClr val="bg2"/>
                </a:solidFill>
              </a:defRPr>
            </a:lvl1pPr>
            <a:lvl2pPr marL="180975" indent="0">
              <a:buNone/>
              <a:defRPr/>
            </a:lvl2pPr>
            <a:lvl3pPr marL="361950" indent="0">
              <a:buNone/>
              <a:defRPr/>
            </a:lvl3pPr>
            <a:lvl4pPr marL="534988" indent="0">
              <a:buNone/>
              <a:defRPr/>
            </a:lvl4pPr>
            <a:lvl5pPr marL="715962" indent="0">
              <a:buNone/>
              <a:defRPr/>
            </a:lvl5pPr>
          </a:lstStyle>
          <a:p>
            <a:pPr lvl="0"/>
            <a:r>
              <a:rPr lang="en-US"/>
              <a:t>Click to add abbreviations &amp; references</a:t>
            </a:r>
            <a:endParaRPr lang="en-GB"/>
          </a:p>
        </p:txBody>
      </p:sp>
    </p:spTree>
    <p:extLst>
      <p:ext uri="{BB962C8B-B14F-4D97-AF65-F5344CB8AC3E}">
        <p14:creationId xmlns:p14="http://schemas.microsoft.com/office/powerpoint/2010/main" val="281347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ver Slide - no image">
    <p:bg>
      <p:bgPr>
        <a:solidFill>
          <a:schemeClr val="tx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3864B4B-CC8D-4830-8162-CE90F83A93E8}"/>
              </a:ext>
            </a:extLst>
          </p:cNvPr>
          <p:cNvSpPr/>
          <p:nvPr/>
        </p:nvSpPr>
        <p:spPr>
          <a:xfrm>
            <a:off x="0" y="0"/>
            <a:ext cx="12192000" cy="5441189"/>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756740 h 6249405"/>
              <a:gd name="connsiteX8" fmla="*/ 0 w 12212098"/>
              <a:gd name="connsiteY8" fmla="*/ 6249404 h 6249405"/>
              <a:gd name="connsiteX9" fmla="*/ 0 w 12212098"/>
              <a:gd name="connsiteY9" fmla="*/ 0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756740"/>
                </a:lnTo>
                <a:lnTo>
                  <a:pt x="0" y="62494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 name="Text Placeholder 15">
            <a:extLst>
              <a:ext uri="{FF2B5EF4-FFF2-40B4-BE49-F238E27FC236}">
                <a16:creationId xmlns:a16="http://schemas.microsoft.com/office/drawing/2014/main" id="{96CD6B4D-1785-40E5-9715-B27370AF2436}"/>
              </a:ext>
            </a:extLst>
          </p:cNvPr>
          <p:cNvSpPr>
            <a:spLocks noGrp="1"/>
          </p:cNvSpPr>
          <p:nvPr>
            <p:ph type="body" sz="quarter" idx="12" hasCustomPrompt="1"/>
          </p:nvPr>
        </p:nvSpPr>
        <p:spPr>
          <a:xfrm>
            <a:off x="1027960" y="3128422"/>
            <a:ext cx="10178609" cy="57152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3200" b="0">
                <a:solidFill>
                  <a:schemeClr val="bg1"/>
                </a:solidFill>
                <a:latin typeface="+mj-lt"/>
              </a:defRPr>
            </a:lvl1pPr>
            <a:lvl2pPr marL="0" indent="0">
              <a:lnSpc>
                <a:spcPct val="90000"/>
              </a:lnSpc>
              <a:spcBef>
                <a:spcPts val="600"/>
              </a:spcBef>
              <a:spcAft>
                <a:spcPts val="0"/>
              </a:spcAft>
              <a:buNone/>
              <a:defRPr sz="1600">
                <a:solidFill>
                  <a:schemeClr val="bg1"/>
                </a:solidFill>
              </a:defRPr>
            </a:lvl2pPr>
            <a:lvl3pPr>
              <a:spcBef>
                <a:spcPts val="1800"/>
              </a:spcBef>
              <a:defRPr sz="900">
                <a:solidFill>
                  <a:schemeClr val="accent1"/>
                </a:solidFill>
                <a:latin typeface="+mj-lt"/>
              </a:defRPr>
            </a:lvl3pPr>
          </a:lstStyle>
          <a:p>
            <a:pPr lvl="0"/>
            <a:r>
              <a:rPr lang="en-US" dirty="0"/>
              <a:t>Presentation subtitle</a:t>
            </a:r>
          </a:p>
        </p:txBody>
      </p:sp>
      <p:sp>
        <p:nvSpPr>
          <p:cNvPr id="13" name="Text Placeholder 3">
            <a:extLst>
              <a:ext uri="{FF2B5EF4-FFF2-40B4-BE49-F238E27FC236}">
                <a16:creationId xmlns:a16="http://schemas.microsoft.com/office/drawing/2014/main" id="{9E5C9AD6-0729-44A2-9DFE-A7613DB9F1B9}"/>
              </a:ext>
            </a:extLst>
          </p:cNvPr>
          <p:cNvSpPr>
            <a:spLocks noGrp="1"/>
          </p:cNvSpPr>
          <p:nvPr>
            <p:ph type="body" sz="quarter" idx="43" hasCustomPrompt="1"/>
          </p:nvPr>
        </p:nvSpPr>
        <p:spPr>
          <a:xfrm>
            <a:off x="1027961" y="2404629"/>
            <a:ext cx="10178608" cy="578728"/>
          </a:xfrm>
        </p:spPr>
        <p:txBody>
          <a:bodyPr/>
          <a:lstStyle>
            <a:lvl1pPr>
              <a:defRPr sz="4800" b="1">
                <a:solidFill>
                  <a:schemeClr val="bg1"/>
                </a:solidFill>
                <a:latin typeface="+mj-lt"/>
              </a:defRPr>
            </a:lvl1pPr>
            <a:lvl5pPr>
              <a:defRPr b="1"/>
            </a:lvl5pPr>
          </a:lstStyle>
          <a:p>
            <a:pPr lvl="0"/>
            <a:r>
              <a:rPr lang="en-US" dirty="0"/>
              <a:t>Presentation Title</a:t>
            </a:r>
            <a:endParaRPr lang="en-AU" dirty="0"/>
          </a:p>
        </p:txBody>
      </p:sp>
      <p:sp>
        <p:nvSpPr>
          <p:cNvPr id="17" name="Text Placeholder 17">
            <a:extLst>
              <a:ext uri="{FF2B5EF4-FFF2-40B4-BE49-F238E27FC236}">
                <a16:creationId xmlns:a16="http://schemas.microsoft.com/office/drawing/2014/main" id="{5C19AFED-DBF6-40BE-BBB7-FAE272315DF5}"/>
              </a:ext>
            </a:extLst>
          </p:cNvPr>
          <p:cNvSpPr>
            <a:spLocks noGrp="1"/>
          </p:cNvSpPr>
          <p:nvPr>
            <p:ph type="body" sz="quarter" idx="13" hasCustomPrompt="1"/>
          </p:nvPr>
        </p:nvSpPr>
        <p:spPr>
          <a:xfrm>
            <a:off x="8587057" y="5441189"/>
            <a:ext cx="2878950" cy="1015663"/>
          </a:xfrm>
        </p:spPr>
        <p:txBody>
          <a:bodyPr wrap="square" anchor="b" anchorCtr="0">
            <a:spAutoFit/>
          </a:bodyPr>
          <a:lstStyle>
            <a:lvl1pPr algn="r">
              <a:lnSpc>
                <a:spcPct val="100000"/>
              </a:lnSpc>
              <a:spcBef>
                <a:spcPts val="600"/>
              </a:spcBef>
              <a:spcAft>
                <a:spcPts val="0"/>
              </a:spcAft>
              <a:defRPr sz="1200" b="0">
                <a:solidFill>
                  <a:schemeClr val="tx1"/>
                </a:solidFill>
              </a:defRPr>
            </a:lvl1pPr>
            <a:lvl2pPr marL="0" indent="0" algn="r">
              <a:lnSpc>
                <a:spcPct val="100000"/>
              </a:lnSpc>
              <a:spcBef>
                <a:spcPts val="0"/>
              </a:spcBef>
              <a:spcAft>
                <a:spcPts val="0"/>
              </a:spcAft>
              <a:buNone/>
              <a:defRPr sz="1000">
                <a:solidFill>
                  <a:schemeClr val="tx1"/>
                </a:solidFill>
                <a:latin typeface="+mj-lt"/>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Date</a:t>
            </a:r>
          </a:p>
          <a:p>
            <a:pPr lvl="0"/>
            <a:r>
              <a:rPr lang="en-US" dirty="0"/>
              <a:t>Presenter’s name</a:t>
            </a:r>
          </a:p>
          <a:p>
            <a:pPr lvl="1"/>
            <a:r>
              <a:rPr lang="en-US" dirty="0"/>
              <a:t>Presenter’s title</a:t>
            </a:r>
          </a:p>
          <a:p>
            <a:pPr lvl="0"/>
            <a:r>
              <a:rPr lang="en-US" dirty="0"/>
              <a:t>Presenter’s name</a:t>
            </a:r>
          </a:p>
          <a:p>
            <a:pPr lvl="1"/>
            <a:r>
              <a:rPr lang="en-US" dirty="0"/>
              <a:t>Presenter’s title</a:t>
            </a:r>
          </a:p>
        </p:txBody>
      </p:sp>
    </p:spTree>
    <p:extLst>
      <p:ext uri="{BB962C8B-B14F-4D97-AF65-F5344CB8AC3E}">
        <p14:creationId xmlns:p14="http://schemas.microsoft.com/office/powerpoint/2010/main" val="253800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027960" y="2443030"/>
            <a:ext cx="10428405" cy="1164305"/>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4000" b="1">
                <a:solidFill>
                  <a:schemeClr val="bg1"/>
                </a:solidFill>
                <a:latin typeface="+mj-lt"/>
              </a:defRPr>
            </a:lvl1pPr>
            <a:lvl2pPr marL="0" indent="0">
              <a:lnSpc>
                <a:spcPct val="90000"/>
              </a:lnSpc>
              <a:spcBef>
                <a:spcPts val="600"/>
              </a:spcBef>
              <a:spcAft>
                <a:spcPts val="0"/>
              </a:spcAft>
              <a:buNone/>
              <a:defRPr sz="2000">
                <a:solidFill>
                  <a:schemeClr val="bg1"/>
                </a:solidFill>
              </a:defRPr>
            </a:lvl2pPr>
            <a:lvl3pPr>
              <a:spcBef>
                <a:spcPts val="1800"/>
              </a:spcBef>
              <a:defRPr sz="900">
                <a:solidFill>
                  <a:schemeClr val="accent1"/>
                </a:solidFill>
                <a:latin typeface="+mj-lt"/>
              </a:defRPr>
            </a:lvl3pPr>
          </a:lstStyle>
          <a:p>
            <a:pPr lvl="0"/>
            <a:r>
              <a:rPr lang="en-US" dirty="0"/>
              <a:t>Section divider</a:t>
            </a:r>
          </a:p>
          <a:p>
            <a:pPr lvl="1"/>
            <a:r>
              <a:rPr lang="en-US" dirty="0"/>
              <a:t>You can write a short introduction here or leave it blank. </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99EB916B-55F2-4A6B-BCF8-09E073F77D34}" type="slidenum">
              <a:rPr lang="en-AU" smtClean="0"/>
              <a:pPr/>
              <a:t>‹Nr.›</a:t>
            </a:fld>
            <a:endParaRPr lang="en-AU" dirty="0"/>
          </a:p>
        </p:txBody>
      </p:sp>
      <p:sp>
        <p:nvSpPr>
          <p:cNvPr id="2" name="Freeform: Shape 5">
            <a:extLst>
              <a:ext uri="{FF2B5EF4-FFF2-40B4-BE49-F238E27FC236}">
                <a16:creationId xmlns:a16="http://schemas.microsoft.com/office/drawing/2014/main" id="{2323EB87-B45E-6289-674A-15688DC83E7D}"/>
              </a:ext>
            </a:extLst>
          </p:cNvPr>
          <p:cNvSpPr/>
          <p:nvPr userDrawn="1"/>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46755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9" name="Media Placeholder 3">
            <a:extLst>
              <a:ext uri="{FF2B5EF4-FFF2-40B4-BE49-F238E27FC236}">
                <a16:creationId xmlns:a16="http://schemas.microsoft.com/office/drawing/2014/main" id="{81AAA54F-B4C8-4E1B-9C24-0B6901D842F2}"/>
              </a:ext>
            </a:extLst>
          </p:cNvPr>
          <p:cNvSpPr>
            <a:spLocks noGrp="1"/>
          </p:cNvSpPr>
          <p:nvPr>
            <p:ph type="media" sz="quarter" idx="10"/>
          </p:nvPr>
        </p:nvSpPr>
        <p:spPr>
          <a:xfrm>
            <a:off x="-1" y="321493"/>
            <a:ext cx="12191999" cy="4920358"/>
          </a:xfrm>
        </p:spPr>
        <p:txBody>
          <a:bodyPr/>
          <a:lstStyle>
            <a:lvl1pPr algn="ctr">
              <a:defRPr>
                <a:solidFill>
                  <a:schemeClr val="bg1"/>
                </a:solidFill>
              </a:defRPr>
            </a:lvl1pPr>
          </a:lstStyle>
          <a:p>
            <a:r>
              <a:rPr lang="en-US"/>
              <a:t>Click icon to add media</a:t>
            </a:r>
            <a:endParaRPr lang="en-AU" dirty="0"/>
          </a:p>
        </p:txBody>
      </p:sp>
    </p:spTree>
    <p:extLst>
      <p:ext uri="{BB962C8B-B14F-4D97-AF65-F5344CB8AC3E}">
        <p14:creationId xmlns:p14="http://schemas.microsoft.com/office/powerpoint/2010/main" val="11869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3EDC617C-09DA-4B4C-A7D0-B546BCA9BF15}"/>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721574"/>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“quote”</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3030279"/>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28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First name Last name</a:t>
            </a:r>
          </a:p>
        </p:txBody>
      </p:sp>
    </p:spTree>
    <p:extLst>
      <p:ext uri="{BB962C8B-B14F-4D97-AF65-F5344CB8AC3E}">
        <p14:creationId xmlns:p14="http://schemas.microsoft.com/office/powerpoint/2010/main" val="350060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3564B45-76F8-4687-ADB9-081436C37690}"/>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3068212"/>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Statement</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721573"/>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32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Explanation text</a:t>
            </a:r>
          </a:p>
        </p:txBody>
      </p:sp>
    </p:spTree>
    <p:extLst>
      <p:ext uri="{BB962C8B-B14F-4D97-AF65-F5344CB8AC3E}">
        <p14:creationId xmlns:p14="http://schemas.microsoft.com/office/powerpoint/2010/main" val="110566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880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8F45-5319-62B5-9703-4715FED564C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07B4A37-8CC9-43E1-3250-5EB7069979E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0E41E7-7F3D-314F-9322-F6CD7E59D29B}"/>
              </a:ext>
            </a:extLst>
          </p:cNvPr>
          <p:cNvSpPr>
            <a:spLocks noGrp="1"/>
          </p:cNvSpPr>
          <p:nvPr>
            <p:ph type="dt" sz="half" idx="10"/>
          </p:nvPr>
        </p:nvSpPr>
        <p:spPr/>
        <p:txBody>
          <a:bodyPr/>
          <a:lstStyle/>
          <a:p>
            <a:fld id="{A14AD3F3-B0C8-4A46-BFB1-FA15383EB881}" type="datetimeFigureOut">
              <a:rPr lang="de-DE" smtClean="0"/>
              <a:t>10.09.2024</a:t>
            </a:fld>
            <a:endParaRPr lang="de-DE"/>
          </a:p>
        </p:txBody>
      </p:sp>
      <p:sp>
        <p:nvSpPr>
          <p:cNvPr id="5" name="Fußzeilenplatzhalter 4">
            <a:extLst>
              <a:ext uri="{FF2B5EF4-FFF2-40B4-BE49-F238E27FC236}">
                <a16:creationId xmlns:a16="http://schemas.microsoft.com/office/drawing/2014/main" id="{8EF684EB-7E12-4A28-CED8-DCC5639FD9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424D46-39C5-A564-08B3-03A80664A229}"/>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011339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3525" y="1723482"/>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9">
            <a:extLst>
              <a:ext uri="{FF2B5EF4-FFF2-40B4-BE49-F238E27FC236}">
                <a16:creationId xmlns:a16="http://schemas.microsoft.com/office/drawing/2014/main" id="{8DD7BB01-3617-4074-BD20-0E356D9C109E}"/>
              </a:ext>
            </a:extLst>
          </p:cNvPr>
          <p:cNvSpPr>
            <a:spLocks noGrp="1"/>
          </p:cNvSpPr>
          <p:nvPr>
            <p:ph sz="quarter" idx="20"/>
          </p:nvPr>
        </p:nvSpPr>
        <p:spPr>
          <a:xfrm>
            <a:off x="4471653" y="1723482"/>
            <a:ext cx="6981784"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41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692">
          <p15:clr>
            <a:srgbClr val="FBAE40"/>
          </p15:clr>
        </p15:guide>
        <p15:guide id="5" pos="398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Content Placeholder 9">
            <a:extLst>
              <a:ext uri="{FF2B5EF4-FFF2-40B4-BE49-F238E27FC236}">
                <a16:creationId xmlns:a16="http://schemas.microsoft.com/office/drawing/2014/main" id="{4ECF5942-2287-4CA1-A996-22F299CCF630}"/>
              </a:ext>
            </a:extLst>
          </p:cNvPr>
          <p:cNvSpPr>
            <a:spLocks noGrp="1"/>
          </p:cNvSpPr>
          <p:nvPr>
            <p:ph sz="quarter" idx="20"/>
          </p:nvPr>
        </p:nvSpPr>
        <p:spPr>
          <a:xfrm>
            <a:off x="4471653"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0E8FAC5-5955-4C0F-A4D3-16364688417E}"/>
              </a:ext>
            </a:extLst>
          </p:cNvPr>
          <p:cNvSpPr>
            <a:spLocks noGrp="1"/>
          </p:cNvSpPr>
          <p:nvPr>
            <p:ph sz="quarter" idx="21"/>
          </p:nvPr>
        </p:nvSpPr>
        <p:spPr>
          <a:xfrm>
            <a:off x="8217664"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a:extLst>
              <a:ext uri="{FF2B5EF4-FFF2-40B4-BE49-F238E27FC236}">
                <a16:creationId xmlns:a16="http://schemas.microsoft.com/office/drawing/2014/main" id="{338FC980-4FAF-415A-BB50-D6AE27EA5A91}"/>
              </a:ext>
            </a:extLst>
          </p:cNvPr>
          <p:cNvSpPr>
            <a:spLocks noGrp="1"/>
          </p:cNvSpPr>
          <p:nvPr>
            <p:ph sz="quarter" idx="23"/>
          </p:nvPr>
        </p:nvSpPr>
        <p:spPr>
          <a:xfrm>
            <a:off x="725643" y="1723481"/>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66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39">
          <p15:clr>
            <a:srgbClr val="FBAE40"/>
          </p15:clr>
        </p15:guide>
        <p15:guide id="5" pos="2842">
          <p15:clr>
            <a:srgbClr val="FBAE40"/>
          </p15:clr>
        </p15:guide>
        <p15:guide id="6" pos="4829">
          <p15:clr>
            <a:srgbClr val="FBAE40"/>
          </p15:clr>
        </p15:guide>
        <p15:guide id="7" pos="52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p:nvPr>
        </p:nvSpPr>
        <p:spPr>
          <a:xfrm>
            <a:off x="734773"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p:nvPr>
        </p:nvSpPr>
        <p:spPr>
          <a:xfrm>
            <a:off x="4476000"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p:nvPr>
        </p:nvSpPr>
        <p:spPr>
          <a:xfrm>
            <a:off x="8217227"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F7C58D8-4AC6-4DB0-82AB-381EE0A3754F}"/>
              </a:ext>
            </a:extLst>
          </p:cNvPr>
          <p:cNvSpPr>
            <a:spLocks noGrp="1"/>
          </p:cNvSpPr>
          <p:nvPr>
            <p:ph type="pic" sz="quarter" idx="29"/>
          </p:nvPr>
        </p:nvSpPr>
        <p:spPr>
          <a:xfrm>
            <a:off x="742432" y="1779709"/>
            <a:ext cx="646112" cy="636587"/>
          </a:xfrm>
        </p:spPr>
        <p:txBody>
          <a:bodyPr/>
          <a:lstStyle>
            <a:lvl1pPr>
              <a:defRPr sz="900"/>
            </a:lvl1pPr>
          </a:lstStyle>
          <a:p>
            <a:r>
              <a:rPr lang="en-US"/>
              <a:t>Click icon to add picture</a:t>
            </a:r>
            <a:endParaRPr lang="en-AU" dirty="0"/>
          </a:p>
        </p:txBody>
      </p:sp>
      <p:sp>
        <p:nvSpPr>
          <p:cNvPr id="15" name="Picture Placeholder 6">
            <a:extLst>
              <a:ext uri="{FF2B5EF4-FFF2-40B4-BE49-F238E27FC236}">
                <a16:creationId xmlns:a16="http://schemas.microsoft.com/office/drawing/2014/main" id="{F76E85F5-2CAA-4C99-A0C0-7BABB4786183}"/>
              </a:ext>
            </a:extLst>
          </p:cNvPr>
          <p:cNvSpPr>
            <a:spLocks noGrp="1"/>
          </p:cNvSpPr>
          <p:nvPr>
            <p:ph type="pic" sz="quarter" idx="30"/>
          </p:nvPr>
        </p:nvSpPr>
        <p:spPr>
          <a:xfrm>
            <a:off x="4476000" y="1779709"/>
            <a:ext cx="646112" cy="636587"/>
          </a:xfrm>
        </p:spPr>
        <p:txBody>
          <a:bodyPr/>
          <a:lstStyle>
            <a:lvl1pPr>
              <a:defRPr sz="900"/>
            </a:lvl1pPr>
          </a:lstStyle>
          <a:p>
            <a:r>
              <a:rPr lang="en-US"/>
              <a:t>Click icon to add picture</a:t>
            </a:r>
            <a:endParaRPr lang="en-AU"/>
          </a:p>
        </p:txBody>
      </p:sp>
      <p:sp>
        <p:nvSpPr>
          <p:cNvPr id="16" name="Picture Placeholder 6">
            <a:extLst>
              <a:ext uri="{FF2B5EF4-FFF2-40B4-BE49-F238E27FC236}">
                <a16:creationId xmlns:a16="http://schemas.microsoft.com/office/drawing/2014/main" id="{CC042EAB-0D00-429E-87F4-034F0CF4A8DB}"/>
              </a:ext>
            </a:extLst>
          </p:cNvPr>
          <p:cNvSpPr>
            <a:spLocks noGrp="1"/>
          </p:cNvSpPr>
          <p:nvPr>
            <p:ph type="pic" sz="quarter" idx="31"/>
          </p:nvPr>
        </p:nvSpPr>
        <p:spPr>
          <a:xfrm>
            <a:off x="8217227" y="1779709"/>
            <a:ext cx="646112" cy="636587"/>
          </a:xfrm>
        </p:spPr>
        <p:txBody>
          <a:bodyPr/>
          <a:lstStyle>
            <a:lvl1pPr>
              <a:defRPr sz="900"/>
            </a:lvl1pPr>
          </a:lstStyle>
          <a:p>
            <a:r>
              <a:rPr lang="en-US"/>
              <a:t>Click icon to add picture</a:t>
            </a:r>
            <a:endParaRPr lang="en-AU"/>
          </a:p>
        </p:txBody>
      </p:sp>
    </p:spTree>
    <p:extLst>
      <p:ext uri="{BB962C8B-B14F-4D97-AF65-F5344CB8AC3E}">
        <p14:creationId xmlns:p14="http://schemas.microsoft.com/office/powerpoint/2010/main" val="152768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02">
          <p15:clr>
            <a:srgbClr val="FBAE40"/>
          </p15:clr>
        </p15:guide>
        <p15:guide id="2" pos="2819">
          <p15:clr>
            <a:srgbClr val="FBAE40"/>
          </p15:clr>
        </p15:guide>
        <p15:guide id="5" pos="4861">
          <p15:clr>
            <a:srgbClr val="FBAE40"/>
          </p15:clr>
        </p15:guide>
        <p15:guide id="6" pos="517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2F191985-4D6E-49B5-A92C-C076806B515A}"/>
              </a:ext>
            </a:extLst>
          </p:cNvPr>
          <p:cNvSpPr/>
          <p:nvPr>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8" name="Rectangle: Rounded Corners 7">
            <a:extLst>
              <a:ext uri="{FF2B5EF4-FFF2-40B4-BE49-F238E27FC236}">
                <a16:creationId xmlns:a16="http://schemas.microsoft.com/office/drawing/2014/main" id="{39BEA697-DF93-439C-9ADE-69B4D51F0997}"/>
              </a:ext>
            </a:extLst>
          </p:cNvPr>
          <p:cNvSpPr/>
          <p:nvPr>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3" name="Rectangle: Rounded Corners 12">
            <a:extLst>
              <a:ext uri="{FF2B5EF4-FFF2-40B4-BE49-F238E27FC236}">
                <a16:creationId xmlns:a16="http://schemas.microsoft.com/office/drawing/2014/main" id="{BDDEA03B-879A-4F13-B956-185BE8CE2D4C}"/>
              </a:ext>
            </a:extLst>
          </p:cNvPr>
          <p:cNvSpPr/>
          <p:nvPr>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4" name="Rectangle: Rounded Corners 13">
            <a:extLst>
              <a:ext uri="{FF2B5EF4-FFF2-40B4-BE49-F238E27FC236}">
                <a16:creationId xmlns:a16="http://schemas.microsoft.com/office/drawing/2014/main" id="{6F1764D6-633C-439D-911F-AD0BE5248FFD}"/>
              </a:ext>
            </a:extLst>
          </p:cNvPr>
          <p:cNvSpPr/>
          <p:nvPr>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5" name="Rectangle: Rounded Corners 14">
            <a:extLst>
              <a:ext uri="{FF2B5EF4-FFF2-40B4-BE49-F238E27FC236}">
                <a16:creationId xmlns:a16="http://schemas.microsoft.com/office/drawing/2014/main" id="{6EDEADC4-A6C9-4EEB-A52C-C214E966268B}"/>
              </a:ext>
            </a:extLst>
          </p:cNvPr>
          <p:cNvSpPr/>
          <p:nvPr>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p:nvPicPr>
        <p:blipFill rotWithShape="1">
          <a:blip r:embed="rId11"/>
          <a:srcRect l="235" t="16176" r="98535" b="81630"/>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p:nvSpPr>
        <p:spPr>
          <a:xfrm>
            <a:off x="-2331470" y="0"/>
            <a:ext cx="1832169" cy="1231106"/>
          </a:xfrm>
          <a:prstGeom prst="rect">
            <a:avLst/>
          </a:prstGeom>
          <a:noFill/>
        </p:spPr>
        <p:txBody>
          <a:bodyPr wrap="square" lIns="0" tIns="0" rIns="0" bIns="0" rtlCol="0">
            <a:spAutoFit/>
          </a:bodyPr>
          <a:lstStyle/>
          <a:p>
            <a:pPr>
              <a:spcBef>
                <a:spcPts val="600"/>
              </a:spcBef>
            </a:pPr>
            <a:r>
              <a:rPr lang="en-AU" sz="1000" dirty="0"/>
              <a:t>Use the </a:t>
            </a:r>
            <a:r>
              <a:rPr lang="en-AU" sz="1000" dirty="0" err="1"/>
              <a:t>colors</a:t>
            </a:r>
            <a:r>
              <a:rPr lang="en-AU" sz="1000" dirty="0"/>
              <a:t> to right for colorful charts or smart art.</a:t>
            </a:r>
          </a:p>
          <a:p>
            <a:pPr marL="360363" indent="0">
              <a:spcBef>
                <a:spcPts val="600"/>
              </a:spcBef>
            </a:pPr>
            <a:r>
              <a:rPr lang="en-AU" sz="1000" dirty="0"/>
              <a:t>Use the eyedropper </a:t>
            </a:r>
            <a:br>
              <a:rPr lang="en-AU" sz="1000" dirty="0"/>
            </a:br>
            <a:r>
              <a:rPr lang="en-AU" sz="1000" dirty="0"/>
              <a:t>tool to select the </a:t>
            </a:r>
            <a:r>
              <a:rPr lang="en-AU" sz="1000" dirty="0" err="1"/>
              <a:t>color</a:t>
            </a:r>
            <a:r>
              <a:rPr lang="en-AU" sz="1000" dirty="0"/>
              <a:t>.</a:t>
            </a:r>
          </a:p>
          <a:p>
            <a:pPr>
              <a:spcBef>
                <a:spcPts val="600"/>
              </a:spcBef>
            </a:pPr>
            <a:r>
              <a:rPr lang="en-AU" sz="1000" dirty="0"/>
              <a:t>The eyedropper tool is located under ‘shape fill’, ‘shape outline or ‘font </a:t>
            </a:r>
            <a:r>
              <a:rPr lang="en-AU" sz="1000" dirty="0" err="1"/>
              <a:t>color</a:t>
            </a:r>
            <a:r>
              <a:rPr lang="en-AU" sz="1000" dirty="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41042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34773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ank You or Questions">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52BB4A-67CC-4A4A-B151-C61CE60CF3ED}"/>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7" name="Text Placeholder 6">
            <a:extLst>
              <a:ext uri="{FF2B5EF4-FFF2-40B4-BE49-F238E27FC236}">
                <a16:creationId xmlns:a16="http://schemas.microsoft.com/office/drawing/2014/main" id="{53A0F76D-6197-46FB-9C2A-98E1FBFDAA71}"/>
              </a:ext>
            </a:extLst>
          </p:cNvPr>
          <p:cNvSpPr>
            <a:spLocks noGrp="1"/>
          </p:cNvSpPr>
          <p:nvPr>
            <p:ph type="body" sz="quarter" idx="33"/>
          </p:nvPr>
        </p:nvSpPr>
        <p:spPr>
          <a:xfrm>
            <a:off x="2527730" y="3197749"/>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6">
            <a:extLst>
              <a:ext uri="{FF2B5EF4-FFF2-40B4-BE49-F238E27FC236}">
                <a16:creationId xmlns:a16="http://schemas.microsoft.com/office/drawing/2014/main" id="{BA967F59-F1FB-408D-817E-DCE683CEFEC8}"/>
              </a:ext>
            </a:extLst>
          </p:cNvPr>
          <p:cNvSpPr>
            <a:spLocks noGrp="1"/>
          </p:cNvSpPr>
          <p:nvPr>
            <p:ph type="body" sz="quarter" idx="34"/>
          </p:nvPr>
        </p:nvSpPr>
        <p:spPr>
          <a:xfrm>
            <a:off x="7016459" y="3194142"/>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Text Placeholder 3">
            <a:extLst>
              <a:ext uri="{FF2B5EF4-FFF2-40B4-BE49-F238E27FC236}">
                <a16:creationId xmlns:a16="http://schemas.microsoft.com/office/drawing/2014/main" id="{68100FC2-FF36-44B8-A06C-CC063D8E11FE}"/>
              </a:ext>
            </a:extLst>
          </p:cNvPr>
          <p:cNvSpPr>
            <a:spLocks noGrp="1"/>
          </p:cNvSpPr>
          <p:nvPr>
            <p:ph type="body" sz="quarter" idx="43" hasCustomPrompt="1"/>
          </p:nvPr>
        </p:nvSpPr>
        <p:spPr>
          <a:xfrm>
            <a:off x="945045" y="2424129"/>
            <a:ext cx="10327013" cy="578728"/>
          </a:xfrm>
        </p:spPr>
        <p:txBody>
          <a:bodyPr/>
          <a:lstStyle>
            <a:lvl1pPr>
              <a:defRPr sz="4800" b="1">
                <a:solidFill>
                  <a:schemeClr val="bg1"/>
                </a:solidFill>
                <a:latin typeface="+mj-lt"/>
              </a:defRPr>
            </a:lvl1pPr>
            <a:lvl5pPr>
              <a:defRPr sz="1400"/>
            </a:lvl5pPr>
          </a:lstStyle>
          <a:p>
            <a:pPr lvl="0"/>
            <a:r>
              <a:rPr lang="en-US" dirty="0"/>
              <a:t>Thank you / Questions</a:t>
            </a:r>
          </a:p>
          <a:p>
            <a:pPr lvl="4"/>
            <a:endParaRPr lang="en-AU" dirty="0"/>
          </a:p>
        </p:txBody>
      </p:sp>
      <p:sp>
        <p:nvSpPr>
          <p:cNvPr id="12" name="Slide Number Placeholder 5">
            <a:extLst>
              <a:ext uri="{FF2B5EF4-FFF2-40B4-BE49-F238E27FC236}">
                <a16:creationId xmlns:a16="http://schemas.microsoft.com/office/drawing/2014/main" id="{24A08E69-13BC-43E0-8120-6DE2A7E56F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105348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6"/>
          <p:cNvSpPr>
            <a:spLocks noGrp="1"/>
          </p:cNvSpPr>
          <p:nvPr>
            <p:ph sz="half" idx="1" hasCustomPrompt="1"/>
          </p:nvPr>
        </p:nvSpPr>
        <p:spPr>
          <a:xfrm>
            <a:off x="684000"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a:lvl4pPr>
            <a:lvl5pPr>
              <a:defRPr lang="en-US" sz="2400" kern="1200" dirty="0" smtClean="0">
                <a:solidFill>
                  <a:schemeClr val="tx2"/>
                </a:solidFill>
                <a:latin typeface="+mn-lt"/>
                <a:ea typeface="+mn-ea"/>
                <a:cs typeface="+mn-cs"/>
              </a:defRPr>
            </a:lvl5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
        <p:nvSpPr>
          <p:cNvPr id="7" name="Content Placeholder 7"/>
          <p:cNvSpPr>
            <a:spLocks noGrp="1"/>
          </p:cNvSpPr>
          <p:nvPr>
            <p:ph sz="half" idx="2" hasCustomPrompt="1"/>
          </p:nvPr>
        </p:nvSpPr>
        <p:spPr>
          <a:xfrm>
            <a:off x="6223725"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baseline="0"/>
            </a:lvl4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699987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23954"/>
            <a:ext cx="297710" cy="201266"/>
          </a:xfrm>
        </p:spPr>
        <p:txBody>
          <a:bodyPr/>
          <a:lstStyle/>
          <a:p>
            <a:fld id="{99EB916B-55F2-4A6B-BCF8-09E073F77D34}" type="slidenum">
              <a:rPr lang="en-AU" smtClean="0"/>
              <a:pPr/>
              <a:t>‹Nr.›</a:t>
            </a:fld>
            <a:endParaRPr lang="en-AU"/>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387798"/>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p:txBody>
      </p:sp>
      <p:sp>
        <p:nvSpPr>
          <p:cNvPr id="5" name="Footer Placeholder 3">
            <a:extLst>
              <a:ext uri="{FF2B5EF4-FFF2-40B4-BE49-F238E27FC236}">
                <a16:creationId xmlns:a16="http://schemas.microsoft.com/office/drawing/2014/main" id="{CD5111BB-2E86-499C-BF01-EFD1463AE600}"/>
              </a:ext>
            </a:extLst>
          </p:cNvPr>
          <p:cNvSpPr>
            <a:spLocks noGrp="1"/>
          </p:cNvSpPr>
          <p:nvPr>
            <p:ph type="ftr" sz="quarter" idx="3"/>
          </p:nvPr>
        </p:nvSpPr>
        <p:spPr>
          <a:xfrm>
            <a:off x="2366221" y="6289707"/>
            <a:ext cx="7988441" cy="235060"/>
          </a:xfrm>
          <a:prstGeom prst="rect">
            <a:avLst/>
          </a:prstGeom>
        </p:spPr>
        <p:txBody>
          <a:bodyPr vert="horz" lIns="0" tIns="0" rIns="0" bIns="0" rtlCol="0" anchor="b"/>
          <a:lstStyle>
            <a:lvl1pPr algn="l">
              <a:defRPr sz="900">
                <a:solidFill>
                  <a:schemeClr val="tx1">
                    <a:tint val="75000"/>
                  </a:schemeClr>
                </a:solidFill>
              </a:defRPr>
            </a:lvl1pPr>
          </a:lstStyle>
          <a:p>
            <a:r>
              <a:rPr lang="en-AU"/>
              <a:t>|  Confidential – Internal Use Only</a:t>
            </a:r>
          </a:p>
        </p:txBody>
      </p:sp>
      <p:sp>
        <p:nvSpPr>
          <p:cNvPr id="6" name="Text Placeholder 6">
            <a:extLst>
              <a:ext uri="{FF2B5EF4-FFF2-40B4-BE49-F238E27FC236}">
                <a16:creationId xmlns:a16="http://schemas.microsoft.com/office/drawing/2014/main" id="{CC245030-066B-CFD3-B0FD-0C7EFECABADA}"/>
              </a:ext>
            </a:extLst>
          </p:cNvPr>
          <p:cNvSpPr>
            <a:spLocks noGrp="1"/>
          </p:cNvSpPr>
          <p:nvPr>
            <p:ph type="body" sz="quarter" idx="27" hasCustomPrompt="1"/>
          </p:nvPr>
        </p:nvSpPr>
        <p:spPr>
          <a:xfrm>
            <a:off x="723900" y="1230313"/>
            <a:ext cx="10728325" cy="276225"/>
          </a:xfrm>
        </p:spPr>
        <p:txBody>
          <a:bodyPr/>
          <a:lstStyle>
            <a:lvl1pPr>
              <a:defRPr sz="2000">
                <a:solidFill>
                  <a:schemeClr val="tx1"/>
                </a:solidFill>
              </a:defRPr>
            </a:lvl1pPr>
          </a:lstStyle>
          <a:p>
            <a:pPr lvl="0"/>
            <a:r>
              <a:rPr lang="en-US"/>
              <a:t>Slide Subtitle </a:t>
            </a:r>
          </a:p>
        </p:txBody>
      </p:sp>
      <p:sp>
        <p:nvSpPr>
          <p:cNvPr id="4" name="Rectangle 1">
            <a:extLst>
              <a:ext uri="{FF2B5EF4-FFF2-40B4-BE49-F238E27FC236}">
                <a16:creationId xmlns:a16="http://schemas.microsoft.com/office/drawing/2014/main" id="{7475FD4C-69FD-FD5D-738D-1650CB9D681A}"/>
              </a:ext>
            </a:extLst>
          </p:cNvPr>
          <p:cNvSpPr/>
          <p:nvPr userDrawn="1"/>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0694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9/10/2024</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76564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und Fließ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p:txBody>
      </p:sp>
      <p:sp>
        <p:nvSpPr>
          <p:cNvPr id="7" name="Textfeld 6">
            <a:extLst>
              <a:ext uri="{FF2B5EF4-FFF2-40B4-BE49-F238E27FC236}">
                <a16:creationId xmlns:a16="http://schemas.microsoft.com/office/drawing/2014/main" id="{A011906C-BE88-4A89-9E64-DD250FDDB11F}"/>
              </a:ext>
            </a:extLst>
          </p:cNvPr>
          <p:cNvSpPr txBox="1"/>
          <p:nvPr/>
        </p:nvSpPr>
        <p:spPr>
          <a:xfrm>
            <a:off x="6396624" y="6380100"/>
            <a:ext cx="2844800" cy="477900"/>
          </a:xfrm>
          <a:prstGeom prst="rect">
            <a:avLst/>
          </a:prstGeom>
          <a:solidFill>
            <a:schemeClr val="bg1"/>
          </a:solidFill>
        </p:spPr>
        <p:txBody>
          <a:bodyPr vert="horz" wrap="square" lIns="0" tIns="0" rIns="0" bIns="0" rtlCol="0">
            <a:noAutofit/>
          </a:bodyPr>
          <a:lstStyle/>
          <a:p>
            <a:pPr marL="285750" indent="-285750">
              <a:buClr>
                <a:schemeClr val="bg2"/>
              </a:buClr>
              <a:buSzPct val="140000"/>
              <a:buFont typeface="Wingdings" pitchFamily="2" charset="2"/>
              <a:buChar char="§"/>
            </a:pPr>
            <a:endParaRPr lang="de-DE" sz="1600"/>
          </a:p>
        </p:txBody>
      </p:sp>
    </p:spTree>
    <p:extLst>
      <p:ext uri="{BB962C8B-B14F-4D97-AF65-F5344CB8AC3E}">
        <p14:creationId xmlns:p14="http://schemas.microsoft.com/office/powerpoint/2010/main" val="3277186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D64BC-79F5-AEF8-C13D-999A1577AAA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FDB3F5-7DB3-C0B3-6450-BF92E1AB6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DC9852-E5CC-4B77-0EC1-A34B345B8C32}"/>
              </a:ext>
            </a:extLst>
          </p:cNvPr>
          <p:cNvSpPr>
            <a:spLocks noGrp="1"/>
          </p:cNvSpPr>
          <p:nvPr>
            <p:ph type="dt" sz="half" idx="10"/>
          </p:nvPr>
        </p:nvSpPr>
        <p:spPr/>
        <p:txBody>
          <a:bodyPr/>
          <a:lstStyle/>
          <a:p>
            <a:fld id="{A14AD3F3-B0C8-4A46-BFB1-FA15383EB881}" type="datetimeFigureOut">
              <a:rPr lang="de-DE" smtClean="0"/>
              <a:t>10.09.2024</a:t>
            </a:fld>
            <a:endParaRPr lang="de-DE"/>
          </a:p>
        </p:txBody>
      </p:sp>
      <p:sp>
        <p:nvSpPr>
          <p:cNvPr id="5" name="Fußzeilenplatzhalter 4">
            <a:extLst>
              <a:ext uri="{FF2B5EF4-FFF2-40B4-BE49-F238E27FC236}">
                <a16:creationId xmlns:a16="http://schemas.microsoft.com/office/drawing/2014/main" id="{4E6A32CE-0660-4E5E-9629-FDCEBF683B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26FF2E-0E00-BB53-676C-716CF5234A2D}"/>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039161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ver Slide - no image">
    <p:bg>
      <p:bgPr>
        <a:solidFill>
          <a:schemeClr val="tx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3864B4B-CC8D-4830-8162-CE90F83A93E8}"/>
              </a:ext>
            </a:extLst>
          </p:cNvPr>
          <p:cNvSpPr/>
          <p:nvPr/>
        </p:nvSpPr>
        <p:spPr>
          <a:xfrm>
            <a:off x="0" y="0"/>
            <a:ext cx="12192000" cy="5441189"/>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756740 h 6249405"/>
              <a:gd name="connsiteX8" fmla="*/ 0 w 12212098"/>
              <a:gd name="connsiteY8" fmla="*/ 6249404 h 6249405"/>
              <a:gd name="connsiteX9" fmla="*/ 0 w 12212098"/>
              <a:gd name="connsiteY9" fmla="*/ 0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756740"/>
                </a:lnTo>
                <a:lnTo>
                  <a:pt x="0" y="62494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 name="Text Placeholder 15">
            <a:extLst>
              <a:ext uri="{FF2B5EF4-FFF2-40B4-BE49-F238E27FC236}">
                <a16:creationId xmlns:a16="http://schemas.microsoft.com/office/drawing/2014/main" id="{96CD6B4D-1785-40E5-9715-B27370AF2436}"/>
              </a:ext>
            </a:extLst>
          </p:cNvPr>
          <p:cNvSpPr>
            <a:spLocks noGrp="1"/>
          </p:cNvSpPr>
          <p:nvPr>
            <p:ph type="body" sz="quarter" idx="12" hasCustomPrompt="1"/>
          </p:nvPr>
        </p:nvSpPr>
        <p:spPr>
          <a:xfrm>
            <a:off x="1027960" y="3128422"/>
            <a:ext cx="10178609" cy="57152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3200" b="0">
                <a:solidFill>
                  <a:schemeClr val="bg1"/>
                </a:solidFill>
                <a:latin typeface="+mj-lt"/>
              </a:defRPr>
            </a:lvl1pPr>
            <a:lvl2pPr marL="0" indent="0">
              <a:lnSpc>
                <a:spcPct val="90000"/>
              </a:lnSpc>
              <a:spcBef>
                <a:spcPts val="600"/>
              </a:spcBef>
              <a:spcAft>
                <a:spcPts val="0"/>
              </a:spcAft>
              <a:buNone/>
              <a:defRPr sz="1600">
                <a:solidFill>
                  <a:schemeClr val="bg1"/>
                </a:solidFill>
              </a:defRPr>
            </a:lvl2pPr>
            <a:lvl3pPr>
              <a:spcBef>
                <a:spcPts val="1800"/>
              </a:spcBef>
              <a:defRPr sz="900">
                <a:solidFill>
                  <a:schemeClr val="accent1"/>
                </a:solidFill>
                <a:latin typeface="+mj-lt"/>
              </a:defRPr>
            </a:lvl3pPr>
          </a:lstStyle>
          <a:p>
            <a:pPr lvl="0"/>
            <a:r>
              <a:rPr lang="en-US" dirty="0"/>
              <a:t>Presentation subtitle</a:t>
            </a:r>
          </a:p>
        </p:txBody>
      </p:sp>
      <p:sp>
        <p:nvSpPr>
          <p:cNvPr id="13" name="Text Placeholder 3">
            <a:extLst>
              <a:ext uri="{FF2B5EF4-FFF2-40B4-BE49-F238E27FC236}">
                <a16:creationId xmlns:a16="http://schemas.microsoft.com/office/drawing/2014/main" id="{9E5C9AD6-0729-44A2-9DFE-A7613DB9F1B9}"/>
              </a:ext>
            </a:extLst>
          </p:cNvPr>
          <p:cNvSpPr>
            <a:spLocks noGrp="1"/>
          </p:cNvSpPr>
          <p:nvPr>
            <p:ph type="body" sz="quarter" idx="43" hasCustomPrompt="1"/>
          </p:nvPr>
        </p:nvSpPr>
        <p:spPr>
          <a:xfrm>
            <a:off x="1027961" y="2404629"/>
            <a:ext cx="10178608" cy="578728"/>
          </a:xfrm>
        </p:spPr>
        <p:txBody>
          <a:bodyPr/>
          <a:lstStyle>
            <a:lvl1pPr>
              <a:defRPr sz="4800" b="1">
                <a:solidFill>
                  <a:schemeClr val="bg1"/>
                </a:solidFill>
                <a:latin typeface="+mj-lt"/>
              </a:defRPr>
            </a:lvl1pPr>
            <a:lvl5pPr>
              <a:defRPr b="1"/>
            </a:lvl5pPr>
          </a:lstStyle>
          <a:p>
            <a:pPr lvl="0"/>
            <a:r>
              <a:rPr lang="en-US" dirty="0"/>
              <a:t>Presentation Title</a:t>
            </a:r>
            <a:endParaRPr lang="en-AU" dirty="0"/>
          </a:p>
        </p:txBody>
      </p:sp>
      <p:sp>
        <p:nvSpPr>
          <p:cNvPr id="17" name="Text Placeholder 17">
            <a:extLst>
              <a:ext uri="{FF2B5EF4-FFF2-40B4-BE49-F238E27FC236}">
                <a16:creationId xmlns:a16="http://schemas.microsoft.com/office/drawing/2014/main" id="{5C19AFED-DBF6-40BE-BBB7-FAE272315DF5}"/>
              </a:ext>
            </a:extLst>
          </p:cNvPr>
          <p:cNvSpPr>
            <a:spLocks noGrp="1"/>
          </p:cNvSpPr>
          <p:nvPr>
            <p:ph type="body" sz="quarter" idx="13" hasCustomPrompt="1"/>
          </p:nvPr>
        </p:nvSpPr>
        <p:spPr>
          <a:xfrm>
            <a:off x="8587057" y="5441189"/>
            <a:ext cx="2878950" cy="1015663"/>
          </a:xfrm>
        </p:spPr>
        <p:txBody>
          <a:bodyPr wrap="square" anchor="b" anchorCtr="0">
            <a:spAutoFit/>
          </a:bodyPr>
          <a:lstStyle>
            <a:lvl1pPr algn="r">
              <a:lnSpc>
                <a:spcPct val="100000"/>
              </a:lnSpc>
              <a:spcBef>
                <a:spcPts val="600"/>
              </a:spcBef>
              <a:spcAft>
                <a:spcPts val="0"/>
              </a:spcAft>
              <a:defRPr sz="1200" b="0">
                <a:solidFill>
                  <a:schemeClr val="tx1"/>
                </a:solidFill>
              </a:defRPr>
            </a:lvl1pPr>
            <a:lvl2pPr marL="0" indent="0" algn="r">
              <a:lnSpc>
                <a:spcPct val="100000"/>
              </a:lnSpc>
              <a:spcBef>
                <a:spcPts val="0"/>
              </a:spcBef>
              <a:spcAft>
                <a:spcPts val="0"/>
              </a:spcAft>
              <a:buNone/>
              <a:defRPr sz="1000">
                <a:solidFill>
                  <a:schemeClr val="tx1"/>
                </a:solidFill>
                <a:latin typeface="+mj-lt"/>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Date</a:t>
            </a:r>
          </a:p>
          <a:p>
            <a:pPr lvl="0"/>
            <a:r>
              <a:rPr lang="en-US" dirty="0"/>
              <a:t>Presenter’s name</a:t>
            </a:r>
          </a:p>
          <a:p>
            <a:pPr lvl="1"/>
            <a:r>
              <a:rPr lang="en-US" dirty="0"/>
              <a:t>Presenter’s title</a:t>
            </a:r>
          </a:p>
          <a:p>
            <a:pPr lvl="0"/>
            <a:r>
              <a:rPr lang="en-US" dirty="0"/>
              <a:t>Presenter’s name</a:t>
            </a:r>
          </a:p>
          <a:p>
            <a:pPr lvl="1"/>
            <a:r>
              <a:rPr lang="en-US" dirty="0"/>
              <a:t>Presenter’s title</a:t>
            </a:r>
          </a:p>
        </p:txBody>
      </p:sp>
    </p:spTree>
    <p:extLst>
      <p:ext uri="{BB962C8B-B14F-4D97-AF65-F5344CB8AC3E}">
        <p14:creationId xmlns:p14="http://schemas.microsoft.com/office/powerpoint/2010/main" val="405019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027960" y="2443030"/>
            <a:ext cx="10428405" cy="1164305"/>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4000" b="1">
                <a:solidFill>
                  <a:schemeClr val="bg1"/>
                </a:solidFill>
                <a:latin typeface="+mj-lt"/>
              </a:defRPr>
            </a:lvl1pPr>
            <a:lvl2pPr marL="0" indent="0">
              <a:lnSpc>
                <a:spcPct val="90000"/>
              </a:lnSpc>
              <a:spcBef>
                <a:spcPts val="600"/>
              </a:spcBef>
              <a:spcAft>
                <a:spcPts val="0"/>
              </a:spcAft>
              <a:buNone/>
              <a:defRPr sz="2000">
                <a:solidFill>
                  <a:schemeClr val="bg1"/>
                </a:solidFill>
              </a:defRPr>
            </a:lvl2pPr>
            <a:lvl3pPr>
              <a:spcBef>
                <a:spcPts val="1800"/>
              </a:spcBef>
              <a:defRPr sz="900">
                <a:solidFill>
                  <a:schemeClr val="accent1"/>
                </a:solidFill>
                <a:latin typeface="+mj-lt"/>
              </a:defRPr>
            </a:lvl3pPr>
          </a:lstStyle>
          <a:p>
            <a:pPr lvl="0"/>
            <a:r>
              <a:rPr lang="en-US" dirty="0"/>
              <a:t>Section divider</a:t>
            </a:r>
          </a:p>
          <a:p>
            <a:pPr lvl="1"/>
            <a:r>
              <a:rPr lang="en-US" dirty="0"/>
              <a:t>You can write a short introduction here or leave it blank. </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99EB916B-55F2-4A6B-BCF8-09E073F77D34}" type="slidenum">
              <a:rPr lang="en-AU" smtClean="0"/>
              <a:pPr/>
              <a:t>‹Nr.›</a:t>
            </a:fld>
            <a:endParaRPr lang="en-AU" dirty="0"/>
          </a:p>
        </p:txBody>
      </p:sp>
      <p:sp>
        <p:nvSpPr>
          <p:cNvPr id="2" name="Freeform: Shape 5">
            <a:extLst>
              <a:ext uri="{FF2B5EF4-FFF2-40B4-BE49-F238E27FC236}">
                <a16:creationId xmlns:a16="http://schemas.microsoft.com/office/drawing/2014/main" id="{0FE7878B-50AC-2D8B-23F3-386D975A10C9}"/>
              </a:ext>
            </a:extLst>
          </p:cNvPr>
          <p:cNvSpPr/>
          <p:nvPr userDrawn="1"/>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27904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9" name="Media Placeholder 3">
            <a:extLst>
              <a:ext uri="{FF2B5EF4-FFF2-40B4-BE49-F238E27FC236}">
                <a16:creationId xmlns:a16="http://schemas.microsoft.com/office/drawing/2014/main" id="{81AAA54F-B4C8-4E1B-9C24-0B6901D842F2}"/>
              </a:ext>
            </a:extLst>
          </p:cNvPr>
          <p:cNvSpPr>
            <a:spLocks noGrp="1"/>
          </p:cNvSpPr>
          <p:nvPr>
            <p:ph type="media" sz="quarter" idx="10"/>
          </p:nvPr>
        </p:nvSpPr>
        <p:spPr>
          <a:xfrm>
            <a:off x="-1" y="321493"/>
            <a:ext cx="12191999" cy="4920358"/>
          </a:xfrm>
        </p:spPr>
        <p:txBody>
          <a:bodyPr/>
          <a:lstStyle>
            <a:lvl1pPr algn="ctr">
              <a:defRPr>
                <a:solidFill>
                  <a:schemeClr val="bg1"/>
                </a:solidFill>
              </a:defRPr>
            </a:lvl1pPr>
          </a:lstStyle>
          <a:p>
            <a:r>
              <a:rPr lang="en-US"/>
              <a:t>Click icon to add media</a:t>
            </a:r>
            <a:endParaRPr lang="en-AU" dirty="0"/>
          </a:p>
        </p:txBody>
      </p:sp>
    </p:spTree>
    <p:extLst>
      <p:ext uri="{BB962C8B-B14F-4D97-AF65-F5344CB8AC3E}">
        <p14:creationId xmlns:p14="http://schemas.microsoft.com/office/powerpoint/2010/main" val="26851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3EDC617C-09DA-4B4C-A7D0-B546BCA9BF15}"/>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721574"/>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“quote”</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3030279"/>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28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First name Last name</a:t>
            </a:r>
          </a:p>
        </p:txBody>
      </p:sp>
    </p:spTree>
    <p:extLst>
      <p:ext uri="{BB962C8B-B14F-4D97-AF65-F5344CB8AC3E}">
        <p14:creationId xmlns:p14="http://schemas.microsoft.com/office/powerpoint/2010/main" val="352407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3564B45-76F8-4687-ADB9-081436C37690}"/>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3068212"/>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Statement</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721573"/>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32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Explanation text</a:t>
            </a:r>
          </a:p>
        </p:txBody>
      </p:sp>
    </p:spTree>
    <p:extLst>
      <p:ext uri="{BB962C8B-B14F-4D97-AF65-F5344CB8AC3E}">
        <p14:creationId xmlns:p14="http://schemas.microsoft.com/office/powerpoint/2010/main" val="216619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096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3525" y="1723482"/>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9">
            <a:extLst>
              <a:ext uri="{FF2B5EF4-FFF2-40B4-BE49-F238E27FC236}">
                <a16:creationId xmlns:a16="http://schemas.microsoft.com/office/drawing/2014/main" id="{8DD7BB01-3617-4074-BD20-0E356D9C109E}"/>
              </a:ext>
            </a:extLst>
          </p:cNvPr>
          <p:cNvSpPr>
            <a:spLocks noGrp="1"/>
          </p:cNvSpPr>
          <p:nvPr>
            <p:ph sz="quarter" idx="20"/>
          </p:nvPr>
        </p:nvSpPr>
        <p:spPr>
          <a:xfrm>
            <a:off x="4471653" y="1723482"/>
            <a:ext cx="6981784"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14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692">
          <p15:clr>
            <a:srgbClr val="FBAE40"/>
          </p15:clr>
        </p15:guide>
        <p15:guide id="5" pos="398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Content Placeholder 9">
            <a:extLst>
              <a:ext uri="{FF2B5EF4-FFF2-40B4-BE49-F238E27FC236}">
                <a16:creationId xmlns:a16="http://schemas.microsoft.com/office/drawing/2014/main" id="{4ECF5942-2287-4CA1-A996-22F299CCF630}"/>
              </a:ext>
            </a:extLst>
          </p:cNvPr>
          <p:cNvSpPr>
            <a:spLocks noGrp="1"/>
          </p:cNvSpPr>
          <p:nvPr>
            <p:ph sz="quarter" idx="20"/>
          </p:nvPr>
        </p:nvSpPr>
        <p:spPr>
          <a:xfrm>
            <a:off x="4471653"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0E8FAC5-5955-4C0F-A4D3-16364688417E}"/>
              </a:ext>
            </a:extLst>
          </p:cNvPr>
          <p:cNvSpPr>
            <a:spLocks noGrp="1"/>
          </p:cNvSpPr>
          <p:nvPr>
            <p:ph sz="quarter" idx="21"/>
          </p:nvPr>
        </p:nvSpPr>
        <p:spPr>
          <a:xfrm>
            <a:off x="8217664"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a:extLst>
              <a:ext uri="{FF2B5EF4-FFF2-40B4-BE49-F238E27FC236}">
                <a16:creationId xmlns:a16="http://schemas.microsoft.com/office/drawing/2014/main" id="{338FC980-4FAF-415A-BB50-D6AE27EA5A91}"/>
              </a:ext>
            </a:extLst>
          </p:cNvPr>
          <p:cNvSpPr>
            <a:spLocks noGrp="1"/>
          </p:cNvSpPr>
          <p:nvPr>
            <p:ph sz="quarter" idx="23"/>
          </p:nvPr>
        </p:nvSpPr>
        <p:spPr>
          <a:xfrm>
            <a:off x="725643" y="1723481"/>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571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39">
          <p15:clr>
            <a:srgbClr val="FBAE40"/>
          </p15:clr>
        </p15:guide>
        <p15:guide id="5" pos="2842">
          <p15:clr>
            <a:srgbClr val="FBAE40"/>
          </p15:clr>
        </p15:guide>
        <p15:guide id="6" pos="4829">
          <p15:clr>
            <a:srgbClr val="FBAE40"/>
          </p15:clr>
        </p15:guide>
        <p15:guide id="7" pos="52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p:nvPr>
        </p:nvSpPr>
        <p:spPr>
          <a:xfrm>
            <a:off x="734773"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p:nvPr>
        </p:nvSpPr>
        <p:spPr>
          <a:xfrm>
            <a:off x="4476000"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p:nvPr>
        </p:nvSpPr>
        <p:spPr>
          <a:xfrm>
            <a:off x="8217227"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F7C58D8-4AC6-4DB0-82AB-381EE0A3754F}"/>
              </a:ext>
            </a:extLst>
          </p:cNvPr>
          <p:cNvSpPr>
            <a:spLocks noGrp="1"/>
          </p:cNvSpPr>
          <p:nvPr>
            <p:ph type="pic" sz="quarter" idx="29"/>
          </p:nvPr>
        </p:nvSpPr>
        <p:spPr>
          <a:xfrm>
            <a:off x="742432" y="1779709"/>
            <a:ext cx="646112" cy="636587"/>
          </a:xfrm>
        </p:spPr>
        <p:txBody>
          <a:bodyPr/>
          <a:lstStyle>
            <a:lvl1pPr>
              <a:defRPr sz="900"/>
            </a:lvl1pPr>
          </a:lstStyle>
          <a:p>
            <a:r>
              <a:rPr lang="en-US"/>
              <a:t>Click icon to add picture</a:t>
            </a:r>
            <a:endParaRPr lang="en-AU" dirty="0"/>
          </a:p>
        </p:txBody>
      </p:sp>
      <p:sp>
        <p:nvSpPr>
          <p:cNvPr id="15" name="Picture Placeholder 6">
            <a:extLst>
              <a:ext uri="{FF2B5EF4-FFF2-40B4-BE49-F238E27FC236}">
                <a16:creationId xmlns:a16="http://schemas.microsoft.com/office/drawing/2014/main" id="{F76E85F5-2CAA-4C99-A0C0-7BABB4786183}"/>
              </a:ext>
            </a:extLst>
          </p:cNvPr>
          <p:cNvSpPr>
            <a:spLocks noGrp="1"/>
          </p:cNvSpPr>
          <p:nvPr>
            <p:ph type="pic" sz="quarter" idx="30"/>
          </p:nvPr>
        </p:nvSpPr>
        <p:spPr>
          <a:xfrm>
            <a:off x="4476000" y="1779709"/>
            <a:ext cx="646112" cy="636587"/>
          </a:xfrm>
        </p:spPr>
        <p:txBody>
          <a:bodyPr/>
          <a:lstStyle>
            <a:lvl1pPr>
              <a:defRPr sz="900"/>
            </a:lvl1pPr>
          </a:lstStyle>
          <a:p>
            <a:r>
              <a:rPr lang="en-US"/>
              <a:t>Click icon to add picture</a:t>
            </a:r>
            <a:endParaRPr lang="en-AU"/>
          </a:p>
        </p:txBody>
      </p:sp>
      <p:sp>
        <p:nvSpPr>
          <p:cNvPr id="16" name="Picture Placeholder 6">
            <a:extLst>
              <a:ext uri="{FF2B5EF4-FFF2-40B4-BE49-F238E27FC236}">
                <a16:creationId xmlns:a16="http://schemas.microsoft.com/office/drawing/2014/main" id="{CC042EAB-0D00-429E-87F4-034F0CF4A8DB}"/>
              </a:ext>
            </a:extLst>
          </p:cNvPr>
          <p:cNvSpPr>
            <a:spLocks noGrp="1"/>
          </p:cNvSpPr>
          <p:nvPr>
            <p:ph type="pic" sz="quarter" idx="31"/>
          </p:nvPr>
        </p:nvSpPr>
        <p:spPr>
          <a:xfrm>
            <a:off x="8217227" y="1779709"/>
            <a:ext cx="646112" cy="636587"/>
          </a:xfrm>
        </p:spPr>
        <p:txBody>
          <a:bodyPr/>
          <a:lstStyle>
            <a:lvl1pPr>
              <a:defRPr sz="900"/>
            </a:lvl1pPr>
          </a:lstStyle>
          <a:p>
            <a:r>
              <a:rPr lang="en-US"/>
              <a:t>Click icon to add picture</a:t>
            </a:r>
            <a:endParaRPr lang="en-AU"/>
          </a:p>
        </p:txBody>
      </p:sp>
    </p:spTree>
    <p:extLst>
      <p:ext uri="{BB962C8B-B14F-4D97-AF65-F5344CB8AC3E}">
        <p14:creationId xmlns:p14="http://schemas.microsoft.com/office/powerpoint/2010/main" val="319675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02">
          <p15:clr>
            <a:srgbClr val="FBAE40"/>
          </p15:clr>
        </p15:guide>
        <p15:guide id="2" pos="2819">
          <p15:clr>
            <a:srgbClr val="FBAE40"/>
          </p15:clr>
        </p15:guide>
        <p15:guide id="5" pos="4861">
          <p15:clr>
            <a:srgbClr val="FBAE40"/>
          </p15:clr>
        </p15:guide>
        <p15:guide id="6" pos="51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2F191985-4D6E-49B5-A92C-C076806B515A}"/>
              </a:ext>
            </a:extLst>
          </p:cNvPr>
          <p:cNvSpPr/>
          <p:nvPr>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8" name="Rectangle: Rounded Corners 7">
            <a:extLst>
              <a:ext uri="{FF2B5EF4-FFF2-40B4-BE49-F238E27FC236}">
                <a16:creationId xmlns:a16="http://schemas.microsoft.com/office/drawing/2014/main" id="{39BEA697-DF93-439C-9ADE-69B4D51F0997}"/>
              </a:ext>
            </a:extLst>
          </p:cNvPr>
          <p:cNvSpPr/>
          <p:nvPr>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3" name="Rectangle: Rounded Corners 12">
            <a:extLst>
              <a:ext uri="{FF2B5EF4-FFF2-40B4-BE49-F238E27FC236}">
                <a16:creationId xmlns:a16="http://schemas.microsoft.com/office/drawing/2014/main" id="{BDDEA03B-879A-4F13-B956-185BE8CE2D4C}"/>
              </a:ext>
            </a:extLst>
          </p:cNvPr>
          <p:cNvSpPr/>
          <p:nvPr>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4" name="Rectangle: Rounded Corners 13">
            <a:extLst>
              <a:ext uri="{FF2B5EF4-FFF2-40B4-BE49-F238E27FC236}">
                <a16:creationId xmlns:a16="http://schemas.microsoft.com/office/drawing/2014/main" id="{6F1764D6-633C-439D-911F-AD0BE5248FFD}"/>
              </a:ext>
            </a:extLst>
          </p:cNvPr>
          <p:cNvSpPr/>
          <p:nvPr>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5" name="Rectangle: Rounded Corners 14">
            <a:extLst>
              <a:ext uri="{FF2B5EF4-FFF2-40B4-BE49-F238E27FC236}">
                <a16:creationId xmlns:a16="http://schemas.microsoft.com/office/drawing/2014/main" id="{6EDEADC4-A6C9-4EEB-A52C-C214E966268B}"/>
              </a:ext>
            </a:extLst>
          </p:cNvPr>
          <p:cNvSpPr/>
          <p:nvPr>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p:nvPicPr>
        <p:blipFill rotWithShape="1">
          <a:blip r:embed="rId11"/>
          <a:srcRect l="235" t="16176" r="98535" b="81630"/>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p:nvSpPr>
        <p:spPr>
          <a:xfrm>
            <a:off x="-2331470" y="0"/>
            <a:ext cx="1832169" cy="1231106"/>
          </a:xfrm>
          <a:prstGeom prst="rect">
            <a:avLst/>
          </a:prstGeom>
          <a:noFill/>
        </p:spPr>
        <p:txBody>
          <a:bodyPr wrap="square" lIns="0" tIns="0" rIns="0" bIns="0" rtlCol="0">
            <a:spAutoFit/>
          </a:bodyPr>
          <a:lstStyle/>
          <a:p>
            <a:pPr>
              <a:spcBef>
                <a:spcPts val="600"/>
              </a:spcBef>
            </a:pPr>
            <a:r>
              <a:rPr lang="en-AU" sz="1000" dirty="0"/>
              <a:t>Use the </a:t>
            </a:r>
            <a:r>
              <a:rPr lang="en-AU" sz="1000" dirty="0" err="1"/>
              <a:t>colors</a:t>
            </a:r>
            <a:r>
              <a:rPr lang="en-AU" sz="1000" dirty="0"/>
              <a:t> to right for colorful charts or smart art.</a:t>
            </a:r>
          </a:p>
          <a:p>
            <a:pPr marL="360363" indent="0">
              <a:spcBef>
                <a:spcPts val="600"/>
              </a:spcBef>
            </a:pPr>
            <a:r>
              <a:rPr lang="en-AU" sz="1000" dirty="0"/>
              <a:t>Use the eyedropper </a:t>
            </a:r>
            <a:br>
              <a:rPr lang="en-AU" sz="1000" dirty="0"/>
            </a:br>
            <a:r>
              <a:rPr lang="en-AU" sz="1000" dirty="0"/>
              <a:t>tool to select the </a:t>
            </a:r>
            <a:r>
              <a:rPr lang="en-AU" sz="1000" dirty="0" err="1"/>
              <a:t>color</a:t>
            </a:r>
            <a:r>
              <a:rPr lang="en-AU" sz="1000" dirty="0"/>
              <a:t>.</a:t>
            </a:r>
          </a:p>
          <a:p>
            <a:pPr>
              <a:spcBef>
                <a:spcPts val="600"/>
              </a:spcBef>
            </a:pPr>
            <a:r>
              <a:rPr lang="en-AU" sz="1000" dirty="0"/>
              <a:t>The eyedropper tool is located under ‘shape fill’, ‘shape outline or ‘font </a:t>
            </a:r>
            <a:r>
              <a:rPr lang="en-AU" sz="1000" dirty="0" err="1"/>
              <a:t>color</a:t>
            </a:r>
            <a:r>
              <a:rPr lang="en-AU" sz="1000" dirty="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266071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1D6AE-4714-C862-F98C-EF30EF30F2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94DD7B-AD64-C4A7-2AA0-AC7EDEE64B9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C534DB-7DED-E190-49DC-910D0FBCEF9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7F5C935-B564-62E6-5847-80FEEEC0456C}"/>
              </a:ext>
            </a:extLst>
          </p:cNvPr>
          <p:cNvSpPr>
            <a:spLocks noGrp="1"/>
          </p:cNvSpPr>
          <p:nvPr>
            <p:ph type="dt" sz="half" idx="10"/>
          </p:nvPr>
        </p:nvSpPr>
        <p:spPr/>
        <p:txBody>
          <a:bodyPr/>
          <a:lstStyle/>
          <a:p>
            <a:fld id="{A14AD3F3-B0C8-4A46-BFB1-FA15383EB881}" type="datetimeFigureOut">
              <a:rPr lang="de-DE" smtClean="0"/>
              <a:t>10.09.2024</a:t>
            </a:fld>
            <a:endParaRPr lang="de-DE"/>
          </a:p>
        </p:txBody>
      </p:sp>
      <p:sp>
        <p:nvSpPr>
          <p:cNvPr id="6" name="Fußzeilenplatzhalter 5">
            <a:extLst>
              <a:ext uri="{FF2B5EF4-FFF2-40B4-BE49-F238E27FC236}">
                <a16:creationId xmlns:a16="http://schemas.microsoft.com/office/drawing/2014/main" id="{1B017D38-DCE8-89BF-C862-8AE8D30042D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EA32FA-2C24-94E3-E8A9-846534E7B05F}"/>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1536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345446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ank You or Questions">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52BB4A-67CC-4A4A-B151-C61CE60CF3ED}"/>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7" name="Text Placeholder 6">
            <a:extLst>
              <a:ext uri="{FF2B5EF4-FFF2-40B4-BE49-F238E27FC236}">
                <a16:creationId xmlns:a16="http://schemas.microsoft.com/office/drawing/2014/main" id="{53A0F76D-6197-46FB-9C2A-98E1FBFDAA71}"/>
              </a:ext>
            </a:extLst>
          </p:cNvPr>
          <p:cNvSpPr>
            <a:spLocks noGrp="1"/>
          </p:cNvSpPr>
          <p:nvPr>
            <p:ph type="body" sz="quarter" idx="33"/>
          </p:nvPr>
        </p:nvSpPr>
        <p:spPr>
          <a:xfrm>
            <a:off x="2527730" y="3197749"/>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6">
            <a:extLst>
              <a:ext uri="{FF2B5EF4-FFF2-40B4-BE49-F238E27FC236}">
                <a16:creationId xmlns:a16="http://schemas.microsoft.com/office/drawing/2014/main" id="{BA967F59-F1FB-408D-817E-DCE683CEFEC8}"/>
              </a:ext>
            </a:extLst>
          </p:cNvPr>
          <p:cNvSpPr>
            <a:spLocks noGrp="1"/>
          </p:cNvSpPr>
          <p:nvPr>
            <p:ph type="body" sz="quarter" idx="34"/>
          </p:nvPr>
        </p:nvSpPr>
        <p:spPr>
          <a:xfrm>
            <a:off x="7016459" y="3194142"/>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Text Placeholder 3">
            <a:extLst>
              <a:ext uri="{FF2B5EF4-FFF2-40B4-BE49-F238E27FC236}">
                <a16:creationId xmlns:a16="http://schemas.microsoft.com/office/drawing/2014/main" id="{68100FC2-FF36-44B8-A06C-CC063D8E11FE}"/>
              </a:ext>
            </a:extLst>
          </p:cNvPr>
          <p:cNvSpPr>
            <a:spLocks noGrp="1"/>
          </p:cNvSpPr>
          <p:nvPr>
            <p:ph type="body" sz="quarter" idx="43" hasCustomPrompt="1"/>
          </p:nvPr>
        </p:nvSpPr>
        <p:spPr>
          <a:xfrm>
            <a:off x="945045" y="2424129"/>
            <a:ext cx="10327013" cy="578728"/>
          </a:xfrm>
        </p:spPr>
        <p:txBody>
          <a:bodyPr/>
          <a:lstStyle>
            <a:lvl1pPr>
              <a:defRPr sz="4800" b="1">
                <a:solidFill>
                  <a:schemeClr val="bg1"/>
                </a:solidFill>
                <a:latin typeface="+mj-lt"/>
              </a:defRPr>
            </a:lvl1pPr>
            <a:lvl5pPr>
              <a:defRPr sz="1400"/>
            </a:lvl5pPr>
          </a:lstStyle>
          <a:p>
            <a:pPr lvl="0"/>
            <a:r>
              <a:rPr lang="en-US" dirty="0"/>
              <a:t>Thank you / Questions</a:t>
            </a:r>
          </a:p>
          <a:p>
            <a:pPr lvl="4"/>
            <a:endParaRPr lang="en-AU" dirty="0"/>
          </a:p>
        </p:txBody>
      </p:sp>
      <p:sp>
        <p:nvSpPr>
          <p:cNvPr id="12" name="Slide Number Placeholder 5">
            <a:extLst>
              <a:ext uri="{FF2B5EF4-FFF2-40B4-BE49-F238E27FC236}">
                <a16:creationId xmlns:a16="http://schemas.microsoft.com/office/drawing/2014/main" id="{24A08E69-13BC-43E0-8120-6DE2A7E56F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258676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6"/>
          <p:cNvSpPr>
            <a:spLocks noGrp="1"/>
          </p:cNvSpPr>
          <p:nvPr>
            <p:ph sz="half" idx="1" hasCustomPrompt="1"/>
          </p:nvPr>
        </p:nvSpPr>
        <p:spPr>
          <a:xfrm>
            <a:off x="684000"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a:lvl4pPr>
            <a:lvl5pPr>
              <a:defRPr lang="en-US" sz="2400" kern="1200" dirty="0" smtClean="0">
                <a:solidFill>
                  <a:schemeClr val="tx2"/>
                </a:solidFill>
                <a:latin typeface="+mn-lt"/>
                <a:ea typeface="+mn-ea"/>
                <a:cs typeface="+mn-cs"/>
              </a:defRPr>
            </a:lvl5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
        <p:nvSpPr>
          <p:cNvPr id="7" name="Content Placeholder 7"/>
          <p:cNvSpPr>
            <a:spLocks noGrp="1"/>
          </p:cNvSpPr>
          <p:nvPr>
            <p:ph sz="half" idx="2" hasCustomPrompt="1"/>
          </p:nvPr>
        </p:nvSpPr>
        <p:spPr>
          <a:xfrm>
            <a:off x="6223725"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baseline="0"/>
            </a:lvl4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9042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23954"/>
            <a:ext cx="297710" cy="201266"/>
          </a:xfrm>
        </p:spPr>
        <p:txBody>
          <a:bodyPr/>
          <a:lstStyle/>
          <a:p>
            <a:fld id="{99EB916B-55F2-4A6B-BCF8-09E073F77D34}" type="slidenum">
              <a:rPr lang="en-AU" smtClean="0"/>
              <a:pPr/>
              <a:t>‹Nr.›</a:t>
            </a:fld>
            <a:endParaRPr lang="en-AU"/>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387798"/>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p:txBody>
      </p:sp>
      <p:sp>
        <p:nvSpPr>
          <p:cNvPr id="5" name="Footer Placeholder 3">
            <a:extLst>
              <a:ext uri="{FF2B5EF4-FFF2-40B4-BE49-F238E27FC236}">
                <a16:creationId xmlns:a16="http://schemas.microsoft.com/office/drawing/2014/main" id="{CD5111BB-2E86-499C-BF01-EFD1463AE600}"/>
              </a:ext>
            </a:extLst>
          </p:cNvPr>
          <p:cNvSpPr>
            <a:spLocks noGrp="1"/>
          </p:cNvSpPr>
          <p:nvPr>
            <p:ph type="ftr" sz="quarter" idx="3"/>
          </p:nvPr>
        </p:nvSpPr>
        <p:spPr>
          <a:xfrm>
            <a:off x="2366221" y="6289707"/>
            <a:ext cx="7988441" cy="235060"/>
          </a:xfrm>
          <a:prstGeom prst="rect">
            <a:avLst/>
          </a:prstGeom>
        </p:spPr>
        <p:txBody>
          <a:bodyPr vert="horz" lIns="0" tIns="0" rIns="0" bIns="0" rtlCol="0" anchor="b"/>
          <a:lstStyle>
            <a:lvl1pPr algn="l">
              <a:defRPr sz="900">
                <a:solidFill>
                  <a:schemeClr val="tx1">
                    <a:tint val="75000"/>
                  </a:schemeClr>
                </a:solidFill>
              </a:defRPr>
            </a:lvl1pPr>
          </a:lstStyle>
          <a:p>
            <a:r>
              <a:rPr lang="en-AU"/>
              <a:t>|  Confidential – Internal Use Only</a:t>
            </a:r>
          </a:p>
        </p:txBody>
      </p:sp>
      <p:sp>
        <p:nvSpPr>
          <p:cNvPr id="6" name="Text Placeholder 6">
            <a:extLst>
              <a:ext uri="{FF2B5EF4-FFF2-40B4-BE49-F238E27FC236}">
                <a16:creationId xmlns:a16="http://schemas.microsoft.com/office/drawing/2014/main" id="{CC245030-066B-CFD3-B0FD-0C7EFECABADA}"/>
              </a:ext>
            </a:extLst>
          </p:cNvPr>
          <p:cNvSpPr>
            <a:spLocks noGrp="1"/>
          </p:cNvSpPr>
          <p:nvPr>
            <p:ph type="body" sz="quarter" idx="27" hasCustomPrompt="1"/>
          </p:nvPr>
        </p:nvSpPr>
        <p:spPr>
          <a:xfrm>
            <a:off x="723900" y="1230313"/>
            <a:ext cx="10728325" cy="276225"/>
          </a:xfrm>
        </p:spPr>
        <p:txBody>
          <a:bodyPr/>
          <a:lstStyle>
            <a:lvl1pPr>
              <a:defRPr sz="2000">
                <a:solidFill>
                  <a:schemeClr val="tx1"/>
                </a:solidFill>
              </a:defRPr>
            </a:lvl1pPr>
          </a:lstStyle>
          <a:p>
            <a:pPr lvl="0"/>
            <a:r>
              <a:rPr lang="en-US"/>
              <a:t>Slide Subtitle </a:t>
            </a:r>
          </a:p>
        </p:txBody>
      </p:sp>
      <p:sp>
        <p:nvSpPr>
          <p:cNvPr id="4" name="Rectangle 1">
            <a:extLst>
              <a:ext uri="{FF2B5EF4-FFF2-40B4-BE49-F238E27FC236}">
                <a16:creationId xmlns:a16="http://schemas.microsoft.com/office/drawing/2014/main" id="{E5F2699D-B7AC-FC6E-038D-974B77261FA6}"/>
              </a:ext>
            </a:extLst>
          </p:cNvPr>
          <p:cNvSpPr/>
          <p:nvPr userDrawn="1"/>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0835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9/10/2024</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527685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el und Fließ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Textmasterformat bearbeiten</a:t>
            </a:r>
          </a:p>
        </p:txBody>
      </p:sp>
      <p:sp>
        <p:nvSpPr>
          <p:cNvPr id="7" name="Textfeld 6">
            <a:extLst>
              <a:ext uri="{FF2B5EF4-FFF2-40B4-BE49-F238E27FC236}">
                <a16:creationId xmlns:a16="http://schemas.microsoft.com/office/drawing/2014/main" id="{A011906C-BE88-4A89-9E64-DD250FDDB11F}"/>
              </a:ext>
            </a:extLst>
          </p:cNvPr>
          <p:cNvSpPr txBox="1"/>
          <p:nvPr/>
        </p:nvSpPr>
        <p:spPr>
          <a:xfrm>
            <a:off x="6396624" y="6380100"/>
            <a:ext cx="2844800" cy="477900"/>
          </a:xfrm>
          <a:prstGeom prst="rect">
            <a:avLst/>
          </a:prstGeom>
          <a:solidFill>
            <a:schemeClr val="bg1"/>
          </a:solidFill>
        </p:spPr>
        <p:txBody>
          <a:bodyPr vert="horz" wrap="square" lIns="0" tIns="0" rIns="0" bIns="0" rtlCol="0">
            <a:noAutofit/>
          </a:bodyPr>
          <a:lstStyle/>
          <a:p>
            <a:pPr marL="285750" indent="-285750">
              <a:buClr>
                <a:schemeClr val="bg2"/>
              </a:buClr>
              <a:buSzPct val="140000"/>
              <a:buFont typeface="Wingdings" pitchFamily="2" charset="2"/>
              <a:buChar char="§"/>
            </a:pPr>
            <a:endParaRPr lang="de-DE" sz="1600"/>
          </a:p>
        </p:txBody>
      </p:sp>
    </p:spTree>
    <p:extLst>
      <p:ext uri="{BB962C8B-B14F-4D97-AF65-F5344CB8AC3E}">
        <p14:creationId xmlns:p14="http://schemas.microsoft.com/office/powerpoint/2010/main" val="2568717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ver Slide - no image">
    <p:bg>
      <p:bgPr>
        <a:solidFill>
          <a:schemeClr val="tx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3864B4B-CC8D-4830-8162-CE90F83A93E8}"/>
              </a:ext>
            </a:extLst>
          </p:cNvPr>
          <p:cNvSpPr/>
          <p:nvPr/>
        </p:nvSpPr>
        <p:spPr>
          <a:xfrm>
            <a:off x="0" y="0"/>
            <a:ext cx="12192000" cy="5441189"/>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756740 h 6249405"/>
              <a:gd name="connsiteX8" fmla="*/ 0 w 12212098"/>
              <a:gd name="connsiteY8" fmla="*/ 6249404 h 6249405"/>
              <a:gd name="connsiteX9" fmla="*/ 0 w 12212098"/>
              <a:gd name="connsiteY9" fmla="*/ 0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756740"/>
                </a:lnTo>
                <a:lnTo>
                  <a:pt x="0" y="6249404"/>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9" name="Text Placeholder 15">
            <a:extLst>
              <a:ext uri="{FF2B5EF4-FFF2-40B4-BE49-F238E27FC236}">
                <a16:creationId xmlns:a16="http://schemas.microsoft.com/office/drawing/2014/main" id="{96CD6B4D-1785-40E5-9715-B27370AF2436}"/>
              </a:ext>
            </a:extLst>
          </p:cNvPr>
          <p:cNvSpPr>
            <a:spLocks noGrp="1"/>
          </p:cNvSpPr>
          <p:nvPr>
            <p:ph type="body" sz="quarter" idx="12" hasCustomPrompt="1"/>
          </p:nvPr>
        </p:nvSpPr>
        <p:spPr>
          <a:xfrm>
            <a:off x="1027960" y="3128422"/>
            <a:ext cx="10178609" cy="571529"/>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3200" b="0">
                <a:solidFill>
                  <a:schemeClr val="bg1"/>
                </a:solidFill>
                <a:latin typeface="+mj-lt"/>
              </a:defRPr>
            </a:lvl1pPr>
            <a:lvl2pPr marL="0" indent="0">
              <a:lnSpc>
                <a:spcPct val="90000"/>
              </a:lnSpc>
              <a:spcBef>
                <a:spcPts val="600"/>
              </a:spcBef>
              <a:spcAft>
                <a:spcPts val="0"/>
              </a:spcAft>
              <a:buNone/>
              <a:defRPr sz="1600">
                <a:solidFill>
                  <a:schemeClr val="bg1"/>
                </a:solidFill>
              </a:defRPr>
            </a:lvl2pPr>
            <a:lvl3pPr>
              <a:spcBef>
                <a:spcPts val="1800"/>
              </a:spcBef>
              <a:defRPr sz="900">
                <a:solidFill>
                  <a:schemeClr val="accent1"/>
                </a:solidFill>
                <a:latin typeface="+mj-lt"/>
              </a:defRPr>
            </a:lvl3pPr>
          </a:lstStyle>
          <a:p>
            <a:pPr lvl="0"/>
            <a:r>
              <a:rPr lang="en-US" dirty="0"/>
              <a:t>Presentation subtitle</a:t>
            </a:r>
          </a:p>
        </p:txBody>
      </p:sp>
      <p:sp>
        <p:nvSpPr>
          <p:cNvPr id="13" name="Text Placeholder 3">
            <a:extLst>
              <a:ext uri="{FF2B5EF4-FFF2-40B4-BE49-F238E27FC236}">
                <a16:creationId xmlns:a16="http://schemas.microsoft.com/office/drawing/2014/main" id="{9E5C9AD6-0729-44A2-9DFE-A7613DB9F1B9}"/>
              </a:ext>
            </a:extLst>
          </p:cNvPr>
          <p:cNvSpPr>
            <a:spLocks noGrp="1"/>
          </p:cNvSpPr>
          <p:nvPr>
            <p:ph type="body" sz="quarter" idx="43" hasCustomPrompt="1"/>
          </p:nvPr>
        </p:nvSpPr>
        <p:spPr>
          <a:xfrm>
            <a:off x="1027961" y="2404629"/>
            <a:ext cx="10178608" cy="578728"/>
          </a:xfrm>
        </p:spPr>
        <p:txBody>
          <a:bodyPr/>
          <a:lstStyle>
            <a:lvl1pPr>
              <a:defRPr sz="4800" b="1">
                <a:solidFill>
                  <a:schemeClr val="bg1"/>
                </a:solidFill>
                <a:latin typeface="+mj-lt"/>
              </a:defRPr>
            </a:lvl1pPr>
            <a:lvl5pPr>
              <a:defRPr b="1"/>
            </a:lvl5pPr>
          </a:lstStyle>
          <a:p>
            <a:pPr lvl="0"/>
            <a:r>
              <a:rPr lang="en-US" dirty="0"/>
              <a:t>Presentation Title</a:t>
            </a:r>
            <a:endParaRPr lang="en-AU" dirty="0"/>
          </a:p>
        </p:txBody>
      </p:sp>
      <p:sp>
        <p:nvSpPr>
          <p:cNvPr id="17" name="Text Placeholder 17">
            <a:extLst>
              <a:ext uri="{FF2B5EF4-FFF2-40B4-BE49-F238E27FC236}">
                <a16:creationId xmlns:a16="http://schemas.microsoft.com/office/drawing/2014/main" id="{5C19AFED-DBF6-40BE-BBB7-FAE272315DF5}"/>
              </a:ext>
            </a:extLst>
          </p:cNvPr>
          <p:cNvSpPr>
            <a:spLocks noGrp="1"/>
          </p:cNvSpPr>
          <p:nvPr>
            <p:ph type="body" sz="quarter" idx="13" hasCustomPrompt="1"/>
          </p:nvPr>
        </p:nvSpPr>
        <p:spPr>
          <a:xfrm>
            <a:off x="8587057" y="5441189"/>
            <a:ext cx="2878950" cy="1015663"/>
          </a:xfrm>
        </p:spPr>
        <p:txBody>
          <a:bodyPr wrap="square" anchor="b" anchorCtr="0">
            <a:spAutoFit/>
          </a:bodyPr>
          <a:lstStyle>
            <a:lvl1pPr algn="r">
              <a:lnSpc>
                <a:spcPct val="100000"/>
              </a:lnSpc>
              <a:spcBef>
                <a:spcPts val="600"/>
              </a:spcBef>
              <a:spcAft>
                <a:spcPts val="0"/>
              </a:spcAft>
              <a:defRPr sz="1200" b="0">
                <a:solidFill>
                  <a:schemeClr val="tx1"/>
                </a:solidFill>
              </a:defRPr>
            </a:lvl1pPr>
            <a:lvl2pPr marL="0" indent="0" algn="r">
              <a:lnSpc>
                <a:spcPct val="100000"/>
              </a:lnSpc>
              <a:spcBef>
                <a:spcPts val="0"/>
              </a:spcBef>
              <a:spcAft>
                <a:spcPts val="0"/>
              </a:spcAft>
              <a:buNone/>
              <a:defRPr sz="1000">
                <a:solidFill>
                  <a:schemeClr val="tx1"/>
                </a:solidFill>
                <a:latin typeface="+mj-lt"/>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Date</a:t>
            </a:r>
          </a:p>
          <a:p>
            <a:pPr lvl="0"/>
            <a:r>
              <a:rPr lang="en-US" dirty="0"/>
              <a:t>Presenter’s name</a:t>
            </a:r>
          </a:p>
          <a:p>
            <a:pPr lvl="1"/>
            <a:r>
              <a:rPr lang="en-US" dirty="0"/>
              <a:t>Presenter’s title</a:t>
            </a:r>
          </a:p>
          <a:p>
            <a:pPr lvl="0"/>
            <a:r>
              <a:rPr lang="en-US" dirty="0"/>
              <a:t>Presenter’s name</a:t>
            </a:r>
          </a:p>
          <a:p>
            <a:pPr lvl="1"/>
            <a:r>
              <a:rPr lang="en-US" dirty="0"/>
              <a:t>Presenter’s title</a:t>
            </a:r>
          </a:p>
        </p:txBody>
      </p:sp>
    </p:spTree>
    <p:extLst>
      <p:ext uri="{BB962C8B-B14F-4D97-AF65-F5344CB8AC3E}">
        <p14:creationId xmlns:p14="http://schemas.microsoft.com/office/powerpoint/2010/main" val="124366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027960" y="2443030"/>
            <a:ext cx="10428405" cy="1164305"/>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sz="4000" b="1">
                <a:solidFill>
                  <a:schemeClr val="bg1"/>
                </a:solidFill>
                <a:latin typeface="+mj-lt"/>
              </a:defRPr>
            </a:lvl1pPr>
            <a:lvl2pPr marL="0" indent="0">
              <a:lnSpc>
                <a:spcPct val="90000"/>
              </a:lnSpc>
              <a:spcBef>
                <a:spcPts val="600"/>
              </a:spcBef>
              <a:spcAft>
                <a:spcPts val="0"/>
              </a:spcAft>
              <a:buNone/>
              <a:defRPr sz="2000">
                <a:solidFill>
                  <a:schemeClr val="bg1"/>
                </a:solidFill>
              </a:defRPr>
            </a:lvl2pPr>
            <a:lvl3pPr>
              <a:spcBef>
                <a:spcPts val="1800"/>
              </a:spcBef>
              <a:defRPr sz="900">
                <a:solidFill>
                  <a:schemeClr val="accent1"/>
                </a:solidFill>
                <a:latin typeface="+mj-lt"/>
              </a:defRPr>
            </a:lvl3pPr>
          </a:lstStyle>
          <a:p>
            <a:pPr lvl="0"/>
            <a:r>
              <a:rPr lang="en-US" dirty="0"/>
              <a:t>Section divider</a:t>
            </a:r>
          </a:p>
          <a:p>
            <a:pPr lvl="1"/>
            <a:r>
              <a:rPr lang="en-US" dirty="0"/>
              <a:t>You can write a short introduction here or leave it blank. </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99EB916B-55F2-4A6B-BCF8-09E073F77D34}" type="slidenum">
              <a:rPr lang="en-AU" smtClean="0"/>
              <a:pPr/>
              <a:t>‹Nr.›</a:t>
            </a:fld>
            <a:endParaRPr lang="en-AU" dirty="0"/>
          </a:p>
        </p:txBody>
      </p:sp>
      <p:sp>
        <p:nvSpPr>
          <p:cNvPr id="2" name="Freeform: Shape 5">
            <a:extLst>
              <a:ext uri="{FF2B5EF4-FFF2-40B4-BE49-F238E27FC236}">
                <a16:creationId xmlns:a16="http://schemas.microsoft.com/office/drawing/2014/main" id="{28AFF2E2-5685-E402-0D13-33BF02FA9D44}"/>
              </a:ext>
            </a:extLst>
          </p:cNvPr>
          <p:cNvSpPr/>
          <p:nvPr userDrawn="1"/>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123208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C1A957C-A819-45AB-8210-A473C60DA718}"/>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9" name="Media Placeholder 3">
            <a:extLst>
              <a:ext uri="{FF2B5EF4-FFF2-40B4-BE49-F238E27FC236}">
                <a16:creationId xmlns:a16="http://schemas.microsoft.com/office/drawing/2014/main" id="{81AAA54F-B4C8-4E1B-9C24-0B6901D842F2}"/>
              </a:ext>
            </a:extLst>
          </p:cNvPr>
          <p:cNvSpPr>
            <a:spLocks noGrp="1"/>
          </p:cNvSpPr>
          <p:nvPr>
            <p:ph type="media" sz="quarter" idx="10"/>
          </p:nvPr>
        </p:nvSpPr>
        <p:spPr>
          <a:xfrm>
            <a:off x="-1" y="321493"/>
            <a:ext cx="12191999" cy="4920358"/>
          </a:xfrm>
        </p:spPr>
        <p:txBody>
          <a:bodyPr/>
          <a:lstStyle>
            <a:lvl1pPr algn="ctr">
              <a:defRPr>
                <a:solidFill>
                  <a:schemeClr val="bg1"/>
                </a:solidFill>
              </a:defRPr>
            </a:lvl1pPr>
          </a:lstStyle>
          <a:p>
            <a:r>
              <a:rPr lang="en-US"/>
              <a:t>Click icon to add media</a:t>
            </a:r>
            <a:endParaRPr lang="en-AU" dirty="0"/>
          </a:p>
        </p:txBody>
      </p:sp>
    </p:spTree>
    <p:extLst>
      <p:ext uri="{BB962C8B-B14F-4D97-AF65-F5344CB8AC3E}">
        <p14:creationId xmlns:p14="http://schemas.microsoft.com/office/powerpoint/2010/main" val="30802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3EDC617C-09DA-4B4C-A7D0-B546BCA9BF15}"/>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721574"/>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“quote”</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3030279"/>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28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First name Last name</a:t>
            </a:r>
          </a:p>
        </p:txBody>
      </p:sp>
    </p:spTree>
    <p:extLst>
      <p:ext uri="{BB962C8B-B14F-4D97-AF65-F5344CB8AC3E}">
        <p14:creationId xmlns:p14="http://schemas.microsoft.com/office/powerpoint/2010/main" val="406332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F83B8-5675-D631-FB97-FBE557346CE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56252F3-2EE6-0D06-2D62-37C1F99F9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6714827-B608-03FF-F96C-83B25AFD589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06CD5A1-B2C0-B60B-1697-FC71A54EA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A9DBD33-5CE2-540C-3B3E-6E4B48B8C0B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981CA80-E63C-40C5-2F5A-07D6853A9A10}"/>
              </a:ext>
            </a:extLst>
          </p:cNvPr>
          <p:cNvSpPr>
            <a:spLocks noGrp="1"/>
          </p:cNvSpPr>
          <p:nvPr>
            <p:ph type="dt" sz="half" idx="10"/>
          </p:nvPr>
        </p:nvSpPr>
        <p:spPr/>
        <p:txBody>
          <a:bodyPr/>
          <a:lstStyle/>
          <a:p>
            <a:fld id="{A14AD3F3-B0C8-4A46-BFB1-FA15383EB881}" type="datetimeFigureOut">
              <a:rPr lang="de-DE" smtClean="0"/>
              <a:t>10.09.2024</a:t>
            </a:fld>
            <a:endParaRPr lang="de-DE"/>
          </a:p>
        </p:txBody>
      </p:sp>
      <p:sp>
        <p:nvSpPr>
          <p:cNvPr id="8" name="Fußzeilenplatzhalter 7">
            <a:extLst>
              <a:ext uri="{FF2B5EF4-FFF2-40B4-BE49-F238E27FC236}">
                <a16:creationId xmlns:a16="http://schemas.microsoft.com/office/drawing/2014/main" id="{918FE897-14BB-E36D-A9C8-8549AF4E0EC1}"/>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EF9EB33E-5998-26C2-437B-9468A5597672}"/>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73306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63564B45-76F8-4687-ADB9-081436C37690}"/>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5" name="Text Placeholder 15">
            <a:extLst>
              <a:ext uri="{FF2B5EF4-FFF2-40B4-BE49-F238E27FC236}">
                <a16:creationId xmlns:a16="http://schemas.microsoft.com/office/drawing/2014/main" id="{8B1495F9-CA85-4BDB-B1D1-B76BB4B3E5A5}"/>
              </a:ext>
            </a:extLst>
          </p:cNvPr>
          <p:cNvSpPr>
            <a:spLocks noGrp="1"/>
          </p:cNvSpPr>
          <p:nvPr>
            <p:ph type="body" sz="quarter" idx="12" hasCustomPrompt="1"/>
          </p:nvPr>
        </p:nvSpPr>
        <p:spPr>
          <a:xfrm>
            <a:off x="1926077" y="3068212"/>
            <a:ext cx="9227476"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80000"/>
              </a:lnSpc>
              <a:spcBef>
                <a:spcPts val="0"/>
              </a:spcBef>
              <a:spcAft>
                <a:spcPts val="0"/>
              </a:spcAft>
              <a:defRPr sz="4000" b="1" cap="all" baseline="0">
                <a:solidFill>
                  <a:schemeClr val="bg1"/>
                </a:solidFill>
                <a:latin typeface="+mj-lt"/>
              </a:defRPr>
            </a:lvl1pPr>
            <a:lvl2pPr marL="0" indent="0">
              <a:lnSpc>
                <a:spcPct val="90000"/>
              </a:lnSpc>
              <a:spcBef>
                <a:spcPts val="600"/>
              </a:spcBef>
              <a:spcAft>
                <a:spcPts val="0"/>
              </a:spcAft>
              <a:buNone/>
              <a:defRPr sz="7200">
                <a:solidFill>
                  <a:schemeClr val="bg1"/>
                </a:solidFill>
              </a:defRPr>
            </a:lvl2pPr>
            <a:lvl3pPr>
              <a:spcBef>
                <a:spcPts val="1800"/>
              </a:spcBef>
              <a:defRPr sz="900">
                <a:solidFill>
                  <a:schemeClr val="accent1"/>
                </a:solidFill>
                <a:latin typeface="+mj-lt"/>
              </a:defRPr>
            </a:lvl3pPr>
          </a:lstStyle>
          <a:p>
            <a:pPr lvl="0"/>
            <a:r>
              <a:rPr lang="en-US" dirty="0"/>
              <a:t>Statement</a:t>
            </a:r>
          </a:p>
        </p:txBody>
      </p:sp>
      <p:sp>
        <p:nvSpPr>
          <p:cNvPr id="12" name="Slide Number Placeholder 5">
            <a:extLst>
              <a:ext uri="{FF2B5EF4-FFF2-40B4-BE49-F238E27FC236}">
                <a16:creationId xmlns:a16="http://schemas.microsoft.com/office/drawing/2014/main" id="{FAB9B5A0-949E-41A7-97CB-D9B8F9BADC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20" name="object 4">
            <a:extLst>
              <a:ext uri="{FF2B5EF4-FFF2-40B4-BE49-F238E27FC236}">
                <a16:creationId xmlns:a16="http://schemas.microsoft.com/office/drawing/2014/main" id="{06E05FD7-8A44-459A-9463-8FCF142773C3}"/>
              </a:ext>
            </a:extLst>
          </p:cNvPr>
          <p:cNvSpPr>
            <a:spLocks noChangeAspect="1"/>
          </p:cNvSpPr>
          <p:nvPr/>
        </p:nvSpPr>
        <p:spPr>
          <a:xfrm>
            <a:off x="728865" y="721573"/>
            <a:ext cx="989102" cy="886465"/>
          </a:xfrm>
          <a:custGeom>
            <a:avLst/>
            <a:gdLst/>
            <a:ahLst/>
            <a:cxnLst/>
            <a:rect l="l" t="t" r="r" b="b"/>
            <a:pathLst>
              <a:path w="1537335" h="1325880">
                <a:moveTo>
                  <a:pt x="1536941" y="0"/>
                </a:moveTo>
                <a:lnTo>
                  <a:pt x="0" y="0"/>
                </a:lnTo>
                <a:lnTo>
                  <a:pt x="0" y="1325524"/>
                </a:lnTo>
                <a:lnTo>
                  <a:pt x="1536941" y="1264132"/>
                </a:lnTo>
                <a:lnTo>
                  <a:pt x="1536941" y="0"/>
                </a:lnTo>
                <a:close/>
              </a:path>
            </a:pathLst>
          </a:custGeom>
          <a:solidFill>
            <a:srgbClr val="FC19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Text Placeholder 15">
            <a:extLst>
              <a:ext uri="{FF2B5EF4-FFF2-40B4-BE49-F238E27FC236}">
                <a16:creationId xmlns:a16="http://schemas.microsoft.com/office/drawing/2014/main" id="{D7EEEDAE-97DF-43D9-A12E-8585D07EBF39}"/>
              </a:ext>
            </a:extLst>
          </p:cNvPr>
          <p:cNvSpPr>
            <a:spLocks noGrp="1"/>
          </p:cNvSpPr>
          <p:nvPr>
            <p:ph type="body" sz="quarter" idx="13" hasCustomPrompt="1"/>
          </p:nvPr>
        </p:nvSpPr>
        <p:spPr>
          <a:xfrm>
            <a:off x="1926077" y="721573"/>
            <a:ext cx="9237963" cy="2191747"/>
          </a:xfrm>
          <a:custGeom>
            <a:avLst/>
            <a:gdLst>
              <a:gd name="connsiteX0" fmla="*/ 0 w 4823142"/>
              <a:gd name="connsiteY0" fmla="*/ 0 h 3794760"/>
              <a:gd name="connsiteX1" fmla="*/ 4823142 w 4823142"/>
              <a:gd name="connsiteY1" fmla="*/ 0 h 3794760"/>
              <a:gd name="connsiteX2" fmla="*/ 4823142 w 4823142"/>
              <a:gd name="connsiteY2" fmla="*/ 379476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2 w 4823142"/>
              <a:gd name="connsiteY2" fmla="*/ 3558540 h 3794760"/>
              <a:gd name="connsiteX3" fmla="*/ 0 w 4823142"/>
              <a:gd name="connsiteY3" fmla="*/ 3794760 h 3794760"/>
              <a:gd name="connsiteX4" fmla="*/ 0 w 4823142"/>
              <a:gd name="connsiteY4" fmla="*/ 0 h 3794760"/>
              <a:gd name="connsiteX0" fmla="*/ 0 w 4823142"/>
              <a:gd name="connsiteY0" fmla="*/ 0 h 3794760"/>
              <a:gd name="connsiteX1" fmla="*/ 4823142 w 4823142"/>
              <a:gd name="connsiteY1" fmla="*/ 0 h 3794760"/>
              <a:gd name="connsiteX2" fmla="*/ 4815523 w 4823142"/>
              <a:gd name="connsiteY2" fmla="*/ 3773970 h 3794760"/>
              <a:gd name="connsiteX3" fmla="*/ 0 w 4823142"/>
              <a:gd name="connsiteY3" fmla="*/ 3794760 h 3794760"/>
              <a:gd name="connsiteX4" fmla="*/ 0 w 4823142"/>
              <a:gd name="connsiteY4" fmla="*/ 0 h 3794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142" h="3794760">
                <a:moveTo>
                  <a:pt x="0" y="0"/>
                </a:moveTo>
                <a:lnTo>
                  <a:pt x="4823142" y="0"/>
                </a:lnTo>
                <a:cubicBezTo>
                  <a:pt x="4820602" y="1257990"/>
                  <a:pt x="4818063" y="2515980"/>
                  <a:pt x="4815523" y="3773970"/>
                </a:cubicBezTo>
                <a:lnTo>
                  <a:pt x="0" y="3794760"/>
                </a:lnTo>
                <a:lnTo>
                  <a:pt x="0" y="0"/>
                </a:lnTo>
                <a:close/>
              </a:path>
            </a:pathLst>
          </a:custGeom>
          <a:noFill/>
        </p:spPr>
        <p:txBody>
          <a:bodyPr lIns="0" tIns="72000" rIns="0" anchor="t" anchorCtr="0"/>
          <a:lstStyle>
            <a:lvl1pPr>
              <a:lnSpc>
                <a:spcPct val="90000"/>
              </a:lnSpc>
              <a:spcAft>
                <a:spcPts val="0"/>
              </a:spcAft>
              <a:defRPr lang="en-US" sz="3200" dirty="0">
                <a:solidFill>
                  <a:schemeClr val="bg1"/>
                </a:solidFill>
              </a:defRPr>
            </a:lvl1pPr>
            <a:lvl2pPr marL="0" indent="0">
              <a:lnSpc>
                <a:spcPct val="90000"/>
              </a:lnSpc>
              <a:spcBef>
                <a:spcPts val="600"/>
              </a:spcBef>
              <a:spcAft>
                <a:spcPts val="0"/>
              </a:spcAft>
              <a:buNone/>
              <a:defRPr lang="en-US" sz="2800" dirty="0">
                <a:solidFill>
                  <a:schemeClr val="bg1"/>
                </a:solidFill>
              </a:defRPr>
            </a:lvl2pPr>
            <a:lvl3pPr>
              <a:spcBef>
                <a:spcPts val="1800"/>
              </a:spcBef>
              <a:defRPr sz="900">
                <a:solidFill>
                  <a:schemeClr val="accent1"/>
                </a:solidFill>
                <a:latin typeface="+mj-lt"/>
              </a:defRPr>
            </a:lvl3pPr>
          </a:lstStyle>
          <a:p>
            <a:pPr lvl="0"/>
            <a:r>
              <a:rPr lang="en-US" dirty="0"/>
              <a:t>Explanation text</a:t>
            </a:r>
          </a:p>
        </p:txBody>
      </p:sp>
    </p:spTree>
    <p:extLst>
      <p:ext uri="{BB962C8B-B14F-4D97-AF65-F5344CB8AC3E}">
        <p14:creationId xmlns:p14="http://schemas.microsoft.com/office/powerpoint/2010/main" val="299818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488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3525" y="1723482"/>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9">
            <a:extLst>
              <a:ext uri="{FF2B5EF4-FFF2-40B4-BE49-F238E27FC236}">
                <a16:creationId xmlns:a16="http://schemas.microsoft.com/office/drawing/2014/main" id="{8DD7BB01-3617-4074-BD20-0E356D9C109E}"/>
              </a:ext>
            </a:extLst>
          </p:cNvPr>
          <p:cNvSpPr>
            <a:spLocks noGrp="1"/>
          </p:cNvSpPr>
          <p:nvPr>
            <p:ph sz="quarter" idx="20"/>
          </p:nvPr>
        </p:nvSpPr>
        <p:spPr>
          <a:xfrm>
            <a:off x="4471653" y="1723482"/>
            <a:ext cx="6981784"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692">
          <p15:clr>
            <a:srgbClr val="FBAE40"/>
          </p15:clr>
        </p15:guide>
        <p15:guide id="5" pos="398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Content Placeholder 9">
            <a:extLst>
              <a:ext uri="{FF2B5EF4-FFF2-40B4-BE49-F238E27FC236}">
                <a16:creationId xmlns:a16="http://schemas.microsoft.com/office/drawing/2014/main" id="{4ECF5942-2287-4CA1-A996-22F299CCF630}"/>
              </a:ext>
            </a:extLst>
          </p:cNvPr>
          <p:cNvSpPr>
            <a:spLocks noGrp="1"/>
          </p:cNvSpPr>
          <p:nvPr>
            <p:ph sz="quarter" idx="20"/>
          </p:nvPr>
        </p:nvSpPr>
        <p:spPr>
          <a:xfrm>
            <a:off x="4471653"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9">
            <a:extLst>
              <a:ext uri="{FF2B5EF4-FFF2-40B4-BE49-F238E27FC236}">
                <a16:creationId xmlns:a16="http://schemas.microsoft.com/office/drawing/2014/main" id="{10E8FAC5-5955-4C0F-A4D3-16364688417E}"/>
              </a:ext>
            </a:extLst>
          </p:cNvPr>
          <p:cNvSpPr>
            <a:spLocks noGrp="1"/>
          </p:cNvSpPr>
          <p:nvPr>
            <p:ph sz="quarter" idx="21"/>
          </p:nvPr>
        </p:nvSpPr>
        <p:spPr>
          <a:xfrm>
            <a:off x="8217664" y="1723481"/>
            <a:ext cx="3240000" cy="4320000"/>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a:extLst>
              <a:ext uri="{FF2B5EF4-FFF2-40B4-BE49-F238E27FC236}">
                <a16:creationId xmlns:a16="http://schemas.microsoft.com/office/drawing/2014/main" id="{338FC980-4FAF-415A-BB50-D6AE27EA5A91}"/>
              </a:ext>
            </a:extLst>
          </p:cNvPr>
          <p:cNvSpPr>
            <a:spLocks noGrp="1"/>
          </p:cNvSpPr>
          <p:nvPr>
            <p:ph sz="quarter" idx="23"/>
          </p:nvPr>
        </p:nvSpPr>
        <p:spPr>
          <a:xfrm>
            <a:off x="725643" y="1723481"/>
            <a:ext cx="3240000" cy="4320000"/>
          </a:xfrm>
          <a:solidFill>
            <a:schemeClr val="accent1"/>
          </a:solidFill>
        </p:spPr>
        <p:txBody>
          <a:bodyPr/>
          <a:lstStyle>
            <a:lvl1pPr>
              <a:defRPr sz="1600">
                <a:solidFill>
                  <a:schemeClr val="bg1"/>
                </a:solidFill>
              </a:defRPr>
            </a:lvl1pPr>
            <a:lvl2pPr>
              <a:buClr>
                <a:schemeClr val="bg1"/>
              </a:buClr>
              <a:buSzPct val="115000"/>
              <a:defRPr sz="1600">
                <a:solidFill>
                  <a:schemeClr val="bg1"/>
                </a:solidFill>
              </a:defRPr>
            </a:lvl2pPr>
            <a:lvl3pPr>
              <a:buClr>
                <a:schemeClr val="bg1"/>
              </a:buClr>
              <a:buSzPct val="115000"/>
              <a:defRPr sz="1400">
                <a:solidFill>
                  <a:schemeClr val="bg1"/>
                </a:solidFill>
              </a:defRPr>
            </a:lvl3pPr>
            <a:lvl4pPr>
              <a:buClr>
                <a:schemeClr val="bg1"/>
              </a:buClr>
              <a:buSzPct val="115000"/>
              <a:defRPr sz="1400">
                <a:solidFill>
                  <a:schemeClr val="bg1"/>
                </a:solidFill>
              </a:defRPr>
            </a:lvl4pPr>
            <a:lvl5pPr>
              <a:buClr>
                <a:schemeClr val="bg1"/>
              </a:buClr>
              <a:buSzPct val="115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055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439">
          <p15:clr>
            <a:srgbClr val="FBAE40"/>
          </p15:clr>
        </p15:guide>
        <p15:guide id="5" pos="2842">
          <p15:clr>
            <a:srgbClr val="FBAE40"/>
          </p15:clr>
        </p15:guide>
        <p15:guide id="6" pos="4829">
          <p15:clr>
            <a:srgbClr val="FBAE40"/>
          </p15:clr>
        </p15:guide>
        <p15:guide id="7" pos="52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x icon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F594F-7DE6-4E31-BFBC-12999D050505}"/>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5" name="Text Placeholder 5">
            <a:extLst>
              <a:ext uri="{FF2B5EF4-FFF2-40B4-BE49-F238E27FC236}">
                <a16:creationId xmlns:a16="http://schemas.microsoft.com/office/drawing/2014/main" id="{DB9CE082-9FAB-427E-BD9F-A6B232A800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6" name="Text Placeholder 14">
            <a:extLst>
              <a:ext uri="{FF2B5EF4-FFF2-40B4-BE49-F238E27FC236}">
                <a16:creationId xmlns:a16="http://schemas.microsoft.com/office/drawing/2014/main" id="{BB229D1F-82E9-4061-AC6A-5CFBF3B9F460}"/>
              </a:ext>
            </a:extLst>
          </p:cNvPr>
          <p:cNvSpPr>
            <a:spLocks noGrp="1"/>
          </p:cNvSpPr>
          <p:nvPr>
            <p:ph type="body" sz="quarter" idx="19"/>
          </p:nvPr>
        </p:nvSpPr>
        <p:spPr>
          <a:xfrm>
            <a:off x="734773"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4">
            <a:extLst>
              <a:ext uri="{FF2B5EF4-FFF2-40B4-BE49-F238E27FC236}">
                <a16:creationId xmlns:a16="http://schemas.microsoft.com/office/drawing/2014/main" id="{A7719B2B-EB8B-41CB-9FE9-A4FA2ABAB353}"/>
              </a:ext>
            </a:extLst>
          </p:cNvPr>
          <p:cNvSpPr>
            <a:spLocks noGrp="1"/>
          </p:cNvSpPr>
          <p:nvPr>
            <p:ph type="body" sz="quarter" idx="22"/>
          </p:nvPr>
        </p:nvSpPr>
        <p:spPr>
          <a:xfrm>
            <a:off x="4476000"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918F9781-30AA-4CF2-9F79-4E288A789DD2}"/>
              </a:ext>
            </a:extLst>
          </p:cNvPr>
          <p:cNvSpPr>
            <a:spLocks noGrp="1"/>
          </p:cNvSpPr>
          <p:nvPr>
            <p:ph type="body" sz="quarter" idx="26"/>
          </p:nvPr>
        </p:nvSpPr>
        <p:spPr>
          <a:xfrm>
            <a:off x="8217227" y="2527194"/>
            <a:ext cx="3240000" cy="3490430"/>
          </a:xfrm>
          <a:solidFill>
            <a:schemeClr val="bg1"/>
          </a:solidFill>
          <a:effectLst>
            <a:outerShdw dist="6350" dir="16200000" algn="ctr" rotWithShape="0">
              <a:schemeClr val="tx2"/>
            </a:outerShdw>
          </a:effectLst>
        </p:spPr>
        <p:txBody>
          <a:bodyPr wrap="square" lIns="0" tIns="0" rIns="0" bIns="0">
            <a:noAutofit/>
          </a:bodyPr>
          <a:lstStyle>
            <a:lvl1pPr algn="l">
              <a:lnSpc>
                <a:spcPct val="100000"/>
              </a:lnSpc>
              <a:spcAft>
                <a:spcPts val="600"/>
              </a:spcAft>
              <a:defRPr sz="1600">
                <a:solidFill>
                  <a:schemeClr val="tx1"/>
                </a:solidFill>
              </a:defRPr>
            </a:lvl1pPr>
            <a:lvl2pPr algn="l">
              <a:lnSpc>
                <a:spcPct val="90000"/>
              </a:lnSpc>
              <a:spcBef>
                <a:spcPts val="300"/>
              </a:spcBef>
              <a:spcAft>
                <a:spcPts val="300"/>
              </a:spcAft>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F7C58D8-4AC6-4DB0-82AB-381EE0A3754F}"/>
              </a:ext>
            </a:extLst>
          </p:cNvPr>
          <p:cNvSpPr>
            <a:spLocks noGrp="1"/>
          </p:cNvSpPr>
          <p:nvPr>
            <p:ph type="pic" sz="quarter" idx="29"/>
          </p:nvPr>
        </p:nvSpPr>
        <p:spPr>
          <a:xfrm>
            <a:off x="742432" y="1779709"/>
            <a:ext cx="646112" cy="636587"/>
          </a:xfrm>
        </p:spPr>
        <p:txBody>
          <a:bodyPr/>
          <a:lstStyle>
            <a:lvl1pPr>
              <a:defRPr sz="900"/>
            </a:lvl1pPr>
          </a:lstStyle>
          <a:p>
            <a:r>
              <a:rPr lang="en-US"/>
              <a:t>Click icon to add picture</a:t>
            </a:r>
            <a:endParaRPr lang="en-AU" dirty="0"/>
          </a:p>
        </p:txBody>
      </p:sp>
      <p:sp>
        <p:nvSpPr>
          <p:cNvPr id="15" name="Picture Placeholder 6">
            <a:extLst>
              <a:ext uri="{FF2B5EF4-FFF2-40B4-BE49-F238E27FC236}">
                <a16:creationId xmlns:a16="http://schemas.microsoft.com/office/drawing/2014/main" id="{F76E85F5-2CAA-4C99-A0C0-7BABB4786183}"/>
              </a:ext>
            </a:extLst>
          </p:cNvPr>
          <p:cNvSpPr>
            <a:spLocks noGrp="1"/>
          </p:cNvSpPr>
          <p:nvPr>
            <p:ph type="pic" sz="quarter" idx="30"/>
          </p:nvPr>
        </p:nvSpPr>
        <p:spPr>
          <a:xfrm>
            <a:off x="4476000" y="1779709"/>
            <a:ext cx="646112" cy="636587"/>
          </a:xfrm>
        </p:spPr>
        <p:txBody>
          <a:bodyPr/>
          <a:lstStyle>
            <a:lvl1pPr>
              <a:defRPr sz="900"/>
            </a:lvl1pPr>
          </a:lstStyle>
          <a:p>
            <a:r>
              <a:rPr lang="en-US"/>
              <a:t>Click icon to add picture</a:t>
            </a:r>
            <a:endParaRPr lang="en-AU"/>
          </a:p>
        </p:txBody>
      </p:sp>
      <p:sp>
        <p:nvSpPr>
          <p:cNvPr id="16" name="Picture Placeholder 6">
            <a:extLst>
              <a:ext uri="{FF2B5EF4-FFF2-40B4-BE49-F238E27FC236}">
                <a16:creationId xmlns:a16="http://schemas.microsoft.com/office/drawing/2014/main" id="{CC042EAB-0D00-429E-87F4-034F0CF4A8DB}"/>
              </a:ext>
            </a:extLst>
          </p:cNvPr>
          <p:cNvSpPr>
            <a:spLocks noGrp="1"/>
          </p:cNvSpPr>
          <p:nvPr>
            <p:ph type="pic" sz="quarter" idx="31"/>
          </p:nvPr>
        </p:nvSpPr>
        <p:spPr>
          <a:xfrm>
            <a:off x="8217227" y="1779709"/>
            <a:ext cx="646112" cy="636587"/>
          </a:xfrm>
        </p:spPr>
        <p:txBody>
          <a:bodyPr/>
          <a:lstStyle>
            <a:lvl1pPr>
              <a:defRPr sz="900"/>
            </a:lvl1pPr>
          </a:lstStyle>
          <a:p>
            <a:r>
              <a:rPr lang="en-US"/>
              <a:t>Click icon to add picture</a:t>
            </a:r>
            <a:endParaRPr lang="en-AU"/>
          </a:p>
        </p:txBody>
      </p:sp>
    </p:spTree>
    <p:extLst>
      <p:ext uri="{BB962C8B-B14F-4D97-AF65-F5344CB8AC3E}">
        <p14:creationId xmlns:p14="http://schemas.microsoft.com/office/powerpoint/2010/main" val="370079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502">
          <p15:clr>
            <a:srgbClr val="FBAE40"/>
          </p15:clr>
        </p15:guide>
        <p15:guide id="2" pos="2819">
          <p15:clr>
            <a:srgbClr val="FBAE40"/>
          </p15:clr>
        </p15:guide>
        <p15:guide id="5" pos="4861">
          <p15:clr>
            <a:srgbClr val="FBAE40"/>
          </p15:clr>
        </p15:guide>
        <p15:guide id="6" pos="517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Rounded Corners 6">
            <a:extLst>
              <a:ext uri="{FF2B5EF4-FFF2-40B4-BE49-F238E27FC236}">
                <a16:creationId xmlns:a16="http://schemas.microsoft.com/office/drawing/2014/main" id="{2F191985-4D6E-49B5-A92C-C076806B515A}"/>
              </a:ext>
            </a:extLst>
          </p:cNvPr>
          <p:cNvSpPr/>
          <p:nvPr>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8" name="Rectangle: Rounded Corners 7">
            <a:extLst>
              <a:ext uri="{FF2B5EF4-FFF2-40B4-BE49-F238E27FC236}">
                <a16:creationId xmlns:a16="http://schemas.microsoft.com/office/drawing/2014/main" id="{39BEA697-DF93-439C-9ADE-69B4D51F0997}"/>
              </a:ext>
            </a:extLst>
          </p:cNvPr>
          <p:cNvSpPr/>
          <p:nvPr>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3" name="Rectangle: Rounded Corners 12">
            <a:extLst>
              <a:ext uri="{FF2B5EF4-FFF2-40B4-BE49-F238E27FC236}">
                <a16:creationId xmlns:a16="http://schemas.microsoft.com/office/drawing/2014/main" id="{BDDEA03B-879A-4F13-B956-185BE8CE2D4C}"/>
              </a:ext>
            </a:extLst>
          </p:cNvPr>
          <p:cNvSpPr/>
          <p:nvPr>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4" name="Rectangle: Rounded Corners 13">
            <a:extLst>
              <a:ext uri="{FF2B5EF4-FFF2-40B4-BE49-F238E27FC236}">
                <a16:creationId xmlns:a16="http://schemas.microsoft.com/office/drawing/2014/main" id="{6F1764D6-633C-439D-911F-AD0BE5248FFD}"/>
              </a:ext>
            </a:extLst>
          </p:cNvPr>
          <p:cNvSpPr/>
          <p:nvPr>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p>
        </p:txBody>
      </p:sp>
      <p:sp>
        <p:nvSpPr>
          <p:cNvPr id="15" name="Rectangle: Rounded Corners 14">
            <a:extLst>
              <a:ext uri="{FF2B5EF4-FFF2-40B4-BE49-F238E27FC236}">
                <a16:creationId xmlns:a16="http://schemas.microsoft.com/office/drawing/2014/main" id="{6EDEADC4-A6C9-4EEB-A52C-C214E966268B}"/>
              </a:ext>
            </a:extLst>
          </p:cNvPr>
          <p:cNvSpPr/>
          <p:nvPr>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dirty="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p:nvPicPr>
        <p:blipFill rotWithShape="1">
          <a:blip r:embed="rId11"/>
          <a:srcRect l="235" t="16176" r="98535" b="81630"/>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p:nvSpPr>
        <p:spPr>
          <a:xfrm>
            <a:off x="-2331470" y="0"/>
            <a:ext cx="1832169" cy="1231106"/>
          </a:xfrm>
          <a:prstGeom prst="rect">
            <a:avLst/>
          </a:prstGeom>
          <a:noFill/>
        </p:spPr>
        <p:txBody>
          <a:bodyPr wrap="square" lIns="0" tIns="0" rIns="0" bIns="0" rtlCol="0">
            <a:spAutoFit/>
          </a:bodyPr>
          <a:lstStyle/>
          <a:p>
            <a:pPr>
              <a:spcBef>
                <a:spcPts val="600"/>
              </a:spcBef>
            </a:pPr>
            <a:r>
              <a:rPr lang="en-AU" sz="1000" dirty="0"/>
              <a:t>Use the </a:t>
            </a:r>
            <a:r>
              <a:rPr lang="en-AU" sz="1000" dirty="0" err="1"/>
              <a:t>colors</a:t>
            </a:r>
            <a:r>
              <a:rPr lang="en-AU" sz="1000" dirty="0"/>
              <a:t> to right for colorful charts or smart art.</a:t>
            </a:r>
          </a:p>
          <a:p>
            <a:pPr marL="360363" indent="0">
              <a:spcBef>
                <a:spcPts val="600"/>
              </a:spcBef>
            </a:pPr>
            <a:r>
              <a:rPr lang="en-AU" sz="1000" dirty="0"/>
              <a:t>Use the eyedropper </a:t>
            </a:r>
            <a:br>
              <a:rPr lang="en-AU" sz="1000" dirty="0"/>
            </a:br>
            <a:r>
              <a:rPr lang="en-AU" sz="1000" dirty="0"/>
              <a:t>tool to select the </a:t>
            </a:r>
            <a:r>
              <a:rPr lang="en-AU" sz="1000" dirty="0" err="1"/>
              <a:t>color</a:t>
            </a:r>
            <a:r>
              <a:rPr lang="en-AU" sz="1000" dirty="0"/>
              <a:t>.</a:t>
            </a:r>
          </a:p>
          <a:p>
            <a:pPr>
              <a:spcBef>
                <a:spcPts val="600"/>
              </a:spcBef>
            </a:pPr>
            <a:r>
              <a:rPr lang="en-AU" sz="1000" dirty="0"/>
              <a:t>The eyedropper tool is located under ‘shape fill’, ‘shape outline or ‘font </a:t>
            </a:r>
            <a:r>
              <a:rPr lang="en-AU" sz="1000" dirty="0" err="1"/>
              <a:t>color</a:t>
            </a:r>
            <a:r>
              <a:rPr lang="en-AU" sz="1000" dirty="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107918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36149422-E06C-4CB1-AF0A-C3674511F377}" type="slidenum">
              <a:rPr lang="de-DE" smtClean="0"/>
              <a:pPr/>
              <a:t>‹Nr.›</a:t>
            </a:fld>
            <a:endParaRPr lang="de-DE" dirty="0"/>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Tree>
    <p:extLst>
      <p:ext uri="{BB962C8B-B14F-4D97-AF65-F5344CB8AC3E}">
        <p14:creationId xmlns:p14="http://schemas.microsoft.com/office/powerpoint/2010/main" val="302287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hank You or Questions">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1E52BB4A-67CC-4A4A-B151-C61CE60CF3ED}"/>
              </a:ext>
            </a:extLst>
          </p:cNvPr>
          <p:cNvSpPr/>
          <p:nvPr/>
        </p:nvSpPr>
        <p:spPr>
          <a:xfrm>
            <a:off x="0" y="0"/>
            <a:ext cx="12192000" cy="6301447"/>
          </a:xfrm>
          <a:custGeom>
            <a:avLst/>
            <a:gdLst>
              <a:gd name="connsiteX0" fmla="*/ 0 w 12212098"/>
              <a:gd name="connsiteY0" fmla="*/ 0 h 6249405"/>
              <a:gd name="connsiteX1" fmla="*/ 12212098 w 12212098"/>
              <a:gd name="connsiteY1" fmla="*/ 0 h 6249405"/>
              <a:gd name="connsiteX2" fmla="*/ 12212098 w 12212098"/>
              <a:gd name="connsiteY2" fmla="*/ 6249405 h 6249405"/>
              <a:gd name="connsiteX3" fmla="*/ 12212096 w 12212098"/>
              <a:gd name="connsiteY3" fmla="*/ 6249405 h 6249405"/>
              <a:gd name="connsiteX4" fmla="*/ 0 w 12212098"/>
              <a:gd name="connsiteY4" fmla="*/ 6249405 h 6249405"/>
              <a:gd name="connsiteX5" fmla="*/ 0 w 12212098"/>
              <a:gd name="connsiteY5" fmla="*/ 6249404 h 6249405"/>
              <a:gd name="connsiteX6" fmla="*/ 12212096 w 12212098"/>
              <a:gd name="connsiteY6" fmla="*/ 6249404 h 6249405"/>
              <a:gd name="connsiteX7" fmla="*/ 12212096 w 12212098"/>
              <a:gd name="connsiteY7" fmla="*/ 5610197 h 6249405"/>
              <a:gd name="connsiteX8" fmla="*/ 0 w 12212098"/>
              <a:gd name="connsiteY8" fmla="*/ 6249404 h 624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098" h="6249405">
                <a:moveTo>
                  <a:pt x="0" y="0"/>
                </a:moveTo>
                <a:lnTo>
                  <a:pt x="12212098" y="0"/>
                </a:lnTo>
                <a:lnTo>
                  <a:pt x="12212098" y="6249405"/>
                </a:lnTo>
                <a:lnTo>
                  <a:pt x="12212096" y="6249405"/>
                </a:lnTo>
                <a:lnTo>
                  <a:pt x="0" y="6249405"/>
                </a:lnTo>
                <a:lnTo>
                  <a:pt x="0" y="6249404"/>
                </a:lnTo>
                <a:lnTo>
                  <a:pt x="12212096" y="6249404"/>
                </a:lnTo>
                <a:lnTo>
                  <a:pt x="12212096" y="5610197"/>
                </a:lnTo>
                <a:lnTo>
                  <a:pt x="0" y="624940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7" name="Text Placeholder 6">
            <a:extLst>
              <a:ext uri="{FF2B5EF4-FFF2-40B4-BE49-F238E27FC236}">
                <a16:creationId xmlns:a16="http://schemas.microsoft.com/office/drawing/2014/main" id="{53A0F76D-6197-46FB-9C2A-98E1FBFDAA71}"/>
              </a:ext>
            </a:extLst>
          </p:cNvPr>
          <p:cNvSpPr>
            <a:spLocks noGrp="1"/>
          </p:cNvSpPr>
          <p:nvPr>
            <p:ph type="body" sz="quarter" idx="33"/>
          </p:nvPr>
        </p:nvSpPr>
        <p:spPr>
          <a:xfrm>
            <a:off x="2527730" y="3197749"/>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6">
            <a:extLst>
              <a:ext uri="{FF2B5EF4-FFF2-40B4-BE49-F238E27FC236}">
                <a16:creationId xmlns:a16="http://schemas.microsoft.com/office/drawing/2014/main" id="{BA967F59-F1FB-408D-817E-DCE683CEFEC8}"/>
              </a:ext>
            </a:extLst>
          </p:cNvPr>
          <p:cNvSpPr>
            <a:spLocks noGrp="1"/>
          </p:cNvSpPr>
          <p:nvPr>
            <p:ph type="body" sz="quarter" idx="34"/>
          </p:nvPr>
        </p:nvSpPr>
        <p:spPr>
          <a:xfrm>
            <a:off x="7016459" y="3194142"/>
            <a:ext cx="3022890" cy="8223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8" name="Text Placeholder 3">
            <a:extLst>
              <a:ext uri="{FF2B5EF4-FFF2-40B4-BE49-F238E27FC236}">
                <a16:creationId xmlns:a16="http://schemas.microsoft.com/office/drawing/2014/main" id="{68100FC2-FF36-44B8-A06C-CC063D8E11FE}"/>
              </a:ext>
            </a:extLst>
          </p:cNvPr>
          <p:cNvSpPr>
            <a:spLocks noGrp="1"/>
          </p:cNvSpPr>
          <p:nvPr>
            <p:ph type="body" sz="quarter" idx="43" hasCustomPrompt="1"/>
          </p:nvPr>
        </p:nvSpPr>
        <p:spPr>
          <a:xfrm>
            <a:off x="945045" y="2424129"/>
            <a:ext cx="10327013" cy="578728"/>
          </a:xfrm>
        </p:spPr>
        <p:txBody>
          <a:bodyPr/>
          <a:lstStyle>
            <a:lvl1pPr>
              <a:defRPr sz="4800" b="1">
                <a:solidFill>
                  <a:schemeClr val="bg1"/>
                </a:solidFill>
                <a:latin typeface="+mj-lt"/>
              </a:defRPr>
            </a:lvl1pPr>
            <a:lvl5pPr>
              <a:defRPr sz="1400"/>
            </a:lvl5pPr>
          </a:lstStyle>
          <a:p>
            <a:pPr lvl="0"/>
            <a:r>
              <a:rPr lang="en-US" dirty="0"/>
              <a:t>Thank you / Questions</a:t>
            </a:r>
          </a:p>
          <a:p>
            <a:pPr lvl="4"/>
            <a:endParaRPr lang="en-AU" dirty="0"/>
          </a:p>
        </p:txBody>
      </p:sp>
      <p:sp>
        <p:nvSpPr>
          <p:cNvPr id="12" name="Slide Number Placeholder 5">
            <a:extLst>
              <a:ext uri="{FF2B5EF4-FFF2-40B4-BE49-F238E27FC236}">
                <a16:creationId xmlns:a16="http://schemas.microsoft.com/office/drawing/2014/main" id="{24A08E69-13BC-43E0-8120-6DE2A7E56FAD}"/>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32409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6"/>
          <p:cNvSpPr>
            <a:spLocks noGrp="1"/>
          </p:cNvSpPr>
          <p:nvPr>
            <p:ph sz="half" idx="1" hasCustomPrompt="1"/>
          </p:nvPr>
        </p:nvSpPr>
        <p:spPr>
          <a:xfrm>
            <a:off x="684000"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a:lvl4pPr>
            <a:lvl5pPr>
              <a:defRPr lang="en-US" sz="2400" kern="1200" dirty="0" smtClean="0">
                <a:solidFill>
                  <a:schemeClr val="tx2"/>
                </a:solidFill>
                <a:latin typeface="+mn-lt"/>
                <a:ea typeface="+mn-ea"/>
                <a:cs typeface="+mn-cs"/>
              </a:defRPr>
            </a:lvl5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
        <p:nvSpPr>
          <p:cNvPr id="7" name="Content Placeholder 7"/>
          <p:cNvSpPr>
            <a:spLocks noGrp="1"/>
          </p:cNvSpPr>
          <p:nvPr>
            <p:ph sz="half" idx="2" hasCustomPrompt="1"/>
          </p:nvPr>
        </p:nvSpPr>
        <p:spPr>
          <a:xfrm>
            <a:off x="6223725" y="1440000"/>
            <a:ext cx="5292000" cy="4475266"/>
          </a:xfrm>
        </p:spPr>
        <p:txBody>
          <a:bodyPr/>
          <a:lstStyle>
            <a:lvl1pPr marL="216000" indent="-216000" algn="l" defTabSz="914400" rtl="0" eaLnBrk="1" latinLnBrk="0" hangingPunct="1">
              <a:lnSpc>
                <a:spcPct val="90000"/>
              </a:lnSpc>
              <a:spcBef>
                <a:spcPts val="300"/>
              </a:spcBef>
              <a:spcAft>
                <a:spcPts val="0"/>
              </a:spcAft>
              <a:buFont typeface="Arial" panose="020B0604020202020204" pitchFamily="34" charset="0"/>
              <a:buChar char="•"/>
              <a:tabLst/>
              <a:defRPr/>
            </a:lvl1pPr>
            <a:lvl2pPr marL="540000" indent="-216000" algn="l" defTabSz="914400" rtl="0" eaLnBrk="1" latinLnBrk="0" hangingPunct="1">
              <a:lnSpc>
                <a:spcPct val="90000"/>
              </a:lnSpc>
              <a:spcBef>
                <a:spcPts val="300"/>
              </a:spcBef>
              <a:spcAft>
                <a:spcPts val="0"/>
              </a:spcAft>
              <a:buFont typeface="Arial" panose="020B0604020202020204" pitchFamily="34" charset="0"/>
              <a:buChar char="•"/>
              <a:tabLst/>
              <a:defRPr/>
            </a:lvl2pPr>
            <a:lvl3pPr marL="900000" indent="-180000" algn="l" defTabSz="914400" rtl="0" eaLnBrk="1" latinLnBrk="0" hangingPunct="1">
              <a:lnSpc>
                <a:spcPct val="90000"/>
              </a:lnSpc>
              <a:spcBef>
                <a:spcPts val="300"/>
              </a:spcBef>
              <a:spcAft>
                <a:spcPts val="0"/>
              </a:spcAft>
              <a:buFont typeface="Arial" panose="020B0604020202020204" pitchFamily="34" charset="0"/>
              <a:buChar char="•"/>
              <a:tabLst/>
              <a:defRPr/>
            </a:lvl3pPr>
            <a:lvl4pPr marL="1260000" indent="-180000" algn="l" defTabSz="914400" rtl="0" eaLnBrk="1" latinLnBrk="0" hangingPunct="1">
              <a:lnSpc>
                <a:spcPct val="90000"/>
              </a:lnSpc>
              <a:spcBef>
                <a:spcPts val="300"/>
              </a:spcBef>
              <a:spcAft>
                <a:spcPts val="0"/>
              </a:spcAft>
              <a:buFont typeface="System Font Regular"/>
              <a:buChar char="-"/>
              <a:tabLst/>
              <a:defRPr baseline="0"/>
            </a:lvl4pPr>
          </a:lstStyle>
          <a:p>
            <a:pPr marL="216000" lvl="0"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Edit Master text styles</a:t>
            </a:r>
          </a:p>
          <a:p>
            <a:pPr marL="540000" lvl="1" indent="-216000" algn="l" defTabSz="914400" rtl="0" eaLnBrk="1" latinLnBrk="0" hangingPunct="1">
              <a:lnSpc>
                <a:spcPct val="90000"/>
              </a:lnSpc>
              <a:spcBef>
                <a:spcPts val="300"/>
              </a:spcBef>
              <a:spcAft>
                <a:spcPts val="0"/>
              </a:spcAft>
              <a:buFont typeface="Arial" panose="020B0604020202020204" pitchFamily="34" charset="0"/>
              <a:buChar char="•"/>
              <a:tabLst/>
            </a:pPr>
            <a:r>
              <a:rPr lang="en-US"/>
              <a:t>Second level</a:t>
            </a:r>
          </a:p>
          <a:p>
            <a:pPr marL="900000" lvl="2" indent="-180000" algn="l" defTabSz="914400" rtl="0" eaLnBrk="1" latinLnBrk="0" hangingPunct="1">
              <a:lnSpc>
                <a:spcPct val="90000"/>
              </a:lnSpc>
              <a:spcBef>
                <a:spcPts val="300"/>
              </a:spcBef>
              <a:spcAft>
                <a:spcPts val="0"/>
              </a:spcAft>
              <a:buFont typeface="Arial" panose="020B0604020202020204" pitchFamily="34" charset="0"/>
              <a:buChar char="•"/>
              <a:tabLst/>
            </a:pPr>
            <a:r>
              <a:rPr lang="en-US"/>
              <a:t>Third level</a:t>
            </a:r>
          </a:p>
          <a:p>
            <a:pPr marL="1260000" lvl="3" indent="-180000" algn="l" defTabSz="914400" rtl="0" eaLnBrk="1" latinLnBrk="0" hangingPunct="1">
              <a:lnSpc>
                <a:spcPct val="90000"/>
              </a:lnSpc>
              <a:spcBef>
                <a:spcPts val="300"/>
              </a:spcBef>
              <a:spcAft>
                <a:spcPts val="0"/>
              </a:spcAft>
              <a:buFont typeface="System Font Regular"/>
              <a:buChar char="-"/>
              <a:tabLst/>
            </a:pPr>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1233591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Nur Tite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23954"/>
            <a:ext cx="297710" cy="201266"/>
          </a:xfrm>
        </p:spPr>
        <p:txBody>
          <a:bodyPr/>
          <a:lstStyle/>
          <a:p>
            <a:fld id="{99EB916B-55F2-4A6B-BCF8-09E073F77D34}" type="slidenum">
              <a:rPr lang="en-AU" smtClean="0"/>
              <a:pPr/>
              <a:t>‹Nr.›</a:t>
            </a:fld>
            <a:endParaRPr lang="en-AU"/>
          </a:p>
        </p:txBody>
      </p:sp>
      <p:sp>
        <p:nvSpPr>
          <p:cNvPr id="2" name="Rectangle 1">
            <a:extLst>
              <a:ext uri="{FF2B5EF4-FFF2-40B4-BE49-F238E27FC236}">
                <a16:creationId xmlns:a16="http://schemas.microsoft.com/office/drawing/2014/main" id="{2A604EDD-52B6-4771-A237-7641FE647228}"/>
              </a:ext>
            </a:extLst>
          </p:cNvPr>
          <p:cNvSpPr/>
          <p:nvPr/>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5">
            <a:extLst>
              <a:ext uri="{FF2B5EF4-FFF2-40B4-BE49-F238E27FC236}">
                <a16:creationId xmlns:a16="http://schemas.microsoft.com/office/drawing/2014/main" id="{636603DB-E731-48FD-A1A2-3972D3B69763}"/>
              </a:ext>
            </a:extLst>
          </p:cNvPr>
          <p:cNvSpPr>
            <a:spLocks noGrp="1"/>
          </p:cNvSpPr>
          <p:nvPr>
            <p:ph type="body" sz="quarter" idx="18" hasCustomPrompt="1"/>
          </p:nvPr>
        </p:nvSpPr>
        <p:spPr>
          <a:xfrm>
            <a:off x="723525" y="736798"/>
            <a:ext cx="10729912" cy="387798"/>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p:txBody>
      </p:sp>
      <p:sp>
        <p:nvSpPr>
          <p:cNvPr id="5" name="Footer Placeholder 3">
            <a:extLst>
              <a:ext uri="{FF2B5EF4-FFF2-40B4-BE49-F238E27FC236}">
                <a16:creationId xmlns:a16="http://schemas.microsoft.com/office/drawing/2014/main" id="{CD5111BB-2E86-499C-BF01-EFD1463AE600}"/>
              </a:ext>
            </a:extLst>
          </p:cNvPr>
          <p:cNvSpPr>
            <a:spLocks noGrp="1"/>
          </p:cNvSpPr>
          <p:nvPr>
            <p:ph type="ftr" sz="quarter" idx="3"/>
          </p:nvPr>
        </p:nvSpPr>
        <p:spPr>
          <a:xfrm>
            <a:off x="2366221" y="6289707"/>
            <a:ext cx="7988441" cy="235060"/>
          </a:xfrm>
          <a:prstGeom prst="rect">
            <a:avLst/>
          </a:prstGeom>
        </p:spPr>
        <p:txBody>
          <a:bodyPr vert="horz" lIns="0" tIns="0" rIns="0" bIns="0" rtlCol="0" anchor="b"/>
          <a:lstStyle>
            <a:lvl1pPr algn="l">
              <a:defRPr sz="900">
                <a:solidFill>
                  <a:schemeClr val="tx1">
                    <a:tint val="75000"/>
                  </a:schemeClr>
                </a:solidFill>
              </a:defRPr>
            </a:lvl1pPr>
          </a:lstStyle>
          <a:p>
            <a:r>
              <a:rPr lang="en-AU"/>
              <a:t>|  Confidential – Internal Use Only</a:t>
            </a:r>
          </a:p>
        </p:txBody>
      </p:sp>
      <p:sp>
        <p:nvSpPr>
          <p:cNvPr id="6" name="Text Placeholder 6">
            <a:extLst>
              <a:ext uri="{FF2B5EF4-FFF2-40B4-BE49-F238E27FC236}">
                <a16:creationId xmlns:a16="http://schemas.microsoft.com/office/drawing/2014/main" id="{CC245030-066B-CFD3-B0FD-0C7EFECABADA}"/>
              </a:ext>
            </a:extLst>
          </p:cNvPr>
          <p:cNvSpPr>
            <a:spLocks noGrp="1"/>
          </p:cNvSpPr>
          <p:nvPr>
            <p:ph type="body" sz="quarter" idx="27" hasCustomPrompt="1"/>
          </p:nvPr>
        </p:nvSpPr>
        <p:spPr>
          <a:xfrm>
            <a:off x="723900" y="1230313"/>
            <a:ext cx="10728325" cy="276225"/>
          </a:xfrm>
        </p:spPr>
        <p:txBody>
          <a:bodyPr/>
          <a:lstStyle>
            <a:lvl1pPr>
              <a:defRPr sz="2000">
                <a:solidFill>
                  <a:schemeClr val="tx1"/>
                </a:solidFill>
              </a:defRPr>
            </a:lvl1pPr>
          </a:lstStyle>
          <a:p>
            <a:pPr lvl="0"/>
            <a:r>
              <a:rPr lang="en-US"/>
              <a:t>Slide Subtitle </a:t>
            </a:r>
          </a:p>
        </p:txBody>
      </p:sp>
      <p:sp>
        <p:nvSpPr>
          <p:cNvPr id="4" name="Rectangle 1">
            <a:extLst>
              <a:ext uri="{FF2B5EF4-FFF2-40B4-BE49-F238E27FC236}">
                <a16:creationId xmlns:a16="http://schemas.microsoft.com/office/drawing/2014/main" id="{33BF96DF-8CE1-A0F2-6095-9ECD88E1BE51}"/>
              </a:ext>
            </a:extLst>
          </p:cNvPr>
          <p:cNvSpPr/>
          <p:nvPr userDrawn="1"/>
        </p:nvSpPr>
        <p:spPr>
          <a:xfrm>
            <a:off x="-1" y="6591300"/>
            <a:ext cx="1219200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7515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EBC94-D0ED-F7E2-63A6-1E62899F93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D340DE5-1F3C-DADA-06AD-B32F3CBA96F3}"/>
              </a:ext>
            </a:extLst>
          </p:cNvPr>
          <p:cNvSpPr>
            <a:spLocks noGrp="1"/>
          </p:cNvSpPr>
          <p:nvPr>
            <p:ph type="dt" sz="half" idx="10"/>
          </p:nvPr>
        </p:nvSpPr>
        <p:spPr/>
        <p:txBody>
          <a:bodyPr/>
          <a:lstStyle/>
          <a:p>
            <a:fld id="{A14AD3F3-B0C8-4A46-BFB1-FA15383EB881}" type="datetimeFigureOut">
              <a:rPr lang="de-DE" smtClean="0"/>
              <a:t>10.09.2024</a:t>
            </a:fld>
            <a:endParaRPr lang="de-DE"/>
          </a:p>
        </p:txBody>
      </p:sp>
      <p:sp>
        <p:nvSpPr>
          <p:cNvPr id="4" name="Fußzeilenplatzhalter 3">
            <a:extLst>
              <a:ext uri="{FF2B5EF4-FFF2-40B4-BE49-F238E27FC236}">
                <a16:creationId xmlns:a16="http://schemas.microsoft.com/office/drawing/2014/main" id="{A3EEE172-671C-6F80-71F7-4FFC0CD907C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5A686A8-E4BB-4553-ECFB-B65DB47F4580}"/>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34384289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9/10/2024</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73225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B42B0F-DE5C-DED1-8586-1B37DDF74619}"/>
              </a:ext>
            </a:extLst>
          </p:cNvPr>
          <p:cNvSpPr>
            <a:spLocks noGrp="1"/>
          </p:cNvSpPr>
          <p:nvPr>
            <p:ph type="dt" sz="half" idx="10"/>
          </p:nvPr>
        </p:nvSpPr>
        <p:spPr/>
        <p:txBody>
          <a:bodyPr/>
          <a:lstStyle/>
          <a:p>
            <a:fld id="{A14AD3F3-B0C8-4A46-BFB1-FA15383EB881}" type="datetimeFigureOut">
              <a:rPr lang="de-DE" smtClean="0"/>
              <a:t>10.09.2024</a:t>
            </a:fld>
            <a:endParaRPr lang="de-DE"/>
          </a:p>
        </p:txBody>
      </p:sp>
      <p:sp>
        <p:nvSpPr>
          <p:cNvPr id="3" name="Fußzeilenplatzhalter 2">
            <a:extLst>
              <a:ext uri="{FF2B5EF4-FFF2-40B4-BE49-F238E27FC236}">
                <a16:creationId xmlns:a16="http://schemas.microsoft.com/office/drawing/2014/main" id="{F6968E51-532A-2CA3-9BA7-9B1223151AB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F746624-DE28-7291-8767-5914897CE857}"/>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541198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0DCFB-80A1-AF3C-D8D3-AE915CF691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FB5184C-2A2A-B574-F785-FB9840AA4F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F92E274-B02C-DBBC-9211-A652BE8BE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25599E2-D886-AABB-CA1A-6AAFC0EA861D}"/>
              </a:ext>
            </a:extLst>
          </p:cNvPr>
          <p:cNvSpPr>
            <a:spLocks noGrp="1"/>
          </p:cNvSpPr>
          <p:nvPr>
            <p:ph type="dt" sz="half" idx="10"/>
          </p:nvPr>
        </p:nvSpPr>
        <p:spPr/>
        <p:txBody>
          <a:bodyPr/>
          <a:lstStyle/>
          <a:p>
            <a:fld id="{A14AD3F3-B0C8-4A46-BFB1-FA15383EB881}" type="datetimeFigureOut">
              <a:rPr lang="de-DE" smtClean="0"/>
              <a:t>10.09.2024</a:t>
            </a:fld>
            <a:endParaRPr lang="de-DE"/>
          </a:p>
        </p:txBody>
      </p:sp>
      <p:sp>
        <p:nvSpPr>
          <p:cNvPr id="6" name="Fußzeilenplatzhalter 5">
            <a:extLst>
              <a:ext uri="{FF2B5EF4-FFF2-40B4-BE49-F238E27FC236}">
                <a16:creationId xmlns:a16="http://schemas.microsoft.com/office/drawing/2014/main" id="{3B3C8108-D39B-F443-632A-E3196C876C2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F437AE-EC5F-EC10-34B7-EC43699D7DD4}"/>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332202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5410F-ED75-7A49-E444-77056BE9FC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188F259-E003-E476-4ADE-277B3A676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1B2E7208-8EB5-6B1F-E540-D45034579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426DF1-A971-131B-9B75-C4671BBD3EA1}"/>
              </a:ext>
            </a:extLst>
          </p:cNvPr>
          <p:cNvSpPr>
            <a:spLocks noGrp="1"/>
          </p:cNvSpPr>
          <p:nvPr>
            <p:ph type="dt" sz="half" idx="10"/>
          </p:nvPr>
        </p:nvSpPr>
        <p:spPr/>
        <p:txBody>
          <a:bodyPr/>
          <a:lstStyle/>
          <a:p>
            <a:fld id="{A14AD3F3-B0C8-4A46-BFB1-FA15383EB881}" type="datetimeFigureOut">
              <a:rPr lang="de-DE" smtClean="0"/>
              <a:t>10.09.2024</a:t>
            </a:fld>
            <a:endParaRPr lang="de-DE"/>
          </a:p>
        </p:txBody>
      </p:sp>
      <p:sp>
        <p:nvSpPr>
          <p:cNvPr id="6" name="Fußzeilenplatzhalter 5">
            <a:extLst>
              <a:ext uri="{FF2B5EF4-FFF2-40B4-BE49-F238E27FC236}">
                <a16:creationId xmlns:a16="http://schemas.microsoft.com/office/drawing/2014/main" id="{B3BE7F0E-6CE4-D59C-DEDA-EDD4808E2CB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AF0403-1F20-6BE0-8618-9F2EF1BE21DA}"/>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6516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EA3D88-1377-195E-B888-312E040C1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5F8AB6D-6B31-CA0A-89DF-946DAE2DD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305A775-6D95-26B0-CAA4-12AF0A316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de-DE" sz="1200" kern="1200" smtClean="0">
                <a:solidFill>
                  <a:srgbClr val="00B050"/>
                </a:solidFill>
                <a:latin typeface="+mn-lt"/>
                <a:ea typeface="+mn-ea"/>
                <a:cs typeface="+mn-cs"/>
              </a:defRPr>
            </a:lvl1pPr>
          </a:lstStyle>
          <a:p>
            <a:fld id="{A14AD3F3-B0C8-4A46-BFB1-FA15383EB881}" type="datetimeFigureOut">
              <a:rPr lang="de-DE" smtClean="0"/>
              <a:pPr/>
              <a:t>10.09.2024</a:t>
            </a:fld>
            <a:endParaRPr lang="de-DE" dirty="0"/>
          </a:p>
        </p:txBody>
      </p:sp>
      <p:sp>
        <p:nvSpPr>
          <p:cNvPr id="5" name="Fußzeilenplatzhalter 4">
            <a:extLst>
              <a:ext uri="{FF2B5EF4-FFF2-40B4-BE49-F238E27FC236}">
                <a16:creationId xmlns:a16="http://schemas.microsoft.com/office/drawing/2014/main" id="{B7B42441-FAF1-45D9-6FA8-E983ACCE9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endParaRPr lang="de-DE" dirty="0"/>
          </a:p>
        </p:txBody>
      </p:sp>
      <p:sp>
        <p:nvSpPr>
          <p:cNvPr id="6" name="Foliennummernplatzhalter 5">
            <a:extLst>
              <a:ext uri="{FF2B5EF4-FFF2-40B4-BE49-F238E27FC236}">
                <a16:creationId xmlns:a16="http://schemas.microsoft.com/office/drawing/2014/main" id="{4DC53445-06B5-BA9B-07BF-DAD553813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de-DE" sz="1200" kern="1200" smtClean="0">
                <a:solidFill>
                  <a:srgbClr val="002060"/>
                </a:solidFill>
                <a:latin typeface="+mn-lt"/>
                <a:ea typeface="+mn-ea"/>
                <a:cs typeface="+mn-cs"/>
              </a:defRPr>
            </a:lvl1pPr>
          </a:lstStyle>
          <a:p>
            <a:fld id="{36149422-E06C-4CB1-AF0A-C3674511F377}" type="slidenum">
              <a:rPr lang="de-DE" smtClean="0"/>
              <a:pPr/>
              <a:t>‹Nr.›</a:t>
            </a:fld>
            <a:endParaRPr lang="de-DE" dirty="0"/>
          </a:p>
        </p:txBody>
      </p:sp>
      <p:pic>
        <p:nvPicPr>
          <p:cNvPr id="7" name="Grafik 6">
            <a:extLst>
              <a:ext uri="{FF2B5EF4-FFF2-40B4-BE49-F238E27FC236}">
                <a16:creationId xmlns:a16="http://schemas.microsoft.com/office/drawing/2014/main" id="{5EFF7C56-8F66-042A-F6BD-18056A92F2F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2431680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750" r:id="rId12"/>
    <p:sldLayoutId id="2147483753" r:id="rId13"/>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8339C7-3A32-4AA9-BB48-E9C2EE01991D}"/>
              </a:ext>
            </a:extLst>
          </p:cNvPr>
          <p:cNvSpPr>
            <a:spLocks noGrp="1"/>
          </p:cNvSpPr>
          <p:nvPr>
            <p:ph type="body" idx="1"/>
          </p:nvPr>
        </p:nvSpPr>
        <p:spPr>
          <a:xfrm>
            <a:off x="727076" y="1723253"/>
            <a:ext cx="10729912" cy="4321845"/>
          </a:xfrm>
          <a:prstGeom prst="rect">
            <a:avLst/>
          </a:prstGeom>
        </p:spPr>
        <p:txBody>
          <a:bodyPr vert="horz" lIns="0" tIns="0" rIns="0" bIns="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endParaRPr lang="en-US" dirty="0"/>
          </a:p>
        </p:txBody>
      </p:sp>
      <p:sp>
        <p:nvSpPr>
          <p:cNvPr id="6" name="Slide Number Placeholder 5">
            <a:extLst>
              <a:ext uri="{FF2B5EF4-FFF2-40B4-BE49-F238E27FC236}">
                <a16:creationId xmlns:a16="http://schemas.microsoft.com/office/drawing/2014/main" id="{1C724379-3775-4BE1-9E48-E08B503B6C89}"/>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5" name="Title Placeholder 4">
            <a:extLst>
              <a:ext uri="{FF2B5EF4-FFF2-40B4-BE49-F238E27FC236}">
                <a16:creationId xmlns:a16="http://schemas.microsoft.com/office/drawing/2014/main" id="{11350778-AEC0-4E5A-A645-24CAA74E53AC}"/>
              </a:ext>
            </a:extLst>
          </p:cNvPr>
          <p:cNvSpPr>
            <a:spLocks noGrp="1"/>
          </p:cNvSpPr>
          <p:nvPr>
            <p:ph type="title"/>
          </p:nvPr>
        </p:nvSpPr>
        <p:spPr>
          <a:xfrm>
            <a:off x="725906" y="737655"/>
            <a:ext cx="10729912" cy="430887"/>
          </a:xfrm>
          <a:prstGeom prst="rect">
            <a:avLst/>
          </a:prstGeom>
        </p:spPr>
        <p:txBody>
          <a:bodyPr vert="horz" wrap="square" lIns="0" tIns="0" rIns="0" bIns="0" rtlCol="0" anchor="t" anchorCtr="0">
            <a:spAutoFit/>
          </a:bodyPr>
          <a:lstStyle/>
          <a:p>
            <a:pPr lvl="0"/>
            <a:r>
              <a:rPr lang="en-US" dirty="0"/>
              <a:t>Slide title</a:t>
            </a:r>
          </a:p>
        </p:txBody>
      </p:sp>
      <p:pic>
        <p:nvPicPr>
          <p:cNvPr id="2" name="Grafik 1">
            <a:extLst>
              <a:ext uri="{FF2B5EF4-FFF2-40B4-BE49-F238E27FC236}">
                <a16:creationId xmlns:a16="http://schemas.microsoft.com/office/drawing/2014/main" id="{150ED41C-1222-E96C-310A-E28E5180CE5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102544059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0">
          <p15:clr>
            <a:srgbClr val="F26B43"/>
          </p15:clr>
        </p15:guide>
        <p15:guide id="2" pos="461">
          <p15:clr>
            <a:srgbClr val="F26B43"/>
          </p15:clr>
        </p15:guide>
        <p15:guide id="3" pos="7219">
          <p15:clr>
            <a:srgbClr val="F26B43"/>
          </p15:clr>
        </p15:guide>
        <p15:guide id="5" orient="horz" pos="3785">
          <p15:clr>
            <a:srgbClr val="F26B43"/>
          </p15:clr>
        </p15:guide>
        <p15:guide id="6" orient="horz" pos="4088">
          <p15:clr>
            <a:srgbClr val="F26B43"/>
          </p15:clr>
        </p15:guide>
        <p15:guide id="7" orient="horz" pos="3627">
          <p15:clr>
            <a:srgbClr val="F26B43"/>
          </p15:clr>
        </p15:guide>
        <p15:guide id="8" orient="horz" pos="12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8339C7-3A32-4AA9-BB48-E9C2EE01991D}"/>
              </a:ext>
            </a:extLst>
          </p:cNvPr>
          <p:cNvSpPr>
            <a:spLocks noGrp="1"/>
          </p:cNvSpPr>
          <p:nvPr>
            <p:ph type="body" idx="1"/>
          </p:nvPr>
        </p:nvSpPr>
        <p:spPr>
          <a:xfrm>
            <a:off x="727076" y="1723253"/>
            <a:ext cx="10729912" cy="4321845"/>
          </a:xfrm>
          <a:prstGeom prst="rect">
            <a:avLst/>
          </a:prstGeom>
        </p:spPr>
        <p:txBody>
          <a:bodyPr vert="horz" lIns="0" tIns="0" rIns="0" bIns="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endParaRPr lang="en-US" dirty="0"/>
          </a:p>
        </p:txBody>
      </p:sp>
      <p:sp>
        <p:nvSpPr>
          <p:cNvPr id="6" name="Slide Number Placeholder 5">
            <a:extLst>
              <a:ext uri="{FF2B5EF4-FFF2-40B4-BE49-F238E27FC236}">
                <a16:creationId xmlns:a16="http://schemas.microsoft.com/office/drawing/2014/main" id="{1C724379-3775-4BE1-9E48-E08B503B6C89}"/>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5" name="Title Placeholder 4">
            <a:extLst>
              <a:ext uri="{FF2B5EF4-FFF2-40B4-BE49-F238E27FC236}">
                <a16:creationId xmlns:a16="http://schemas.microsoft.com/office/drawing/2014/main" id="{11350778-AEC0-4E5A-A645-24CAA74E53AC}"/>
              </a:ext>
            </a:extLst>
          </p:cNvPr>
          <p:cNvSpPr>
            <a:spLocks noGrp="1"/>
          </p:cNvSpPr>
          <p:nvPr>
            <p:ph type="title"/>
          </p:nvPr>
        </p:nvSpPr>
        <p:spPr>
          <a:xfrm>
            <a:off x="725906" y="737655"/>
            <a:ext cx="10729912" cy="430887"/>
          </a:xfrm>
          <a:prstGeom prst="rect">
            <a:avLst/>
          </a:prstGeom>
        </p:spPr>
        <p:txBody>
          <a:bodyPr vert="horz" wrap="square" lIns="0" tIns="0" rIns="0" bIns="0" rtlCol="0" anchor="t" anchorCtr="0">
            <a:spAutoFit/>
          </a:bodyPr>
          <a:lstStyle/>
          <a:p>
            <a:pPr lvl="0"/>
            <a:r>
              <a:rPr lang="en-US" dirty="0"/>
              <a:t>Slide title</a:t>
            </a:r>
          </a:p>
        </p:txBody>
      </p:sp>
      <p:pic>
        <p:nvPicPr>
          <p:cNvPr id="2" name="Grafik 1">
            <a:extLst>
              <a:ext uri="{FF2B5EF4-FFF2-40B4-BE49-F238E27FC236}">
                <a16:creationId xmlns:a16="http://schemas.microsoft.com/office/drawing/2014/main" id="{55BF0E98-9EAE-E2B4-1756-7D22390D8D5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36345704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0">
          <p15:clr>
            <a:srgbClr val="F26B43"/>
          </p15:clr>
        </p15:guide>
        <p15:guide id="2" pos="461">
          <p15:clr>
            <a:srgbClr val="F26B43"/>
          </p15:clr>
        </p15:guide>
        <p15:guide id="3" pos="7219">
          <p15:clr>
            <a:srgbClr val="F26B43"/>
          </p15:clr>
        </p15:guide>
        <p15:guide id="5" orient="horz" pos="3785">
          <p15:clr>
            <a:srgbClr val="F26B43"/>
          </p15:clr>
        </p15:guide>
        <p15:guide id="6" orient="horz" pos="4088">
          <p15:clr>
            <a:srgbClr val="F26B43"/>
          </p15:clr>
        </p15:guide>
        <p15:guide id="7" orient="horz" pos="3627">
          <p15:clr>
            <a:srgbClr val="F26B43"/>
          </p15:clr>
        </p15:guide>
        <p15:guide id="8" orient="horz" pos="12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8339C7-3A32-4AA9-BB48-E9C2EE01991D}"/>
              </a:ext>
            </a:extLst>
          </p:cNvPr>
          <p:cNvSpPr>
            <a:spLocks noGrp="1"/>
          </p:cNvSpPr>
          <p:nvPr>
            <p:ph type="body" idx="1"/>
          </p:nvPr>
        </p:nvSpPr>
        <p:spPr>
          <a:xfrm>
            <a:off x="727076" y="1723253"/>
            <a:ext cx="10729912" cy="4321845"/>
          </a:xfrm>
          <a:prstGeom prst="rect">
            <a:avLst/>
          </a:prstGeom>
        </p:spPr>
        <p:txBody>
          <a:bodyPr vert="horz" lIns="0" tIns="0" rIns="0" bIns="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8"/>
            <a:r>
              <a:rPr lang="en-US" dirty="0"/>
              <a:t>Eighth level</a:t>
            </a:r>
          </a:p>
          <a:p>
            <a:pPr lvl="8"/>
            <a:endParaRPr lang="en-US" dirty="0"/>
          </a:p>
        </p:txBody>
      </p:sp>
      <p:sp>
        <p:nvSpPr>
          <p:cNvPr id="6" name="Slide Number Placeholder 5">
            <a:extLst>
              <a:ext uri="{FF2B5EF4-FFF2-40B4-BE49-F238E27FC236}">
                <a16:creationId xmlns:a16="http://schemas.microsoft.com/office/drawing/2014/main" id="{1C724379-3775-4BE1-9E48-E08B503B6C89}"/>
              </a:ext>
            </a:extLst>
          </p:cNvPr>
          <p:cNvSpPr>
            <a:spLocks noGrp="1"/>
          </p:cNvSpPr>
          <p:nvPr>
            <p:ph type="sldNum" sz="quarter" idx="4"/>
          </p:nvPr>
        </p:nvSpPr>
        <p:spPr>
          <a:xfrm>
            <a:off x="730250" y="6335242"/>
            <a:ext cx="297710" cy="201266"/>
          </a:xfrm>
          <a:prstGeom prst="rect">
            <a:avLst/>
          </a:prstGeom>
        </p:spPr>
        <p:txBody>
          <a:bodyPr vert="horz" lIns="0" tIns="0" rIns="0" bIns="0" rtlCol="0" anchor="b"/>
          <a:lstStyle>
            <a:lvl1pPr algn="l">
              <a:defRPr sz="900">
                <a:solidFill>
                  <a:schemeClr val="bg2"/>
                </a:solidFill>
                <a:latin typeface="Montserrat" panose="00000500000000000000" pitchFamily="2" charset="0"/>
              </a:defRPr>
            </a:lvl1pPr>
          </a:lstStyle>
          <a:p>
            <a:fld id="{36149422-E06C-4CB1-AF0A-C3674511F377}" type="slidenum">
              <a:rPr lang="de-DE" smtClean="0"/>
              <a:pPr/>
              <a:t>‹Nr.›</a:t>
            </a:fld>
            <a:endParaRPr lang="de-DE" dirty="0"/>
          </a:p>
        </p:txBody>
      </p:sp>
      <p:sp>
        <p:nvSpPr>
          <p:cNvPr id="5" name="Title Placeholder 4">
            <a:extLst>
              <a:ext uri="{FF2B5EF4-FFF2-40B4-BE49-F238E27FC236}">
                <a16:creationId xmlns:a16="http://schemas.microsoft.com/office/drawing/2014/main" id="{11350778-AEC0-4E5A-A645-24CAA74E53AC}"/>
              </a:ext>
            </a:extLst>
          </p:cNvPr>
          <p:cNvSpPr>
            <a:spLocks noGrp="1"/>
          </p:cNvSpPr>
          <p:nvPr>
            <p:ph type="title"/>
          </p:nvPr>
        </p:nvSpPr>
        <p:spPr>
          <a:xfrm>
            <a:off x="725906" y="737655"/>
            <a:ext cx="10729912" cy="430887"/>
          </a:xfrm>
          <a:prstGeom prst="rect">
            <a:avLst/>
          </a:prstGeom>
        </p:spPr>
        <p:txBody>
          <a:bodyPr vert="horz" wrap="square" lIns="0" tIns="0" rIns="0" bIns="0" rtlCol="0" anchor="t" anchorCtr="0">
            <a:spAutoFit/>
          </a:bodyPr>
          <a:lstStyle/>
          <a:p>
            <a:pPr lvl="0"/>
            <a:r>
              <a:rPr lang="en-US" dirty="0"/>
              <a:t>Slide title</a:t>
            </a:r>
          </a:p>
        </p:txBody>
      </p:sp>
      <p:pic>
        <p:nvPicPr>
          <p:cNvPr id="2" name="Grafik 1">
            <a:extLst>
              <a:ext uri="{FF2B5EF4-FFF2-40B4-BE49-F238E27FC236}">
                <a16:creationId xmlns:a16="http://schemas.microsoft.com/office/drawing/2014/main" id="{B55BFAC2-DE2F-C6F8-4AD6-462F8DB4A50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142171040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0">
          <p15:clr>
            <a:srgbClr val="F26B43"/>
          </p15:clr>
        </p15:guide>
        <p15:guide id="2" pos="461">
          <p15:clr>
            <a:srgbClr val="F26B43"/>
          </p15:clr>
        </p15:guide>
        <p15:guide id="3" pos="7219">
          <p15:clr>
            <a:srgbClr val="F26B43"/>
          </p15:clr>
        </p15:guide>
        <p15:guide id="5" orient="horz" pos="3785">
          <p15:clr>
            <a:srgbClr val="F26B43"/>
          </p15:clr>
        </p15:guide>
        <p15:guide id="6" orient="horz" pos="4088">
          <p15:clr>
            <a:srgbClr val="F26B43"/>
          </p15:clr>
        </p15:guide>
        <p15:guide id="7" orient="horz" pos="3627">
          <p15:clr>
            <a:srgbClr val="F26B43"/>
          </p15:clr>
        </p15:guide>
        <p15:guide id="8" orient="horz" pos="1248">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00_8351935B.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nali-impfen.de/impfempfehlungen/impfungen-a-z/influenza-impfung/"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1.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hyperlink" Target="https://www.rki.de/DE/Content/Infekt/EpidBull/Archiv/2024/Ausgaben/31_24.pdf?__blob=publicationFile"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hyperlink" Target="https://www.cdc.gov/flu/highrisk/index.htm" TargetMode="External"/><Relationship Id="rId2" Type="http://schemas.openxmlformats.org/officeDocument/2006/relationships/notesSlide" Target="../notesSlides/notesSlide15.xml"/><Relationship Id="rId16" Type="http://schemas.openxmlformats.org/officeDocument/2006/relationships/hyperlink" Target="https://assets.publishing.service.gov.uk/government/uploads/system/uploads/attachment_data/file/1107978/Influenza-green-book-chapter19-16September22.pdf" TargetMode="External"/><Relationship Id="rId1" Type="http://schemas.openxmlformats.org/officeDocument/2006/relationships/slideLayout" Target="../slideLayouts/slideLayout1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7.sv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hyperlink" Target="https://www.rki.de/DE/Content/Infekt/Impfen/Materialien/Faktenblaetter/Influenza.pdf?__blob=publicationFile" TargetMode="Externa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hyperlink" Target="https://www.rki.de/DE/Content/Infekt/EpidBull/Archiv/2024/Ausgaben/31_24.pdf?__blob=publicationFile" TargetMode="External"/><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twitter.com/DocScribbles/status/1251200333495312385/photo/1"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5.xml"/><Relationship Id="rId1" Type="http://schemas.openxmlformats.org/officeDocument/2006/relationships/themeOverride" Target="../theme/themeOverride1.xml"/><Relationship Id="rId5" Type="http://schemas.openxmlformats.org/officeDocument/2006/relationships/image" Target="../media/image60.gif"/><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hyperlink" Target="https://www.rki.de/DE/Content/Infekt/EpidBull/Archiv/2021/Ausgaben/01_21.pdf?__blob=publicationFile"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hyperlink" Target="https://doi.org/10.1002/art.42318"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twitter.com/DocScribbles/status/1251200333495312385/photo/1" TargetMode="External"/><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74.emf"/><Relationship Id="rId7" Type="http://schemas.microsoft.com/office/2007/relationships/hdphoto" Target="../media/hdphoto2.wdp"/><Relationship Id="rId12"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76.png"/><Relationship Id="rId11" Type="http://schemas.openxmlformats.org/officeDocument/2006/relationships/customXml" Target="../ink/ink2.xml"/><Relationship Id="rId5" Type="http://schemas.microsoft.com/office/2007/relationships/hdphoto" Target="../media/hdphoto1.wdp"/><Relationship Id="rId10" Type="http://schemas.openxmlformats.org/officeDocument/2006/relationships/image" Target="../media/image100.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3.wdp"/><Relationship Id="rId18" Type="http://schemas.openxmlformats.org/officeDocument/2006/relationships/image" Target="../media/image89.png"/><Relationship Id="rId3" Type="http://schemas.openxmlformats.org/officeDocument/2006/relationships/hyperlink" Target="https://www.cdc.gov/flu/prevent/cell-based.htm" TargetMode="External"/><Relationship Id="rId21" Type="http://schemas.openxmlformats.org/officeDocument/2006/relationships/image" Target="../media/image92.pn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8.png"/><Relationship Id="rId2" Type="http://schemas.openxmlformats.org/officeDocument/2006/relationships/notesSlide" Target="../notesSlides/notesSlide24.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0.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5.png"/><Relationship Id="rId5" Type="http://schemas.openxmlformats.org/officeDocument/2006/relationships/image" Target="../media/image77.png"/><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2.png"/><Relationship Id="rId19" Type="http://schemas.openxmlformats.org/officeDocument/2006/relationships/image" Target="../media/image90.png"/><Relationship Id="rId4" Type="http://schemas.openxmlformats.org/officeDocument/2006/relationships/hyperlink" Target="https://www.rki.de/DE/Content/Infekt/EpidBull/Archiv/2021/Ausgaben/01_21.pdf?__blob=publicationFile" TargetMode="External"/><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https://static1.squarespace.com/static/5c2fa7b03917eed9b5a436d8/t/65b7bfae0a7685536038ba60/1706540974794/24-25+Seasonal+Influenza+Stmt_EN.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app.box.com/s/t5ockz9bb6xw6t2mrrzb144njplimfo0/file/1289995245447" TargetMode="External"/><Relationship Id="rId5" Type="http://schemas.openxmlformats.org/officeDocument/2006/relationships/image" Target="../media/image111.png"/><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hyperlink" Target="https://www.kvhh.net/_Resources/Persistent/1/4/8/5/14853452bc0aaf5ee227e3e492e91c618eb27b20/Preisinformation%20gem.%20%C2%A7%2073%20Abs%208.12.23.pdf"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microsoft.com/office/2018/10/relationships/comments" Target="../comments/modernComment_7FFFEE0F_1A52F944.xml"/><Relationship Id="rId1" Type="http://schemas.openxmlformats.org/officeDocument/2006/relationships/slideLayout" Target="../slideLayouts/slideLayout2.xml"/><Relationship Id="rId4" Type="http://schemas.openxmlformats.org/officeDocument/2006/relationships/hyperlink" Target="https://doi.org/10.1093/jtm/tay046" TargetMode="External"/></Relationships>
</file>

<file path=ppt/slides/_rels/slide41.xml.rels><?xml version="1.0" encoding="UTF-8" standalone="yes"?>
<Relationships xmlns="http://schemas.openxmlformats.org/package/2006/relationships"><Relationship Id="rId3" Type="http://schemas.microsoft.com/office/2018/10/relationships/comments" Target="../comments/modernComment_7FFFEE15_ABD17D06.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microsoft.com/office/2018/10/relationships/comments" Target="../comments/modernComment_7FFFEE24_2ACE17AC.xml"/><Relationship Id="rId1" Type="http://schemas.openxmlformats.org/officeDocument/2006/relationships/slideLayout" Target="../slideLayouts/slideLayout7.xml"/><Relationship Id="rId4" Type="http://schemas.openxmlformats.org/officeDocument/2006/relationships/hyperlink" Target="https://pharma-fakten.de/grafiken/grippe-deutschland-verfehlt-impfzie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EE07_1EB08E4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1.png"/><Relationship Id="rId7"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cdc.gov/flu/about/burden/2021-2022.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5AD05CF-6821-19F8-400E-437EEEA6A4D8}"/>
              </a:ext>
            </a:extLst>
          </p:cNvPr>
          <p:cNvSpPr>
            <a:spLocks noGrp="1"/>
          </p:cNvSpPr>
          <p:nvPr>
            <p:ph type="subTitle" idx="1"/>
          </p:nvPr>
        </p:nvSpPr>
        <p:spPr>
          <a:xfrm>
            <a:off x="4790553" y="4488922"/>
            <a:ext cx="5655325" cy="1720829"/>
          </a:xfrm>
        </p:spPr>
        <p:txBody>
          <a:bodyPr anchor="ctr">
            <a:normAutofit/>
          </a:bodyPr>
          <a:lstStyle/>
          <a:p>
            <a:pPr>
              <a:buNone/>
              <a:defRPr/>
            </a:pPr>
            <a:r>
              <a:rPr lang="de-DE" sz="2400" b="1" dirty="0"/>
              <a:t>Fragen oder Literaturwünsche: </a:t>
            </a:r>
            <a:endParaRPr lang="de-DE" b="1" dirty="0">
              <a:solidFill>
                <a:srgbClr val="00799B"/>
              </a:solidFill>
              <a:effectLst>
                <a:outerShdw blurRad="38100" dist="38100" dir="2700000" algn="tl">
                  <a:srgbClr val="000000">
                    <a:alpha val="43137"/>
                  </a:srgbClr>
                </a:outerShdw>
              </a:effectLst>
            </a:endParaRPr>
          </a:p>
          <a:p>
            <a:pPr>
              <a:buNone/>
              <a:defRPr/>
            </a:pPr>
            <a:r>
              <a:rPr lang="de-DE" b="1" dirty="0">
                <a:solidFill>
                  <a:srgbClr val="00799B"/>
                </a:solidFill>
                <a:effectLst>
                  <a:outerShdw blurRad="38100" dist="38100" dir="2700000" algn="tl">
                    <a:srgbClr val="000000">
                      <a:alpha val="43137"/>
                    </a:srgbClr>
                  </a:outerShdw>
                </a:effectLst>
              </a:rPr>
              <a:t>www.praxis-kattenbühl.de/</a:t>
            </a:r>
            <a:r>
              <a:rPr lang="de-DE" b="1" dirty="0" err="1">
                <a:solidFill>
                  <a:srgbClr val="00799B"/>
                </a:solidFill>
                <a:effectLst>
                  <a:outerShdw blurRad="38100" dist="38100" dir="2700000" algn="tl">
                    <a:srgbClr val="000000">
                      <a:alpha val="43137"/>
                    </a:srgbClr>
                  </a:outerShdw>
                </a:effectLst>
              </a:rPr>
              <a:t>downloads</a:t>
            </a:r>
            <a:br>
              <a:rPr lang="de-DE" sz="2400" b="1" dirty="0">
                <a:solidFill>
                  <a:srgbClr val="00799B"/>
                </a:solidFill>
                <a:effectLst>
                  <a:outerShdw blurRad="38100" dist="38100" dir="2700000" algn="tl">
                    <a:srgbClr val="000000">
                      <a:alpha val="43137"/>
                    </a:srgbClr>
                  </a:outerShdw>
                </a:effectLst>
              </a:rPr>
            </a:br>
            <a:r>
              <a:rPr lang="de-DE" sz="2400" b="1" dirty="0">
                <a:solidFill>
                  <a:srgbClr val="00799B"/>
                </a:solidFill>
                <a:effectLst>
                  <a:outerShdw blurRad="38100" dist="38100" dir="2700000" algn="tl">
                    <a:srgbClr val="000000">
                      <a:alpha val="43137"/>
                    </a:srgbClr>
                  </a:outerShdw>
                </a:effectLst>
              </a:rPr>
              <a:t>Post@CarstenHafer.de</a:t>
            </a:r>
          </a:p>
        </p:txBody>
      </p:sp>
      <p:pic>
        <p:nvPicPr>
          <p:cNvPr id="7" name="Grafik 6">
            <a:extLst>
              <a:ext uri="{FF2B5EF4-FFF2-40B4-BE49-F238E27FC236}">
                <a16:creationId xmlns:a16="http://schemas.microsoft.com/office/drawing/2014/main" id="{DC9E6DBE-0F4D-B31B-4FCC-83895329220B}"/>
              </a:ext>
            </a:extLst>
          </p:cNvPr>
          <p:cNvPicPr>
            <a:picLocks noChangeAspect="1"/>
          </p:cNvPicPr>
          <p:nvPr/>
        </p:nvPicPr>
        <p:blipFill>
          <a:blip r:embed="rId4"/>
          <a:stretch>
            <a:fillRect/>
          </a:stretch>
        </p:blipFill>
        <p:spPr>
          <a:xfrm>
            <a:off x="5984047" y="2592427"/>
            <a:ext cx="3268338" cy="1673145"/>
          </a:xfrm>
          <a:prstGeom prst="rect">
            <a:avLst/>
          </a:prstGeom>
        </p:spPr>
      </p:pic>
      <p:sp>
        <p:nvSpPr>
          <p:cNvPr id="10" name="Titel 1">
            <a:extLst>
              <a:ext uri="{FF2B5EF4-FFF2-40B4-BE49-F238E27FC236}">
                <a16:creationId xmlns:a16="http://schemas.microsoft.com/office/drawing/2014/main" id="{9C1E3F77-82FA-D754-8119-2F3932EFBDEB}"/>
              </a:ext>
            </a:extLst>
          </p:cNvPr>
          <p:cNvSpPr txBox="1">
            <a:spLocks/>
          </p:cNvSpPr>
          <p:nvPr/>
        </p:nvSpPr>
        <p:spPr>
          <a:xfrm>
            <a:off x="1522216" y="399291"/>
            <a:ext cx="12192001" cy="275691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pPr>
            <a:r>
              <a:rPr lang="de-DE" sz="3600" dirty="0">
                <a:solidFill>
                  <a:schemeClr val="accent5">
                    <a:lumMod val="50000"/>
                  </a:schemeClr>
                </a:solidFill>
                <a:effectLst>
                  <a:outerShdw blurRad="38100" dist="38100" dir="2700000" algn="tl">
                    <a:srgbClr val="000000">
                      <a:alpha val="43137"/>
                    </a:srgbClr>
                  </a:outerShdw>
                </a:effectLst>
              </a:rPr>
              <a:t>Influenza-Impfstoffe im Wandel der Zeit: </a:t>
            </a:r>
            <a:br>
              <a:rPr lang="de-DE" sz="3600" dirty="0">
                <a:solidFill>
                  <a:schemeClr val="accent5">
                    <a:lumMod val="50000"/>
                  </a:schemeClr>
                </a:solidFill>
                <a:effectLst>
                  <a:outerShdw blurRad="38100" dist="38100" dir="2700000" algn="tl">
                    <a:srgbClr val="000000">
                      <a:alpha val="43137"/>
                    </a:srgbClr>
                  </a:outerShdw>
                </a:effectLst>
              </a:rPr>
            </a:br>
            <a:r>
              <a:rPr lang="de-DE" sz="3600" dirty="0">
                <a:solidFill>
                  <a:schemeClr val="accent5">
                    <a:lumMod val="50000"/>
                  </a:schemeClr>
                </a:solidFill>
                <a:effectLst>
                  <a:outerShdw blurRad="38100" dist="38100" dir="2700000" algn="tl">
                    <a:srgbClr val="000000">
                      <a:alpha val="43137"/>
                    </a:srgbClr>
                  </a:outerShdw>
                </a:effectLst>
              </a:rPr>
              <a:t>Ein Update für die Praxis</a:t>
            </a:r>
          </a:p>
        </p:txBody>
      </p:sp>
      <p:pic>
        <p:nvPicPr>
          <p:cNvPr id="4" name="Grafik 3">
            <a:extLst>
              <a:ext uri="{FF2B5EF4-FFF2-40B4-BE49-F238E27FC236}">
                <a16:creationId xmlns:a16="http://schemas.microsoft.com/office/drawing/2014/main" id="{D6A16986-7B39-A250-9947-8DF8EC057B5A}"/>
              </a:ext>
            </a:extLst>
          </p:cNvPr>
          <p:cNvPicPr>
            <a:picLocks noChangeAspect="1"/>
          </p:cNvPicPr>
          <p:nvPr/>
        </p:nvPicPr>
        <p:blipFill>
          <a:blip r:embed="rId5"/>
          <a:stretch>
            <a:fillRect/>
          </a:stretch>
        </p:blipFill>
        <p:spPr>
          <a:xfrm>
            <a:off x="10159507" y="2451100"/>
            <a:ext cx="1808587" cy="2533601"/>
          </a:xfrm>
          <a:prstGeom prst="rect">
            <a:avLst/>
          </a:prstGeom>
        </p:spPr>
      </p:pic>
      <p:pic>
        <p:nvPicPr>
          <p:cNvPr id="5" name="Grafik 4">
            <a:extLst>
              <a:ext uri="{FF2B5EF4-FFF2-40B4-BE49-F238E27FC236}">
                <a16:creationId xmlns:a16="http://schemas.microsoft.com/office/drawing/2014/main" id="{5F2FD525-CB3B-5DCD-7F87-43EAF942D2AB}"/>
              </a:ext>
            </a:extLst>
          </p:cNvPr>
          <p:cNvPicPr>
            <a:picLocks noChangeAspect="1"/>
          </p:cNvPicPr>
          <p:nvPr/>
        </p:nvPicPr>
        <p:blipFill>
          <a:blip r:embed="rId6"/>
          <a:stretch>
            <a:fillRect/>
          </a:stretch>
        </p:blipFill>
        <p:spPr>
          <a:xfrm>
            <a:off x="0" y="0"/>
            <a:ext cx="3207774" cy="6858000"/>
          </a:xfrm>
          <a:prstGeom prst="rect">
            <a:avLst/>
          </a:prstGeom>
        </p:spPr>
      </p:pic>
    </p:spTree>
    <p:extLst>
      <p:ext uri="{BB962C8B-B14F-4D97-AF65-F5344CB8AC3E}">
        <p14:creationId xmlns:p14="http://schemas.microsoft.com/office/powerpoint/2010/main" val="2203161435"/>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FEA507D-6DE1-25C3-2CA3-B7F121E7CF29}"/>
              </a:ext>
            </a:extLst>
          </p:cNvPr>
          <p:cNvSpPr>
            <a:spLocks noGrp="1"/>
          </p:cNvSpPr>
          <p:nvPr>
            <p:ph type="title"/>
          </p:nvPr>
        </p:nvSpPr>
        <p:spPr/>
        <p:txBody>
          <a:bodyPr>
            <a:normAutofit/>
          </a:bodyPr>
          <a:lstStyle/>
          <a:p>
            <a:r>
              <a:rPr lang="de-DE" dirty="0"/>
              <a:t>Zusammenhang zwischen Altern und Influenza</a:t>
            </a:r>
          </a:p>
        </p:txBody>
      </p:sp>
      <p:pic>
        <p:nvPicPr>
          <p:cNvPr id="5" name="Grafik 4">
            <a:extLst>
              <a:ext uri="{FF2B5EF4-FFF2-40B4-BE49-F238E27FC236}">
                <a16:creationId xmlns:a16="http://schemas.microsoft.com/office/drawing/2014/main" id="{010D4885-CD04-4F2A-4892-6588D83C1AA7}"/>
              </a:ext>
            </a:extLst>
          </p:cNvPr>
          <p:cNvPicPr>
            <a:picLocks noChangeAspect="1"/>
          </p:cNvPicPr>
          <p:nvPr/>
        </p:nvPicPr>
        <p:blipFill>
          <a:blip r:embed="rId3"/>
          <a:stretch>
            <a:fillRect/>
          </a:stretch>
        </p:blipFill>
        <p:spPr>
          <a:xfrm>
            <a:off x="838200" y="1559064"/>
            <a:ext cx="9959029" cy="4442064"/>
          </a:xfrm>
          <a:prstGeom prst="rect">
            <a:avLst/>
          </a:prstGeom>
        </p:spPr>
      </p:pic>
    </p:spTree>
    <p:extLst>
      <p:ext uri="{BB962C8B-B14F-4D97-AF65-F5344CB8AC3E}">
        <p14:creationId xmlns:p14="http://schemas.microsoft.com/office/powerpoint/2010/main" val="3062017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57F9C-991E-75F5-2023-C306852D4085}"/>
              </a:ext>
            </a:extLst>
          </p:cNvPr>
          <p:cNvSpPr>
            <a:spLocks noGrp="1"/>
          </p:cNvSpPr>
          <p:nvPr>
            <p:ph type="title"/>
          </p:nvPr>
        </p:nvSpPr>
        <p:spPr/>
        <p:txBody>
          <a:bodyPr/>
          <a:lstStyle/>
          <a:p>
            <a:r>
              <a:rPr lang="de-DE" dirty="0"/>
              <a:t>Komplikationen Influenza</a:t>
            </a:r>
            <a:r>
              <a:rPr lang="de-DE" b="1" baseline="30000" dirty="0"/>
              <a:t>1-3</a:t>
            </a:r>
            <a:endParaRPr lang="de-DE" dirty="0"/>
          </a:p>
        </p:txBody>
      </p:sp>
      <p:sp>
        <p:nvSpPr>
          <p:cNvPr id="3" name="Inhaltsplatzhalter 2">
            <a:extLst>
              <a:ext uri="{FF2B5EF4-FFF2-40B4-BE49-F238E27FC236}">
                <a16:creationId xmlns:a16="http://schemas.microsoft.com/office/drawing/2014/main" id="{4695D70A-D15A-88A7-F904-12903923976B}"/>
              </a:ext>
            </a:extLst>
          </p:cNvPr>
          <p:cNvSpPr>
            <a:spLocks noGrp="1"/>
          </p:cNvSpPr>
          <p:nvPr>
            <p:ph idx="1"/>
          </p:nvPr>
        </p:nvSpPr>
        <p:spPr>
          <a:xfrm>
            <a:off x="838200" y="1441536"/>
            <a:ext cx="10515600" cy="5265737"/>
          </a:xfrm>
        </p:spPr>
        <p:txBody>
          <a:bodyPr>
            <a:normAutofit/>
          </a:bodyPr>
          <a:lstStyle/>
          <a:p>
            <a:r>
              <a:rPr lang="de-DE" dirty="0"/>
              <a:t> Lungenentzündung </a:t>
            </a:r>
          </a:p>
          <a:p>
            <a:pPr lvl="2"/>
            <a:r>
              <a:rPr lang="de-DE" dirty="0"/>
              <a:t>direkt durch Influenza-Viren </a:t>
            </a:r>
          </a:p>
          <a:p>
            <a:pPr lvl="2"/>
            <a:r>
              <a:rPr lang="de-DE" b="1" dirty="0"/>
              <a:t>bakterielle Superinfektion </a:t>
            </a:r>
            <a:endParaRPr lang="de-DE" dirty="0"/>
          </a:p>
          <a:p>
            <a:endParaRPr lang="de-DE" dirty="0"/>
          </a:p>
          <a:p>
            <a:endParaRPr lang="de-DE" dirty="0"/>
          </a:p>
          <a:p>
            <a:endParaRPr lang="de-DE" dirty="0"/>
          </a:p>
          <a:p>
            <a:endParaRPr lang="de-DE" dirty="0"/>
          </a:p>
          <a:p>
            <a:pPr marL="0" indent="0">
              <a:buNone/>
            </a:pPr>
            <a:endParaRPr lang="de-DE" dirty="0"/>
          </a:p>
          <a:p>
            <a:r>
              <a:rPr lang="de-DE" dirty="0"/>
              <a:t>Steigerung kardiovaskulärer Ereignisse (Infarkte, Rhythmusstörungen)</a:t>
            </a:r>
          </a:p>
          <a:p>
            <a:pPr lvl="1"/>
            <a:r>
              <a:rPr lang="de-DE" dirty="0"/>
              <a:t>Seltener: Herzbeutel- und Herzmuskelentzündungen</a:t>
            </a:r>
          </a:p>
          <a:p>
            <a:endParaRPr lang="de-DE" dirty="0"/>
          </a:p>
        </p:txBody>
      </p:sp>
      <p:pic>
        <p:nvPicPr>
          <p:cNvPr id="1026" name="Picture 2" descr="Influenza A pneumonia | Radiology Case | Radiopaedia.org">
            <a:extLst>
              <a:ext uri="{FF2B5EF4-FFF2-40B4-BE49-F238E27FC236}">
                <a16:creationId xmlns:a16="http://schemas.microsoft.com/office/drawing/2014/main" id="{C56EDF18-D122-59B7-DB25-57D8B4A369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0"/>
          <a:stretch/>
        </p:blipFill>
        <p:spPr bwMode="auto">
          <a:xfrm>
            <a:off x="4981857" y="2767098"/>
            <a:ext cx="3480609" cy="231610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97AD0106-7560-B4EA-637D-543F6B359862}"/>
              </a:ext>
            </a:extLst>
          </p:cNvPr>
          <p:cNvPicPr>
            <a:picLocks noChangeAspect="1"/>
          </p:cNvPicPr>
          <p:nvPr/>
        </p:nvPicPr>
        <p:blipFill>
          <a:blip r:embed="rId4"/>
          <a:stretch>
            <a:fillRect/>
          </a:stretch>
        </p:blipFill>
        <p:spPr>
          <a:xfrm>
            <a:off x="1496876" y="2743200"/>
            <a:ext cx="3377825" cy="2340000"/>
          </a:xfrm>
          <a:prstGeom prst="rect">
            <a:avLst/>
          </a:prstGeom>
        </p:spPr>
      </p:pic>
      <p:sp>
        <p:nvSpPr>
          <p:cNvPr id="4" name="Rectangle 3">
            <a:extLst>
              <a:ext uri="{FF2B5EF4-FFF2-40B4-BE49-F238E27FC236}">
                <a16:creationId xmlns:a16="http://schemas.microsoft.com/office/drawing/2014/main" id="{2C61AFF7-4470-F5C9-6D0D-0A438632E36F}"/>
              </a:ext>
            </a:extLst>
          </p:cNvPr>
          <p:cNvSpPr/>
          <p:nvPr/>
        </p:nvSpPr>
        <p:spPr>
          <a:xfrm>
            <a:off x="731044" y="6265761"/>
            <a:ext cx="10729911" cy="472570"/>
          </a:xfrm>
          <a:prstGeom prst="rect">
            <a:avLst/>
          </a:prstGeom>
        </p:spPr>
        <p:txBody>
          <a:bodyPr wrap="square" bIns="10800" anchor="b">
            <a:spAutoFit/>
          </a:bodyPr>
          <a:lstStyle/>
          <a:p>
            <a:pPr>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Grafik entnommen </a:t>
            </a:r>
            <a:r>
              <a:rPr lang="de-DE" sz="900" dirty="0">
                <a:solidFill>
                  <a:srgbClr val="FF0000"/>
                </a:solidFill>
                <a:cs typeface="Arial" pitchFamily="34" charset="0"/>
              </a:rPr>
              <a:t>aus Jia Z et al. </a:t>
            </a:r>
            <a:r>
              <a:rPr lang="de-DE" sz="900" dirty="0" err="1">
                <a:solidFill>
                  <a:srgbClr val="FF0000"/>
                </a:solidFill>
                <a:cs typeface="Arial" pitchFamily="34" charset="0"/>
              </a:rPr>
              <a:t>Comparison</a:t>
            </a:r>
            <a:r>
              <a:rPr lang="de-DE" sz="900" dirty="0">
                <a:solidFill>
                  <a:srgbClr val="FF0000"/>
                </a:solidFill>
                <a:cs typeface="Arial" pitchFamily="34" charset="0"/>
              </a:rPr>
              <a:t> of Clinical </a:t>
            </a:r>
            <a:r>
              <a:rPr lang="de-DE" sz="900" dirty="0" err="1">
                <a:solidFill>
                  <a:srgbClr val="FF0000"/>
                </a:solidFill>
                <a:cs typeface="Arial" pitchFamily="34" charset="0"/>
              </a:rPr>
              <a:t>Characteristics</a:t>
            </a:r>
            <a:r>
              <a:rPr lang="de-DE" sz="900" dirty="0">
                <a:solidFill>
                  <a:srgbClr val="FF0000"/>
                </a:solidFill>
                <a:cs typeface="Arial" pitchFamily="34" charset="0"/>
              </a:rPr>
              <a:t> </a:t>
            </a:r>
            <a:r>
              <a:rPr lang="de-DE" sz="900" dirty="0" err="1">
                <a:solidFill>
                  <a:srgbClr val="FF0000"/>
                </a:solidFill>
                <a:cs typeface="Arial" pitchFamily="34" charset="0"/>
              </a:rPr>
              <a:t>Among</a:t>
            </a:r>
            <a:r>
              <a:rPr lang="de-DE" sz="900" dirty="0">
                <a:solidFill>
                  <a:srgbClr val="FF0000"/>
                </a:solidFill>
                <a:cs typeface="Arial" pitchFamily="34" charset="0"/>
              </a:rPr>
              <a:t> COVID-19 and Non-COVID-19 </a:t>
            </a:r>
            <a:r>
              <a:rPr lang="de-DE" sz="900" dirty="0" err="1">
                <a:solidFill>
                  <a:srgbClr val="FF0000"/>
                </a:solidFill>
                <a:cs typeface="Arial" pitchFamily="34" charset="0"/>
              </a:rPr>
              <a:t>Pediatric</a:t>
            </a:r>
            <a:r>
              <a:rPr lang="de-DE" sz="900" dirty="0">
                <a:solidFill>
                  <a:srgbClr val="FF0000"/>
                </a:solidFill>
                <a:cs typeface="Arial" pitchFamily="34" charset="0"/>
              </a:rPr>
              <a:t> </a:t>
            </a:r>
            <a:r>
              <a:rPr lang="de-DE" sz="900" dirty="0" err="1">
                <a:solidFill>
                  <a:srgbClr val="FF0000"/>
                </a:solidFill>
                <a:cs typeface="Arial" pitchFamily="34" charset="0"/>
              </a:rPr>
              <a:t>Pneumonias</a:t>
            </a:r>
            <a:r>
              <a:rPr lang="de-DE" sz="900" dirty="0">
                <a:solidFill>
                  <a:srgbClr val="FF0000"/>
                </a:solidFill>
                <a:cs typeface="Arial" pitchFamily="34" charset="0"/>
              </a:rPr>
              <a:t>: A Multicenter Cross-</a:t>
            </a:r>
            <a:r>
              <a:rPr lang="de-DE" sz="900" dirty="0" err="1">
                <a:solidFill>
                  <a:srgbClr val="FF0000"/>
                </a:solidFill>
                <a:cs typeface="Arial" pitchFamily="34" charset="0"/>
              </a:rPr>
              <a:t>Sectional</a:t>
            </a:r>
            <a:r>
              <a:rPr lang="de-DE" sz="900" dirty="0">
                <a:solidFill>
                  <a:srgbClr val="FF0000"/>
                </a:solidFill>
                <a:cs typeface="Arial" pitchFamily="34" charset="0"/>
              </a:rPr>
              <a:t> Study. Front </a:t>
            </a:r>
            <a:r>
              <a:rPr lang="de-DE" sz="900" dirty="0" err="1">
                <a:solidFill>
                  <a:srgbClr val="FF0000"/>
                </a:solidFill>
                <a:cs typeface="Arial" pitchFamily="34" charset="0"/>
              </a:rPr>
              <a:t>Cell</a:t>
            </a:r>
            <a:r>
              <a:rPr lang="de-DE" sz="900" dirty="0">
                <a:solidFill>
                  <a:srgbClr val="FF0000"/>
                </a:solidFill>
                <a:cs typeface="Arial" pitchFamily="34" charset="0"/>
              </a:rPr>
              <a:t> </a:t>
            </a:r>
            <a:r>
              <a:rPr lang="de-DE" sz="900" dirty="0" err="1">
                <a:solidFill>
                  <a:srgbClr val="FF0000"/>
                </a:solidFill>
                <a:cs typeface="Arial" pitchFamily="34" charset="0"/>
              </a:rPr>
              <a:t>Infect</a:t>
            </a:r>
            <a:r>
              <a:rPr lang="de-DE" sz="900" dirty="0">
                <a:solidFill>
                  <a:srgbClr val="FF0000"/>
                </a:solidFill>
                <a:cs typeface="Arial" pitchFamily="34" charset="0"/>
              </a:rPr>
              <a:t> </a:t>
            </a:r>
            <a:r>
              <a:rPr lang="de-DE" sz="900" dirty="0" err="1">
                <a:solidFill>
                  <a:srgbClr val="FF0000"/>
                </a:solidFill>
                <a:cs typeface="Arial" pitchFamily="34" charset="0"/>
              </a:rPr>
              <a:t>Microbiol</a:t>
            </a:r>
            <a:r>
              <a:rPr lang="de-DE" sz="900" dirty="0">
                <a:solidFill>
                  <a:srgbClr val="FF0000"/>
                </a:solidFill>
                <a:cs typeface="Arial" pitchFamily="34" charset="0"/>
              </a:rPr>
              <a:t>. 2021 Jul 1;11:663884. </a:t>
            </a:r>
            <a:r>
              <a:rPr lang="de-DE" sz="900" dirty="0" err="1">
                <a:solidFill>
                  <a:srgbClr val="FF0000"/>
                </a:solidFill>
                <a:cs typeface="Arial" pitchFamily="34" charset="0"/>
              </a:rPr>
              <a:t>doi</a:t>
            </a:r>
            <a:r>
              <a:rPr lang="de-DE" sz="900" dirty="0">
                <a:solidFill>
                  <a:srgbClr val="FF0000"/>
                </a:solidFill>
                <a:cs typeface="Arial" pitchFamily="34" charset="0"/>
              </a:rPr>
              <a:t>: 10.3389/fcimb.2021.663884</a:t>
            </a:r>
          </a:p>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1. RKI Ratgeber Influenza, 2. infektionsschutz.de: GRIPPE (INFLUENZA), 3. </a:t>
            </a:r>
            <a:r>
              <a:rPr kumimoji="0" lang="de-DE" sz="900" i="0" u="none" strike="noStrike" kern="1200" cap="none" spc="0" normalizeH="0" baseline="0" noProof="0" dirty="0">
                <a:ln>
                  <a:noFill/>
                </a:ln>
                <a:solidFill>
                  <a:srgbClr val="FF0000"/>
                </a:solidFill>
                <a:effectLst/>
                <a:uLnTx/>
                <a:uFillTx/>
                <a:ea typeface="+mn-ea"/>
                <a:cs typeface="Arial" pitchFamily="34" charset="0"/>
                <a:hlinkClick r:id="rId5"/>
              </a:rPr>
              <a:t>https://www.nali-impfen.de/impfempfehlungen/impfungen-a-z/influenza-impfung/</a:t>
            </a:r>
            <a:r>
              <a:rPr kumimoji="0" lang="de-DE" sz="900" i="0" u="none" strike="noStrike" kern="1200" cap="none" spc="0" normalizeH="0" baseline="0" noProof="0" dirty="0">
                <a:ln>
                  <a:noFill/>
                </a:ln>
                <a:solidFill>
                  <a:srgbClr val="FF0000"/>
                </a:solidFill>
                <a:effectLst/>
                <a:uLnTx/>
                <a:uFillTx/>
                <a:ea typeface="+mn-ea"/>
                <a:cs typeface="Arial" pitchFamily="34" charset="0"/>
              </a:rPr>
              <a:t>, abgerufen November 2023. </a:t>
            </a:r>
          </a:p>
        </p:txBody>
      </p:sp>
    </p:spTree>
    <p:extLst>
      <p:ext uri="{BB962C8B-B14F-4D97-AF65-F5344CB8AC3E}">
        <p14:creationId xmlns:p14="http://schemas.microsoft.com/office/powerpoint/2010/main" val="1324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FE11ECE-008E-F6FD-A9FF-F0E5F8584614}"/>
              </a:ext>
            </a:extLst>
          </p:cNvPr>
          <p:cNvSpPr>
            <a:spLocks noGrp="1"/>
          </p:cNvSpPr>
          <p:nvPr>
            <p:ph type="title"/>
          </p:nvPr>
        </p:nvSpPr>
        <p:spPr/>
        <p:txBody>
          <a:bodyPr/>
          <a:lstStyle/>
          <a:p>
            <a:r>
              <a:rPr lang="de-DE" dirty="0"/>
              <a:t>Kardiovaskuläre Komplikationen</a:t>
            </a:r>
          </a:p>
        </p:txBody>
      </p:sp>
      <p:pic>
        <p:nvPicPr>
          <p:cNvPr id="4" name="Grafik 3">
            <a:extLst>
              <a:ext uri="{FF2B5EF4-FFF2-40B4-BE49-F238E27FC236}">
                <a16:creationId xmlns:a16="http://schemas.microsoft.com/office/drawing/2014/main" id="{B5DF322E-A4D1-B586-98D1-294B2CC23820}"/>
              </a:ext>
            </a:extLst>
          </p:cNvPr>
          <p:cNvPicPr>
            <a:picLocks noChangeAspect="1"/>
          </p:cNvPicPr>
          <p:nvPr/>
        </p:nvPicPr>
        <p:blipFill>
          <a:blip r:embed="rId3"/>
          <a:stretch>
            <a:fillRect/>
          </a:stretch>
        </p:blipFill>
        <p:spPr>
          <a:xfrm>
            <a:off x="1816100" y="1600944"/>
            <a:ext cx="7162800" cy="4891931"/>
          </a:xfrm>
          <a:prstGeom prst="rect">
            <a:avLst/>
          </a:prstGeom>
        </p:spPr>
      </p:pic>
      <p:sp>
        <p:nvSpPr>
          <p:cNvPr id="5" name="Textfeld 4">
            <a:extLst>
              <a:ext uri="{FF2B5EF4-FFF2-40B4-BE49-F238E27FC236}">
                <a16:creationId xmlns:a16="http://schemas.microsoft.com/office/drawing/2014/main" id="{3AAB9E1F-1688-9829-3DF0-775F93B6E77B}"/>
              </a:ext>
            </a:extLst>
          </p:cNvPr>
          <p:cNvSpPr txBox="1"/>
          <p:nvPr/>
        </p:nvSpPr>
        <p:spPr>
          <a:xfrm>
            <a:off x="1562100" y="6483380"/>
            <a:ext cx="102108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dirty="0">
                <a:solidFill>
                  <a:schemeClr val="accent5"/>
                </a:solidFill>
                <a:latin typeface="Segoe UI" panose="020B0502040204020203" pitchFamily="34" charset="0"/>
              </a:rPr>
              <a:t>K. G. Skaarup et al:  </a:t>
            </a:r>
            <a:r>
              <a:rPr lang="en-US" sz="1100" b="1" dirty="0">
                <a:solidFill>
                  <a:schemeClr val="accent5"/>
                </a:solidFill>
                <a:latin typeface="Segoe UI" panose="020B0502040204020203" pitchFamily="34" charset="0"/>
              </a:rPr>
              <a:t>Influenza and cardiovascular disease pathophysiology: strings attached. </a:t>
            </a:r>
            <a:r>
              <a:rPr lang="en-US" sz="1100" dirty="0" err="1">
                <a:solidFill>
                  <a:schemeClr val="accent5"/>
                </a:solidFill>
                <a:latin typeface="Segoe UI" panose="020B0502040204020203" pitchFamily="34" charset="0"/>
              </a:rPr>
              <a:t>Eur</a:t>
            </a:r>
            <a:r>
              <a:rPr lang="en-US" sz="1100" dirty="0">
                <a:solidFill>
                  <a:schemeClr val="accent5"/>
                </a:solidFill>
                <a:latin typeface="Segoe UI" panose="020B0502040204020203" pitchFamily="34" charset="0"/>
              </a:rPr>
              <a:t> Heart J Suppl 2023 Vol. 25 Issue Suppl A Pages A5-a11</a:t>
            </a:r>
          </a:p>
        </p:txBody>
      </p:sp>
    </p:spTree>
    <p:extLst>
      <p:ext uri="{BB962C8B-B14F-4D97-AF65-F5344CB8AC3E}">
        <p14:creationId xmlns:p14="http://schemas.microsoft.com/office/powerpoint/2010/main" val="313374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05F51C-FFBA-1992-A571-FED6A3331579}"/>
              </a:ext>
            </a:extLst>
          </p:cNvPr>
          <p:cNvSpPr>
            <a:spLocks noGrp="1"/>
          </p:cNvSpPr>
          <p:nvPr>
            <p:ph type="body" sz="quarter" idx="18"/>
          </p:nvPr>
        </p:nvSpPr>
        <p:spPr>
          <a:xfrm>
            <a:off x="731045" y="386094"/>
            <a:ext cx="10729912" cy="775597"/>
          </a:xfrm>
        </p:spPr>
        <p:txBody>
          <a:bodyPr/>
          <a:lstStyle/>
          <a:p>
            <a:r>
              <a:rPr lang="de-DE" dirty="0"/>
              <a:t>Eine Influenza-Infektion korreliert mit einem erhöhten Risiko für einen akuten Myokardinfarkt</a:t>
            </a:r>
            <a:r>
              <a:rPr lang="de-DE" baseline="30000" dirty="0"/>
              <a:t>1</a:t>
            </a:r>
            <a:endParaRPr lang="en-US" baseline="30000" dirty="0"/>
          </a:p>
        </p:txBody>
      </p:sp>
      <p:sp>
        <p:nvSpPr>
          <p:cNvPr id="4" name="TextBox 9">
            <a:extLst>
              <a:ext uri="{FF2B5EF4-FFF2-40B4-BE49-F238E27FC236}">
                <a16:creationId xmlns:a16="http://schemas.microsoft.com/office/drawing/2014/main" id="{7F75AAC3-D714-5840-3A77-B962FF01EEA1}"/>
              </a:ext>
            </a:extLst>
          </p:cNvPr>
          <p:cNvSpPr txBox="1"/>
          <p:nvPr/>
        </p:nvSpPr>
        <p:spPr>
          <a:xfrm>
            <a:off x="646074" y="5910214"/>
            <a:ext cx="10729912" cy="892552"/>
          </a:xfrm>
          <a:prstGeom prst="rect">
            <a:avLst/>
          </a:prstGeom>
          <a:noFill/>
        </p:spPr>
        <p:txBody>
          <a:bodyPr wrap="square" rtlCol="0" anchor="b">
            <a:spAutoFit/>
          </a:bodyPr>
          <a:lstStyle/>
          <a:p>
            <a:pPr>
              <a:spcAft>
                <a:spcPts val="300"/>
              </a:spcAft>
              <a:defRPr/>
            </a:pPr>
            <a:r>
              <a:rPr lang="en-GB" sz="1000" baseline="30000" dirty="0">
                <a:latin typeface="Montserrat Light"/>
              </a:rPr>
              <a:t>†</a:t>
            </a:r>
            <a:r>
              <a:rPr lang="en-GB" sz="1000" dirty="0" err="1">
                <a:latin typeface="Montserrat Light"/>
              </a:rPr>
              <a:t>Adjustierte</a:t>
            </a:r>
            <a:r>
              <a:rPr lang="en-GB" sz="1000" dirty="0">
                <a:latin typeface="Montserrat Light"/>
              </a:rPr>
              <a:t>, relative </a:t>
            </a:r>
            <a:r>
              <a:rPr lang="en-GB" sz="1000" dirty="0" err="1">
                <a:latin typeface="Montserrat Light"/>
              </a:rPr>
              <a:t>Inzidenz</a:t>
            </a:r>
            <a:r>
              <a:rPr lang="en-GB" sz="1000" dirty="0">
                <a:latin typeface="Montserrat Light"/>
              </a:rPr>
              <a:t> </a:t>
            </a:r>
            <a:r>
              <a:rPr lang="en-GB" sz="1000" dirty="0" err="1">
                <a:latin typeface="Montserrat Light"/>
              </a:rPr>
              <a:t>eines</a:t>
            </a:r>
            <a:r>
              <a:rPr lang="en-GB" sz="1000" dirty="0">
                <a:latin typeface="Montserrat Light"/>
              </a:rPr>
              <a:t> AMIs </a:t>
            </a:r>
            <a:r>
              <a:rPr lang="en-GB" sz="1000" dirty="0" err="1">
                <a:latin typeface="Montserrat Light"/>
              </a:rPr>
              <a:t>während</a:t>
            </a:r>
            <a:r>
              <a:rPr lang="en-GB" sz="1000" dirty="0">
                <a:latin typeface="Montserrat Light"/>
              </a:rPr>
              <a:t> der </a:t>
            </a:r>
            <a:r>
              <a:rPr lang="en-GB" sz="1000" dirty="0" err="1">
                <a:latin typeface="Montserrat Light"/>
              </a:rPr>
              <a:t>Risikoperiode</a:t>
            </a:r>
            <a:r>
              <a:rPr lang="en-GB" sz="1000" dirty="0">
                <a:latin typeface="Montserrat Light"/>
              </a:rPr>
              <a:t> versus </a:t>
            </a:r>
            <a:r>
              <a:rPr lang="en-GB" sz="1000" dirty="0" err="1">
                <a:latin typeface="Montserrat Light"/>
              </a:rPr>
              <a:t>Kontrollzeitraum</a:t>
            </a:r>
            <a:r>
              <a:rPr lang="en-GB" sz="1000" dirty="0">
                <a:latin typeface="Montserrat Light"/>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000" baseline="30000" dirty="0">
                <a:latin typeface="Montserrat Light"/>
              </a:rPr>
              <a:t>‡</a:t>
            </a:r>
            <a:r>
              <a:rPr lang="en-GB" sz="1000" u="sng" dirty="0" err="1">
                <a:latin typeface="Montserrat Light"/>
              </a:rPr>
              <a:t>Kontrollzeitraum</a:t>
            </a:r>
            <a:r>
              <a:rPr lang="en-GB" sz="1000" dirty="0">
                <a:latin typeface="Montserrat Light"/>
              </a:rPr>
              <a:t>: 1 </a:t>
            </a:r>
            <a:r>
              <a:rPr lang="en-GB" sz="1000" dirty="0" err="1">
                <a:latin typeface="Montserrat Light"/>
              </a:rPr>
              <a:t>Jahr</a:t>
            </a:r>
            <a:r>
              <a:rPr lang="en-GB" sz="1000" dirty="0">
                <a:latin typeface="Montserrat Light"/>
              </a:rPr>
              <a:t> </a:t>
            </a:r>
            <a:r>
              <a:rPr lang="en-GB" sz="1000" dirty="0" err="1">
                <a:latin typeface="Montserrat Light"/>
              </a:rPr>
              <a:t>vor</a:t>
            </a:r>
            <a:r>
              <a:rPr lang="en-GB" sz="1000" dirty="0">
                <a:latin typeface="Montserrat Light"/>
              </a:rPr>
              <a:t> und 51 </a:t>
            </a:r>
            <a:r>
              <a:rPr lang="en-GB" sz="1000" dirty="0" err="1">
                <a:latin typeface="Montserrat Light"/>
              </a:rPr>
              <a:t>Wochen</a:t>
            </a:r>
            <a:r>
              <a:rPr lang="en-GB" sz="1000" dirty="0">
                <a:latin typeface="Montserrat Light"/>
              </a:rPr>
              <a:t> </a:t>
            </a:r>
            <a:r>
              <a:rPr lang="en-GB" sz="1000" dirty="0" err="1">
                <a:latin typeface="Montserrat Light"/>
              </a:rPr>
              <a:t>nach</a:t>
            </a:r>
            <a:r>
              <a:rPr lang="en-GB" sz="1000" dirty="0">
                <a:latin typeface="Montserrat Light"/>
              </a:rPr>
              <a:t> der </a:t>
            </a:r>
            <a:r>
              <a:rPr lang="en-GB" sz="1000" u="sng" dirty="0" err="1">
                <a:latin typeface="Montserrat Light"/>
              </a:rPr>
              <a:t>Risikoperiode</a:t>
            </a:r>
            <a:r>
              <a:rPr lang="en-GB" sz="1000" dirty="0">
                <a:latin typeface="Montserrat Light"/>
              </a:rPr>
              <a:t>, </a:t>
            </a:r>
            <a:r>
              <a:rPr lang="en-GB" sz="1000" dirty="0" err="1">
                <a:latin typeface="Montserrat Light"/>
              </a:rPr>
              <a:t>definiert</a:t>
            </a:r>
            <a:r>
              <a:rPr lang="en-GB" sz="1000" dirty="0">
                <a:latin typeface="Montserrat Light"/>
              </a:rPr>
              <a:t> </a:t>
            </a:r>
            <a:r>
              <a:rPr lang="en-GB" sz="1000" dirty="0" err="1">
                <a:latin typeface="Montserrat Light"/>
              </a:rPr>
              <a:t>als</a:t>
            </a:r>
            <a:r>
              <a:rPr lang="en-GB" sz="1000" dirty="0">
                <a:latin typeface="Montserrat Light"/>
              </a:rPr>
              <a:t> Tag 1-7 </a:t>
            </a:r>
            <a:r>
              <a:rPr lang="en-GB" sz="1000" dirty="0" err="1">
                <a:latin typeface="Montserrat Light"/>
              </a:rPr>
              <a:t>nach</a:t>
            </a:r>
            <a:r>
              <a:rPr lang="en-GB" sz="1000" dirty="0">
                <a:latin typeface="Montserrat Light"/>
              </a:rPr>
              <a:t> </a:t>
            </a:r>
            <a:r>
              <a:rPr lang="en-GB" sz="1000" dirty="0" err="1">
                <a:latin typeface="Montserrat Light"/>
              </a:rPr>
              <a:t>einer</a:t>
            </a:r>
            <a:r>
              <a:rPr lang="en-GB" sz="1000" dirty="0">
                <a:latin typeface="Montserrat Light"/>
              </a:rPr>
              <a:t> </a:t>
            </a:r>
            <a:r>
              <a:rPr lang="en-GB" sz="1000" dirty="0" err="1">
                <a:latin typeface="Montserrat Light"/>
              </a:rPr>
              <a:t>testbestätigten</a:t>
            </a:r>
            <a:r>
              <a:rPr lang="en-GB" sz="1000" dirty="0">
                <a:latin typeface="Montserrat Light"/>
              </a:rPr>
              <a:t> Influenza-</a:t>
            </a:r>
            <a:r>
              <a:rPr lang="en-GB" sz="1000" dirty="0" err="1">
                <a:latin typeface="Montserrat Light"/>
              </a:rPr>
              <a:t>Infektion</a:t>
            </a:r>
            <a:r>
              <a:rPr lang="en-GB" sz="1000" dirty="0">
                <a:latin typeface="Montserrat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rPr>
              <a:t>AMI – akuter Myokardinfarkt; CAD – koronare Herzkrankheit; CI – Konfidenzintervall.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rPr>
              <a:t>1. Modifiziert nach De Boer et al., </a:t>
            </a:r>
            <a:r>
              <a:rPr kumimoji="0" lang="en-US" altLang="de-DE" sz="900" b="0" i="0" u="none" strike="noStrike" kern="1200" cap="none" spc="0" normalizeH="0" baseline="0" noProof="0" dirty="0">
                <a:ln>
                  <a:noFill/>
                </a:ln>
                <a:solidFill>
                  <a:srgbClr val="231F20"/>
                </a:solidFill>
                <a:effectLst/>
                <a:uLnTx/>
                <a:uFillTx/>
                <a:latin typeface="Montserrat Light"/>
                <a:ea typeface="+mn-ea"/>
                <a:cs typeface="+mn-cs"/>
              </a:rPr>
              <a:t>Influenza Infection and Acute Myocardial Infarction, published June 25, 2024; NEJM Evid 2024;3(7); DOI: 10.1056/EVIDoa2300361.</a:t>
            </a:r>
            <a:endPar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endParaRPr>
          </a:p>
        </p:txBody>
      </p:sp>
      <p:grpSp>
        <p:nvGrpSpPr>
          <p:cNvPr id="18" name="Group 17">
            <a:extLst>
              <a:ext uri="{FF2B5EF4-FFF2-40B4-BE49-F238E27FC236}">
                <a16:creationId xmlns:a16="http://schemas.microsoft.com/office/drawing/2014/main" id="{03EE567F-27E9-5DD9-A241-D1E1A165032F}"/>
              </a:ext>
            </a:extLst>
          </p:cNvPr>
          <p:cNvGrpSpPr/>
          <p:nvPr/>
        </p:nvGrpSpPr>
        <p:grpSpPr>
          <a:xfrm>
            <a:off x="731045" y="1349606"/>
            <a:ext cx="10423056" cy="4297619"/>
            <a:chOff x="731045" y="1349606"/>
            <a:chExt cx="10423056" cy="4297619"/>
          </a:xfrm>
        </p:grpSpPr>
        <p:sp>
          <p:nvSpPr>
            <p:cNvPr id="6" name="TextBox 5">
              <a:extLst>
                <a:ext uri="{FF2B5EF4-FFF2-40B4-BE49-F238E27FC236}">
                  <a16:creationId xmlns:a16="http://schemas.microsoft.com/office/drawing/2014/main" id="{AE1883CD-5B28-2AAF-2D36-56D0E18D040B}"/>
                </a:ext>
              </a:extLst>
            </p:cNvPr>
            <p:cNvSpPr txBox="1"/>
            <p:nvPr/>
          </p:nvSpPr>
          <p:spPr>
            <a:xfrm>
              <a:off x="731045" y="1489238"/>
              <a:ext cx="5609616" cy="4093428"/>
            </a:xfrm>
            <a:prstGeom prst="rect">
              <a:avLst/>
            </a:prstGeom>
            <a:noFill/>
          </p:spPr>
          <p:txBody>
            <a:bodyPr wrap="square">
              <a:spAutoFit/>
            </a:bodyPr>
            <a:lstStyle/>
            <a:p>
              <a:pPr algn="l">
                <a:spcBef>
                  <a:spcPts val="300"/>
                </a:spcBef>
                <a:spcAft>
                  <a:spcPts val="300"/>
                </a:spcAft>
              </a:pPr>
              <a:r>
                <a:rPr lang="de-DE" sz="1600" b="1" dirty="0">
                  <a:solidFill>
                    <a:srgbClr val="231F20"/>
                  </a:solidFill>
                  <a:latin typeface="+mj-lt"/>
                </a:rPr>
                <a:t>Besteht ein Zusammenhang zwischen einer laborbestätigten Influenza-Infektion und eines AMIs?</a:t>
              </a:r>
            </a:p>
            <a:p>
              <a:pPr marL="285750" indent="-285750" algn="l">
                <a:spcBef>
                  <a:spcPts val="300"/>
                </a:spcBef>
                <a:spcAft>
                  <a:spcPts val="300"/>
                </a:spcAft>
                <a:buFont typeface="Arial" panose="020B0604020202020204" pitchFamily="34" charset="0"/>
                <a:buChar char="•"/>
              </a:pPr>
              <a:r>
                <a:rPr lang="de-DE" sz="1600" dirty="0">
                  <a:solidFill>
                    <a:srgbClr val="231F20"/>
                  </a:solidFill>
                  <a:latin typeface="Montserrat Light"/>
                </a:rPr>
                <a:t>Observatorische, Register-basierte, selbstkontrollierte Fall-Serienstudie zwischen 2008 bis 2019 aus den Niederlanden</a:t>
              </a:r>
            </a:p>
            <a:p>
              <a:pPr marL="285750" indent="-285750" algn="l">
                <a:spcBef>
                  <a:spcPts val="300"/>
                </a:spcBef>
                <a:spcAft>
                  <a:spcPts val="300"/>
                </a:spcAft>
                <a:buFont typeface="Arial" panose="020B0604020202020204" pitchFamily="34" charset="0"/>
                <a:buChar char="•"/>
              </a:pPr>
              <a:r>
                <a:rPr lang="de-DE" sz="1600" dirty="0">
                  <a:solidFill>
                    <a:srgbClr val="231F20"/>
                  </a:solidFill>
                  <a:latin typeface="Montserrat Light"/>
                </a:rPr>
                <a:t>Personen ≥35 mit einem AMI 1 Jahr vor bis 1 Jahr nach einer </a:t>
              </a:r>
              <a:r>
                <a:rPr lang="de-DE" sz="1600" u="sng" dirty="0">
                  <a:solidFill>
                    <a:srgbClr val="231F20"/>
                  </a:solidFill>
                  <a:latin typeface="Montserrat Light"/>
                </a:rPr>
                <a:t>testbestätigten</a:t>
              </a:r>
              <a:r>
                <a:rPr lang="de-DE" sz="1600" dirty="0">
                  <a:solidFill>
                    <a:srgbClr val="231F20"/>
                  </a:solidFill>
                  <a:latin typeface="Montserrat Light"/>
                </a:rPr>
                <a:t> Infektion</a:t>
              </a:r>
            </a:p>
            <a:p>
              <a:pPr marL="742950" lvl="1" indent="-285750">
                <a:spcBef>
                  <a:spcPts val="300"/>
                </a:spcBef>
                <a:spcAft>
                  <a:spcPts val="300"/>
                </a:spcAft>
                <a:buFont typeface="Arial" panose="020B0604020202020204" pitchFamily="34" charset="0"/>
                <a:buChar char="•"/>
              </a:pPr>
              <a:r>
                <a:rPr lang="de-DE" sz="1600" b="1" dirty="0">
                  <a:solidFill>
                    <a:srgbClr val="231F20"/>
                  </a:solidFill>
                  <a:latin typeface="Montserrat Light"/>
                </a:rPr>
                <a:t>6x höheres Risiko</a:t>
              </a:r>
              <a:r>
                <a:rPr lang="en-GB" sz="1600" baseline="30000" dirty="0">
                  <a:latin typeface="Montserrat"/>
                </a:rPr>
                <a:t>† </a:t>
              </a:r>
              <a:r>
                <a:rPr lang="de-DE" sz="1600" dirty="0">
                  <a:solidFill>
                    <a:srgbClr val="231F20"/>
                  </a:solidFill>
                  <a:latin typeface="Montserrat Light"/>
                </a:rPr>
                <a:t>für AMI in den </a:t>
              </a:r>
              <a:r>
                <a:rPr lang="de-DE" sz="1600" b="1" dirty="0">
                  <a:solidFill>
                    <a:srgbClr val="231F20"/>
                  </a:solidFill>
                  <a:latin typeface="Montserrat Light"/>
                </a:rPr>
                <a:t>ersten 7 Tagen nach einer </a:t>
              </a:r>
              <a:r>
                <a:rPr lang="de-DE" sz="1600" b="1" dirty="0">
                  <a:latin typeface="Montserrat Light"/>
                </a:rPr>
                <a:t>Influenza-Infektion </a:t>
              </a:r>
              <a:r>
                <a:rPr lang="de-DE" sz="1600" dirty="0">
                  <a:latin typeface="Montserrat Light"/>
                </a:rPr>
                <a:t>im Vergleich zum Kontrollzeitraum</a:t>
              </a:r>
              <a:r>
                <a:rPr lang="en-GB" sz="1600" baseline="30000" dirty="0">
                  <a:latin typeface="Montserrat"/>
                </a:rPr>
                <a:t>‡</a:t>
              </a:r>
            </a:p>
            <a:p>
              <a:pPr marL="742950" lvl="1" indent="-285750">
                <a:spcBef>
                  <a:spcPts val="300"/>
                </a:spcBef>
                <a:spcAft>
                  <a:spcPts val="300"/>
                </a:spcAft>
                <a:buFont typeface="Arial" panose="020B0604020202020204" pitchFamily="34" charset="0"/>
                <a:buChar char="•"/>
              </a:pPr>
              <a:r>
                <a:rPr lang="de-DE" sz="1600" dirty="0">
                  <a:solidFill>
                    <a:srgbClr val="231F20"/>
                  </a:solidFill>
                  <a:latin typeface="Montserrat Light"/>
                </a:rPr>
                <a:t>Es wurde insbesondere ein </a:t>
              </a:r>
              <a:r>
                <a:rPr lang="de-DE" sz="1600" b="1" dirty="0">
                  <a:solidFill>
                    <a:srgbClr val="231F20"/>
                  </a:solidFill>
                  <a:latin typeface="Montserrat Light"/>
                </a:rPr>
                <a:t>höheres Risiko </a:t>
              </a:r>
              <a:r>
                <a:rPr lang="de-DE" sz="1600" dirty="0">
                  <a:solidFill>
                    <a:srgbClr val="231F20"/>
                  </a:solidFill>
                  <a:latin typeface="Montserrat Light"/>
                </a:rPr>
                <a:t>bei Personen </a:t>
              </a:r>
              <a:r>
                <a:rPr lang="de-DE" sz="1600" b="1" u="sng" dirty="0">
                  <a:solidFill>
                    <a:srgbClr val="231F20"/>
                  </a:solidFill>
                  <a:latin typeface="Montserrat Light"/>
                </a:rPr>
                <a:t>ohne</a:t>
              </a:r>
              <a:r>
                <a:rPr lang="de-DE" sz="1600" b="1" dirty="0">
                  <a:solidFill>
                    <a:srgbClr val="231F20"/>
                  </a:solidFill>
                  <a:latin typeface="Montserrat Light"/>
                </a:rPr>
                <a:t> vorherige Hospitalisierung </a:t>
              </a:r>
              <a:r>
                <a:rPr lang="de-DE" sz="1600" dirty="0">
                  <a:solidFill>
                    <a:srgbClr val="231F20"/>
                  </a:solidFill>
                  <a:latin typeface="Montserrat Light"/>
                </a:rPr>
                <a:t>aufgrund einer koronaren Herzkrankheit beobachtet</a:t>
              </a:r>
            </a:p>
          </p:txBody>
        </p:sp>
        <p:grpSp>
          <p:nvGrpSpPr>
            <p:cNvPr id="17" name="Group 16">
              <a:extLst>
                <a:ext uri="{FF2B5EF4-FFF2-40B4-BE49-F238E27FC236}">
                  <a16:creationId xmlns:a16="http://schemas.microsoft.com/office/drawing/2014/main" id="{5756DCC5-C02D-AAD3-ED6F-571C028D2FA5}"/>
                </a:ext>
              </a:extLst>
            </p:cNvPr>
            <p:cNvGrpSpPr/>
            <p:nvPr/>
          </p:nvGrpSpPr>
          <p:grpSpPr>
            <a:xfrm>
              <a:off x="6580103" y="1349606"/>
              <a:ext cx="4573998" cy="4297619"/>
              <a:chOff x="6580103" y="1349606"/>
              <a:chExt cx="4573998" cy="4297619"/>
            </a:xfrm>
          </p:grpSpPr>
          <p:pic>
            <p:nvPicPr>
              <p:cNvPr id="8" name="Picture 7">
                <a:extLst>
                  <a:ext uri="{FF2B5EF4-FFF2-40B4-BE49-F238E27FC236}">
                    <a16:creationId xmlns:a16="http://schemas.microsoft.com/office/drawing/2014/main" id="{A535CDF2-CE60-25FF-6366-56E91B7AB9C7}"/>
                  </a:ext>
                </a:extLst>
              </p:cNvPr>
              <p:cNvPicPr>
                <a:picLocks noChangeAspect="1"/>
              </p:cNvPicPr>
              <p:nvPr/>
            </p:nvPicPr>
            <p:blipFill rotWithShape="1">
              <a:blip r:embed="rId3"/>
              <a:srcRect b="52442"/>
              <a:stretch/>
            </p:blipFill>
            <p:spPr>
              <a:xfrm>
                <a:off x="6580103" y="1349606"/>
                <a:ext cx="4547333" cy="4297619"/>
              </a:xfrm>
              <a:prstGeom prst="rect">
                <a:avLst/>
              </a:prstGeom>
            </p:spPr>
          </p:pic>
          <p:sp>
            <p:nvSpPr>
              <p:cNvPr id="11" name="Rectangle 10">
                <a:extLst>
                  <a:ext uri="{FF2B5EF4-FFF2-40B4-BE49-F238E27FC236}">
                    <a16:creationId xmlns:a16="http://schemas.microsoft.com/office/drawing/2014/main" id="{383F5EDC-86CA-FC4D-F7CF-61BF33CA0218}"/>
                  </a:ext>
                </a:extLst>
              </p:cNvPr>
              <p:cNvSpPr/>
              <p:nvPr/>
            </p:nvSpPr>
            <p:spPr>
              <a:xfrm>
                <a:off x="6580103" y="2317745"/>
                <a:ext cx="4573998" cy="16121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3" name="Rectangle 12">
                <a:extLst>
                  <a:ext uri="{FF2B5EF4-FFF2-40B4-BE49-F238E27FC236}">
                    <a16:creationId xmlns:a16="http://schemas.microsoft.com/office/drawing/2014/main" id="{D9196CAA-A16D-7B9D-3C36-1460063D0B4E}"/>
                  </a:ext>
                </a:extLst>
              </p:cNvPr>
              <p:cNvSpPr/>
              <p:nvPr/>
            </p:nvSpPr>
            <p:spPr>
              <a:xfrm>
                <a:off x="6580103" y="4602144"/>
                <a:ext cx="4573998" cy="2623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5" name="Rectangle 14">
                <a:extLst>
                  <a:ext uri="{FF2B5EF4-FFF2-40B4-BE49-F238E27FC236}">
                    <a16:creationId xmlns:a16="http://schemas.microsoft.com/office/drawing/2014/main" id="{4DEBB50C-4C62-EF3D-C859-82E40C6558B4}"/>
                  </a:ext>
                </a:extLst>
              </p:cNvPr>
              <p:cNvSpPr/>
              <p:nvPr/>
            </p:nvSpPr>
            <p:spPr>
              <a:xfrm>
                <a:off x="6580103" y="5343525"/>
                <a:ext cx="4573998" cy="2623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grpSp>
    </p:spTree>
    <p:extLst>
      <p:ext uri="{BB962C8B-B14F-4D97-AF65-F5344CB8AC3E}">
        <p14:creationId xmlns:p14="http://schemas.microsoft.com/office/powerpoint/2010/main" val="167571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75F1D7B-C1BC-1386-D688-EEEB2251531B}"/>
              </a:ext>
            </a:extLst>
          </p:cNvPr>
          <p:cNvPicPr>
            <a:picLocks noChangeAspect="1"/>
          </p:cNvPicPr>
          <p:nvPr/>
        </p:nvPicPr>
        <p:blipFill>
          <a:blip r:embed="rId2"/>
          <a:stretch>
            <a:fillRect/>
          </a:stretch>
        </p:blipFill>
        <p:spPr>
          <a:xfrm>
            <a:off x="7851665" y="1027906"/>
            <a:ext cx="4082453" cy="4039750"/>
          </a:xfrm>
          <a:prstGeom prst="rect">
            <a:avLst/>
          </a:prstGeom>
        </p:spPr>
      </p:pic>
      <p:pic>
        <p:nvPicPr>
          <p:cNvPr id="7" name="Grafik 6">
            <a:extLst>
              <a:ext uri="{FF2B5EF4-FFF2-40B4-BE49-F238E27FC236}">
                <a16:creationId xmlns:a16="http://schemas.microsoft.com/office/drawing/2014/main" id="{A7A5156A-F4C6-6FF5-071E-C168E3EFAAFF}"/>
              </a:ext>
            </a:extLst>
          </p:cNvPr>
          <p:cNvPicPr>
            <a:picLocks noChangeAspect="1"/>
          </p:cNvPicPr>
          <p:nvPr/>
        </p:nvPicPr>
        <p:blipFill>
          <a:blip r:embed="rId3"/>
          <a:stretch>
            <a:fillRect/>
          </a:stretch>
        </p:blipFill>
        <p:spPr>
          <a:xfrm>
            <a:off x="257882" y="365125"/>
            <a:ext cx="7645888" cy="3063875"/>
          </a:xfrm>
          <a:prstGeom prst="rect">
            <a:avLst/>
          </a:prstGeom>
        </p:spPr>
      </p:pic>
      <p:pic>
        <p:nvPicPr>
          <p:cNvPr id="9" name="Grafik 8">
            <a:extLst>
              <a:ext uri="{FF2B5EF4-FFF2-40B4-BE49-F238E27FC236}">
                <a16:creationId xmlns:a16="http://schemas.microsoft.com/office/drawing/2014/main" id="{30730232-9263-DEBD-CD1B-938EC31938B0}"/>
              </a:ext>
            </a:extLst>
          </p:cNvPr>
          <p:cNvPicPr>
            <a:picLocks noChangeAspect="1"/>
          </p:cNvPicPr>
          <p:nvPr/>
        </p:nvPicPr>
        <p:blipFill>
          <a:blip r:embed="rId4"/>
          <a:stretch>
            <a:fillRect/>
          </a:stretch>
        </p:blipFill>
        <p:spPr>
          <a:xfrm>
            <a:off x="507084" y="3324128"/>
            <a:ext cx="7254451" cy="1649523"/>
          </a:xfrm>
          <a:prstGeom prst="rect">
            <a:avLst/>
          </a:prstGeom>
        </p:spPr>
      </p:pic>
    </p:spTree>
    <p:extLst>
      <p:ext uri="{BB962C8B-B14F-4D97-AF65-F5344CB8AC3E}">
        <p14:creationId xmlns:p14="http://schemas.microsoft.com/office/powerpoint/2010/main" val="317482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DA6CD31-D4B5-D9F0-E588-7DBE76B6E612}"/>
              </a:ext>
            </a:extLst>
          </p:cNvPr>
          <p:cNvSpPr>
            <a:spLocks noGrp="1"/>
          </p:cNvSpPr>
          <p:nvPr>
            <p:ph type="title"/>
          </p:nvPr>
        </p:nvSpPr>
        <p:spPr/>
        <p:txBody>
          <a:bodyPr/>
          <a:lstStyle/>
          <a:p>
            <a:r>
              <a:rPr lang="de-DE" dirty="0"/>
              <a:t>Grippeimpfung bei Hypertonie </a:t>
            </a:r>
          </a:p>
        </p:txBody>
      </p:sp>
      <p:pic>
        <p:nvPicPr>
          <p:cNvPr id="5" name="Grafik 4">
            <a:extLst>
              <a:ext uri="{FF2B5EF4-FFF2-40B4-BE49-F238E27FC236}">
                <a16:creationId xmlns:a16="http://schemas.microsoft.com/office/drawing/2014/main" id="{51A1E366-79FF-9968-B438-81F69DF01F4B}"/>
              </a:ext>
            </a:extLst>
          </p:cNvPr>
          <p:cNvPicPr>
            <a:picLocks noChangeAspect="1"/>
          </p:cNvPicPr>
          <p:nvPr/>
        </p:nvPicPr>
        <p:blipFill>
          <a:blip r:embed="rId3"/>
          <a:stretch>
            <a:fillRect/>
          </a:stretch>
        </p:blipFill>
        <p:spPr>
          <a:xfrm>
            <a:off x="645056" y="1419294"/>
            <a:ext cx="6443432" cy="5238494"/>
          </a:xfrm>
          <a:prstGeom prst="rect">
            <a:avLst/>
          </a:prstGeom>
        </p:spPr>
      </p:pic>
      <p:pic>
        <p:nvPicPr>
          <p:cNvPr id="7" name="Grafik 6">
            <a:extLst>
              <a:ext uri="{FF2B5EF4-FFF2-40B4-BE49-F238E27FC236}">
                <a16:creationId xmlns:a16="http://schemas.microsoft.com/office/drawing/2014/main" id="{B0511B30-6C1E-5DB4-08AB-F37D04468CE7}"/>
              </a:ext>
            </a:extLst>
          </p:cNvPr>
          <p:cNvPicPr>
            <a:picLocks noChangeAspect="1"/>
          </p:cNvPicPr>
          <p:nvPr/>
        </p:nvPicPr>
        <p:blipFill>
          <a:blip r:embed="rId4"/>
          <a:stretch>
            <a:fillRect/>
          </a:stretch>
        </p:blipFill>
        <p:spPr>
          <a:xfrm>
            <a:off x="-85458" y="5983005"/>
            <a:ext cx="12340127" cy="809720"/>
          </a:xfrm>
          <a:prstGeom prst="rect">
            <a:avLst/>
          </a:prstGeom>
        </p:spPr>
      </p:pic>
      <p:pic>
        <p:nvPicPr>
          <p:cNvPr id="11" name="Grafik 10">
            <a:extLst>
              <a:ext uri="{FF2B5EF4-FFF2-40B4-BE49-F238E27FC236}">
                <a16:creationId xmlns:a16="http://schemas.microsoft.com/office/drawing/2014/main" id="{A65D5EB0-2AA0-147B-FAEB-BEAC7B50FEBE}"/>
              </a:ext>
            </a:extLst>
          </p:cNvPr>
          <p:cNvPicPr>
            <a:picLocks noChangeAspect="1"/>
          </p:cNvPicPr>
          <p:nvPr/>
        </p:nvPicPr>
        <p:blipFill>
          <a:blip r:embed="rId5"/>
          <a:stretch>
            <a:fillRect/>
          </a:stretch>
        </p:blipFill>
        <p:spPr>
          <a:xfrm>
            <a:off x="6879364" y="3400133"/>
            <a:ext cx="5312636" cy="2521449"/>
          </a:xfrm>
          <a:prstGeom prst="rect">
            <a:avLst/>
          </a:prstGeom>
        </p:spPr>
      </p:pic>
      <p:pic>
        <p:nvPicPr>
          <p:cNvPr id="13" name="Grafik 12">
            <a:extLst>
              <a:ext uri="{FF2B5EF4-FFF2-40B4-BE49-F238E27FC236}">
                <a16:creationId xmlns:a16="http://schemas.microsoft.com/office/drawing/2014/main" id="{E9A57460-5CFA-ED38-1F4E-DE09A1F717CA}"/>
              </a:ext>
            </a:extLst>
          </p:cNvPr>
          <p:cNvPicPr>
            <a:picLocks noChangeAspect="1"/>
          </p:cNvPicPr>
          <p:nvPr/>
        </p:nvPicPr>
        <p:blipFill>
          <a:blip r:embed="rId6"/>
          <a:stretch>
            <a:fillRect/>
          </a:stretch>
        </p:blipFill>
        <p:spPr>
          <a:xfrm>
            <a:off x="7371813" y="1027906"/>
            <a:ext cx="4332719" cy="2088483"/>
          </a:xfrm>
          <a:prstGeom prst="rect">
            <a:avLst/>
          </a:prstGeom>
        </p:spPr>
      </p:pic>
    </p:spTree>
    <p:extLst>
      <p:ext uri="{BB962C8B-B14F-4D97-AF65-F5344CB8AC3E}">
        <p14:creationId xmlns:p14="http://schemas.microsoft.com/office/powerpoint/2010/main" val="178940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081917-C6A4-22B8-0324-5418D8AB1316}"/>
              </a:ext>
            </a:extLst>
          </p:cNvPr>
          <p:cNvSpPr>
            <a:spLocks noGrp="1"/>
          </p:cNvSpPr>
          <p:nvPr>
            <p:ph sz="quarter" idx="19"/>
          </p:nvPr>
        </p:nvSpPr>
        <p:spPr>
          <a:xfrm>
            <a:off x="1509822" y="1849641"/>
            <a:ext cx="9627782" cy="4717389"/>
          </a:xfrm>
        </p:spPr>
        <p:txBody>
          <a:bodyPr/>
          <a:lstStyle/>
          <a:p>
            <a:pPr>
              <a:spcBef>
                <a:spcPts val="300"/>
              </a:spcBef>
              <a:spcAft>
                <a:spcPts val="300"/>
              </a:spcAft>
            </a:pPr>
            <a:r>
              <a:rPr lang="de-DE" sz="1400" dirty="0"/>
              <a:t>Es wurde der Zusammenhangs zwischen einer Influenza-Impfung &amp; dem Risiko der Entwicklung einer CKD sowie der Notwendigkeit einer Dialyse bei Patienten mit Bluthochdruck untersucht</a:t>
            </a:r>
          </a:p>
          <a:p>
            <a:pPr marL="285750" indent="-285750">
              <a:spcBef>
                <a:spcPts val="300"/>
              </a:spcBef>
              <a:spcAft>
                <a:spcPts val="300"/>
              </a:spcAft>
              <a:buFont typeface="Arial" panose="020B0604020202020204" pitchFamily="34" charset="0"/>
              <a:buChar char="•"/>
            </a:pPr>
            <a:r>
              <a:rPr lang="de-DE" sz="1400" dirty="0"/>
              <a:t>Die Studie umfasste insgesamt 37.117 geimpfte (=15.961) &amp; ungeimpfte (=21.156) Patienten ≥55 Jahre mit Hypertension </a:t>
            </a:r>
          </a:p>
          <a:p>
            <a:pPr>
              <a:spcBef>
                <a:spcPts val="300"/>
              </a:spcBef>
              <a:spcAft>
                <a:spcPts val="300"/>
              </a:spcAft>
            </a:pPr>
            <a:endParaRPr lang="de-DE" sz="1400" b="1" dirty="0"/>
          </a:p>
          <a:p>
            <a:pPr>
              <a:spcBef>
                <a:spcPts val="300"/>
              </a:spcBef>
              <a:spcAft>
                <a:spcPts val="300"/>
              </a:spcAft>
            </a:pPr>
            <a:r>
              <a:rPr lang="de-DE" sz="1400" b="1" dirty="0"/>
              <a:t>Geimpfte Patienten hatten innerhalb &amp; außerhalb als auch über alle Saisons ein signifikant geringeres Risiko eine CKD zu entwickeln</a:t>
            </a:r>
          </a:p>
          <a:p>
            <a:pPr marL="285750" indent="-285750">
              <a:spcBef>
                <a:spcPts val="300"/>
              </a:spcBef>
              <a:spcAft>
                <a:spcPts val="300"/>
              </a:spcAft>
              <a:buFont typeface="Arial" panose="020B0604020202020204" pitchFamily="34" charset="0"/>
              <a:buChar char="•"/>
            </a:pPr>
            <a:r>
              <a:rPr lang="de-DE" sz="1200" dirty="0"/>
              <a:t>A</a:t>
            </a:r>
            <a:r>
              <a:rPr lang="en-US" sz="1200" dirty="0" err="1"/>
              <a:t>djustiertes</a:t>
            </a:r>
            <a:r>
              <a:rPr lang="en-US" sz="1200" dirty="0"/>
              <a:t> Hazard Ratio [</a:t>
            </a:r>
            <a:r>
              <a:rPr lang="en-US" sz="1200" dirty="0" err="1"/>
              <a:t>aHR</a:t>
            </a:r>
            <a:r>
              <a:rPr lang="en-US" sz="1200" dirty="0"/>
              <a:t>]: 0.39 (95% KI: 0,33–0,46) / 0.38 (95% KI: 0,31–0,45</a:t>
            </a:r>
            <a:r>
              <a:rPr lang="de-DE" sz="1200" dirty="0"/>
              <a:t>) / </a:t>
            </a:r>
            <a:r>
              <a:rPr lang="it-IT" sz="1200" dirty="0"/>
              <a:t>0,38 (95% KI: 0,34–0,44)</a:t>
            </a:r>
            <a:endParaRPr lang="de-DE" sz="1200" dirty="0"/>
          </a:p>
          <a:p>
            <a:pPr>
              <a:spcBef>
                <a:spcPts val="300"/>
              </a:spcBef>
              <a:spcAft>
                <a:spcPts val="300"/>
              </a:spcAft>
            </a:pPr>
            <a:r>
              <a:rPr lang="de-DE" sz="1400" b="1" dirty="0"/>
              <a:t>Die Notwendigkeit einer Dialyse war bei geimpften Patienten ebenfalls signifikant niedriger</a:t>
            </a:r>
          </a:p>
          <a:p>
            <a:pPr marL="285750" indent="-285750">
              <a:spcBef>
                <a:spcPts val="300"/>
              </a:spcBef>
              <a:spcAft>
                <a:spcPts val="300"/>
              </a:spcAft>
              <a:buFont typeface="Arial" panose="020B0604020202020204" pitchFamily="34" charset="0"/>
              <a:buChar char="•"/>
            </a:pPr>
            <a:r>
              <a:rPr lang="de-DE" sz="1200" dirty="0"/>
              <a:t>A</a:t>
            </a:r>
            <a:r>
              <a:rPr lang="en-US" sz="1200" dirty="0" err="1"/>
              <a:t>djustiertes</a:t>
            </a:r>
            <a:r>
              <a:rPr lang="en-US" sz="1200" dirty="0"/>
              <a:t> Hazard Ratio [</a:t>
            </a:r>
            <a:r>
              <a:rPr lang="en-US" sz="1200" dirty="0" err="1"/>
              <a:t>aHR</a:t>
            </a:r>
            <a:r>
              <a:rPr lang="en-US" sz="1200" dirty="0"/>
              <a:t>]: 0,40 (95% KI: 0,30–0.,53) / 0,42 (95% KI: 0,31–0.57) /0,41 (95% KI: 0,33–0,51</a:t>
            </a:r>
            <a:r>
              <a:rPr lang="de-DE" sz="1200" dirty="0"/>
              <a:t>)</a:t>
            </a:r>
          </a:p>
          <a:p>
            <a:pPr>
              <a:spcBef>
                <a:spcPts val="300"/>
              </a:spcBef>
              <a:spcAft>
                <a:spcPts val="300"/>
              </a:spcAft>
            </a:pPr>
            <a:r>
              <a:rPr lang="de-DE" sz="1400" b="1" dirty="0"/>
              <a:t>Mehrfache Impfungen führten zu einem stärkeren protektiven Effekt </a:t>
            </a:r>
          </a:p>
          <a:p>
            <a:pPr>
              <a:spcBef>
                <a:spcPts val="300"/>
              </a:spcBef>
              <a:spcAft>
                <a:spcPts val="300"/>
              </a:spcAft>
            </a:pPr>
            <a:endParaRPr lang="de-DE" sz="1400" dirty="0"/>
          </a:p>
          <a:p>
            <a:pPr>
              <a:spcBef>
                <a:spcPts val="300"/>
              </a:spcBef>
              <a:spcAft>
                <a:spcPts val="300"/>
              </a:spcAft>
            </a:pPr>
            <a:r>
              <a:rPr lang="de-DE" sz="1400" dirty="0"/>
              <a:t>Die Influenza-Impfung reduzierte das Risiko der Entwicklung einer CKD und die Notwendigkeit einer Dialyse bei Patienten mit Hypertension. </a:t>
            </a:r>
          </a:p>
          <a:p>
            <a:pPr marL="285750" indent="-285750">
              <a:spcBef>
                <a:spcPts val="300"/>
              </a:spcBef>
              <a:spcAft>
                <a:spcPts val="300"/>
              </a:spcAft>
              <a:buFont typeface="Arial" panose="020B0604020202020204" pitchFamily="34" charset="0"/>
              <a:buChar char="•"/>
            </a:pPr>
            <a:r>
              <a:rPr lang="de-DE" sz="1200" dirty="0"/>
              <a:t>Dieser Effekt war sowohl während der Influenza-Saison als auch außerhalb zu beobachten und nahm mit der Anzahl der Impfungen zu.</a:t>
            </a:r>
          </a:p>
        </p:txBody>
      </p:sp>
      <p:sp>
        <p:nvSpPr>
          <p:cNvPr id="4" name="TextBox 9">
            <a:extLst>
              <a:ext uri="{FF2B5EF4-FFF2-40B4-BE49-F238E27FC236}">
                <a16:creationId xmlns:a16="http://schemas.microsoft.com/office/drawing/2014/main" id="{BBFE9A05-5907-6E62-3B06-A8A04192A271}"/>
              </a:ext>
            </a:extLst>
          </p:cNvPr>
          <p:cNvSpPr txBox="1"/>
          <p:nvPr/>
        </p:nvSpPr>
        <p:spPr>
          <a:xfrm>
            <a:off x="731044" y="6488668"/>
            <a:ext cx="10729912" cy="369332"/>
          </a:xfrm>
          <a:prstGeom prst="rect">
            <a:avLst/>
          </a:prstGeom>
          <a:noFill/>
        </p:spPr>
        <p:txBody>
          <a:bodyPr wrap="square" rtlCol="0" anchor="b">
            <a:spAutoFit/>
          </a:bodyPr>
          <a:lstStyle/>
          <a:p>
            <a:pPr>
              <a:defRPr/>
            </a:pPr>
            <a:r>
              <a:rPr lang="da-DK" altLang="de-DE" sz="900" dirty="0"/>
              <a:t>CKD – chronische Nierenerkrankung; KI – Konfidenzintervall.</a:t>
            </a:r>
          </a:p>
          <a:p>
            <a:pPr>
              <a:defRPr/>
            </a:pPr>
            <a:r>
              <a:rPr lang="da-DK" altLang="de-DE" sz="900" dirty="0"/>
              <a:t>1. Hao WR et al. Vaccines (Basel). 2023 Jun 14;11(6):1098. </a:t>
            </a:r>
          </a:p>
        </p:txBody>
      </p:sp>
      <p:sp>
        <p:nvSpPr>
          <p:cNvPr id="7" name="Text Placeholder 2">
            <a:extLst>
              <a:ext uri="{FF2B5EF4-FFF2-40B4-BE49-F238E27FC236}">
                <a16:creationId xmlns:a16="http://schemas.microsoft.com/office/drawing/2014/main" id="{64C41F92-D89A-8236-8F7E-FB6D63F61108}"/>
              </a:ext>
            </a:extLst>
          </p:cNvPr>
          <p:cNvSpPr>
            <a:spLocks noGrp="1"/>
          </p:cNvSpPr>
          <p:nvPr>
            <p:ph type="body" sz="quarter" idx="18"/>
          </p:nvPr>
        </p:nvSpPr>
        <p:spPr>
          <a:xfrm>
            <a:off x="731044" y="235186"/>
            <a:ext cx="10729912" cy="941796"/>
          </a:xfrm>
        </p:spPr>
        <p:txBody>
          <a:bodyPr/>
          <a:lstStyle/>
          <a:p>
            <a:r>
              <a:rPr lang="de-DE" dirty="0"/>
              <a:t>Protektiver Effekt der Influenza-Impfung:                           </a:t>
            </a:r>
            <a:r>
              <a:rPr lang="de-DE" sz="2000" dirty="0"/>
              <a:t>Verringertes Risiko der Entwicklung einer CKD &amp; Notwendigkeit einer Dialyse bei Patienten mit Hypertension</a:t>
            </a:r>
            <a:r>
              <a:rPr lang="de-DE" sz="2000" baseline="30000" dirty="0"/>
              <a:t>1</a:t>
            </a:r>
            <a:endParaRPr lang="en-US" sz="2000" baseline="30000" dirty="0"/>
          </a:p>
        </p:txBody>
      </p:sp>
      <p:cxnSp>
        <p:nvCxnSpPr>
          <p:cNvPr id="8" name="Straight Connector 23">
            <a:extLst>
              <a:ext uri="{FF2B5EF4-FFF2-40B4-BE49-F238E27FC236}">
                <a16:creationId xmlns:a16="http://schemas.microsoft.com/office/drawing/2014/main" id="{1E695753-F7B4-6BD2-308D-B524516EA469}"/>
              </a:ext>
            </a:extLst>
          </p:cNvPr>
          <p:cNvCxnSpPr>
            <a:cxnSpLocks/>
          </p:cNvCxnSpPr>
          <p:nvPr/>
        </p:nvCxnSpPr>
        <p:spPr>
          <a:xfrm flipV="1">
            <a:off x="1381961" y="1849641"/>
            <a:ext cx="0" cy="1068571"/>
          </a:xfrm>
          <a:prstGeom prst="line">
            <a:avLst/>
          </a:prstGeom>
          <a:noFill/>
          <a:ln w="57150" cap="flat" cmpd="sng" algn="ctr">
            <a:solidFill>
              <a:srgbClr val="F1EFEA">
                <a:lumMod val="90000"/>
              </a:srgbClr>
            </a:solidFill>
            <a:prstDash val="solid"/>
            <a:miter lim="800000"/>
          </a:ln>
          <a:effectLst/>
        </p:spPr>
      </p:cxnSp>
      <p:cxnSp>
        <p:nvCxnSpPr>
          <p:cNvPr id="10" name="Straight Connector 24">
            <a:extLst>
              <a:ext uri="{FF2B5EF4-FFF2-40B4-BE49-F238E27FC236}">
                <a16:creationId xmlns:a16="http://schemas.microsoft.com/office/drawing/2014/main" id="{5C05F557-20AB-FA0D-E8AA-91DC5FF79FD2}"/>
              </a:ext>
            </a:extLst>
          </p:cNvPr>
          <p:cNvCxnSpPr>
            <a:cxnSpLocks/>
          </p:cNvCxnSpPr>
          <p:nvPr/>
        </p:nvCxnSpPr>
        <p:spPr>
          <a:xfrm flipV="1">
            <a:off x="1390139" y="5311784"/>
            <a:ext cx="0" cy="902946"/>
          </a:xfrm>
          <a:prstGeom prst="line">
            <a:avLst/>
          </a:prstGeom>
          <a:noFill/>
          <a:ln w="57150" cap="flat" cmpd="sng" algn="ctr">
            <a:solidFill>
              <a:srgbClr val="F1EFEA">
                <a:lumMod val="90000"/>
              </a:srgbClr>
            </a:solidFill>
            <a:prstDash val="solid"/>
            <a:miter lim="800000"/>
          </a:ln>
          <a:effectLst/>
        </p:spPr>
      </p:cxnSp>
      <p:sp>
        <p:nvSpPr>
          <p:cNvPr id="18" name="TextBox 17">
            <a:extLst>
              <a:ext uri="{FF2B5EF4-FFF2-40B4-BE49-F238E27FC236}">
                <a16:creationId xmlns:a16="http://schemas.microsoft.com/office/drawing/2014/main" id="{3835A082-16C5-D004-27AD-DE76BD76F870}"/>
              </a:ext>
            </a:extLst>
          </p:cNvPr>
          <p:cNvSpPr txBox="1"/>
          <p:nvPr/>
        </p:nvSpPr>
        <p:spPr>
          <a:xfrm>
            <a:off x="731043" y="1280568"/>
            <a:ext cx="10729910" cy="307777"/>
          </a:xfrm>
          <a:prstGeom prst="rect">
            <a:avLst/>
          </a:prstGeom>
          <a:noFill/>
        </p:spPr>
        <p:txBody>
          <a:bodyPr wrap="square">
            <a:spAutoFit/>
          </a:bodyPr>
          <a:lstStyle/>
          <a:p>
            <a:r>
              <a:rPr lang="de-DE" sz="1400" b="1" dirty="0"/>
              <a:t>Retrospektive Analyse von Daten aus der National Health Insurance Research Database in Taiwan zwischen 2001 - 2012</a:t>
            </a:r>
          </a:p>
        </p:txBody>
      </p:sp>
      <p:cxnSp>
        <p:nvCxnSpPr>
          <p:cNvPr id="19" name="Straight Connector 23">
            <a:extLst>
              <a:ext uri="{FF2B5EF4-FFF2-40B4-BE49-F238E27FC236}">
                <a16:creationId xmlns:a16="http://schemas.microsoft.com/office/drawing/2014/main" id="{2294D8B7-4042-9A51-796E-5B94ECDDDBAD}"/>
              </a:ext>
            </a:extLst>
          </p:cNvPr>
          <p:cNvCxnSpPr>
            <a:cxnSpLocks/>
          </p:cNvCxnSpPr>
          <p:nvPr/>
        </p:nvCxnSpPr>
        <p:spPr>
          <a:xfrm flipV="1">
            <a:off x="1382097" y="3262585"/>
            <a:ext cx="8042" cy="1682491"/>
          </a:xfrm>
          <a:prstGeom prst="line">
            <a:avLst/>
          </a:prstGeom>
          <a:noFill/>
          <a:ln w="57150" cap="flat" cmpd="sng" algn="ctr">
            <a:solidFill>
              <a:srgbClr val="F1EFEA">
                <a:lumMod val="90000"/>
              </a:srgbClr>
            </a:solidFill>
            <a:prstDash val="solid"/>
            <a:miter lim="800000"/>
          </a:ln>
          <a:effectLst/>
        </p:spPr>
      </p:cxnSp>
      <p:pic>
        <p:nvPicPr>
          <p:cNvPr id="26" name="Graphic 25" descr="Bullseye with solid fill">
            <a:extLst>
              <a:ext uri="{FF2B5EF4-FFF2-40B4-BE49-F238E27FC236}">
                <a16:creationId xmlns:a16="http://schemas.microsoft.com/office/drawing/2014/main" id="{0906E55F-DCAD-64D7-3995-714CEABB18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101" y="1987980"/>
            <a:ext cx="720000" cy="720000"/>
          </a:xfrm>
          <a:prstGeom prst="rect">
            <a:avLst/>
          </a:prstGeom>
        </p:spPr>
      </p:pic>
      <p:pic>
        <p:nvPicPr>
          <p:cNvPr id="28" name="Graphic 27" descr="Presentation with pie chart with solid fill">
            <a:extLst>
              <a:ext uri="{FF2B5EF4-FFF2-40B4-BE49-F238E27FC236}">
                <a16:creationId xmlns:a16="http://schemas.microsoft.com/office/drawing/2014/main" id="{30D49653-8429-9ED2-8B46-90DA4974BF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101" y="3789491"/>
            <a:ext cx="720000" cy="720000"/>
          </a:xfrm>
          <a:prstGeom prst="rect">
            <a:avLst/>
          </a:prstGeom>
        </p:spPr>
      </p:pic>
      <p:pic>
        <p:nvPicPr>
          <p:cNvPr id="5" name="Graphic 4" descr="Lights On with solid fill">
            <a:extLst>
              <a:ext uri="{FF2B5EF4-FFF2-40B4-BE49-F238E27FC236}">
                <a16:creationId xmlns:a16="http://schemas.microsoft.com/office/drawing/2014/main" id="{71C343AF-40F8-234D-D1FE-26F2FE743E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101" y="5403257"/>
            <a:ext cx="720000" cy="720000"/>
          </a:xfrm>
          <a:prstGeom prst="rect">
            <a:avLst/>
          </a:prstGeom>
        </p:spPr>
      </p:pic>
    </p:spTree>
    <p:extLst>
      <p:ext uri="{BB962C8B-B14F-4D97-AF65-F5344CB8AC3E}">
        <p14:creationId xmlns:p14="http://schemas.microsoft.com/office/powerpoint/2010/main" val="284688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081917-C6A4-22B8-0324-5418D8AB1316}"/>
              </a:ext>
            </a:extLst>
          </p:cNvPr>
          <p:cNvSpPr>
            <a:spLocks noGrp="1"/>
          </p:cNvSpPr>
          <p:nvPr>
            <p:ph sz="quarter" idx="19"/>
          </p:nvPr>
        </p:nvSpPr>
        <p:spPr>
          <a:xfrm>
            <a:off x="731045" y="2030817"/>
            <a:ext cx="10729912" cy="4229985"/>
          </a:xfrm>
        </p:spPr>
        <p:txBody>
          <a:bodyPr/>
          <a:lstStyle/>
          <a:p>
            <a:r>
              <a:rPr lang="de-DE" sz="1400" dirty="0"/>
              <a:t>Eine Influenza-Impfung führte zu....</a:t>
            </a:r>
          </a:p>
          <a:p>
            <a:r>
              <a:rPr lang="de-DE" sz="1400" dirty="0"/>
              <a:t>....einer signifikanten </a:t>
            </a:r>
            <a:r>
              <a:rPr lang="de-DE" sz="1400" b="1" dirty="0"/>
              <a:t>Reduktion des Risikos von Komplikationen und Hospitalisierungen</a:t>
            </a:r>
            <a:endParaRPr lang="de-DE" sz="1400" dirty="0"/>
          </a:p>
          <a:p>
            <a:pPr marL="459450" lvl="1" indent="-171450"/>
            <a:r>
              <a:rPr lang="de-DE" sz="1400" dirty="0"/>
              <a:t>Geimpfte Patienten hatten eine geringere Wahrscheinlichkeit für das Auftreten akuter Nierenschäden und anderen schweren Erkrankungen </a:t>
            </a:r>
          </a:p>
          <a:p>
            <a:pPr marL="171450" indent="-171450"/>
            <a:r>
              <a:rPr lang="de-DE" sz="1400" dirty="0"/>
              <a:t>....einer </a:t>
            </a:r>
            <a:r>
              <a:rPr lang="de-DE" sz="1400" b="1" dirty="0"/>
              <a:t>Verringerung des Risikos für Herz-Kreislauf-Erkrankungen</a:t>
            </a:r>
          </a:p>
          <a:p>
            <a:pPr marL="459450" lvl="1" indent="-171450"/>
            <a:r>
              <a:rPr lang="de-DE" sz="1400" dirty="0"/>
              <a:t>Studien haben gezeigt, dass geimpfte Patienten eine geringere Wahrscheinlichkeit für schwere kardiovaskuläre Ereignisse und eine niedrigere Gesamtmortalität aufweisen.</a:t>
            </a:r>
          </a:p>
          <a:p>
            <a:r>
              <a:rPr lang="de-DE" sz="1400" dirty="0"/>
              <a:t>....einem </a:t>
            </a:r>
            <a:r>
              <a:rPr lang="de-DE" sz="1400" b="1" dirty="0"/>
              <a:t>geringeren Risiko für die Inzidenz anderer schwerer Erkrankungen </a:t>
            </a:r>
            <a:r>
              <a:rPr lang="de-DE" sz="1400" dirty="0"/>
              <a:t>(z.B. Lungenkrebs und Leberkrebs)</a:t>
            </a:r>
          </a:p>
          <a:p>
            <a:pPr>
              <a:buClr>
                <a:schemeClr val="tx1"/>
              </a:buClr>
            </a:pPr>
            <a:r>
              <a:rPr lang="de-DE" sz="1400" b="1" dirty="0">
                <a:solidFill>
                  <a:srgbClr val="C00000"/>
                </a:solidFill>
              </a:rPr>
              <a:t>Eine regelmäßige Grippeimpfung einschließlich Auffrischungsimpfungen, führte zu besseren gesundheitlichen Ergebnissen, wie eine geringere Hospitalisierungsrate und eine verbesserte allgemeine Prognose</a:t>
            </a:r>
          </a:p>
          <a:p>
            <a:pPr marL="285750" indent="-285750">
              <a:buClr>
                <a:srgbClr val="FF0000"/>
              </a:buClr>
            </a:pPr>
            <a:r>
              <a:rPr lang="de-DE" sz="1400" dirty="0"/>
              <a:t>Sowohl die </a:t>
            </a:r>
            <a:r>
              <a:rPr lang="de-DE" sz="1400" b="1" dirty="0"/>
              <a:t>KDIGO</a:t>
            </a:r>
            <a:r>
              <a:rPr lang="de-DE" sz="1400" dirty="0"/>
              <a:t> als auch das </a:t>
            </a:r>
            <a:r>
              <a:rPr lang="de-DE" sz="1400" b="1" dirty="0"/>
              <a:t>CDC</a:t>
            </a:r>
            <a:r>
              <a:rPr lang="de-DE" sz="1400" dirty="0"/>
              <a:t> &amp; das </a:t>
            </a:r>
            <a:r>
              <a:rPr lang="de-DE" sz="1400" b="1" dirty="0"/>
              <a:t>RKI</a:t>
            </a:r>
            <a:r>
              <a:rPr lang="de-DE" sz="1400" baseline="30000" dirty="0"/>
              <a:t>2</a:t>
            </a:r>
            <a:r>
              <a:rPr lang="de-DE" sz="1400" b="1" dirty="0"/>
              <a:t> </a:t>
            </a:r>
            <a:r>
              <a:rPr lang="de-DE" sz="1400" dirty="0"/>
              <a:t>empfehlen die saisonale Influenza-Impfung für CKD-Patienten</a:t>
            </a:r>
          </a:p>
          <a:p>
            <a:endParaRPr lang="en-US" sz="1400" dirty="0">
              <a:solidFill>
                <a:srgbClr val="C00000"/>
              </a:solidFill>
            </a:endParaRPr>
          </a:p>
        </p:txBody>
      </p:sp>
      <p:sp>
        <p:nvSpPr>
          <p:cNvPr id="3" name="Text Placeholder 2">
            <a:extLst>
              <a:ext uri="{FF2B5EF4-FFF2-40B4-BE49-F238E27FC236}">
                <a16:creationId xmlns:a16="http://schemas.microsoft.com/office/drawing/2014/main" id="{DC05F51C-FFBA-1992-A571-FED6A3331579}"/>
              </a:ext>
            </a:extLst>
          </p:cNvPr>
          <p:cNvSpPr>
            <a:spLocks noGrp="1"/>
          </p:cNvSpPr>
          <p:nvPr>
            <p:ph type="body" sz="quarter" idx="18"/>
          </p:nvPr>
        </p:nvSpPr>
        <p:spPr>
          <a:xfrm>
            <a:off x="731045" y="548799"/>
            <a:ext cx="10729912" cy="1206484"/>
          </a:xfrm>
        </p:spPr>
        <p:txBody>
          <a:bodyPr/>
          <a:lstStyle/>
          <a:p>
            <a:r>
              <a:rPr lang="de-DE" dirty="0"/>
              <a:t>Protektiver Effekt der Influenza-Impfung bei Patienten mit chronischer Nierenerkrankung (CKD)?</a:t>
            </a:r>
            <a:r>
              <a:rPr lang="de-DE" baseline="30000" dirty="0"/>
              <a:t>1</a:t>
            </a:r>
          </a:p>
          <a:p>
            <a:r>
              <a:rPr lang="en-US" sz="2000" b="0" dirty="0" err="1"/>
              <a:t>Analyse</a:t>
            </a:r>
            <a:r>
              <a:rPr lang="en-US" sz="2000" b="0" dirty="0"/>
              <a:t> der </a:t>
            </a:r>
            <a:r>
              <a:rPr lang="en-US" sz="2000" b="0" dirty="0" err="1"/>
              <a:t>verfügbaren</a:t>
            </a:r>
            <a:r>
              <a:rPr lang="en-US" sz="2000" b="0" dirty="0"/>
              <a:t> </a:t>
            </a:r>
            <a:r>
              <a:rPr lang="en-US" sz="2000" b="0" dirty="0" err="1"/>
              <a:t>Evidenz</a:t>
            </a:r>
            <a:endParaRPr lang="en-US" sz="2000" b="0" dirty="0"/>
          </a:p>
        </p:txBody>
      </p:sp>
      <p:sp>
        <p:nvSpPr>
          <p:cNvPr id="4" name="TextBox 9">
            <a:extLst>
              <a:ext uri="{FF2B5EF4-FFF2-40B4-BE49-F238E27FC236}">
                <a16:creationId xmlns:a16="http://schemas.microsoft.com/office/drawing/2014/main" id="{BBFE9A05-5907-6E62-3B06-A8A04192A271}"/>
              </a:ext>
            </a:extLst>
          </p:cNvPr>
          <p:cNvSpPr txBox="1"/>
          <p:nvPr/>
        </p:nvSpPr>
        <p:spPr>
          <a:xfrm>
            <a:off x="724695" y="6309201"/>
            <a:ext cx="10729912" cy="369332"/>
          </a:xfrm>
          <a:prstGeom prst="rect">
            <a:avLst/>
          </a:prstGeom>
          <a:noFill/>
        </p:spPr>
        <p:txBody>
          <a:bodyPr wrap="square" rtlCol="0" anchor="b">
            <a:spAutoFit/>
          </a:bodyPr>
          <a:lstStyle/>
          <a:p>
            <a:pPr>
              <a:defRPr/>
            </a:pPr>
            <a:r>
              <a:rPr lang="da-DK" altLang="de-DE" sz="900" dirty="0"/>
              <a:t>KDIGO - </a:t>
            </a:r>
            <a:r>
              <a:rPr lang="en-US" altLang="de-DE" sz="900" dirty="0"/>
              <a:t>Kidney Disease: Improving Global Outcomes</a:t>
            </a:r>
            <a:r>
              <a:rPr lang="da-DK" altLang="de-DE" sz="900" dirty="0"/>
              <a:t>; CDC - </a:t>
            </a:r>
            <a:r>
              <a:rPr lang="en-US" altLang="de-DE" sz="900" dirty="0"/>
              <a:t>Centers for Disease Control and Prevention</a:t>
            </a:r>
            <a:r>
              <a:rPr lang="da-DK" altLang="de-DE" sz="900" dirty="0"/>
              <a:t>; RKI – Robert-Koch-Institut; CKD – chronische Nierenerkrankung.</a:t>
            </a:r>
          </a:p>
          <a:p>
            <a:pPr>
              <a:defRPr/>
            </a:pPr>
            <a:r>
              <a:rPr lang="da-DK" altLang="de-DE" sz="900" dirty="0"/>
              <a:t>1. Shrestha AB et al. Ann Med Surg (Lond). 2023 Mar 27;85(4):642-644. 2. </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RKI: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Epidemiologisches</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Bulletin 31/2024,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abrufbar</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unter</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a:t>
            </a:r>
            <a:r>
              <a:rPr lang="de-DE" sz="900" dirty="0">
                <a:hlinkClick r:id="rId3"/>
              </a:rPr>
              <a:t>Epidemiologisches Bulletin 31/2024 (rki.de)</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a:t>
            </a:r>
            <a:r>
              <a:rPr lang="da-DK" altLang="de-DE" sz="900" dirty="0"/>
              <a:t> </a:t>
            </a:r>
          </a:p>
        </p:txBody>
      </p:sp>
    </p:spTree>
    <p:extLst>
      <p:ext uri="{BB962C8B-B14F-4D97-AF65-F5344CB8AC3E}">
        <p14:creationId xmlns:p14="http://schemas.microsoft.com/office/powerpoint/2010/main" val="251755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43E260-2272-E5A1-CE20-D56415491D8E}"/>
              </a:ext>
            </a:extLst>
          </p:cNvPr>
          <p:cNvSpPr>
            <a:spLocks noGrp="1"/>
          </p:cNvSpPr>
          <p:nvPr>
            <p:ph idx="1"/>
          </p:nvPr>
        </p:nvSpPr>
        <p:spPr>
          <a:xfrm>
            <a:off x="729515" y="1511393"/>
            <a:ext cx="10729912" cy="4067947"/>
          </a:xfrm>
        </p:spPr>
        <p:txBody>
          <a:bodyPr>
            <a:normAutofit/>
          </a:bodyPr>
          <a:lstStyle/>
          <a:p>
            <a:pPr marL="0" indent="0">
              <a:buNone/>
            </a:pPr>
            <a:r>
              <a:rPr lang="de-DE" sz="1800" dirty="0">
                <a:solidFill>
                  <a:srgbClr val="FC1921"/>
                </a:solidFill>
                <a:latin typeface="Montserrat"/>
              </a:rPr>
              <a:t>Analyse von Krankenakten von Personen ≥18 Jahre auf Patientenebene</a:t>
            </a:r>
            <a:r>
              <a:rPr lang="en-GB" sz="1800" baseline="30000" dirty="0">
                <a:solidFill>
                  <a:srgbClr val="FC1921"/>
                </a:solidFill>
                <a:latin typeface="Montserrat"/>
              </a:rPr>
              <a:t>†</a:t>
            </a:r>
            <a:r>
              <a:rPr lang="en-GB" sz="1800" dirty="0">
                <a:solidFill>
                  <a:srgbClr val="FC1921"/>
                </a:solidFill>
                <a:latin typeface="Montserrat"/>
              </a:rPr>
              <a:t> </a:t>
            </a:r>
            <a:r>
              <a:rPr lang="de-DE" sz="1800" dirty="0">
                <a:solidFill>
                  <a:srgbClr val="FC1921"/>
                </a:solidFill>
                <a:latin typeface="Montserrat"/>
              </a:rPr>
              <a:t>verknüpft mit Apotheken- und Arztrechnungen</a:t>
            </a:r>
            <a:r>
              <a:rPr lang="en-GB" sz="1800" baseline="30000" dirty="0">
                <a:solidFill>
                  <a:srgbClr val="FC1921"/>
                </a:solidFill>
                <a:latin typeface="Montserrat"/>
              </a:rPr>
              <a:t>‡</a:t>
            </a:r>
            <a:r>
              <a:rPr lang="en-GB" sz="1800" dirty="0">
                <a:solidFill>
                  <a:srgbClr val="FC1921"/>
                </a:solidFill>
                <a:latin typeface="Montserrat"/>
              </a:rPr>
              <a:t> </a:t>
            </a:r>
            <a:r>
              <a:rPr lang="en-GB" sz="1800" dirty="0" err="1">
                <a:solidFill>
                  <a:srgbClr val="FC1921"/>
                </a:solidFill>
                <a:latin typeface="Montserrat"/>
              </a:rPr>
              <a:t>über</a:t>
            </a:r>
            <a:r>
              <a:rPr lang="en-GB" sz="1800" dirty="0">
                <a:solidFill>
                  <a:srgbClr val="FC1921"/>
                </a:solidFill>
                <a:latin typeface="Montserrat"/>
              </a:rPr>
              <a:t> 5 US </a:t>
            </a:r>
            <a:r>
              <a:rPr lang="en-GB" sz="1800" dirty="0" err="1">
                <a:solidFill>
                  <a:srgbClr val="FC1921"/>
                </a:solidFill>
                <a:latin typeface="Montserrat"/>
              </a:rPr>
              <a:t>Saisons</a:t>
            </a:r>
            <a:r>
              <a:rPr lang="en-GB" sz="1800" dirty="0">
                <a:solidFill>
                  <a:srgbClr val="FC1921"/>
                </a:solidFill>
                <a:latin typeface="Montserrat"/>
              </a:rPr>
              <a:t> (2015/16 bis 2019/20)</a:t>
            </a:r>
          </a:p>
          <a:p>
            <a:pPr marL="0" indent="0">
              <a:buNone/>
            </a:pPr>
            <a:endParaRPr lang="en-GB" sz="1800" baseline="30000" dirty="0"/>
          </a:p>
        </p:txBody>
      </p:sp>
      <p:sp>
        <p:nvSpPr>
          <p:cNvPr id="3" name="Title 2">
            <a:extLst>
              <a:ext uri="{FF2B5EF4-FFF2-40B4-BE49-F238E27FC236}">
                <a16:creationId xmlns:a16="http://schemas.microsoft.com/office/drawing/2014/main" id="{CE57409D-CEED-7B16-E024-EF0338ECA4BA}"/>
              </a:ext>
            </a:extLst>
          </p:cNvPr>
          <p:cNvSpPr>
            <a:spLocks noGrp="1"/>
          </p:cNvSpPr>
          <p:nvPr>
            <p:ph type="title"/>
          </p:nvPr>
        </p:nvSpPr>
        <p:spPr>
          <a:xfrm>
            <a:off x="729515" y="218731"/>
            <a:ext cx="10729912" cy="1292662"/>
          </a:xfrm>
        </p:spPr>
        <p:txBody>
          <a:bodyPr>
            <a:normAutofit fontScale="90000"/>
          </a:bodyPr>
          <a:lstStyle/>
          <a:p>
            <a:r>
              <a:rPr lang="de-DE" b="1">
                <a:solidFill>
                  <a:schemeClr val="accent1"/>
                </a:solidFill>
              </a:rPr>
              <a:t>Ein hoher Anteil der Personen zwischen 50-64 und ≥65 Jahren weisen einen oder mehrere Influenza-Risikofaktoren auf</a:t>
            </a:r>
            <a:r>
              <a:rPr lang="en-GB" baseline="30000">
                <a:solidFill>
                  <a:schemeClr val="accent1"/>
                </a:solidFill>
              </a:rPr>
              <a:t>1</a:t>
            </a:r>
            <a:r>
              <a:rPr lang="en-GB" b="1">
                <a:solidFill>
                  <a:schemeClr val="accent1"/>
                </a:solidFill>
              </a:rPr>
              <a:t> </a:t>
            </a:r>
          </a:p>
        </p:txBody>
      </p:sp>
      <p:sp>
        <p:nvSpPr>
          <p:cNvPr id="5" name="Slide Number Placeholder 4">
            <a:extLst>
              <a:ext uri="{FF2B5EF4-FFF2-40B4-BE49-F238E27FC236}">
                <a16:creationId xmlns:a16="http://schemas.microsoft.com/office/drawing/2014/main" id="{93A554C4-71F8-80F3-09BD-C26E986765F7}"/>
              </a:ext>
            </a:extLst>
          </p:cNvPr>
          <p:cNvSpPr>
            <a:spLocks noGrp="1"/>
          </p:cNvSpPr>
          <p:nvPr>
            <p:ph type="sldNum" sz="quarter" idx="4"/>
          </p:nvPr>
        </p:nvSpPr>
        <p:spPr>
          <a:xfrm>
            <a:off x="222250" y="6319367"/>
            <a:ext cx="297710" cy="201266"/>
          </a:xfrm>
          <a:prstGeom prst="rect">
            <a:avLst/>
          </a:prstGeom>
        </p:spPr>
        <p:txBody>
          <a:bodyPr vert="horz" lIns="0" tIns="0" rIns="0" bIns="0" rtlCol="0" anchor="b"/>
          <a:lstStyle>
            <a:defPPr>
              <a:defRPr lang="en-US"/>
            </a:defPPr>
            <a:lvl1pPr marL="0" algn="l" defTabSz="914400" rtl="0" eaLnBrk="1" latinLnBrk="0" hangingPunct="1">
              <a:defRPr sz="95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7E06B46-E8AC-A541-8CB9-26D1014CC93B}"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50" b="0" i="0" u="none" strike="noStrike" kern="1200" cap="none" spc="0" normalizeH="0" baseline="0" noProof="0">
              <a:ln>
                <a:noFill/>
              </a:ln>
              <a:solidFill>
                <a:srgbClr val="808285">
                  <a:lumMod val="50000"/>
                </a:srgbClr>
              </a:solidFill>
              <a:effectLst/>
              <a:uLnTx/>
              <a:uFillTx/>
              <a:latin typeface="Montserrat Light"/>
              <a:ea typeface="+mn-ea"/>
              <a:cs typeface="+mn-cs"/>
            </a:endParaRPr>
          </a:p>
        </p:txBody>
      </p:sp>
      <p:grpSp>
        <p:nvGrpSpPr>
          <p:cNvPr id="19" name="Group 18">
            <a:extLst>
              <a:ext uri="{FF2B5EF4-FFF2-40B4-BE49-F238E27FC236}">
                <a16:creationId xmlns:a16="http://schemas.microsoft.com/office/drawing/2014/main" id="{CE2671DD-2180-3A54-555A-11DC2D15CBA3}"/>
              </a:ext>
            </a:extLst>
          </p:cNvPr>
          <p:cNvGrpSpPr/>
          <p:nvPr/>
        </p:nvGrpSpPr>
        <p:grpSpPr>
          <a:xfrm>
            <a:off x="729515" y="3540904"/>
            <a:ext cx="2917630" cy="1077218"/>
            <a:chOff x="-3142205" y="1843630"/>
            <a:chExt cx="2917630" cy="1077218"/>
          </a:xfrm>
        </p:grpSpPr>
        <p:sp>
          <p:nvSpPr>
            <p:cNvPr id="15" name="TextBox 14">
              <a:extLst>
                <a:ext uri="{FF2B5EF4-FFF2-40B4-BE49-F238E27FC236}">
                  <a16:creationId xmlns:a16="http://schemas.microsoft.com/office/drawing/2014/main" id="{9D9A5336-94A9-3B74-3E4E-00EF3EF36C75}"/>
                </a:ext>
              </a:extLst>
            </p:cNvPr>
            <p:cNvSpPr txBox="1"/>
            <p:nvPr/>
          </p:nvSpPr>
          <p:spPr>
            <a:xfrm>
              <a:off x="-2526454" y="1843630"/>
              <a:ext cx="2301879" cy="1077218"/>
            </a:xfrm>
            <a:prstGeom prst="rect">
              <a:avLst/>
            </a:prstGeom>
            <a:noFill/>
            <a:ln>
              <a:noFill/>
            </a:ln>
          </p:spPr>
          <p:txBody>
            <a:bodyPr wrap="square">
              <a:spAutoFit/>
            </a:bodyPr>
            <a:lstStyle/>
            <a:p>
              <a:pPr marL="0" indent="0">
                <a:buNone/>
              </a:pPr>
              <a:r>
                <a:rPr lang="it-IT" sz="1600"/>
                <a:t>Auswertung von               </a:t>
              </a:r>
              <a:r>
                <a:rPr lang="it-IT" sz="1600" b="1"/>
                <a:t>2,8 Mio. bis 3,6 Mio. Patientenakten pro Saison</a:t>
              </a:r>
            </a:p>
          </p:txBody>
        </p:sp>
        <p:pic>
          <p:nvPicPr>
            <p:cNvPr id="17" name="Picture 16" descr="A magnifying glass and a clipboard with a cross&#10;&#10;Description automatically generated with medium confidence">
              <a:extLst>
                <a:ext uri="{FF2B5EF4-FFF2-40B4-BE49-F238E27FC236}">
                  <a16:creationId xmlns:a16="http://schemas.microsoft.com/office/drawing/2014/main" id="{B3BCEAF9-0912-7FF2-A496-9A9FC457A01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42205" y="2065684"/>
              <a:ext cx="615751" cy="788400"/>
            </a:xfrm>
            <a:prstGeom prst="rect">
              <a:avLst/>
            </a:prstGeom>
          </p:spPr>
        </p:pic>
      </p:grpSp>
      <p:grpSp>
        <p:nvGrpSpPr>
          <p:cNvPr id="21" name="Group 20">
            <a:extLst>
              <a:ext uri="{FF2B5EF4-FFF2-40B4-BE49-F238E27FC236}">
                <a16:creationId xmlns:a16="http://schemas.microsoft.com/office/drawing/2014/main" id="{A358A6E7-54CA-99C3-1FEC-6460BAECEF4E}"/>
              </a:ext>
            </a:extLst>
          </p:cNvPr>
          <p:cNvGrpSpPr/>
          <p:nvPr/>
        </p:nvGrpSpPr>
        <p:grpSpPr>
          <a:xfrm>
            <a:off x="3647145" y="2430193"/>
            <a:ext cx="7456129" cy="3889174"/>
            <a:chOff x="3647145" y="2430193"/>
            <a:chExt cx="7456129" cy="3889174"/>
          </a:xfrm>
        </p:grpSpPr>
        <p:graphicFrame>
          <p:nvGraphicFramePr>
            <p:cNvPr id="14" name="Chart 13">
              <a:extLst>
                <a:ext uri="{FF2B5EF4-FFF2-40B4-BE49-F238E27FC236}">
                  <a16:creationId xmlns:a16="http://schemas.microsoft.com/office/drawing/2014/main" id="{2B075C0A-BD50-3DD3-98B6-C399D29BE39F}"/>
                </a:ext>
              </a:extLst>
            </p:cNvPr>
            <p:cNvGraphicFramePr/>
            <p:nvPr/>
          </p:nvGraphicFramePr>
          <p:xfrm>
            <a:off x="3647145" y="2430193"/>
            <a:ext cx="7456129" cy="3889174"/>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D622B96E-EAC1-58C6-7A49-E8360B933D1F}"/>
                </a:ext>
              </a:extLst>
            </p:cNvPr>
            <p:cNvSpPr/>
            <p:nvPr/>
          </p:nvSpPr>
          <p:spPr>
            <a:xfrm>
              <a:off x="5901354" y="3278294"/>
              <a:ext cx="5201920" cy="261450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ooter Placeholder 6">
            <a:extLst>
              <a:ext uri="{FF2B5EF4-FFF2-40B4-BE49-F238E27FC236}">
                <a16:creationId xmlns:a16="http://schemas.microsoft.com/office/drawing/2014/main" id="{0B68D8FE-579E-3761-9976-550C0CA318FB}"/>
              </a:ext>
            </a:extLst>
          </p:cNvPr>
          <p:cNvSpPr txBox="1">
            <a:spLocks/>
          </p:cNvSpPr>
          <p:nvPr/>
        </p:nvSpPr>
        <p:spPr>
          <a:xfrm>
            <a:off x="729515" y="6034774"/>
            <a:ext cx="10432646" cy="2407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defRPr/>
            </a:pPr>
            <a:r>
              <a:rPr lang="en-US" sz="950" baseline="30000" dirty="0">
                <a:solidFill>
                  <a:srgbClr val="808285">
                    <a:lumMod val="50000"/>
                  </a:srgbClr>
                </a:solidFill>
                <a:latin typeface="Montserrat Light"/>
                <a:ea typeface="Calibri" panose="020F0502020204030204" pitchFamily="34" charset="0"/>
              </a:rPr>
              <a:t>†</a:t>
            </a:r>
            <a:r>
              <a:rPr lang="en-US" sz="950" dirty="0" err="1">
                <a:solidFill>
                  <a:srgbClr val="808285">
                    <a:lumMod val="50000"/>
                  </a:srgbClr>
                </a:solidFill>
                <a:latin typeface="Montserrat Light"/>
                <a:ea typeface="Calibri" panose="020F0502020204030204" pitchFamily="34" charset="0"/>
              </a:rPr>
              <a:t>Veradigm</a:t>
            </a:r>
            <a:r>
              <a:rPr lang="en-US" sz="950" dirty="0">
                <a:solidFill>
                  <a:srgbClr val="808285">
                    <a:lumMod val="50000"/>
                  </a:srgbClr>
                </a:solidFill>
                <a:latin typeface="Montserrat Light"/>
                <a:ea typeface="Calibri" panose="020F0502020204030204" pitchFamily="34" charset="0"/>
              </a:rPr>
              <a:t>;</a:t>
            </a:r>
            <a:r>
              <a:rPr lang="en-US" sz="950" baseline="30000" dirty="0">
                <a:solidFill>
                  <a:srgbClr val="808285">
                    <a:lumMod val="50000"/>
                  </a:srgbClr>
                </a:solidFill>
                <a:latin typeface="Montserrat Light"/>
                <a:ea typeface="Calibri" panose="020F0502020204030204" pitchFamily="34" charset="0"/>
              </a:rPr>
              <a:t> ‡</a:t>
            </a:r>
            <a:r>
              <a:rPr lang="en-US" sz="950" dirty="0">
                <a:solidFill>
                  <a:srgbClr val="808285">
                    <a:lumMod val="50000"/>
                  </a:srgbClr>
                </a:solidFill>
                <a:latin typeface="Montserrat Light"/>
                <a:ea typeface="Calibri" panose="020F0502020204030204" pitchFamily="34" charset="0"/>
              </a:rPr>
              <a:t>Komodo.</a:t>
            </a:r>
          </a:p>
          <a:p>
            <a:pPr>
              <a:spcAft>
                <a:spcPts val="200"/>
              </a:spcAft>
              <a:defRPr/>
            </a:pPr>
            <a:r>
              <a:rPr lang="en-US" sz="800" dirty="0" err="1">
                <a:solidFill>
                  <a:srgbClr val="808285">
                    <a:lumMod val="50000"/>
                  </a:srgbClr>
                </a:solidFill>
                <a:latin typeface="Montserrat Light"/>
                <a:ea typeface="Calibri" panose="020F0502020204030204" pitchFamily="34" charset="0"/>
              </a:rPr>
              <a:t>Risikofaktoren</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nach</a:t>
            </a:r>
            <a:r>
              <a:rPr lang="en-US" sz="800" dirty="0">
                <a:solidFill>
                  <a:srgbClr val="808285">
                    <a:lumMod val="50000"/>
                  </a:srgbClr>
                </a:solidFill>
                <a:latin typeface="Montserrat Light"/>
                <a:ea typeface="Calibri" panose="020F0502020204030204" pitchFamily="34" charset="0"/>
              </a:rPr>
              <a:t> Definition des US-</a:t>
            </a:r>
            <a:r>
              <a:rPr lang="en-US" sz="800" dirty="0" err="1">
                <a:solidFill>
                  <a:srgbClr val="808285">
                    <a:lumMod val="50000"/>
                  </a:srgbClr>
                </a:solidFill>
                <a:latin typeface="Montserrat Light"/>
                <a:ea typeface="Calibri" panose="020F0502020204030204" pitchFamily="34" charset="0"/>
              </a:rPr>
              <a:t>amerikanischen</a:t>
            </a:r>
            <a:r>
              <a:rPr lang="en-US" sz="800" dirty="0">
                <a:solidFill>
                  <a:srgbClr val="808285">
                    <a:lumMod val="50000"/>
                  </a:srgbClr>
                </a:solidFill>
                <a:latin typeface="Montserrat Light"/>
                <a:ea typeface="Calibri" panose="020F0502020204030204" pitchFamily="34" charset="0"/>
              </a:rPr>
              <a:t> Centers for Disease Control and Prevention: </a:t>
            </a:r>
            <a:r>
              <a:rPr lang="en-US" sz="800" dirty="0" err="1">
                <a:solidFill>
                  <a:srgbClr val="808285">
                    <a:lumMod val="50000"/>
                  </a:srgbClr>
                </a:solidFill>
                <a:latin typeface="Montserrat Light"/>
                <a:ea typeface="Calibri" panose="020F0502020204030204" pitchFamily="34" charset="0"/>
              </a:rPr>
              <a:t>chronische</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Erkrankungen</a:t>
            </a:r>
            <a:r>
              <a:rPr lang="en-US" sz="800" dirty="0">
                <a:solidFill>
                  <a:srgbClr val="808285">
                    <a:lumMod val="50000"/>
                  </a:srgbClr>
                </a:solidFill>
                <a:latin typeface="Montserrat Light"/>
                <a:ea typeface="Calibri" panose="020F0502020204030204" pitchFamily="34" charset="0"/>
              </a:rPr>
              <a:t> der </a:t>
            </a:r>
            <a:r>
              <a:rPr lang="en-US" sz="800" dirty="0" err="1">
                <a:solidFill>
                  <a:srgbClr val="808285">
                    <a:lumMod val="50000"/>
                  </a:srgbClr>
                </a:solidFill>
                <a:latin typeface="Montserrat Light"/>
                <a:ea typeface="Calibri" panose="020F0502020204030204" pitchFamily="34" charset="0"/>
              </a:rPr>
              <a:t>Atemwege</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chronische</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Herz</a:t>
            </a:r>
            <a:r>
              <a:rPr lang="en-US" sz="800" dirty="0">
                <a:solidFill>
                  <a:srgbClr val="808285">
                    <a:lumMod val="50000"/>
                  </a:srgbClr>
                </a:solidFill>
                <a:latin typeface="Montserrat Light"/>
                <a:ea typeface="Calibri" panose="020F0502020204030204" pitchFamily="34" charset="0"/>
              </a:rPr>
              <a:t>- und </a:t>
            </a:r>
            <a:r>
              <a:rPr lang="en-US" sz="800" dirty="0" err="1">
                <a:solidFill>
                  <a:srgbClr val="808285">
                    <a:lumMod val="50000"/>
                  </a:srgbClr>
                </a:solidFill>
                <a:latin typeface="Montserrat Light"/>
                <a:ea typeface="Calibri" panose="020F0502020204030204" pitchFamily="34" charset="0"/>
              </a:rPr>
              <a:t>Gefäßkrankheiten</a:t>
            </a:r>
            <a:r>
              <a:rPr lang="en-US" sz="800" dirty="0">
                <a:solidFill>
                  <a:srgbClr val="808285">
                    <a:lumMod val="50000"/>
                  </a:srgbClr>
                </a:solidFill>
                <a:latin typeface="Montserrat Light"/>
                <a:ea typeface="Calibri" panose="020F0502020204030204" pitchFamily="34" charset="0"/>
              </a:rPr>
              <a:t>, Diabetes und </a:t>
            </a:r>
            <a:r>
              <a:rPr lang="en-US" sz="800" dirty="0" err="1">
                <a:solidFill>
                  <a:srgbClr val="808285">
                    <a:lumMod val="50000"/>
                  </a:srgbClr>
                </a:solidFill>
                <a:latin typeface="Montserrat Light"/>
                <a:ea typeface="Calibri" panose="020F0502020204030204" pitchFamily="34" charset="0"/>
              </a:rPr>
              <a:t>Nebenniereninsuffizienz</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Immunsuppression</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aufgrund</a:t>
            </a:r>
            <a:r>
              <a:rPr lang="en-US" sz="800" dirty="0">
                <a:solidFill>
                  <a:srgbClr val="808285">
                    <a:lumMod val="50000"/>
                  </a:srgbClr>
                </a:solidFill>
                <a:latin typeface="Montserrat Light"/>
                <a:ea typeface="Calibri" panose="020F0502020204030204" pitchFamily="34" charset="0"/>
              </a:rPr>
              <a:t> von </a:t>
            </a:r>
            <a:r>
              <a:rPr lang="en-US" sz="800" dirty="0" err="1">
                <a:solidFill>
                  <a:srgbClr val="808285">
                    <a:lumMod val="50000"/>
                  </a:srgbClr>
                </a:solidFill>
                <a:latin typeface="Montserrat Light"/>
                <a:ea typeface="Calibri" panose="020F0502020204030204" pitchFamily="34" charset="0"/>
              </a:rPr>
              <a:t>Krankheit</a:t>
            </a:r>
            <a:r>
              <a:rPr lang="en-US" sz="800" dirty="0">
                <a:solidFill>
                  <a:srgbClr val="808285">
                    <a:lumMod val="50000"/>
                  </a:srgbClr>
                </a:solidFill>
                <a:latin typeface="Montserrat Light"/>
                <a:ea typeface="Calibri" panose="020F0502020204030204" pitchFamily="34" charset="0"/>
              </a:rPr>
              <a:t> oder </a:t>
            </a:r>
            <a:r>
              <a:rPr lang="en-US" sz="800" dirty="0" err="1">
                <a:solidFill>
                  <a:srgbClr val="808285">
                    <a:lumMod val="50000"/>
                  </a:srgbClr>
                </a:solidFill>
                <a:latin typeface="Montserrat Light"/>
                <a:ea typeface="Calibri" panose="020F0502020204030204" pitchFamily="34" charset="0"/>
              </a:rPr>
              <a:t>Behandlung</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chronische</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Lebererkrankung</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chronische</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Nierenerkrankung</a:t>
            </a:r>
            <a:r>
              <a:rPr lang="en-US" sz="800" dirty="0">
                <a:solidFill>
                  <a:srgbClr val="808285">
                    <a:lumMod val="50000"/>
                  </a:srgbClr>
                </a:solidFill>
                <a:latin typeface="Montserrat Light"/>
                <a:ea typeface="Calibri" panose="020F0502020204030204" pitchFamily="34" charset="0"/>
              </a:rPr>
              <a:t> </a:t>
            </a:r>
            <a:r>
              <a:rPr lang="en-US" sz="800" dirty="0" err="1">
                <a:solidFill>
                  <a:srgbClr val="808285">
                    <a:lumMod val="50000"/>
                  </a:srgbClr>
                </a:solidFill>
                <a:latin typeface="Montserrat Light"/>
                <a:ea typeface="Calibri" panose="020F0502020204030204" pitchFamily="34" charset="0"/>
              </a:rPr>
              <a:t>Asplenie</a:t>
            </a:r>
            <a:r>
              <a:rPr lang="en-US" sz="800" dirty="0">
                <a:solidFill>
                  <a:srgbClr val="808285">
                    <a:lumMod val="50000"/>
                  </a:srgbClr>
                </a:solidFill>
                <a:latin typeface="Montserrat Light"/>
                <a:ea typeface="Calibri" panose="020F0502020204030204" pitchFamily="34" charset="0"/>
              </a:rPr>
              <a:t> oder </a:t>
            </a:r>
            <a:r>
              <a:rPr lang="en-US" sz="800" dirty="0" err="1">
                <a:solidFill>
                  <a:srgbClr val="808285">
                    <a:lumMod val="50000"/>
                  </a:srgbClr>
                </a:solidFill>
                <a:latin typeface="Montserrat Light"/>
                <a:ea typeface="Calibri" panose="020F0502020204030204" pitchFamily="34" charset="0"/>
              </a:rPr>
              <a:t>Funktionsstörung</a:t>
            </a:r>
            <a:r>
              <a:rPr lang="en-US" sz="800" dirty="0">
                <a:solidFill>
                  <a:srgbClr val="808285">
                    <a:lumMod val="50000"/>
                  </a:srgbClr>
                </a:solidFill>
                <a:latin typeface="Montserrat Light"/>
                <a:ea typeface="Calibri" panose="020F0502020204030204" pitchFamily="34" charset="0"/>
              </a:rPr>
              <a:t> der </a:t>
            </a:r>
            <a:r>
              <a:rPr lang="en-US" sz="800" dirty="0" err="1">
                <a:solidFill>
                  <a:srgbClr val="808285">
                    <a:lumMod val="50000"/>
                  </a:srgbClr>
                </a:solidFill>
                <a:latin typeface="Montserrat Light"/>
                <a:ea typeface="Calibri" panose="020F0502020204030204" pitchFamily="34" charset="0"/>
              </a:rPr>
              <a:t>Milz</a:t>
            </a:r>
            <a:r>
              <a:rPr lang="en-US" sz="800" dirty="0">
                <a:solidFill>
                  <a:srgbClr val="808285">
                    <a:lumMod val="50000"/>
                  </a:srgbClr>
                </a:solidFill>
                <a:latin typeface="Montserrat Light"/>
                <a:ea typeface="Calibri" panose="020F0502020204030204" pitchFamily="34" charset="0"/>
              </a:rPr>
              <a:t>.</a:t>
            </a:r>
          </a:p>
          <a:p>
            <a:pPr>
              <a:spcAft>
                <a:spcPts val="200"/>
              </a:spcAft>
              <a:defRPr/>
            </a:pPr>
            <a:endParaRPr lang="en-US" sz="800" dirty="0">
              <a:solidFill>
                <a:srgbClr val="808285">
                  <a:lumMod val="50000"/>
                </a:srgbClr>
              </a:solidFill>
              <a:latin typeface="Montserrat Light"/>
              <a:ea typeface="Calibri" panose="020F0502020204030204" pitchFamily="34" charset="0"/>
            </a:endParaRPr>
          </a:p>
          <a:p>
            <a:pPr>
              <a:spcAft>
                <a:spcPts val="200"/>
              </a:spcAft>
              <a:defRPr/>
            </a:pPr>
            <a:r>
              <a:rPr lang="en-US" sz="800" dirty="0">
                <a:solidFill>
                  <a:srgbClr val="808285">
                    <a:lumMod val="50000"/>
                  </a:srgbClr>
                </a:solidFill>
                <a:latin typeface="Montserrat Light"/>
                <a:ea typeface="Calibri" panose="020F0502020204030204" pitchFamily="34" charset="0"/>
              </a:rPr>
              <a:t>1.  McGovern I, et al. Effects of stacking influenza risk factors on odds of influenza-related hospitalization. Presented at: OPTIONS XI for the Control of Influenza; 26–29 September 2022; Belfast, UK.</a:t>
            </a:r>
          </a:p>
        </p:txBody>
      </p:sp>
    </p:spTree>
    <p:extLst>
      <p:ext uri="{BB962C8B-B14F-4D97-AF65-F5344CB8AC3E}">
        <p14:creationId xmlns:p14="http://schemas.microsoft.com/office/powerpoint/2010/main" val="318477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A59FFD-B434-6BC5-0E01-60EFA87FC1CB}"/>
              </a:ext>
            </a:extLst>
          </p:cNvPr>
          <p:cNvSpPr>
            <a:spLocks noGrp="1"/>
          </p:cNvSpPr>
          <p:nvPr>
            <p:ph type="body" sz="quarter" idx="18"/>
          </p:nvPr>
        </p:nvSpPr>
        <p:spPr>
          <a:xfrm>
            <a:off x="731044" y="587080"/>
            <a:ext cx="10729912" cy="775597"/>
          </a:xfrm>
        </p:spPr>
        <p:txBody>
          <a:bodyPr/>
          <a:lstStyle/>
          <a:p>
            <a:r>
              <a:rPr lang="en-GB"/>
              <a:t>Influenza: </a:t>
            </a:r>
            <a:r>
              <a:rPr lang="en-GB" err="1"/>
              <a:t>Risikofaktoren</a:t>
            </a:r>
            <a:r>
              <a:rPr lang="en-GB"/>
              <a:t> für </a:t>
            </a:r>
            <a:r>
              <a:rPr lang="en-GB" err="1"/>
              <a:t>einen</a:t>
            </a:r>
            <a:r>
              <a:rPr lang="en-GB"/>
              <a:t> </a:t>
            </a:r>
            <a:r>
              <a:rPr lang="en-GB" err="1"/>
              <a:t>schweren</a:t>
            </a:r>
            <a:r>
              <a:rPr lang="en-GB"/>
              <a:t> Krankheitsverlauf</a:t>
            </a:r>
            <a:r>
              <a:rPr lang="en-GB" baseline="30000"/>
              <a:t>1-3</a:t>
            </a:r>
          </a:p>
        </p:txBody>
      </p:sp>
      <p:graphicFrame>
        <p:nvGraphicFramePr>
          <p:cNvPr id="9" name="Table 9">
            <a:extLst>
              <a:ext uri="{FF2B5EF4-FFF2-40B4-BE49-F238E27FC236}">
                <a16:creationId xmlns:a16="http://schemas.microsoft.com/office/drawing/2014/main" id="{991DBFCC-94A0-19F1-900E-6FC0A7910B0D}"/>
              </a:ext>
            </a:extLst>
          </p:cNvPr>
          <p:cNvGraphicFramePr>
            <a:graphicFrameLocks noGrp="1"/>
          </p:cNvGraphicFramePr>
          <p:nvPr>
            <p:ph idx="1"/>
          </p:nvPr>
        </p:nvGraphicFramePr>
        <p:xfrm>
          <a:off x="723525" y="1432135"/>
          <a:ext cx="10975139" cy="3921816"/>
        </p:xfrm>
        <a:graphic>
          <a:graphicData uri="http://schemas.openxmlformats.org/drawingml/2006/table">
            <a:tbl>
              <a:tblPr firstRow="1" bandRow="1">
                <a:tableStyleId>{22838BEF-8BB2-4498-84A7-C5851F593DF1}</a:tableStyleId>
              </a:tblPr>
              <a:tblGrid>
                <a:gridCol w="994929">
                  <a:extLst>
                    <a:ext uri="{9D8B030D-6E8A-4147-A177-3AD203B41FA5}">
                      <a16:colId xmlns:a16="http://schemas.microsoft.com/office/drawing/2014/main" val="2434620516"/>
                    </a:ext>
                  </a:extLst>
                </a:gridCol>
                <a:gridCol w="4492641">
                  <a:extLst>
                    <a:ext uri="{9D8B030D-6E8A-4147-A177-3AD203B41FA5}">
                      <a16:colId xmlns:a16="http://schemas.microsoft.com/office/drawing/2014/main" val="3996981394"/>
                    </a:ext>
                  </a:extLst>
                </a:gridCol>
                <a:gridCol w="961386">
                  <a:extLst>
                    <a:ext uri="{9D8B030D-6E8A-4147-A177-3AD203B41FA5}">
                      <a16:colId xmlns:a16="http://schemas.microsoft.com/office/drawing/2014/main" val="3974621470"/>
                    </a:ext>
                  </a:extLst>
                </a:gridCol>
                <a:gridCol w="4526183">
                  <a:extLst>
                    <a:ext uri="{9D8B030D-6E8A-4147-A177-3AD203B41FA5}">
                      <a16:colId xmlns:a16="http://schemas.microsoft.com/office/drawing/2014/main" val="2467242015"/>
                    </a:ext>
                  </a:extLst>
                </a:gridCol>
              </a:tblGrid>
              <a:tr h="533595">
                <a:tc>
                  <a:txBody>
                    <a:bodyPr/>
                    <a:lstStyle/>
                    <a:p>
                      <a:endParaRPr lang="en-US" sz="1600" b="0"/>
                    </a:p>
                  </a:txBody>
                  <a:tcPr/>
                </a:tc>
                <a:tc>
                  <a:txBody>
                    <a:bodyPr/>
                    <a:lstStyle/>
                    <a:p>
                      <a:r>
                        <a:rPr lang="en-US" sz="1600" b="0" baseline="0" err="1"/>
                        <a:t>Chronische</a:t>
                      </a:r>
                      <a:r>
                        <a:rPr lang="en-US" sz="1600" b="0" baseline="0"/>
                        <a:t> </a:t>
                      </a:r>
                      <a:r>
                        <a:rPr lang="en-US" sz="1600" b="0" baseline="0" err="1"/>
                        <a:t>respiratorische</a:t>
                      </a:r>
                      <a:r>
                        <a:rPr lang="en-US" sz="1600" b="0" baseline="0"/>
                        <a:t> </a:t>
                      </a:r>
                      <a:r>
                        <a:rPr lang="en-US" sz="1600" b="0" baseline="0" err="1"/>
                        <a:t>Erkrankung</a:t>
                      </a:r>
                      <a:endParaRPr lang="en-GB" sz="1600" b="0" baseline="0"/>
                    </a:p>
                  </a:txBody>
                  <a:tcPr anchor="ctr"/>
                </a:tc>
                <a:tc>
                  <a:txBody>
                    <a:bodyPr/>
                    <a:lstStyle/>
                    <a:p>
                      <a:endParaRPr lang="en-GB" sz="1600" b="0" baseline="0"/>
                    </a:p>
                  </a:txBody>
                  <a:tcPr/>
                </a:tc>
                <a:tc>
                  <a:txBody>
                    <a:bodyPr/>
                    <a:lstStyle/>
                    <a:p>
                      <a:r>
                        <a:rPr lang="en-US" sz="1600" b="0" baseline="0"/>
                        <a:t>Erwachsene ≥60 </a:t>
                      </a:r>
                      <a:r>
                        <a:rPr lang="en-US" sz="1600" b="0" baseline="0" err="1"/>
                        <a:t>bzw</a:t>
                      </a:r>
                      <a:r>
                        <a:rPr lang="en-US" sz="1600" b="0" baseline="0"/>
                        <a:t>. 65 Jahre</a:t>
                      </a:r>
                      <a:endParaRPr lang="en-GB" sz="1600" b="0" baseline="0"/>
                    </a:p>
                  </a:txBody>
                  <a:tcPr anchor="ctr"/>
                </a:tc>
                <a:extLst>
                  <a:ext uri="{0D108BD9-81ED-4DB2-BD59-A6C34878D82A}">
                    <a16:rowId xmlns:a16="http://schemas.microsoft.com/office/drawing/2014/main" val="2506543990"/>
                  </a:ext>
                </a:extLst>
              </a:tr>
              <a:tr h="533595">
                <a:tc>
                  <a:txBody>
                    <a:bodyPr/>
                    <a:lstStyle/>
                    <a:p>
                      <a:endParaRPr lang="en-GB" sz="1600" b="0"/>
                    </a:p>
                  </a:txBody>
                  <a:tcPr/>
                </a:tc>
                <a:tc>
                  <a:txBody>
                    <a:bodyPr/>
                    <a:lstStyle/>
                    <a:p>
                      <a:r>
                        <a:rPr lang="en-US" sz="1600" b="0" baseline="0" err="1"/>
                        <a:t>Chronische</a:t>
                      </a:r>
                      <a:r>
                        <a:rPr lang="en-US" sz="1600" b="0" baseline="0"/>
                        <a:t> </a:t>
                      </a:r>
                      <a:r>
                        <a:rPr lang="en-US" sz="1600" b="0" baseline="0" err="1"/>
                        <a:t>Herz-Kreislauferkrankung</a:t>
                      </a:r>
                      <a:endParaRPr lang="en-GB" sz="1600" b="0" baseline="0"/>
                    </a:p>
                  </a:txBody>
                  <a:tcPr anchor="ctr"/>
                </a:tc>
                <a:tc>
                  <a:txBody>
                    <a:bodyPr/>
                    <a:lstStyle/>
                    <a:p>
                      <a:endParaRPr lang="en-GB" sz="1600" b="0" baseline="0"/>
                    </a:p>
                  </a:txBody>
                  <a:tcPr/>
                </a:tc>
                <a:tc>
                  <a:txBody>
                    <a:bodyPr/>
                    <a:lstStyle/>
                    <a:p>
                      <a:r>
                        <a:rPr lang="en-US" sz="1600" b="0" baseline="0"/>
                        <a:t>Kinder ≥6 </a:t>
                      </a:r>
                      <a:r>
                        <a:rPr lang="en-US" sz="1600" b="0" baseline="0" err="1"/>
                        <a:t>Monate</a:t>
                      </a:r>
                      <a:r>
                        <a:rPr lang="en-US" sz="1600" b="0" baseline="0"/>
                        <a:t> </a:t>
                      </a:r>
                      <a:r>
                        <a:rPr lang="en-US" sz="1600" b="0" baseline="0" err="1"/>
                        <a:t>mit</a:t>
                      </a:r>
                      <a:r>
                        <a:rPr lang="en-US" sz="1600" b="0" baseline="0"/>
                        <a:t> </a:t>
                      </a:r>
                      <a:r>
                        <a:rPr lang="en-US" sz="1600" b="0" baseline="0" err="1"/>
                        <a:t>chronischer</a:t>
                      </a:r>
                      <a:r>
                        <a:rPr lang="en-US" sz="1600" b="0" baseline="0"/>
                        <a:t> </a:t>
                      </a:r>
                      <a:r>
                        <a:rPr lang="en-US" sz="1600" b="0" baseline="0" err="1"/>
                        <a:t>Grunderkrankung</a:t>
                      </a:r>
                      <a:endParaRPr lang="en-GB" sz="1600" b="0" baseline="0"/>
                    </a:p>
                  </a:txBody>
                  <a:tcPr anchor="ctr"/>
                </a:tc>
                <a:extLst>
                  <a:ext uri="{0D108BD9-81ED-4DB2-BD59-A6C34878D82A}">
                    <a16:rowId xmlns:a16="http://schemas.microsoft.com/office/drawing/2014/main" val="1987812925"/>
                  </a:ext>
                </a:extLst>
              </a:tr>
              <a:tr h="533595">
                <a:tc>
                  <a:txBody>
                    <a:bodyPr/>
                    <a:lstStyle/>
                    <a:p>
                      <a:endParaRPr lang="en-GB" sz="1600" b="0"/>
                    </a:p>
                  </a:txBody>
                  <a:tcPr/>
                </a:tc>
                <a:tc>
                  <a:txBody>
                    <a:bodyPr/>
                    <a:lstStyle/>
                    <a:p>
                      <a:r>
                        <a:rPr lang="en-US" sz="1600" b="0" baseline="0"/>
                        <a:t>Diabetes und </a:t>
                      </a:r>
                      <a:r>
                        <a:rPr lang="en-US" sz="1600" b="0" baseline="0" err="1"/>
                        <a:t>Niereninsuffizienz</a:t>
                      </a:r>
                      <a:endParaRPr lang="en-GB" sz="1600" b="0" baseline="0">
                        <a:highlight>
                          <a:srgbClr val="FFFF00"/>
                        </a:highlight>
                      </a:endParaRPr>
                    </a:p>
                  </a:txBody>
                  <a:tcPr anchor="ctr"/>
                </a:tc>
                <a:tc>
                  <a:txBody>
                    <a:bodyPr/>
                    <a:lstStyle/>
                    <a:p>
                      <a:endParaRPr lang="en-GB" sz="1600" b="0" baseline="0"/>
                    </a:p>
                  </a:txBody>
                  <a:tcPr/>
                </a:tc>
                <a:tc>
                  <a:txBody>
                    <a:bodyPr/>
                    <a:lstStyle/>
                    <a:p>
                      <a:r>
                        <a:rPr lang="en-US" sz="1600" b="0" baseline="0" err="1"/>
                        <a:t>Schwangerschaft</a:t>
                      </a:r>
                      <a:endParaRPr lang="en-GB" sz="1600" b="0" baseline="0"/>
                    </a:p>
                  </a:txBody>
                  <a:tcPr anchor="ctr"/>
                </a:tc>
                <a:extLst>
                  <a:ext uri="{0D108BD9-81ED-4DB2-BD59-A6C34878D82A}">
                    <a16:rowId xmlns:a16="http://schemas.microsoft.com/office/drawing/2014/main" val="3602769170"/>
                  </a:ext>
                </a:extLst>
              </a:tr>
              <a:tr h="580637">
                <a:tc>
                  <a:txBody>
                    <a:bodyPr/>
                    <a:lstStyle/>
                    <a:p>
                      <a:endParaRPr lang="en-GB" sz="1600" b="0">
                        <a:highlight>
                          <a:srgbClr val="FF00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Chronische</a:t>
                      </a:r>
                      <a:r>
                        <a:rPr lang="en-US" sz="1600" b="0" baseline="0"/>
                        <a:t> </a:t>
                      </a:r>
                      <a:r>
                        <a:rPr lang="en-US" sz="1600" b="0" baseline="0" err="1"/>
                        <a:t>neurologische</a:t>
                      </a:r>
                      <a:r>
                        <a:rPr lang="en-US" sz="1600" b="0" baseline="0"/>
                        <a:t> </a:t>
                      </a:r>
                      <a:r>
                        <a:rPr lang="en-US" sz="1600" b="0" baseline="0" err="1"/>
                        <a:t>Erkrankung</a:t>
                      </a:r>
                      <a:endParaRPr lang="en-US" sz="1600" b="0" baseline="0"/>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Fettleibigkeit</a:t>
                      </a:r>
                      <a:r>
                        <a:rPr lang="en-US" sz="1600" b="0" baseline="0"/>
                        <a:t> (BMI ≥40)</a:t>
                      </a:r>
                      <a:endParaRPr lang="en-GB" sz="1600" b="0" baseline="0"/>
                    </a:p>
                    <a:p>
                      <a:endParaRPr lang="en-GB" sz="1600" b="0" baseline="0">
                        <a:highlight>
                          <a:srgbClr val="FF0000"/>
                        </a:highlight>
                      </a:endParaRPr>
                    </a:p>
                  </a:txBody>
                  <a:tcPr anchor="ctr"/>
                </a:tc>
                <a:extLst>
                  <a:ext uri="{0D108BD9-81ED-4DB2-BD59-A6C34878D82A}">
                    <a16:rowId xmlns:a16="http://schemas.microsoft.com/office/drawing/2014/main" val="4013348335"/>
                  </a:ext>
                </a:extLst>
              </a:tr>
              <a:tr h="533595">
                <a:tc>
                  <a:txBody>
                    <a:bodyPr/>
                    <a:lstStyle/>
                    <a:p>
                      <a:endParaRPr lang="en-GB" sz="1600" b="0">
                        <a:highlight>
                          <a:srgbClr val="FF00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Chronische</a:t>
                      </a:r>
                      <a:r>
                        <a:rPr lang="en-US" sz="1600" b="0" baseline="0"/>
                        <a:t> </a:t>
                      </a:r>
                      <a:r>
                        <a:rPr lang="en-US" sz="1600" b="0" baseline="0" err="1"/>
                        <a:t>Lebererkrankung</a:t>
                      </a:r>
                      <a:endParaRPr lang="en-GB" sz="1600" b="0" baseline="0">
                        <a:highlight>
                          <a:srgbClr val="FF0000"/>
                        </a:highlight>
                      </a:endParaRPr>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err="1"/>
                        <a:t>Krankheits</a:t>
                      </a:r>
                      <a:r>
                        <a:rPr lang="en-US" sz="1600" b="0" baseline="0" dirty="0"/>
                        <a:t>- oder </a:t>
                      </a:r>
                      <a:r>
                        <a:rPr lang="en-US" sz="1600" b="0" baseline="0" dirty="0" err="1"/>
                        <a:t>behandlungsbedingte</a:t>
                      </a:r>
                      <a:r>
                        <a:rPr lang="en-US" sz="1600" b="0" baseline="0" dirty="0"/>
                        <a:t> </a:t>
                      </a:r>
                      <a:r>
                        <a:rPr lang="en-US" sz="1600" b="0" baseline="0" dirty="0" err="1"/>
                        <a:t>Immunsuppression</a:t>
                      </a:r>
                      <a:endParaRPr lang="en-US" sz="1600" b="0" baseline="0" dirty="0"/>
                    </a:p>
                  </a:txBody>
                  <a:tcPr anchor="ctr"/>
                </a:tc>
                <a:extLst>
                  <a:ext uri="{0D108BD9-81ED-4DB2-BD59-A6C34878D82A}">
                    <a16:rowId xmlns:a16="http://schemas.microsoft.com/office/drawing/2014/main" val="188864834"/>
                  </a:ext>
                </a:extLst>
              </a:tr>
              <a:tr h="580637">
                <a:tc>
                  <a:txBody>
                    <a:bodyPr/>
                    <a:lstStyle/>
                    <a:p>
                      <a:endParaRPr lang="en-GB" sz="1600" b="0"/>
                    </a:p>
                  </a:txBody>
                  <a:tcPr/>
                </a:tc>
                <a:tc>
                  <a:txBody>
                    <a:bodyPr/>
                    <a:lstStyle/>
                    <a:p>
                      <a:r>
                        <a:rPr lang="en-US" sz="1600" b="0" baseline="0" err="1"/>
                        <a:t>Chronische</a:t>
                      </a:r>
                      <a:r>
                        <a:rPr lang="en-US" sz="1600" b="0" baseline="0"/>
                        <a:t> </a:t>
                      </a:r>
                      <a:r>
                        <a:rPr lang="en-US" sz="1600" b="0" baseline="0" err="1"/>
                        <a:t>Nierenerkrankung</a:t>
                      </a:r>
                      <a:endParaRPr lang="en-GB" sz="1600" b="0" baseline="0"/>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Betreuende</a:t>
                      </a:r>
                      <a:r>
                        <a:rPr lang="en-US" sz="1600" b="0" baseline="0"/>
                        <a:t> von </a:t>
                      </a:r>
                      <a:r>
                        <a:rPr lang="en-US" sz="1600" b="0" baseline="0" err="1"/>
                        <a:t>Risikopersonen</a:t>
                      </a:r>
                      <a:endParaRPr lang="en-GB" sz="1600" b="0" baseline="0"/>
                    </a:p>
                  </a:txBody>
                  <a:tcPr anchor="ctr"/>
                </a:tc>
                <a:extLst>
                  <a:ext uri="{0D108BD9-81ED-4DB2-BD59-A6C34878D82A}">
                    <a16:rowId xmlns:a16="http://schemas.microsoft.com/office/drawing/2014/main" val="3976280908"/>
                  </a:ext>
                </a:extLst>
              </a:tr>
              <a:tr h="580637">
                <a:tc>
                  <a:txBody>
                    <a:bodyPr/>
                    <a:lstStyle/>
                    <a:p>
                      <a:endParaRPr lang="en-GB" sz="1600" b="0"/>
                    </a:p>
                  </a:txBody>
                  <a:tcPr/>
                </a:tc>
                <a:tc>
                  <a:txBody>
                    <a:bodyPr/>
                    <a:lstStyle/>
                    <a:p>
                      <a:r>
                        <a:rPr lang="en-US" sz="1600" b="0" baseline="0" dirty="0" err="1"/>
                        <a:t>Asplenie</a:t>
                      </a:r>
                      <a:r>
                        <a:rPr lang="en-US" sz="1600" b="0" baseline="0" dirty="0"/>
                        <a:t> oder </a:t>
                      </a:r>
                      <a:r>
                        <a:rPr lang="en-US" sz="1600" b="0" baseline="0" dirty="0" err="1"/>
                        <a:t>Dysfunktion</a:t>
                      </a:r>
                      <a:r>
                        <a:rPr lang="en-US" sz="1600" b="0" baseline="0" dirty="0"/>
                        <a:t> der </a:t>
                      </a:r>
                      <a:r>
                        <a:rPr lang="en-US" sz="1600" b="0" baseline="0" dirty="0" err="1"/>
                        <a:t>Milz</a:t>
                      </a:r>
                      <a:endParaRPr lang="en-GB" sz="1600" b="0" baseline="0" dirty="0">
                        <a:highlight>
                          <a:srgbClr val="FFFF00"/>
                        </a:highlight>
                      </a:endParaRPr>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baseline="0"/>
                        <a:t>Mitarbeiter des Gesundheits- und Sozialwesens in direktem Kontakt mit Patienten/Klienten</a:t>
                      </a:r>
                      <a:endParaRPr lang="en-GB" sz="1600" b="0" baseline="0"/>
                    </a:p>
                  </a:txBody>
                  <a:tcPr anchor="ctr"/>
                </a:tc>
                <a:extLst>
                  <a:ext uri="{0D108BD9-81ED-4DB2-BD59-A6C34878D82A}">
                    <a16:rowId xmlns:a16="http://schemas.microsoft.com/office/drawing/2014/main" val="218189096"/>
                  </a:ext>
                </a:extLst>
              </a:tr>
            </a:tbl>
          </a:graphicData>
        </a:graphic>
      </p:graphicFrame>
      <p:pic>
        <p:nvPicPr>
          <p:cNvPr id="15" name="Picture 14">
            <a:extLst>
              <a:ext uri="{FF2B5EF4-FFF2-40B4-BE49-F238E27FC236}">
                <a16:creationId xmlns:a16="http://schemas.microsoft.com/office/drawing/2014/main" id="{F834AE1C-446B-65FF-E1CB-2604AB82FE30}"/>
              </a:ext>
            </a:extLst>
          </p:cNvPr>
          <p:cNvPicPr>
            <a:picLocks noChangeAspect="1"/>
          </p:cNvPicPr>
          <p:nvPr/>
        </p:nvPicPr>
        <p:blipFill>
          <a:blip r:embed="rId3"/>
          <a:stretch>
            <a:fillRect/>
          </a:stretch>
        </p:blipFill>
        <p:spPr>
          <a:xfrm>
            <a:off x="979118" y="1494748"/>
            <a:ext cx="428201" cy="441177"/>
          </a:xfrm>
          <a:prstGeom prst="rect">
            <a:avLst/>
          </a:prstGeom>
        </p:spPr>
      </p:pic>
      <p:pic>
        <p:nvPicPr>
          <p:cNvPr id="17" name="Picture 16">
            <a:extLst>
              <a:ext uri="{FF2B5EF4-FFF2-40B4-BE49-F238E27FC236}">
                <a16:creationId xmlns:a16="http://schemas.microsoft.com/office/drawing/2014/main" id="{7BBF31C3-52B1-38AC-5743-EAADDBB5D617}"/>
              </a:ext>
            </a:extLst>
          </p:cNvPr>
          <p:cNvPicPr>
            <a:picLocks noChangeAspect="1"/>
          </p:cNvPicPr>
          <p:nvPr/>
        </p:nvPicPr>
        <p:blipFill>
          <a:blip r:embed="rId4"/>
          <a:stretch>
            <a:fillRect/>
          </a:stretch>
        </p:blipFill>
        <p:spPr>
          <a:xfrm>
            <a:off x="1004459" y="2050499"/>
            <a:ext cx="402860" cy="408231"/>
          </a:xfrm>
          <a:prstGeom prst="rect">
            <a:avLst/>
          </a:prstGeom>
        </p:spPr>
      </p:pic>
      <p:pic>
        <p:nvPicPr>
          <p:cNvPr id="19" name="Picture 18">
            <a:extLst>
              <a:ext uri="{FF2B5EF4-FFF2-40B4-BE49-F238E27FC236}">
                <a16:creationId xmlns:a16="http://schemas.microsoft.com/office/drawing/2014/main" id="{BF7ABB53-E269-419A-5FE0-CD55C560F60B}"/>
              </a:ext>
            </a:extLst>
          </p:cNvPr>
          <p:cNvPicPr>
            <a:picLocks noChangeAspect="1"/>
          </p:cNvPicPr>
          <p:nvPr/>
        </p:nvPicPr>
        <p:blipFill>
          <a:blip r:embed="rId5"/>
          <a:stretch>
            <a:fillRect/>
          </a:stretch>
        </p:blipFill>
        <p:spPr>
          <a:xfrm>
            <a:off x="986938" y="2549567"/>
            <a:ext cx="445722" cy="444519"/>
          </a:xfrm>
          <a:prstGeom prst="rect">
            <a:avLst/>
          </a:prstGeom>
        </p:spPr>
      </p:pic>
      <p:pic>
        <p:nvPicPr>
          <p:cNvPr id="29" name="Picture 28">
            <a:extLst>
              <a:ext uri="{FF2B5EF4-FFF2-40B4-BE49-F238E27FC236}">
                <a16:creationId xmlns:a16="http://schemas.microsoft.com/office/drawing/2014/main" id="{A11B23D4-8E07-EF3B-E78B-10F22FBC7353}"/>
              </a:ext>
            </a:extLst>
          </p:cNvPr>
          <p:cNvPicPr>
            <a:picLocks noChangeAspect="1"/>
          </p:cNvPicPr>
          <p:nvPr/>
        </p:nvPicPr>
        <p:blipFill>
          <a:blip r:embed="rId6"/>
          <a:stretch>
            <a:fillRect/>
          </a:stretch>
        </p:blipFill>
        <p:spPr>
          <a:xfrm>
            <a:off x="1012064" y="4257417"/>
            <a:ext cx="425043" cy="378142"/>
          </a:xfrm>
          <a:prstGeom prst="rect">
            <a:avLst/>
          </a:prstGeom>
        </p:spPr>
      </p:pic>
      <p:pic>
        <p:nvPicPr>
          <p:cNvPr id="31" name="Picture 30">
            <a:extLst>
              <a:ext uri="{FF2B5EF4-FFF2-40B4-BE49-F238E27FC236}">
                <a16:creationId xmlns:a16="http://schemas.microsoft.com/office/drawing/2014/main" id="{7AC53C94-A4D3-ECE2-CD6D-4DA245A366B4}"/>
              </a:ext>
            </a:extLst>
          </p:cNvPr>
          <p:cNvPicPr>
            <a:picLocks noChangeAspect="1"/>
          </p:cNvPicPr>
          <p:nvPr/>
        </p:nvPicPr>
        <p:blipFill>
          <a:blip r:embed="rId7"/>
          <a:stretch>
            <a:fillRect/>
          </a:stretch>
        </p:blipFill>
        <p:spPr>
          <a:xfrm>
            <a:off x="1073652" y="5026187"/>
            <a:ext cx="359008" cy="417908"/>
          </a:xfrm>
          <a:prstGeom prst="rect">
            <a:avLst/>
          </a:prstGeom>
        </p:spPr>
      </p:pic>
      <p:pic>
        <p:nvPicPr>
          <p:cNvPr id="33" name="Picture 32">
            <a:extLst>
              <a:ext uri="{FF2B5EF4-FFF2-40B4-BE49-F238E27FC236}">
                <a16:creationId xmlns:a16="http://schemas.microsoft.com/office/drawing/2014/main" id="{64BCAEE9-DB52-E261-3738-A2DD7AE1E301}"/>
              </a:ext>
            </a:extLst>
          </p:cNvPr>
          <p:cNvPicPr>
            <a:picLocks noChangeAspect="1"/>
          </p:cNvPicPr>
          <p:nvPr/>
        </p:nvPicPr>
        <p:blipFill>
          <a:blip r:embed="rId8"/>
          <a:stretch>
            <a:fillRect/>
          </a:stretch>
        </p:blipFill>
        <p:spPr>
          <a:xfrm>
            <a:off x="949762" y="3710186"/>
            <a:ext cx="549645" cy="393462"/>
          </a:xfrm>
          <a:prstGeom prst="rect">
            <a:avLst/>
          </a:prstGeom>
        </p:spPr>
      </p:pic>
      <p:pic>
        <p:nvPicPr>
          <p:cNvPr id="37" name="Picture 36">
            <a:extLst>
              <a:ext uri="{FF2B5EF4-FFF2-40B4-BE49-F238E27FC236}">
                <a16:creationId xmlns:a16="http://schemas.microsoft.com/office/drawing/2014/main" id="{1664F481-2D61-B06A-E709-A76E9DEDD615}"/>
              </a:ext>
            </a:extLst>
          </p:cNvPr>
          <p:cNvPicPr>
            <a:picLocks noChangeAspect="1"/>
          </p:cNvPicPr>
          <p:nvPr/>
        </p:nvPicPr>
        <p:blipFill>
          <a:blip r:embed="rId9"/>
          <a:stretch>
            <a:fillRect/>
          </a:stretch>
        </p:blipFill>
        <p:spPr>
          <a:xfrm>
            <a:off x="6385105" y="2004541"/>
            <a:ext cx="559087" cy="445132"/>
          </a:xfrm>
          <a:prstGeom prst="rect">
            <a:avLst/>
          </a:prstGeom>
        </p:spPr>
      </p:pic>
      <p:pic>
        <p:nvPicPr>
          <p:cNvPr id="39" name="Picture 38">
            <a:extLst>
              <a:ext uri="{FF2B5EF4-FFF2-40B4-BE49-F238E27FC236}">
                <a16:creationId xmlns:a16="http://schemas.microsoft.com/office/drawing/2014/main" id="{F1001684-9B88-2D6C-25CB-D95F66096005}"/>
              </a:ext>
            </a:extLst>
          </p:cNvPr>
          <p:cNvPicPr>
            <a:picLocks noChangeAspect="1"/>
          </p:cNvPicPr>
          <p:nvPr/>
        </p:nvPicPr>
        <p:blipFill>
          <a:blip r:embed="rId10"/>
          <a:stretch>
            <a:fillRect/>
          </a:stretch>
        </p:blipFill>
        <p:spPr>
          <a:xfrm>
            <a:off x="6470708" y="2566369"/>
            <a:ext cx="369091" cy="439876"/>
          </a:xfrm>
          <a:prstGeom prst="rect">
            <a:avLst/>
          </a:prstGeom>
        </p:spPr>
      </p:pic>
      <p:pic>
        <p:nvPicPr>
          <p:cNvPr id="43" name="Picture 42">
            <a:extLst>
              <a:ext uri="{FF2B5EF4-FFF2-40B4-BE49-F238E27FC236}">
                <a16:creationId xmlns:a16="http://schemas.microsoft.com/office/drawing/2014/main" id="{EB579CFE-8CDC-D8FD-F2D6-FC3B9C7D9C97}"/>
              </a:ext>
            </a:extLst>
          </p:cNvPr>
          <p:cNvPicPr>
            <a:picLocks noChangeAspect="1"/>
          </p:cNvPicPr>
          <p:nvPr/>
        </p:nvPicPr>
        <p:blipFill>
          <a:blip r:embed="rId11"/>
          <a:stretch>
            <a:fillRect/>
          </a:stretch>
        </p:blipFill>
        <p:spPr>
          <a:xfrm>
            <a:off x="952842" y="3147814"/>
            <a:ext cx="480751" cy="450704"/>
          </a:xfrm>
          <a:prstGeom prst="rect">
            <a:avLst/>
          </a:prstGeom>
        </p:spPr>
      </p:pic>
      <p:pic>
        <p:nvPicPr>
          <p:cNvPr id="47" name="Picture 46">
            <a:extLst>
              <a:ext uri="{FF2B5EF4-FFF2-40B4-BE49-F238E27FC236}">
                <a16:creationId xmlns:a16="http://schemas.microsoft.com/office/drawing/2014/main" id="{FA23A8B3-B5A5-04EA-156B-F5DD7B094CC8}"/>
              </a:ext>
            </a:extLst>
          </p:cNvPr>
          <p:cNvPicPr>
            <a:picLocks noChangeAspect="1"/>
          </p:cNvPicPr>
          <p:nvPr/>
        </p:nvPicPr>
        <p:blipFill>
          <a:blip r:embed="rId12"/>
          <a:stretch>
            <a:fillRect/>
          </a:stretch>
        </p:blipFill>
        <p:spPr>
          <a:xfrm>
            <a:off x="6461179" y="4325965"/>
            <a:ext cx="447723" cy="460515"/>
          </a:xfrm>
          <a:prstGeom prst="rect">
            <a:avLst/>
          </a:prstGeom>
        </p:spPr>
      </p:pic>
      <p:pic>
        <p:nvPicPr>
          <p:cNvPr id="49" name="Picture 48">
            <a:extLst>
              <a:ext uri="{FF2B5EF4-FFF2-40B4-BE49-F238E27FC236}">
                <a16:creationId xmlns:a16="http://schemas.microsoft.com/office/drawing/2014/main" id="{9E6CA8E6-7F69-3FDD-5F14-6583F9309D2E}"/>
              </a:ext>
            </a:extLst>
          </p:cNvPr>
          <p:cNvPicPr>
            <a:picLocks noChangeAspect="1"/>
          </p:cNvPicPr>
          <p:nvPr/>
        </p:nvPicPr>
        <p:blipFill>
          <a:blip r:embed="rId13"/>
          <a:stretch>
            <a:fillRect/>
          </a:stretch>
        </p:blipFill>
        <p:spPr>
          <a:xfrm>
            <a:off x="6461179" y="3114085"/>
            <a:ext cx="411232" cy="417149"/>
          </a:xfrm>
          <a:prstGeom prst="rect">
            <a:avLst/>
          </a:prstGeom>
        </p:spPr>
      </p:pic>
      <p:pic>
        <p:nvPicPr>
          <p:cNvPr id="51" name="Picture 50">
            <a:extLst>
              <a:ext uri="{FF2B5EF4-FFF2-40B4-BE49-F238E27FC236}">
                <a16:creationId xmlns:a16="http://schemas.microsoft.com/office/drawing/2014/main" id="{47D53C50-D8EA-D924-0C81-27506DD1B1E8}"/>
              </a:ext>
            </a:extLst>
          </p:cNvPr>
          <p:cNvPicPr>
            <a:picLocks noChangeAspect="1"/>
          </p:cNvPicPr>
          <p:nvPr/>
        </p:nvPicPr>
        <p:blipFill>
          <a:blip r:embed="rId14"/>
          <a:stretch>
            <a:fillRect/>
          </a:stretch>
        </p:blipFill>
        <p:spPr>
          <a:xfrm>
            <a:off x="6483938" y="3756157"/>
            <a:ext cx="402204" cy="380657"/>
          </a:xfrm>
          <a:prstGeom prst="rect">
            <a:avLst/>
          </a:prstGeom>
        </p:spPr>
      </p:pic>
      <p:pic>
        <p:nvPicPr>
          <p:cNvPr id="53" name="Picture 52">
            <a:extLst>
              <a:ext uri="{FF2B5EF4-FFF2-40B4-BE49-F238E27FC236}">
                <a16:creationId xmlns:a16="http://schemas.microsoft.com/office/drawing/2014/main" id="{6EC8ABA0-EF35-2448-893D-2464AE797327}"/>
              </a:ext>
            </a:extLst>
          </p:cNvPr>
          <p:cNvPicPr>
            <a:picLocks noChangeAspect="1"/>
          </p:cNvPicPr>
          <p:nvPr/>
        </p:nvPicPr>
        <p:blipFill>
          <a:blip r:embed="rId15"/>
          <a:stretch>
            <a:fillRect/>
          </a:stretch>
        </p:blipFill>
        <p:spPr>
          <a:xfrm>
            <a:off x="6346978" y="1442410"/>
            <a:ext cx="588015" cy="448957"/>
          </a:xfrm>
          <a:prstGeom prst="rect">
            <a:avLst/>
          </a:prstGeom>
        </p:spPr>
      </p:pic>
      <p:sp>
        <p:nvSpPr>
          <p:cNvPr id="5" name="TextBox 4">
            <a:extLst>
              <a:ext uri="{FF2B5EF4-FFF2-40B4-BE49-F238E27FC236}">
                <a16:creationId xmlns:a16="http://schemas.microsoft.com/office/drawing/2014/main" id="{FDFFA422-B9DA-1992-30FC-02027143EC84}"/>
              </a:ext>
            </a:extLst>
          </p:cNvPr>
          <p:cNvSpPr txBox="1"/>
          <p:nvPr/>
        </p:nvSpPr>
        <p:spPr>
          <a:xfrm>
            <a:off x="723525" y="5711257"/>
            <a:ext cx="11238917" cy="861774"/>
          </a:xfrm>
          <a:prstGeom prst="rect">
            <a:avLst/>
          </a:prstGeom>
          <a:noFill/>
        </p:spPr>
        <p:txBody>
          <a:bodyPr wrap="square" rtlCol="0">
            <a:spAutoFit/>
          </a:bodyPr>
          <a:lstStyle/>
          <a:p>
            <a:r>
              <a:rPr lang="en-US" sz="1000" dirty="0"/>
              <a:t>BMI – Body Mass Index.</a:t>
            </a:r>
          </a:p>
          <a:p>
            <a:r>
              <a:rPr lang="en-US" sz="1000" dirty="0"/>
              <a:t>1. GOV.UK. Green Book. Chapter 19: Influenza. Available at: </a:t>
            </a:r>
            <a:r>
              <a:rPr lang="en-US" sz="1000" dirty="0">
                <a:hlinkClick r:id="rId16"/>
              </a:rPr>
              <a:t>https://assets.publishing.service.gov.uk/government/uploads/system/uploads/attachment_data/file/1107978/Influenza-green-book-chapter19-16September22.pdf</a:t>
            </a:r>
            <a:r>
              <a:rPr lang="en-US" sz="1000" dirty="0"/>
              <a:t> (</a:t>
            </a:r>
            <a:r>
              <a:rPr lang="en-US" sz="1000" dirty="0" err="1"/>
              <a:t>zuletzt</a:t>
            </a:r>
            <a:r>
              <a:rPr lang="en-US" sz="1000" dirty="0"/>
              <a:t> </a:t>
            </a:r>
            <a:r>
              <a:rPr lang="en-US" sz="1000" dirty="0" err="1"/>
              <a:t>abgerufen</a:t>
            </a:r>
            <a:r>
              <a:rPr lang="en-US" sz="1000" dirty="0"/>
              <a:t> September 2023) 2. CDC. Influenza (flu). People at higher risk of flu complications. Available at: </a:t>
            </a:r>
            <a:r>
              <a:rPr lang="en-US" sz="1000" dirty="0">
                <a:hlinkClick r:id="rId17"/>
              </a:rPr>
              <a:t>https://www.cdc.gov/flu/highrisk/index.htm</a:t>
            </a:r>
            <a:r>
              <a:rPr lang="en-US" sz="1000" dirty="0"/>
              <a:t> (</a:t>
            </a:r>
            <a:r>
              <a:rPr lang="en-US" sz="1000" dirty="0" err="1"/>
              <a:t>zuletzt</a:t>
            </a:r>
            <a:r>
              <a:rPr lang="en-US" sz="1000" dirty="0"/>
              <a:t> </a:t>
            </a:r>
            <a:r>
              <a:rPr lang="en-US" sz="1000" dirty="0" err="1"/>
              <a:t>abgerufen</a:t>
            </a:r>
            <a:r>
              <a:rPr lang="en-US" sz="1000" dirty="0"/>
              <a:t> September 2023). 3. </a:t>
            </a:r>
            <a:r>
              <a:rPr lang="de-DE" sz="1000" dirty="0"/>
              <a:t>STIKO. Empfehlungen der Ständigen Impfkommission beim Robert Koch-Institut 2023, EpidBull. 4/2023..</a:t>
            </a:r>
            <a:endParaRPr lang="en-GB" sz="1000" dirty="0"/>
          </a:p>
        </p:txBody>
      </p:sp>
      <p:pic>
        <p:nvPicPr>
          <p:cNvPr id="6" name="Graphic 5" descr="Touchscreen with solid fill">
            <a:extLst>
              <a:ext uri="{FF2B5EF4-FFF2-40B4-BE49-F238E27FC236}">
                <a16:creationId xmlns:a16="http://schemas.microsoft.com/office/drawing/2014/main" id="{FCBC53ED-AF6A-D811-6F16-B6262C8B3D6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83938" y="4997012"/>
            <a:ext cx="476258" cy="476258"/>
          </a:xfrm>
          <a:prstGeom prst="rect">
            <a:avLst/>
          </a:prstGeom>
        </p:spPr>
      </p:pic>
    </p:spTree>
    <p:extLst>
      <p:ext uri="{BB962C8B-B14F-4D97-AF65-F5344CB8AC3E}">
        <p14:creationId xmlns:p14="http://schemas.microsoft.com/office/powerpoint/2010/main" val="421181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a:lnSpc>
                <a:spcPct val="150000"/>
              </a:lnSpc>
            </a:pPr>
            <a:r>
              <a:rPr lang="de-DE" sz="2000" dirty="0">
                <a:latin typeface="Century Gothic" pitchFamily="34" charset="0"/>
              </a:rPr>
              <a:t>Offenlegung von Interessenkonflikten </a:t>
            </a:r>
            <a:br>
              <a:rPr lang="de-DE" sz="2000" dirty="0">
                <a:latin typeface="Century Gothic" pitchFamily="34" charset="0"/>
              </a:rPr>
            </a:br>
            <a:r>
              <a:rPr lang="de-DE" sz="2000" dirty="0">
                <a:latin typeface="Century Gothic" pitchFamily="34" charset="0"/>
              </a:rPr>
              <a:t>Carsten Hafer</a:t>
            </a:r>
            <a:endParaRPr lang="de-DE" sz="2000" dirty="0"/>
          </a:p>
        </p:txBody>
      </p:sp>
      <p:sp>
        <p:nvSpPr>
          <p:cNvPr id="5" name="Inhaltsplatzhalter 4"/>
          <p:cNvSpPr>
            <a:spLocks noGrp="1"/>
          </p:cNvSpPr>
          <p:nvPr>
            <p:ph idx="1"/>
          </p:nvPr>
        </p:nvSpPr>
        <p:spPr/>
        <p:txBody>
          <a:bodyPr>
            <a:normAutofit/>
          </a:bodyPr>
          <a:lstStyle/>
          <a:p>
            <a:pPr marL="0" indent="0">
              <a:lnSpc>
                <a:spcPct val="170000"/>
              </a:lnSpc>
              <a:buNone/>
            </a:pPr>
            <a:r>
              <a:rPr lang="de-DE" sz="2000" dirty="0">
                <a:latin typeface="Century Gothic" pitchFamily="34" charset="0"/>
                <a:cs typeface="Arial" pitchFamily="34" charset="0"/>
              </a:rPr>
              <a:t>Unterstützung: </a:t>
            </a:r>
            <a:br>
              <a:rPr lang="de-DE" sz="2000" dirty="0">
                <a:latin typeface="Century Gothic" pitchFamily="34" charset="0"/>
                <a:cs typeface="Arial" pitchFamily="34" charset="0"/>
              </a:rPr>
            </a:br>
            <a:r>
              <a:rPr lang="de-DE" sz="2000" dirty="0">
                <a:latin typeface="Century Gothic" pitchFamily="34" charset="0"/>
                <a:cs typeface="Arial" pitchFamily="34" charset="0"/>
              </a:rPr>
              <a:t>Honorare und Reisekosten für Vorträge und Beratertätigkeiten (Advisory Boards</a:t>
            </a:r>
            <a:r>
              <a:rPr lang="de-DE" sz="2000" b="1" dirty="0">
                <a:latin typeface="Century Gothic" pitchFamily="34" charset="0"/>
                <a:cs typeface="Arial" pitchFamily="34" charset="0"/>
              </a:rPr>
              <a:t>)</a:t>
            </a:r>
          </a:p>
          <a:p>
            <a:pPr marL="342900" indent="-342900">
              <a:lnSpc>
                <a:spcPct val="170000"/>
              </a:lnSpc>
              <a:buFontTx/>
              <a:buChar char="-"/>
            </a:pPr>
            <a:r>
              <a:rPr lang="de-DE" sz="2000" b="1" dirty="0">
                <a:latin typeface="Century Gothic" pitchFamily="34" charset="0"/>
                <a:cs typeface="Arial" pitchFamily="34" charset="0"/>
              </a:rPr>
              <a:t>Astra </a:t>
            </a:r>
            <a:r>
              <a:rPr lang="de-DE" sz="2000" b="1" dirty="0" err="1">
                <a:latin typeface="Century Gothic" pitchFamily="34" charset="0"/>
                <a:cs typeface="Arial" pitchFamily="34" charset="0"/>
              </a:rPr>
              <a:t>Zeneca</a:t>
            </a:r>
            <a:r>
              <a:rPr lang="de-DE" sz="2000" b="1" dirty="0">
                <a:latin typeface="Century Gothic" pitchFamily="34" charset="0"/>
                <a:cs typeface="Arial" pitchFamily="34" charset="0"/>
              </a:rPr>
              <a:t>: 		</a:t>
            </a:r>
            <a:r>
              <a:rPr lang="de-DE" sz="2000" dirty="0">
                <a:latin typeface="Century Gothic" pitchFamily="34" charset="0"/>
                <a:cs typeface="Arial" pitchFamily="34" charset="0"/>
              </a:rPr>
              <a:t>Vorträge, Advisory Board</a:t>
            </a:r>
          </a:p>
          <a:p>
            <a:pPr marL="342900" indent="-342900">
              <a:lnSpc>
                <a:spcPct val="170000"/>
              </a:lnSpc>
              <a:buFontTx/>
              <a:buChar char="-"/>
            </a:pPr>
            <a:r>
              <a:rPr lang="de-DE" sz="2000" b="1" dirty="0">
                <a:latin typeface="Century Gothic" pitchFamily="34" charset="0"/>
                <a:cs typeface="Arial" pitchFamily="34" charset="0"/>
              </a:rPr>
              <a:t>Astellas: 			</a:t>
            </a:r>
            <a:r>
              <a:rPr lang="de-DE" sz="2000" dirty="0">
                <a:latin typeface="Century Gothic" pitchFamily="34" charset="0"/>
                <a:cs typeface="Arial" pitchFamily="34" charset="0"/>
              </a:rPr>
              <a:t>Vortrag</a:t>
            </a:r>
          </a:p>
          <a:p>
            <a:pPr marL="342900" indent="-342900">
              <a:lnSpc>
                <a:spcPct val="170000"/>
              </a:lnSpc>
              <a:buFontTx/>
              <a:buChar char="-"/>
            </a:pPr>
            <a:r>
              <a:rPr lang="de-DE" sz="2000" b="1" dirty="0">
                <a:latin typeface="Century Gothic" pitchFamily="34" charset="0"/>
                <a:cs typeface="Arial" pitchFamily="34" charset="0"/>
              </a:rPr>
              <a:t>CSL </a:t>
            </a:r>
            <a:r>
              <a:rPr lang="de-DE" sz="2000" b="1" dirty="0" err="1">
                <a:latin typeface="Century Gothic" pitchFamily="34" charset="0"/>
                <a:cs typeface="Arial" pitchFamily="34" charset="0"/>
              </a:rPr>
              <a:t>Sequiris</a:t>
            </a:r>
            <a:r>
              <a:rPr lang="de-DE" sz="2000" b="1" dirty="0">
                <a:latin typeface="Century Gothic" pitchFamily="34" charset="0"/>
                <a:cs typeface="Arial" pitchFamily="34" charset="0"/>
              </a:rPr>
              <a:t> / Vifor: 		</a:t>
            </a:r>
            <a:r>
              <a:rPr lang="de-DE" sz="2000" dirty="0">
                <a:latin typeface="Century Gothic" pitchFamily="34" charset="0"/>
                <a:cs typeface="Arial" pitchFamily="34" charset="0"/>
              </a:rPr>
              <a:t>Vorträge, Advisory Board</a:t>
            </a:r>
          </a:p>
          <a:p>
            <a:pPr marL="342900" indent="-342900">
              <a:lnSpc>
                <a:spcPct val="170000"/>
              </a:lnSpc>
              <a:buFontTx/>
              <a:buChar char="-"/>
            </a:pPr>
            <a:r>
              <a:rPr lang="de-DE" sz="2000" b="1" dirty="0">
                <a:latin typeface="Century Gothic" pitchFamily="34" charset="0"/>
                <a:cs typeface="Arial" pitchFamily="34" charset="0"/>
              </a:rPr>
              <a:t>Fresenius Medical Care</a:t>
            </a:r>
            <a:r>
              <a:rPr lang="de-DE" sz="2000" b="1" dirty="0">
                <a:latin typeface="Century Gothic" pitchFamily="34" charset="0"/>
                <a:cs typeface="Arial" pitchFamily="34" charset="0"/>
                <a:sym typeface="Wingdings"/>
              </a:rPr>
              <a:t>: 	</a:t>
            </a:r>
            <a:r>
              <a:rPr lang="de-DE" sz="2000" dirty="0">
                <a:latin typeface="Century Gothic" pitchFamily="34" charset="0"/>
                <a:cs typeface="Arial" pitchFamily="34" charset="0"/>
                <a:sym typeface="Wingdings"/>
              </a:rPr>
              <a:t>Vorträge</a:t>
            </a:r>
            <a:endParaRPr lang="de-DE" dirty="0"/>
          </a:p>
        </p:txBody>
      </p:sp>
    </p:spTree>
    <p:extLst>
      <p:ext uri="{BB962C8B-B14F-4D97-AF65-F5344CB8AC3E}">
        <p14:creationId xmlns:p14="http://schemas.microsoft.com/office/powerpoint/2010/main" val="46661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3180A-AEEB-0729-7E34-37D357E2963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8" name="TextBox 7">
            <a:extLst>
              <a:ext uri="{FF2B5EF4-FFF2-40B4-BE49-F238E27FC236}">
                <a16:creationId xmlns:a16="http://schemas.microsoft.com/office/drawing/2014/main" id="{06EECB03-8469-BE07-70ED-1BC776F8ACA0}"/>
              </a:ext>
            </a:extLst>
          </p:cNvPr>
          <p:cNvSpPr txBox="1"/>
          <p:nvPr/>
        </p:nvSpPr>
        <p:spPr>
          <a:xfrm>
            <a:off x="879105" y="6442265"/>
            <a:ext cx="11029569" cy="461665"/>
          </a:xfrm>
          <a:prstGeom prst="rect">
            <a:avLst/>
          </a:prstGeom>
          <a:noFill/>
        </p:spPr>
        <p:txBody>
          <a:bodyPr wrap="square">
            <a:spAutoFit/>
          </a:bodyPr>
          <a:lstStyle/>
          <a:p>
            <a:pPr>
              <a:defRPr/>
            </a:pP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Modifiziert</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nach</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RKI-</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Faktenblatt</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zur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Influenza-</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Impfung</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a:ln>
                  <a:noFill/>
                </a:ln>
                <a:solidFill>
                  <a:srgbClr val="231F20"/>
                </a:solidFill>
                <a:effectLst/>
                <a:uLnTx/>
                <a:uFillTx/>
                <a:latin typeface="Montserrat Light"/>
                <a:ea typeface="+mn-ea"/>
                <a:cs typeface="+mn-cs"/>
                <a:hlinkClick r:id="rId3"/>
              </a:rPr>
              <a:t>https://www.rki.de/DE/Content/Infekt/Impfen/Materialien/Faktenblaetter/Influenza.pdf?__blob=publicationFile</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2. RKI: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Epidemiologisches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Bulletin 31/2024,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abrufbar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unter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lang="de-DE" sz="800" dirty="0">
                <a:hlinkClick r:id="rId4"/>
              </a:rPr>
              <a:t>Epidemiologisches Bulletin 31/2024 (rki.de)</a:t>
            </a:r>
            <a:r>
              <a:rPr lang="en-US" sz="800" dirty="0">
                <a:solidFill>
                  <a:srgbClr val="231F20"/>
                </a:solidFill>
                <a:latin typeface="Montserrat Light"/>
              </a:rPr>
              <a:t>. ICONS </a:t>
            </a:r>
            <a:r>
              <a:rPr lang="en-US" sz="800" dirty="0" err="1">
                <a:solidFill>
                  <a:srgbClr val="231F20"/>
                </a:solidFill>
                <a:latin typeface="Montserrat Light"/>
              </a:rPr>
              <a:t>erstellt</a:t>
            </a:r>
            <a:r>
              <a:rPr lang="en-US" sz="800" dirty="0">
                <a:solidFill>
                  <a:srgbClr val="231F20"/>
                </a:solidFill>
                <a:latin typeface="Montserrat Light"/>
              </a:rPr>
              <a:t> </a:t>
            </a:r>
            <a:r>
              <a:rPr lang="en-US" sz="800" dirty="0" err="1">
                <a:solidFill>
                  <a:srgbClr val="231F20"/>
                </a:solidFill>
                <a:latin typeface="Montserrat Light"/>
              </a:rPr>
              <a:t>mit</a:t>
            </a:r>
            <a:r>
              <a:rPr lang="en-US" sz="800" dirty="0">
                <a:solidFill>
                  <a:srgbClr val="231F20"/>
                </a:solidFill>
                <a:latin typeface="Montserrat Light"/>
              </a:rPr>
              <a:t> </a:t>
            </a:r>
            <a:r>
              <a:rPr lang="en-US" sz="800" dirty="0" err="1">
                <a:solidFill>
                  <a:srgbClr val="231F20"/>
                </a:solidFill>
                <a:latin typeface="Montserrat Light"/>
              </a:rPr>
              <a:t>Biorender</a:t>
            </a:r>
            <a:r>
              <a:rPr lang="en-US" sz="800" dirty="0">
                <a:solidFill>
                  <a:srgbClr val="231F20"/>
                </a:solidFill>
                <a:latin typeface="Montserrat Light"/>
              </a:rPr>
              <a:t>.</a:t>
            </a:r>
            <a:endParaRPr kumimoji="0" lang="en-US"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p>
        </p:txBody>
      </p:sp>
      <p:sp>
        <p:nvSpPr>
          <p:cNvPr id="6" name="Textfeld 5">
            <a:extLst>
              <a:ext uri="{FF2B5EF4-FFF2-40B4-BE49-F238E27FC236}">
                <a16:creationId xmlns:a16="http://schemas.microsoft.com/office/drawing/2014/main" id="{0A902C38-295B-9D68-05F7-1C09BCB5E2BE}"/>
              </a:ext>
            </a:extLst>
          </p:cNvPr>
          <p:cNvSpPr txBox="1"/>
          <p:nvPr/>
        </p:nvSpPr>
        <p:spPr>
          <a:xfrm>
            <a:off x="500604" y="4956854"/>
            <a:ext cx="11186026" cy="80021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de-DE" dirty="0">
                <a:latin typeface="+mj-lt"/>
              </a:rPr>
              <a:t>Insbesondere jüngere Personen unterschätzen häufig die Gefahren einer Grippe</a:t>
            </a:r>
          </a:p>
          <a:p>
            <a:pPr marL="285750" indent="-285750">
              <a:spcBef>
                <a:spcPts val="600"/>
              </a:spcBef>
              <a:spcAft>
                <a:spcPts val="600"/>
              </a:spcAft>
              <a:buFont typeface="Arial" panose="020B0604020202020204" pitchFamily="34" charset="0"/>
              <a:buChar char="•"/>
            </a:pPr>
            <a:r>
              <a:rPr lang="de-DE" dirty="0">
                <a:latin typeface="+mj-lt"/>
              </a:rPr>
              <a:t>Eine Impfung schützt den Impfling und seine Umgebung</a:t>
            </a:r>
          </a:p>
        </p:txBody>
      </p:sp>
      <p:sp>
        <p:nvSpPr>
          <p:cNvPr id="7" name="Textplatzhalter 2">
            <a:extLst>
              <a:ext uri="{FF2B5EF4-FFF2-40B4-BE49-F238E27FC236}">
                <a16:creationId xmlns:a16="http://schemas.microsoft.com/office/drawing/2014/main" id="{5684F29C-7261-43F5-8891-5B6FF824D8D5}"/>
              </a:ext>
            </a:extLst>
          </p:cNvPr>
          <p:cNvSpPr txBox="1">
            <a:spLocks/>
          </p:cNvSpPr>
          <p:nvPr/>
        </p:nvSpPr>
        <p:spPr>
          <a:xfrm>
            <a:off x="562451" y="518868"/>
            <a:ext cx="11067098" cy="929485"/>
          </a:xfrm>
          <a:prstGeom prst="rect">
            <a:avLst/>
          </a:prstGeom>
        </p:spPr>
        <p:txBody>
          <a:bodyPr vert="horz" wrap="square" lIns="0" tIns="0" rIns="0" bIns="0" rtlCol="0">
            <a:spAutoFit/>
          </a:bodyPr>
          <a:lstStyle>
            <a:lvl1pPr marL="0" indent="0" algn="l" defTabSz="1828800" rtl="0" eaLnBrk="1" latinLnBrk="0" hangingPunct="1">
              <a:lnSpc>
                <a:spcPct val="90000"/>
              </a:lnSpc>
              <a:spcBef>
                <a:spcPts val="2400"/>
              </a:spcBef>
              <a:spcAft>
                <a:spcPts val="0"/>
              </a:spcAft>
              <a:buClr>
                <a:schemeClr val="accent1"/>
              </a:buClr>
              <a:buFont typeface="Arial" panose="020B0604020202020204" pitchFamily="34" charset="0"/>
              <a:buNone/>
              <a:defRPr sz="5600" b="1" kern="1200">
                <a:solidFill>
                  <a:schemeClr val="accent1"/>
                </a:solidFill>
                <a:latin typeface="+mj-lt"/>
                <a:ea typeface="+mn-ea"/>
                <a:cs typeface="+mn-cs"/>
              </a:defRPr>
            </a:lvl1pPr>
            <a:lvl2pPr marL="0" indent="0" algn="l" defTabSz="1828800" rtl="0" eaLnBrk="1" latinLnBrk="0" hangingPunct="1">
              <a:lnSpc>
                <a:spcPct val="90000"/>
              </a:lnSpc>
              <a:spcBef>
                <a:spcPts val="600"/>
              </a:spcBef>
              <a:spcAft>
                <a:spcPts val="600"/>
              </a:spcAft>
              <a:buClr>
                <a:schemeClr val="accent1"/>
              </a:buClr>
              <a:buFont typeface="Arial" panose="020B0604020202020204" pitchFamily="34" charset="0"/>
              <a:buNone/>
              <a:defRPr sz="4000" kern="1200">
                <a:solidFill>
                  <a:schemeClr val="tx1"/>
                </a:solidFill>
                <a:latin typeface="+mn-lt"/>
                <a:ea typeface="+mn-ea"/>
                <a:cs typeface="+mn-cs"/>
              </a:defRPr>
            </a:lvl2pPr>
            <a:lvl3pPr marL="1440000" indent="-576000" algn="l" defTabSz="1828800" rtl="0" eaLnBrk="1" latinLnBrk="0" hangingPunct="1">
              <a:lnSpc>
                <a:spcPct val="100000"/>
              </a:lnSpc>
              <a:spcBef>
                <a:spcPts val="3600"/>
              </a:spcBef>
              <a:spcAft>
                <a:spcPts val="0"/>
              </a:spcAft>
              <a:buClr>
                <a:schemeClr val="accent1"/>
              </a:buClr>
              <a:buFont typeface="Arial" panose="020B0604020202020204" pitchFamily="34" charset="0"/>
              <a:buChar char="•"/>
              <a:defRPr sz="2000" kern="1200">
                <a:solidFill>
                  <a:schemeClr val="accent1"/>
                </a:solidFill>
                <a:latin typeface="+mj-lt"/>
                <a:ea typeface="+mn-ea"/>
                <a:cs typeface="Segoe UI" panose="020B0502040204020203" pitchFamily="34" charset="0"/>
              </a:defRPr>
            </a:lvl3pPr>
            <a:lvl4pPr marL="2160000" indent="-576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400" kern="1200">
                <a:solidFill>
                  <a:schemeClr val="tx1"/>
                </a:solidFill>
                <a:latin typeface="+mn-lt"/>
                <a:ea typeface="+mn-ea"/>
                <a:cs typeface="+mn-cs"/>
              </a:defRPr>
            </a:lvl4pPr>
            <a:lvl5pPr marL="288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200" kern="1200">
                <a:solidFill>
                  <a:schemeClr val="tx1"/>
                </a:solidFill>
                <a:latin typeface="+mn-lt"/>
                <a:ea typeface="+mn-ea"/>
                <a:cs typeface="+mn-cs"/>
              </a:defRPr>
            </a:lvl5pPr>
            <a:lvl6pPr marL="360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100" kern="1200">
                <a:solidFill>
                  <a:schemeClr val="tx1"/>
                </a:solidFill>
                <a:latin typeface="+mn-lt"/>
                <a:ea typeface="+mn-ea"/>
                <a:cs typeface="+mn-cs"/>
              </a:defRPr>
            </a:lvl6pPr>
            <a:lvl7pPr marL="432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7pPr>
            <a:lvl8pPr marL="504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8pPr>
            <a:lvl9pPr marL="5670900" indent="-3429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defTabSz="914400">
              <a:spcBef>
                <a:spcPts val="1200"/>
              </a:spcBef>
              <a:buClr>
                <a:srgbClr val="FC1921"/>
              </a:buClr>
              <a:defRPr/>
            </a:pPr>
            <a:r>
              <a:rPr lang="de-DE" sz="2800" dirty="0">
                <a:solidFill>
                  <a:srgbClr val="FC1921"/>
                </a:solidFill>
                <a:latin typeface="Montserrat"/>
                <a:sym typeface="Canela Text Regular"/>
              </a:rPr>
              <a:t>Wer kann vom Schutz des Grippeimpfstoffs profitieren? </a:t>
            </a:r>
          </a:p>
          <a:p>
            <a:pPr defTabSz="914400">
              <a:spcBef>
                <a:spcPts val="1200"/>
              </a:spcBef>
              <a:buClr>
                <a:srgbClr val="FC1921"/>
              </a:buClr>
              <a:defRPr/>
            </a:pPr>
            <a:endParaRPr lang="de-DE" sz="2800" dirty="0">
              <a:solidFill>
                <a:srgbClr val="FC1921"/>
              </a:solidFill>
              <a:latin typeface="Montserrat"/>
              <a:sym typeface="Canela Text Regular"/>
            </a:endParaRPr>
          </a:p>
        </p:txBody>
      </p:sp>
      <p:grpSp>
        <p:nvGrpSpPr>
          <p:cNvPr id="12" name="Group 11">
            <a:extLst>
              <a:ext uri="{FF2B5EF4-FFF2-40B4-BE49-F238E27FC236}">
                <a16:creationId xmlns:a16="http://schemas.microsoft.com/office/drawing/2014/main" id="{232A67C8-3D51-3815-8C3C-7A222769E26C}"/>
              </a:ext>
            </a:extLst>
          </p:cNvPr>
          <p:cNvGrpSpPr/>
          <p:nvPr/>
        </p:nvGrpSpPr>
        <p:grpSpPr>
          <a:xfrm>
            <a:off x="425035" y="1316643"/>
            <a:ext cx="11261595" cy="3297615"/>
            <a:chOff x="427418" y="1110638"/>
            <a:chExt cx="11261595" cy="3297615"/>
          </a:xfrm>
        </p:grpSpPr>
        <p:grpSp>
          <p:nvGrpSpPr>
            <p:cNvPr id="40" name="Group 39">
              <a:extLst>
                <a:ext uri="{FF2B5EF4-FFF2-40B4-BE49-F238E27FC236}">
                  <a16:creationId xmlns:a16="http://schemas.microsoft.com/office/drawing/2014/main" id="{7648D28C-A077-BFCE-6615-F4A8CF83503E}"/>
                </a:ext>
              </a:extLst>
            </p:cNvPr>
            <p:cNvGrpSpPr/>
            <p:nvPr/>
          </p:nvGrpSpPr>
          <p:grpSpPr>
            <a:xfrm>
              <a:off x="502987" y="1709442"/>
              <a:ext cx="11186026" cy="2698811"/>
              <a:chOff x="720948" y="1651687"/>
              <a:chExt cx="11186026" cy="2698811"/>
            </a:xfrm>
          </p:grpSpPr>
          <p:sp>
            <p:nvSpPr>
              <p:cNvPr id="4" name="Rechteck 3">
                <a:extLst>
                  <a:ext uri="{FF2B5EF4-FFF2-40B4-BE49-F238E27FC236}">
                    <a16:creationId xmlns:a16="http://schemas.microsoft.com/office/drawing/2014/main" id="{FB2A67F1-7386-8C73-7D1E-7B766F2E5090}"/>
                  </a:ext>
                </a:extLst>
              </p:cNvPr>
              <p:cNvSpPr/>
              <p:nvPr/>
            </p:nvSpPr>
            <p:spPr>
              <a:xfrm>
                <a:off x="1930216" y="1651687"/>
                <a:ext cx="9976758" cy="2698811"/>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166D682-D758-AC62-9A24-47AB4734A309}"/>
                  </a:ext>
                </a:extLst>
              </p:cNvPr>
              <p:cNvGrpSpPr/>
              <p:nvPr/>
            </p:nvGrpSpPr>
            <p:grpSpPr>
              <a:xfrm>
                <a:off x="720948" y="1868903"/>
                <a:ext cx="11110005" cy="2481595"/>
                <a:chOff x="720948" y="1868903"/>
                <a:chExt cx="11110005" cy="2481595"/>
              </a:xfrm>
            </p:grpSpPr>
            <p:pic>
              <p:nvPicPr>
                <p:cNvPr id="10" name="Grafik 9" descr="Ein Bild, das Cartoon, Kunst enthält.&#10;&#10;Automatisch generierte Beschreibung">
                  <a:extLst>
                    <a:ext uri="{FF2B5EF4-FFF2-40B4-BE49-F238E27FC236}">
                      <a16:creationId xmlns:a16="http://schemas.microsoft.com/office/drawing/2014/main" id="{DFEF742E-FF77-7E35-77CE-738758FE9D3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0432" r="82540" b="60563"/>
                <a:stretch/>
              </p:blipFill>
              <p:spPr>
                <a:xfrm>
                  <a:off x="720948" y="1868903"/>
                  <a:ext cx="1156141" cy="1080000"/>
                </a:xfrm>
                <a:prstGeom prst="rect">
                  <a:avLst/>
                </a:prstGeom>
                <a:ln>
                  <a:solidFill>
                    <a:schemeClr val="tx1"/>
                  </a:solidFill>
                </a:ln>
              </p:spPr>
            </p:pic>
            <p:pic>
              <p:nvPicPr>
                <p:cNvPr id="20" name="Grafik 9" descr="Ein Bild, das Cartoon, Kunst enthält.&#10;&#10;Automatisch generierte Beschreibung">
                  <a:extLst>
                    <a:ext uri="{FF2B5EF4-FFF2-40B4-BE49-F238E27FC236}">
                      <a16:creationId xmlns:a16="http://schemas.microsoft.com/office/drawing/2014/main" id="{307C3940-FB14-FBDD-602F-958BBAFB8FB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2181" t="6089" r="53916" b="61812"/>
                <a:stretch/>
              </p:blipFill>
              <p:spPr>
                <a:xfrm>
                  <a:off x="2005785" y="1868903"/>
                  <a:ext cx="1430183" cy="1080000"/>
                </a:xfrm>
                <a:prstGeom prst="rect">
                  <a:avLst/>
                </a:prstGeom>
                <a:ln>
                  <a:solidFill>
                    <a:schemeClr val="tx1"/>
                  </a:solidFill>
                </a:ln>
              </p:spPr>
            </p:pic>
            <p:pic>
              <p:nvPicPr>
                <p:cNvPr id="21" name="Grafik 9" descr="Ein Bild, das Cartoon, Kunst enthält.&#10;&#10;Automatisch generierte Beschreibung">
                  <a:extLst>
                    <a:ext uri="{FF2B5EF4-FFF2-40B4-BE49-F238E27FC236}">
                      <a16:creationId xmlns:a16="http://schemas.microsoft.com/office/drawing/2014/main" id="{14C7401C-968D-E192-5D7E-ED9BC0BF72B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7819" t="11747" r="8298" b="60889"/>
                <a:stretch/>
              </p:blipFill>
              <p:spPr>
                <a:xfrm>
                  <a:off x="4794517" y="1868903"/>
                  <a:ext cx="974393" cy="1080000"/>
                </a:xfrm>
                <a:prstGeom prst="rect">
                  <a:avLst/>
                </a:prstGeom>
                <a:ln>
                  <a:solidFill>
                    <a:schemeClr val="tx1"/>
                  </a:solidFill>
                </a:ln>
              </p:spPr>
            </p:pic>
            <p:pic>
              <p:nvPicPr>
                <p:cNvPr id="22" name="Grafik 9" descr="Ein Bild, das Cartoon, Kunst enthält.&#10;&#10;Automatisch generierte Beschreibung">
                  <a:extLst>
                    <a:ext uri="{FF2B5EF4-FFF2-40B4-BE49-F238E27FC236}">
                      <a16:creationId xmlns:a16="http://schemas.microsoft.com/office/drawing/2014/main" id="{38B28962-B0B1-941D-82E2-D94955CA504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0000" t="6493" r="31864" b="61876"/>
                <a:stretch/>
              </p:blipFill>
              <p:spPr>
                <a:xfrm>
                  <a:off x="3564664" y="1868903"/>
                  <a:ext cx="1101157" cy="1080000"/>
                </a:xfrm>
                <a:prstGeom prst="rect">
                  <a:avLst/>
                </a:prstGeom>
                <a:ln>
                  <a:solidFill>
                    <a:schemeClr val="tx1"/>
                  </a:solidFill>
                </a:ln>
              </p:spPr>
            </p:pic>
            <p:pic>
              <p:nvPicPr>
                <p:cNvPr id="23" name="Grafik 9" descr="Ein Bild, das Cartoon, Kunst enthält.&#10;&#10;Automatisch generierte Beschreibung">
                  <a:extLst>
                    <a:ext uri="{FF2B5EF4-FFF2-40B4-BE49-F238E27FC236}">
                      <a16:creationId xmlns:a16="http://schemas.microsoft.com/office/drawing/2014/main" id="{F8C81999-B2BC-08C4-8DEB-076B921274AE}"/>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55800" r="81368" b="17144"/>
                <a:stretch/>
              </p:blipFill>
              <p:spPr>
                <a:xfrm>
                  <a:off x="7878266" y="1868903"/>
                  <a:ext cx="1322565" cy="1080000"/>
                </a:xfrm>
                <a:prstGeom prst="rect">
                  <a:avLst/>
                </a:prstGeom>
                <a:ln>
                  <a:solidFill>
                    <a:schemeClr val="tx1"/>
                  </a:solidFill>
                </a:ln>
              </p:spPr>
            </p:pic>
            <p:pic>
              <p:nvPicPr>
                <p:cNvPr id="24" name="Grafik 9" descr="Ein Bild, das Cartoon, Kunst enthält.&#10;&#10;Automatisch generierte Beschreibung">
                  <a:extLst>
                    <a:ext uri="{FF2B5EF4-FFF2-40B4-BE49-F238E27FC236}">
                      <a16:creationId xmlns:a16="http://schemas.microsoft.com/office/drawing/2014/main" id="{0A3BA07B-CEC9-9A08-4273-6CBA8AFC173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1664" t="56590" r="51795" b="15886"/>
                <a:stretch/>
              </p:blipFill>
              <p:spPr>
                <a:xfrm>
                  <a:off x="5897606" y="1868903"/>
                  <a:ext cx="1851964" cy="1080000"/>
                </a:xfrm>
                <a:prstGeom prst="rect">
                  <a:avLst/>
                </a:prstGeom>
                <a:ln>
                  <a:solidFill>
                    <a:schemeClr val="tx1"/>
                  </a:solidFill>
                </a:ln>
              </p:spPr>
            </p:pic>
            <p:pic>
              <p:nvPicPr>
                <p:cNvPr id="25" name="Grafik 9" descr="Ein Bild, das Cartoon, Kunst enthält.&#10;&#10;Automatisch generierte Beschreibung">
                  <a:extLst>
                    <a:ext uri="{FF2B5EF4-FFF2-40B4-BE49-F238E27FC236}">
                      <a16:creationId xmlns:a16="http://schemas.microsoft.com/office/drawing/2014/main" id="{6DAD1904-637A-4D9E-9995-4B6E71E3D66F}"/>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52701" t="54709" r="25118" b="15717"/>
                <a:stretch/>
              </p:blipFill>
              <p:spPr>
                <a:xfrm>
                  <a:off x="10390480" y="1868903"/>
                  <a:ext cx="1440473" cy="1080000"/>
                </a:xfrm>
                <a:prstGeom prst="rect">
                  <a:avLst/>
                </a:prstGeom>
                <a:ln>
                  <a:solidFill>
                    <a:schemeClr val="tx1"/>
                  </a:solidFill>
                </a:ln>
              </p:spPr>
            </p:pic>
            <p:pic>
              <p:nvPicPr>
                <p:cNvPr id="26" name="Grafik 9" descr="Ein Bild, das Cartoon, Kunst enthält.&#10;&#10;Automatisch generierte Beschreibung">
                  <a:extLst>
                    <a:ext uri="{FF2B5EF4-FFF2-40B4-BE49-F238E27FC236}">
                      <a16:creationId xmlns:a16="http://schemas.microsoft.com/office/drawing/2014/main" id="{5BF1C3B8-3649-F90F-5648-422CB36EC0EA}"/>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81880" t="56590" r="4144" b="14615"/>
                <a:stretch/>
              </p:blipFill>
              <p:spPr>
                <a:xfrm>
                  <a:off x="9329527" y="1868903"/>
                  <a:ext cx="932257" cy="1080000"/>
                </a:xfrm>
                <a:prstGeom prst="rect">
                  <a:avLst/>
                </a:prstGeom>
                <a:ln>
                  <a:solidFill>
                    <a:schemeClr val="tx1"/>
                  </a:solidFill>
                </a:ln>
              </p:spPr>
            </p:pic>
            <p:sp>
              <p:nvSpPr>
                <p:cNvPr id="30" name="TextBox 29">
                  <a:extLst>
                    <a:ext uri="{FF2B5EF4-FFF2-40B4-BE49-F238E27FC236}">
                      <a16:creationId xmlns:a16="http://schemas.microsoft.com/office/drawing/2014/main" id="{65A1433D-07D8-F5BD-9FA6-6826205B4454}"/>
                    </a:ext>
                  </a:extLst>
                </p:cNvPr>
                <p:cNvSpPr txBox="1"/>
                <p:nvPr/>
              </p:nvSpPr>
              <p:spPr>
                <a:xfrm>
                  <a:off x="720949" y="3150169"/>
                  <a:ext cx="1154208" cy="461665"/>
                </a:xfrm>
                <a:prstGeom prst="rect">
                  <a:avLst/>
                </a:prstGeom>
                <a:noFill/>
              </p:spPr>
              <p:txBody>
                <a:bodyPr wrap="square">
                  <a:spAutoFit/>
                </a:bodyPr>
                <a:lstStyle/>
                <a:p>
                  <a:r>
                    <a:rPr lang="de-DE" sz="1200" dirty="0">
                      <a:latin typeface="+mj-lt"/>
                    </a:rPr>
                    <a:t>Personen ≥60 Jahre</a:t>
                  </a:r>
                </a:p>
              </p:txBody>
            </p:sp>
            <p:sp>
              <p:nvSpPr>
                <p:cNvPr id="31" name="TextBox 30">
                  <a:extLst>
                    <a:ext uri="{FF2B5EF4-FFF2-40B4-BE49-F238E27FC236}">
                      <a16:creationId xmlns:a16="http://schemas.microsoft.com/office/drawing/2014/main" id="{3B0F1986-D9EC-73DE-7E68-EE7CED635D9C}"/>
                    </a:ext>
                  </a:extLst>
                </p:cNvPr>
                <p:cNvSpPr txBox="1"/>
                <p:nvPr/>
              </p:nvSpPr>
              <p:spPr>
                <a:xfrm>
                  <a:off x="2003854" y="3150169"/>
                  <a:ext cx="1430182" cy="1015663"/>
                </a:xfrm>
                <a:prstGeom prst="rect">
                  <a:avLst/>
                </a:prstGeom>
                <a:noFill/>
              </p:spPr>
              <p:txBody>
                <a:bodyPr wrap="square">
                  <a:spAutoFit/>
                </a:bodyPr>
                <a:lstStyle/>
                <a:p>
                  <a:r>
                    <a:rPr lang="de-DE" sz="1200" dirty="0">
                      <a:latin typeface="+mj-lt"/>
                    </a:rPr>
                    <a:t>Personen ≥6 Monate mit chronischer Grund-erkrankung</a:t>
                  </a:r>
                </a:p>
              </p:txBody>
            </p:sp>
            <p:sp>
              <p:nvSpPr>
                <p:cNvPr id="33" name="TextBox 32">
                  <a:extLst>
                    <a:ext uri="{FF2B5EF4-FFF2-40B4-BE49-F238E27FC236}">
                      <a16:creationId xmlns:a16="http://schemas.microsoft.com/office/drawing/2014/main" id="{86D0B8ED-6A96-118F-C879-D3C607A4B285}"/>
                    </a:ext>
                  </a:extLst>
                </p:cNvPr>
                <p:cNvSpPr txBox="1"/>
                <p:nvPr/>
              </p:nvSpPr>
              <p:spPr>
                <a:xfrm>
                  <a:off x="3562732" y="3150169"/>
                  <a:ext cx="1101157" cy="1015663"/>
                </a:xfrm>
                <a:prstGeom prst="rect">
                  <a:avLst/>
                </a:prstGeom>
                <a:noFill/>
              </p:spPr>
              <p:txBody>
                <a:bodyPr wrap="square">
                  <a:spAutoFit/>
                </a:bodyPr>
                <a:lstStyle/>
                <a:p>
                  <a:r>
                    <a:rPr lang="de-DE" sz="1200" dirty="0">
                      <a:latin typeface="+mj-lt"/>
                    </a:rPr>
                    <a:t>Bewohner von Alters- oder Pflege-heimen</a:t>
                  </a:r>
                </a:p>
              </p:txBody>
            </p:sp>
            <p:sp>
              <p:nvSpPr>
                <p:cNvPr id="34" name="TextBox 33">
                  <a:extLst>
                    <a:ext uri="{FF2B5EF4-FFF2-40B4-BE49-F238E27FC236}">
                      <a16:creationId xmlns:a16="http://schemas.microsoft.com/office/drawing/2014/main" id="{79203F7E-4967-6C38-7029-C02613EF87D4}"/>
                    </a:ext>
                  </a:extLst>
                </p:cNvPr>
                <p:cNvSpPr txBox="1"/>
                <p:nvPr/>
              </p:nvSpPr>
              <p:spPr>
                <a:xfrm>
                  <a:off x="4796449" y="3150168"/>
                  <a:ext cx="972461" cy="646331"/>
                </a:xfrm>
                <a:prstGeom prst="rect">
                  <a:avLst/>
                </a:prstGeom>
                <a:noFill/>
              </p:spPr>
              <p:txBody>
                <a:bodyPr wrap="square">
                  <a:spAutoFit/>
                </a:bodyPr>
                <a:lstStyle/>
                <a:p>
                  <a:r>
                    <a:rPr lang="de-DE" sz="1200" dirty="0">
                      <a:latin typeface="+mj-lt"/>
                    </a:rPr>
                    <a:t>Medizi-nisches Personal</a:t>
                  </a:r>
                </a:p>
              </p:txBody>
            </p:sp>
            <p:sp>
              <p:nvSpPr>
                <p:cNvPr id="35" name="TextBox 34">
                  <a:extLst>
                    <a:ext uri="{FF2B5EF4-FFF2-40B4-BE49-F238E27FC236}">
                      <a16:creationId xmlns:a16="http://schemas.microsoft.com/office/drawing/2014/main" id="{7C9385BA-41C4-80D3-AADD-474DE557696E}"/>
                    </a:ext>
                  </a:extLst>
                </p:cNvPr>
                <p:cNvSpPr txBox="1"/>
                <p:nvPr/>
              </p:nvSpPr>
              <p:spPr>
                <a:xfrm>
                  <a:off x="5897606" y="3150169"/>
                  <a:ext cx="1851964" cy="830997"/>
                </a:xfrm>
                <a:prstGeom prst="rect">
                  <a:avLst/>
                </a:prstGeom>
                <a:noFill/>
              </p:spPr>
              <p:txBody>
                <a:bodyPr wrap="square">
                  <a:spAutoFit/>
                </a:bodyPr>
                <a:lstStyle/>
                <a:p>
                  <a:r>
                    <a:rPr lang="de-DE" sz="1200" dirty="0">
                      <a:latin typeface="+mj-lt"/>
                    </a:rPr>
                    <a:t>Personen in Einrichtungen mit umfangreichem Publikumsverkehr</a:t>
                  </a:r>
                </a:p>
              </p:txBody>
            </p:sp>
            <p:sp>
              <p:nvSpPr>
                <p:cNvPr id="36" name="TextBox 35">
                  <a:extLst>
                    <a:ext uri="{FF2B5EF4-FFF2-40B4-BE49-F238E27FC236}">
                      <a16:creationId xmlns:a16="http://schemas.microsoft.com/office/drawing/2014/main" id="{62C9B5EC-978B-465F-0DD3-0905DB88A006}"/>
                    </a:ext>
                  </a:extLst>
                </p:cNvPr>
                <p:cNvSpPr txBox="1"/>
                <p:nvPr/>
              </p:nvSpPr>
              <p:spPr>
                <a:xfrm>
                  <a:off x="9198721" y="3146235"/>
                  <a:ext cx="1193869" cy="276999"/>
                </a:xfrm>
                <a:prstGeom prst="rect">
                  <a:avLst/>
                </a:prstGeom>
                <a:noFill/>
              </p:spPr>
              <p:txBody>
                <a:bodyPr wrap="square">
                  <a:spAutoFit/>
                </a:bodyPr>
                <a:lstStyle/>
                <a:p>
                  <a:r>
                    <a:rPr lang="de-DE" sz="1200" dirty="0">
                      <a:latin typeface="+mj-lt"/>
                    </a:rPr>
                    <a:t>Schwangere</a:t>
                  </a:r>
                </a:p>
              </p:txBody>
            </p:sp>
            <p:sp>
              <p:nvSpPr>
                <p:cNvPr id="37" name="TextBox 36">
                  <a:extLst>
                    <a:ext uri="{FF2B5EF4-FFF2-40B4-BE49-F238E27FC236}">
                      <a16:creationId xmlns:a16="http://schemas.microsoft.com/office/drawing/2014/main" id="{4862440C-4C69-3EF6-BFBA-BD904A63C1B2}"/>
                    </a:ext>
                  </a:extLst>
                </p:cNvPr>
                <p:cNvSpPr txBox="1"/>
                <p:nvPr/>
              </p:nvSpPr>
              <p:spPr>
                <a:xfrm>
                  <a:off x="7878266" y="3150169"/>
                  <a:ext cx="1322565" cy="1200329"/>
                </a:xfrm>
                <a:prstGeom prst="rect">
                  <a:avLst/>
                </a:prstGeom>
                <a:noFill/>
              </p:spPr>
              <p:txBody>
                <a:bodyPr wrap="square">
                  <a:spAutoFit/>
                </a:bodyPr>
                <a:lstStyle/>
                <a:p>
                  <a:r>
                    <a:rPr lang="de-DE" sz="1200" dirty="0">
                      <a:latin typeface="+mj-lt"/>
                    </a:rPr>
                    <a:t>Kontakt-personen von Risiko-gruppen (Kokon-strategie)</a:t>
                  </a:r>
                </a:p>
              </p:txBody>
            </p:sp>
            <p:sp>
              <p:nvSpPr>
                <p:cNvPr id="38" name="TextBox 37">
                  <a:extLst>
                    <a:ext uri="{FF2B5EF4-FFF2-40B4-BE49-F238E27FC236}">
                      <a16:creationId xmlns:a16="http://schemas.microsoft.com/office/drawing/2014/main" id="{6F9F5964-77DE-F341-BBC6-51993F1D5364}"/>
                    </a:ext>
                  </a:extLst>
                </p:cNvPr>
                <p:cNvSpPr txBox="1"/>
                <p:nvPr/>
              </p:nvSpPr>
              <p:spPr>
                <a:xfrm>
                  <a:off x="10390480" y="3150168"/>
                  <a:ext cx="1440473" cy="276999"/>
                </a:xfrm>
                <a:prstGeom prst="rect">
                  <a:avLst/>
                </a:prstGeom>
                <a:noFill/>
              </p:spPr>
              <p:txBody>
                <a:bodyPr wrap="square">
                  <a:spAutoFit/>
                </a:bodyPr>
                <a:lstStyle/>
                <a:p>
                  <a:pPr algn="ctr"/>
                  <a:r>
                    <a:rPr lang="de-DE" sz="1200" dirty="0">
                      <a:latin typeface="+mj-lt"/>
                    </a:rPr>
                    <a:t>Reisende</a:t>
                  </a:r>
                </a:p>
              </p:txBody>
            </p:sp>
          </p:grpSp>
        </p:grpSp>
        <p:sp>
          <p:nvSpPr>
            <p:cNvPr id="5" name="TextBox 4">
              <a:extLst>
                <a:ext uri="{FF2B5EF4-FFF2-40B4-BE49-F238E27FC236}">
                  <a16:creationId xmlns:a16="http://schemas.microsoft.com/office/drawing/2014/main" id="{F6053075-530A-C4EE-BE3E-B083C32199E1}"/>
                </a:ext>
              </a:extLst>
            </p:cNvPr>
            <p:cNvSpPr txBox="1"/>
            <p:nvPr/>
          </p:nvSpPr>
          <p:spPr>
            <a:xfrm>
              <a:off x="1709872" y="1240343"/>
              <a:ext cx="9976758" cy="338554"/>
            </a:xfrm>
            <a:prstGeom prst="rect">
              <a:avLst/>
            </a:prstGeom>
            <a:noFill/>
            <a:ln>
              <a:noFill/>
            </a:ln>
          </p:spPr>
          <p:txBody>
            <a:bodyPr wrap="square" rtlCol="0">
              <a:spAutoFit/>
            </a:bodyPr>
            <a:lstStyle/>
            <a:p>
              <a:pPr algn="ctr"/>
              <a:r>
                <a:rPr lang="de-DE" sz="1600" b="1" dirty="0">
                  <a:solidFill>
                    <a:schemeClr val="accent4">
                      <a:lumMod val="50000"/>
                    </a:schemeClr>
                  </a:solidFill>
                  <a:latin typeface="+mj-lt"/>
                </a:rPr>
                <a:t>Indikations- Berufs- und Reiseimpfung</a:t>
              </a:r>
              <a:endParaRPr lang="en-US" sz="1600" b="1" dirty="0">
                <a:solidFill>
                  <a:schemeClr val="accent4">
                    <a:lumMod val="50000"/>
                  </a:schemeClr>
                </a:solidFill>
                <a:latin typeface="+mj-lt"/>
              </a:endParaRPr>
            </a:p>
          </p:txBody>
        </p:sp>
        <p:sp>
          <p:nvSpPr>
            <p:cNvPr id="9" name="Rechteck 3">
              <a:extLst>
                <a:ext uri="{FF2B5EF4-FFF2-40B4-BE49-F238E27FC236}">
                  <a16:creationId xmlns:a16="http://schemas.microsoft.com/office/drawing/2014/main" id="{1CFD72D7-1459-8D17-1FE3-98BE264E50AF}"/>
                </a:ext>
              </a:extLst>
            </p:cNvPr>
            <p:cNvSpPr/>
            <p:nvPr/>
          </p:nvSpPr>
          <p:spPr>
            <a:xfrm>
              <a:off x="427418" y="1709441"/>
              <a:ext cx="1282454" cy="269881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793DDA-2067-CCFB-45B3-83DD62263DF9}"/>
                </a:ext>
              </a:extLst>
            </p:cNvPr>
            <p:cNvSpPr txBox="1"/>
            <p:nvPr/>
          </p:nvSpPr>
          <p:spPr>
            <a:xfrm>
              <a:off x="427418" y="1110638"/>
              <a:ext cx="1282454" cy="584775"/>
            </a:xfrm>
            <a:prstGeom prst="rect">
              <a:avLst/>
            </a:prstGeom>
            <a:noFill/>
          </p:spPr>
          <p:txBody>
            <a:bodyPr wrap="square" rtlCol="0">
              <a:spAutoFit/>
            </a:bodyPr>
            <a:lstStyle/>
            <a:p>
              <a:pPr algn="ctr"/>
              <a:r>
                <a:rPr lang="de-DE" sz="1600" b="1" dirty="0">
                  <a:latin typeface="+mj-lt"/>
                </a:rPr>
                <a:t>Standard-impfung</a:t>
              </a:r>
              <a:endParaRPr lang="en-US" sz="1600" b="1" dirty="0">
                <a:latin typeface="+mj-lt"/>
              </a:endParaRPr>
            </a:p>
          </p:txBody>
        </p:sp>
      </p:grpSp>
      <p:pic>
        <p:nvPicPr>
          <p:cNvPr id="3" name="Grafik 2">
            <a:extLst>
              <a:ext uri="{FF2B5EF4-FFF2-40B4-BE49-F238E27FC236}">
                <a16:creationId xmlns:a16="http://schemas.microsoft.com/office/drawing/2014/main" id="{31F151CA-468D-8D12-23F3-A9C688ECBBA7}"/>
              </a:ext>
            </a:extLst>
          </p:cNvPr>
          <p:cNvPicPr>
            <a:picLocks noChangeAspect="1"/>
          </p:cNvPicPr>
          <p:nvPr/>
        </p:nvPicPr>
        <p:blipFill>
          <a:blip r:embed="rId13"/>
          <a:stretch>
            <a:fillRect/>
          </a:stretch>
        </p:blipFill>
        <p:spPr>
          <a:xfrm>
            <a:off x="2511188" y="4777737"/>
            <a:ext cx="3326884" cy="1855075"/>
          </a:xfrm>
          <a:prstGeom prst="rect">
            <a:avLst/>
          </a:prstGeom>
          <a:ln w="76200">
            <a:solidFill>
              <a:srgbClr val="FF0000"/>
            </a:solidFill>
          </a:ln>
        </p:spPr>
      </p:pic>
      <p:pic>
        <p:nvPicPr>
          <p:cNvPr id="13" name="Grafik 12">
            <a:extLst>
              <a:ext uri="{FF2B5EF4-FFF2-40B4-BE49-F238E27FC236}">
                <a16:creationId xmlns:a16="http://schemas.microsoft.com/office/drawing/2014/main" id="{93931F90-773E-E724-6332-3C0D869F1FD2}"/>
              </a:ext>
            </a:extLst>
          </p:cNvPr>
          <p:cNvPicPr>
            <a:picLocks noChangeAspect="1"/>
          </p:cNvPicPr>
          <p:nvPr/>
        </p:nvPicPr>
        <p:blipFill>
          <a:blip r:embed="rId14"/>
          <a:stretch>
            <a:fillRect/>
          </a:stretch>
        </p:blipFill>
        <p:spPr>
          <a:xfrm>
            <a:off x="6207809" y="4777611"/>
            <a:ext cx="3086317" cy="1855201"/>
          </a:xfrm>
          <a:prstGeom prst="rect">
            <a:avLst/>
          </a:prstGeom>
          <a:ln w="76200">
            <a:solidFill>
              <a:srgbClr val="FF0000"/>
            </a:solidFill>
          </a:ln>
          <a:effectLst>
            <a:outerShdw blurRad="50800" dist="38100" dir="2700000" algn="tl" rotWithShape="0">
              <a:srgbClr val="FF0000">
                <a:alpha val="40000"/>
              </a:srgbClr>
            </a:outerShdw>
          </a:effectLst>
        </p:spPr>
      </p:pic>
      <p:sp>
        <p:nvSpPr>
          <p:cNvPr id="14" name="Rechteck 13">
            <a:extLst>
              <a:ext uri="{FF2B5EF4-FFF2-40B4-BE49-F238E27FC236}">
                <a16:creationId xmlns:a16="http://schemas.microsoft.com/office/drawing/2014/main" id="{E5BDE1A0-0C5A-4C0E-E8EC-637F06C342E2}"/>
              </a:ext>
            </a:extLst>
          </p:cNvPr>
          <p:cNvSpPr/>
          <p:nvPr/>
        </p:nvSpPr>
        <p:spPr>
          <a:xfrm>
            <a:off x="5640628" y="1932200"/>
            <a:ext cx="1941273" cy="268205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946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804272-74CE-9BFF-6B8B-E9046AF991B1}"/>
              </a:ext>
            </a:extLst>
          </p:cNvPr>
          <p:cNvSpPr>
            <a:spLocks noGrp="1"/>
          </p:cNvSpPr>
          <p:nvPr>
            <p:ph type="sldNum" sz="quarter" idx="10"/>
          </p:nvPr>
        </p:nvSpPr>
        <p:spPr>
          <a:xfrm>
            <a:off x="730250" y="6335242"/>
            <a:ext cx="514656" cy="158565"/>
          </a:xfrm>
        </p:spPr>
        <p:txBody>
          <a:bodyPr/>
          <a:lstStyle/>
          <a:p>
            <a:fld id="{99EB916B-55F2-4A6B-BCF8-09E073F77D34}" type="slidenum">
              <a:rPr lang="en-AU" smtClean="0"/>
              <a:pPr/>
              <a:t>21</a:t>
            </a:fld>
            <a:endParaRPr lang="en-AU" dirty="0"/>
          </a:p>
        </p:txBody>
      </p:sp>
      <p:pic>
        <p:nvPicPr>
          <p:cNvPr id="1026" name="Picture 2" descr="Bild">
            <a:extLst>
              <a:ext uri="{FF2B5EF4-FFF2-40B4-BE49-F238E27FC236}">
                <a16:creationId xmlns:a16="http://schemas.microsoft.com/office/drawing/2014/main" id="{BD067BAC-190E-817E-B216-E52922DA265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738954" y="1407110"/>
            <a:ext cx="4714092" cy="47140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6">
            <a:extLst>
              <a:ext uri="{FF2B5EF4-FFF2-40B4-BE49-F238E27FC236}">
                <a16:creationId xmlns:a16="http://schemas.microsoft.com/office/drawing/2014/main" id="{A8779AB3-B641-ABB7-EC53-2C309DD47889}"/>
              </a:ext>
            </a:extLst>
          </p:cNvPr>
          <p:cNvSpPr/>
          <p:nvPr/>
        </p:nvSpPr>
        <p:spPr>
          <a:xfrm>
            <a:off x="1579303" y="6313624"/>
            <a:ext cx="9207331" cy="18018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hlinkClick r:id="rId4"/>
              </a:rPr>
              <a:t>https://twitter.com/DocScribbles/status/1251200333495312385/photo/1</a:t>
            </a:r>
            <a:r>
              <a:rPr kumimoji="0" lang="de-DE" sz="800" b="0" i="0" u="none" strike="noStrike" kern="1200" cap="none" spc="0" normalizeH="0" baseline="0" noProof="0" dirty="0">
                <a:ln>
                  <a:noFill/>
                </a:ln>
                <a:effectLst/>
                <a:uLnTx/>
                <a:uFillTx/>
              </a:rPr>
              <a:t> </a:t>
            </a:r>
            <a:endParaRPr kumimoji="0" lang="en-GB" sz="800" b="0" u="none" strike="noStrike" kern="1200" cap="none" spc="0" normalizeH="0" baseline="0" noProof="0" dirty="0">
              <a:ln>
                <a:noFill/>
              </a:ln>
              <a:effectLst/>
              <a:uLnTx/>
              <a:uFillTx/>
            </a:endParaRPr>
          </a:p>
        </p:txBody>
      </p:sp>
      <p:sp>
        <p:nvSpPr>
          <p:cNvPr id="7" name="TextBox 6">
            <a:extLst>
              <a:ext uri="{FF2B5EF4-FFF2-40B4-BE49-F238E27FC236}">
                <a16:creationId xmlns:a16="http://schemas.microsoft.com/office/drawing/2014/main" id="{0A5C682F-616D-3F86-22AB-F1C7D8A7CDF1}"/>
              </a:ext>
            </a:extLst>
          </p:cNvPr>
          <p:cNvSpPr txBox="1"/>
          <p:nvPr/>
        </p:nvSpPr>
        <p:spPr>
          <a:xfrm>
            <a:off x="8751341" y="2993062"/>
            <a:ext cx="3229277" cy="2308324"/>
          </a:xfrm>
          <a:prstGeom prst="rect">
            <a:avLst/>
          </a:prstGeom>
          <a:noFill/>
        </p:spPr>
        <p:txBody>
          <a:bodyPr wrap="square" rtlCol="0">
            <a:spAutoFit/>
          </a:bodyPr>
          <a:lstStyle/>
          <a:p>
            <a:r>
              <a:rPr lang="de-DE" b="1" dirty="0"/>
              <a:t>Antigen Drift:</a:t>
            </a:r>
          </a:p>
          <a:p>
            <a:r>
              <a:rPr lang="de-DE" dirty="0"/>
              <a:t>Die konstante Veränderung der Oberflächenproteine des Influenzavirus machen die jährliche Anpassung der Grippeimpfstoffe notwendig</a:t>
            </a:r>
            <a:endParaRPr lang="en-US" dirty="0"/>
          </a:p>
        </p:txBody>
      </p:sp>
      <p:sp>
        <p:nvSpPr>
          <p:cNvPr id="8" name="Textplatzhalter 2">
            <a:extLst>
              <a:ext uri="{FF2B5EF4-FFF2-40B4-BE49-F238E27FC236}">
                <a16:creationId xmlns:a16="http://schemas.microsoft.com/office/drawing/2014/main" id="{978C1F9F-C773-F1A5-30AD-0C889466771B}"/>
              </a:ext>
            </a:extLst>
          </p:cNvPr>
          <p:cNvSpPr>
            <a:spLocks noGrp="1"/>
          </p:cNvSpPr>
          <p:nvPr>
            <p:ph type="body" sz="quarter" idx="18"/>
          </p:nvPr>
        </p:nvSpPr>
        <p:spPr>
          <a:xfrm>
            <a:off x="731044" y="346976"/>
            <a:ext cx="10729912" cy="1311128"/>
          </a:xfrm>
        </p:spPr>
        <p:txBody>
          <a:bodyPr/>
          <a:lstStyle/>
          <a:p>
            <a:pPr marL="0" indent="0">
              <a:spcBef>
                <a:spcPct val="0"/>
              </a:spcBef>
              <a:buNone/>
            </a:pPr>
            <a:r>
              <a:rPr lang="de-DE" sz="4400" b="0" dirty="0">
                <a:solidFill>
                  <a:schemeClr val="tx1"/>
                </a:solidFill>
                <a:latin typeface="Calibri" panose="020F0502020204030204" pitchFamily="34" charset="0"/>
                <a:ea typeface="+mj-ea"/>
                <a:cs typeface="Calibri" panose="020F0502020204030204" pitchFamily="34" charset="0"/>
              </a:rPr>
              <a:t>Influenza-Virus – eines der variabelsten Pathogene</a:t>
            </a:r>
            <a:endParaRPr lang="en-US" sz="4400" b="0" dirty="0">
              <a:solidFill>
                <a:schemeClr val="tx1"/>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6372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A9F6A3-CE1F-1D14-C970-F2B01476B1B3}"/>
              </a:ext>
            </a:extLst>
          </p:cNvPr>
          <p:cNvSpPr>
            <a:spLocks noGrp="1"/>
          </p:cNvSpPr>
          <p:nvPr>
            <p:ph type="sldNum" sz="quarter" idx="10"/>
          </p:nvPr>
        </p:nvSpPr>
        <p:spPr>
          <a:xfrm>
            <a:off x="730249" y="6335241"/>
            <a:ext cx="363259" cy="216387"/>
          </a:xfrm>
        </p:spPr>
        <p:txBody>
          <a:bodyPr/>
          <a:lstStyle/>
          <a:p>
            <a:fld id="{99EB916B-55F2-4A6B-BCF8-09E073F77D34}" type="slidenum">
              <a:rPr lang="en-AU" smtClean="0"/>
              <a:pPr/>
              <a:t>22</a:t>
            </a:fld>
            <a:endParaRPr lang="en-AU" dirty="0"/>
          </a:p>
        </p:txBody>
      </p:sp>
      <p:sp>
        <p:nvSpPr>
          <p:cNvPr id="3" name="Textplatzhalter 2">
            <a:extLst>
              <a:ext uri="{FF2B5EF4-FFF2-40B4-BE49-F238E27FC236}">
                <a16:creationId xmlns:a16="http://schemas.microsoft.com/office/drawing/2014/main" id="{3356AB28-49E1-B61B-50D4-07689AFC3440}"/>
              </a:ext>
            </a:extLst>
          </p:cNvPr>
          <p:cNvSpPr>
            <a:spLocks noGrp="1"/>
          </p:cNvSpPr>
          <p:nvPr>
            <p:ph type="body" sz="quarter" idx="18"/>
          </p:nvPr>
        </p:nvSpPr>
        <p:spPr>
          <a:xfrm>
            <a:off x="731044" y="346976"/>
            <a:ext cx="10729912" cy="1218795"/>
          </a:xfrm>
        </p:spPr>
        <p:txBody>
          <a:bodyPr/>
          <a:lstStyle/>
          <a:p>
            <a:pPr>
              <a:spcBef>
                <a:spcPct val="0"/>
              </a:spcBef>
            </a:pPr>
            <a:r>
              <a:rPr lang="de-DE" sz="4400" b="0" dirty="0">
                <a:solidFill>
                  <a:schemeClr val="tx1"/>
                </a:solidFill>
                <a:latin typeface="Calibri" panose="020F0502020204030204" pitchFamily="34" charset="0"/>
                <a:ea typeface="+mj-ea"/>
                <a:cs typeface="Calibri" panose="020F0502020204030204" pitchFamily="34" charset="0"/>
              </a:rPr>
              <a:t>Influenza-Virus – eines der variabelsten Pathogene</a:t>
            </a:r>
            <a:endParaRPr lang="en-US" sz="4400" b="0" dirty="0">
              <a:solidFill>
                <a:schemeClr val="tx1"/>
              </a:solidFill>
              <a:latin typeface="Calibri" panose="020F0502020204030204" pitchFamily="34" charset="0"/>
              <a:ea typeface="+mj-ea"/>
              <a:cs typeface="Calibri" panose="020F0502020204030204" pitchFamily="34" charset="0"/>
            </a:endParaRPr>
          </a:p>
        </p:txBody>
      </p:sp>
      <p:sp>
        <p:nvSpPr>
          <p:cNvPr id="5" name="Inhaltsplatzhalter 4">
            <a:extLst>
              <a:ext uri="{FF2B5EF4-FFF2-40B4-BE49-F238E27FC236}">
                <a16:creationId xmlns:a16="http://schemas.microsoft.com/office/drawing/2014/main" id="{E5C6C9FD-B1B3-D7E5-3876-151E1570E3C1}"/>
              </a:ext>
            </a:extLst>
          </p:cNvPr>
          <p:cNvSpPr>
            <a:spLocks noGrp="1"/>
          </p:cNvSpPr>
          <p:nvPr>
            <p:ph idx="1"/>
          </p:nvPr>
        </p:nvSpPr>
        <p:spPr>
          <a:xfrm>
            <a:off x="730249" y="1633943"/>
            <a:ext cx="9847241" cy="790121"/>
          </a:xfrm>
        </p:spPr>
        <p:txBody>
          <a:bodyPr/>
          <a:lstStyle/>
          <a:p>
            <a:pPr algn="ctr"/>
            <a:r>
              <a:rPr kumimoji="0" lang="de-DE"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Aufgrund der </a:t>
            </a:r>
            <a:r>
              <a:rPr kumimoji="0" lang="de-DE" b="0" i="0" u="none" strike="noStrike" kern="1200" cap="none" spc="0" normalizeH="0" baseline="0" dirty="0">
                <a:ln>
                  <a:noFill/>
                </a:ln>
                <a:effectLst/>
                <a:uLnTx/>
                <a:uFillTx/>
                <a:latin typeface="Calibri" panose="020F0502020204030204" pitchFamily="34" charset="0"/>
                <a:cs typeface="Calibri" panose="020F0502020204030204" pitchFamily="34" charset="0"/>
              </a:rPr>
              <a:t>jährlichen</a:t>
            </a:r>
            <a:r>
              <a:rPr kumimoji="0" lang="de-DE"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de-DE"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Evolution der Influenza-Viren </a:t>
            </a:r>
            <a:r>
              <a:rPr kumimoji="0" lang="de-DE"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muss die </a:t>
            </a:r>
            <a:r>
              <a:rPr kumimoji="0" lang="de-DE"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Zusammensetzung der Impfstoffe jedes Jahr verändert werden</a:t>
            </a:r>
          </a:p>
          <a:p>
            <a:endParaRPr lang="en-US" dirty="0"/>
          </a:p>
        </p:txBody>
      </p:sp>
      <p:grpSp>
        <p:nvGrpSpPr>
          <p:cNvPr id="6" name="Group 11">
            <a:extLst>
              <a:ext uri="{FF2B5EF4-FFF2-40B4-BE49-F238E27FC236}">
                <a16:creationId xmlns:a16="http://schemas.microsoft.com/office/drawing/2014/main" id="{8C1761D4-BAF1-CAE7-B3FF-7872C0B273DF}"/>
              </a:ext>
            </a:extLst>
          </p:cNvPr>
          <p:cNvGrpSpPr/>
          <p:nvPr/>
        </p:nvGrpSpPr>
        <p:grpSpPr>
          <a:xfrm>
            <a:off x="2212496" y="2110009"/>
            <a:ext cx="7767007" cy="4005310"/>
            <a:chOff x="665180" y="1709596"/>
            <a:chExt cx="7767007" cy="4005310"/>
          </a:xfrm>
        </p:grpSpPr>
        <p:grpSp>
          <p:nvGrpSpPr>
            <p:cNvPr id="7" name="Groeperen 19">
              <a:extLst>
                <a:ext uri="{FF2B5EF4-FFF2-40B4-BE49-F238E27FC236}">
                  <a16:creationId xmlns:a16="http://schemas.microsoft.com/office/drawing/2014/main" id="{FB7112A4-5171-868B-CC13-25D675081042}"/>
                </a:ext>
              </a:extLst>
            </p:cNvPr>
            <p:cNvGrpSpPr/>
            <p:nvPr/>
          </p:nvGrpSpPr>
          <p:grpSpPr>
            <a:xfrm>
              <a:off x="1023177" y="1887540"/>
              <a:ext cx="7409010" cy="3827366"/>
              <a:chOff x="850900" y="1569492"/>
              <a:chExt cx="7409010" cy="3827366"/>
            </a:xfrm>
          </p:grpSpPr>
          <p:pic>
            <p:nvPicPr>
              <p:cNvPr id="9" name="Picture 2">
                <a:extLst>
                  <a:ext uri="{FF2B5EF4-FFF2-40B4-BE49-F238E27FC236}">
                    <a16:creationId xmlns:a16="http://schemas.microsoft.com/office/drawing/2014/main" id="{12EF1A63-01BF-C94B-9EF2-3E0F5B6B3B0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7078" b="8586"/>
              <a:stretch/>
            </p:blipFill>
            <p:spPr bwMode="auto">
              <a:xfrm>
                <a:off x="850900" y="1569492"/>
                <a:ext cx="7383610" cy="3752061"/>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5">
                <a:extLst>
                  <a:ext uri="{FF2B5EF4-FFF2-40B4-BE49-F238E27FC236}">
                    <a16:creationId xmlns:a16="http://schemas.microsoft.com/office/drawing/2014/main" id="{FE36C6F7-1167-122C-0BA2-D25727ACC7EF}"/>
                  </a:ext>
                </a:extLst>
              </p:cNvPr>
              <p:cNvSpPr/>
              <p:nvPr/>
            </p:nvSpPr>
            <p:spPr>
              <a:xfrm>
                <a:off x="1422400" y="1581052"/>
                <a:ext cx="6837510" cy="292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1" name="Vrije vorm 4">
                <a:extLst>
                  <a:ext uri="{FF2B5EF4-FFF2-40B4-BE49-F238E27FC236}">
                    <a16:creationId xmlns:a16="http://schemas.microsoft.com/office/drawing/2014/main" id="{AA7F89E1-6DDE-75AA-CF33-2C4461B4EE4F}"/>
                  </a:ext>
                </a:extLst>
              </p:cNvPr>
              <p:cNvSpPr/>
              <p:nvPr/>
            </p:nvSpPr>
            <p:spPr>
              <a:xfrm>
                <a:off x="1422400" y="1712191"/>
                <a:ext cx="6761018" cy="2798618"/>
              </a:xfrm>
              <a:custGeom>
                <a:avLst/>
                <a:gdLst>
                  <a:gd name="connsiteX0" fmla="*/ 0 w 6761018"/>
                  <a:gd name="connsiteY0" fmla="*/ 0 h 2798618"/>
                  <a:gd name="connsiteX1" fmla="*/ 0 w 6761018"/>
                  <a:gd name="connsiteY1" fmla="*/ 2798618 h 2798618"/>
                  <a:gd name="connsiteX2" fmla="*/ 6761018 w 6761018"/>
                  <a:gd name="connsiteY2" fmla="*/ 2798618 h 2798618"/>
                  <a:gd name="connsiteX3" fmla="*/ 0 w 6761018"/>
                  <a:gd name="connsiteY3" fmla="*/ 0 h 2798618"/>
                </a:gdLst>
                <a:ahLst/>
                <a:cxnLst>
                  <a:cxn ang="0">
                    <a:pos x="connsiteX0" y="connsiteY0"/>
                  </a:cxn>
                  <a:cxn ang="0">
                    <a:pos x="connsiteX1" y="connsiteY1"/>
                  </a:cxn>
                  <a:cxn ang="0">
                    <a:pos x="connsiteX2" y="connsiteY2"/>
                  </a:cxn>
                  <a:cxn ang="0">
                    <a:pos x="connsiteX3" y="connsiteY3"/>
                  </a:cxn>
                </a:cxnLst>
                <a:rect l="l" t="t" r="r" b="b"/>
                <a:pathLst>
                  <a:path w="6761018" h="2798618">
                    <a:moveTo>
                      <a:pt x="0" y="0"/>
                    </a:moveTo>
                    <a:lnTo>
                      <a:pt x="0" y="2798618"/>
                    </a:lnTo>
                    <a:lnTo>
                      <a:pt x="6761018" y="2798618"/>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2" name="Tekstvak 2">
                <a:extLst>
                  <a:ext uri="{FF2B5EF4-FFF2-40B4-BE49-F238E27FC236}">
                    <a16:creationId xmlns:a16="http://schemas.microsoft.com/office/drawing/2014/main" id="{856A5057-9AFB-CDE6-7518-C9E8D32BD3E0}"/>
                  </a:ext>
                </a:extLst>
              </p:cNvPr>
              <p:cNvSpPr txBox="1"/>
              <p:nvPr/>
            </p:nvSpPr>
            <p:spPr>
              <a:xfrm>
                <a:off x="1632731" y="2564736"/>
                <a:ext cx="1466273"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Diphtherie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Tetanus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Polio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MMR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HAV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HIB</a:t>
                </a:r>
              </a:p>
            </p:txBody>
          </p:sp>
          <p:sp>
            <p:nvSpPr>
              <p:cNvPr id="13" name="Tekstvak 8">
                <a:extLst>
                  <a:ext uri="{FF2B5EF4-FFF2-40B4-BE49-F238E27FC236}">
                    <a16:creationId xmlns:a16="http://schemas.microsoft.com/office/drawing/2014/main" id="{4D80316E-2F93-CACE-3ACD-37FF22B3D135}"/>
                  </a:ext>
                </a:extLst>
              </p:cNvPr>
              <p:cNvSpPr txBox="1"/>
              <p:nvPr/>
            </p:nvSpPr>
            <p:spPr>
              <a:xfrm>
                <a:off x="3207778" y="3641954"/>
                <a:ext cx="1801090" cy="523220"/>
              </a:xfrm>
              <a:prstGeom prst="rect">
                <a:avLst/>
              </a:prstGeom>
              <a:noFill/>
            </p:spPr>
            <p:txBody>
              <a:bodyPr wrap="square" rtlCol="0">
                <a:spAutoFit/>
              </a:bodyPr>
              <a:lstStyle/>
              <a:p>
                <a:pPr>
                  <a:defRPr/>
                </a:pPr>
                <a:r>
                  <a:rPr lang="de-DE" sz="1400" b="1" dirty="0">
                    <a:latin typeface="Calibri" panose="020F0502020204030204" pitchFamily="34" charset="0"/>
                    <a:cs typeface="Calibri" panose="020F0502020204030204" pitchFamily="34" charset="0"/>
                  </a:rPr>
                  <a:t>Pneumokokken</a:t>
                </a:r>
              </a:p>
              <a:p>
                <a:pPr>
                  <a:defRPr/>
                </a:pPr>
                <a:r>
                  <a:rPr lang="de-DE" sz="1400" b="1" dirty="0">
                    <a:latin typeface="Calibri" panose="020F0502020204030204" pitchFamily="34" charset="0"/>
                    <a:cs typeface="Calibri" panose="020F0502020204030204" pitchFamily="34" charset="0"/>
                  </a:rPr>
                  <a:t>Meningokokken</a:t>
                </a:r>
              </a:p>
            </p:txBody>
          </p:sp>
          <p:sp>
            <p:nvSpPr>
              <p:cNvPr id="14" name="Tekstvak 9">
                <a:extLst>
                  <a:ext uri="{FF2B5EF4-FFF2-40B4-BE49-F238E27FC236}">
                    <a16:creationId xmlns:a16="http://schemas.microsoft.com/office/drawing/2014/main" id="{4608C699-A6E0-4283-9802-09D0A8B01FE6}"/>
                  </a:ext>
                </a:extLst>
              </p:cNvPr>
              <p:cNvSpPr txBox="1"/>
              <p:nvPr/>
            </p:nvSpPr>
            <p:spPr>
              <a:xfrm>
                <a:off x="5232587" y="3803404"/>
                <a:ext cx="1132046" cy="307777"/>
              </a:xfrm>
              <a:prstGeom prst="rect">
                <a:avLst/>
              </a:prstGeom>
              <a:noFill/>
            </p:spPr>
            <p:txBody>
              <a:bodyPr wrap="square" rtlCol="0">
                <a:spAutoFit/>
              </a:bodyPr>
              <a:lstStyle/>
              <a:p>
                <a:pPr>
                  <a:defRPr/>
                </a:pPr>
                <a:r>
                  <a:rPr lang="en-GB" sz="1400" b="1" dirty="0">
                    <a:latin typeface="Calibri" panose="020F0502020204030204" pitchFamily="34" charset="0"/>
                    <a:cs typeface="Calibri" panose="020F0502020204030204" pitchFamily="34" charset="0"/>
                  </a:rPr>
                  <a:t>Influenza</a:t>
                </a:r>
              </a:p>
            </p:txBody>
          </p:sp>
          <p:sp>
            <p:nvSpPr>
              <p:cNvPr id="15" name="Tekstvak 10">
                <a:extLst>
                  <a:ext uri="{FF2B5EF4-FFF2-40B4-BE49-F238E27FC236}">
                    <a16:creationId xmlns:a16="http://schemas.microsoft.com/office/drawing/2014/main" id="{3F00122C-2ABC-E4A6-FD5F-E525B3F689EE}"/>
                  </a:ext>
                </a:extLst>
              </p:cNvPr>
              <p:cNvSpPr txBox="1"/>
              <p:nvPr/>
            </p:nvSpPr>
            <p:spPr>
              <a:xfrm>
                <a:off x="7074319" y="3803403"/>
                <a:ext cx="629581" cy="307777"/>
              </a:xfrm>
              <a:prstGeom prst="rect">
                <a:avLst/>
              </a:prstGeom>
              <a:noFill/>
            </p:spPr>
            <p:txBody>
              <a:bodyPr wrap="square" rtlCol="0">
                <a:spAutoFit/>
              </a:bodyPr>
              <a:lstStyle/>
              <a:p>
                <a:pPr>
                  <a:defRPr/>
                </a:pPr>
                <a:r>
                  <a:rPr lang="en-GB" sz="1400" b="1" dirty="0">
                    <a:latin typeface="Calibri" panose="020F0502020204030204" pitchFamily="34" charset="0"/>
                    <a:cs typeface="Calibri" panose="020F0502020204030204" pitchFamily="34" charset="0"/>
                  </a:rPr>
                  <a:t>HIV</a:t>
                </a:r>
              </a:p>
            </p:txBody>
          </p:sp>
          <p:sp>
            <p:nvSpPr>
              <p:cNvPr id="16" name="Tekstvak 15">
                <a:extLst>
                  <a:ext uri="{FF2B5EF4-FFF2-40B4-BE49-F238E27FC236}">
                    <a16:creationId xmlns:a16="http://schemas.microsoft.com/office/drawing/2014/main" id="{F8E60C6E-6207-D4F0-2EC1-90A356E6E0BB}"/>
                  </a:ext>
                </a:extLst>
              </p:cNvPr>
              <p:cNvSpPr txBox="1"/>
              <p:nvPr/>
            </p:nvSpPr>
            <p:spPr>
              <a:xfrm>
                <a:off x="1632731" y="4707905"/>
                <a:ext cx="1347032" cy="646331"/>
              </a:xfrm>
              <a:prstGeom prst="rect">
                <a:avLst/>
              </a:prstGeom>
              <a:solidFill>
                <a:schemeClr val="bg1"/>
              </a:solidFill>
            </p:spPr>
            <p:txBody>
              <a:bodyPr wrap="square" lIns="72000" rIns="72000" rtlCol="0">
                <a:spAutoFit/>
              </a:bodyPr>
              <a:lstStyle/>
              <a:p>
                <a:pPr algn="ctr">
                  <a:defRPr/>
                </a:pPr>
                <a:r>
                  <a:rPr lang="de-DE" sz="1100" b="1" dirty="0">
                    <a:latin typeface="Calibri" panose="020F0502020204030204" pitchFamily="34" charset="0"/>
                    <a:cs typeface="Calibri" panose="020F0502020204030204" pitchFamily="34" charset="0"/>
                  </a:rPr>
                  <a:t>Keine Änderung</a:t>
                </a:r>
              </a:p>
              <a:p>
                <a:pPr>
                  <a:defRPr/>
                </a:pPr>
                <a:endParaRPr lang="de-DE" sz="1100" b="1" dirty="0">
                  <a:solidFill>
                    <a:srgbClr val="51545D"/>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7" name="Tekstvak 16">
                <a:extLst>
                  <a:ext uri="{FF2B5EF4-FFF2-40B4-BE49-F238E27FC236}">
                    <a16:creationId xmlns:a16="http://schemas.microsoft.com/office/drawing/2014/main" id="{91BF0628-C688-36B4-C4B1-51C8147FDF08}"/>
                  </a:ext>
                </a:extLst>
              </p:cNvPr>
              <p:cNvSpPr txBox="1"/>
              <p:nvPr/>
            </p:nvSpPr>
            <p:spPr>
              <a:xfrm>
                <a:off x="3351053" y="4686782"/>
                <a:ext cx="1229144" cy="646331"/>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10 Jahre</a:t>
                </a:r>
              </a:p>
              <a:p>
                <a:pPr marR="0" lvl="0" indent="0" fontAlgn="auto">
                  <a:lnSpc>
                    <a:spcPct val="100000"/>
                  </a:lnSpc>
                  <a:spcBef>
                    <a:spcPts val="0"/>
                  </a:spcBef>
                  <a:spcAft>
                    <a:spcPts val="0"/>
                  </a:spcAft>
                  <a:buClrTx/>
                  <a:buSzTx/>
                  <a:buFontTx/>
                  <a:buNone/>
                  <a:tabLst/>
                  <a:defRPr/>
                </a:pPr>
                <a:endParaRPr lang="en-GB" sz="1100" b="1" dirty="0">
                  <a:solidFill>
                    <a:srgbClr val="51545D"/>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8" name="Tekstvak 17">
                <a:extLst>
                  <a:ext uri="{FF2B5EF4-FFF2-40B4-BE49-F238E27FC236}">
                    <a16:creationId xmlns:a16="http://schemas.microsoft.com/office/drawing/2014/main" id="{FDB3CF5C-0388-AF45-AA8B-57D37B007603}"/>
                  </a:ext>
                </a:extLst>
              </p:cNvPr>
              <p:cNvSpPr txBox="1"/>
              <p:nvPr/>
            </p:nvSpPr>
            <p:spPr>
              <a:xfrm>
                <a:off x="5072367" y="4687334"/>
                <a:ext cx="1335247" cy="692497"/>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 </a:t>
                </a:r>
                <a:r>
                  <a:rPr lang="de-DE" sz="1100" b="1" dirty="0">
                    <a:latin typeface="Calibri" panose="020F0502020204030204" pitchFamily="34" charset="0"/>
                    <a:cs typeface="Calibri" panose="020F0502020204030204" pitchFamily="34" charset="0"/>
                  </a:rPr>
                  <a:t>Jahr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4F838C47-33FF-CFA1-E70B-F24A03419A76}"/>
                  </a:ext>
                </a:extLst>
              </p:cNvPr>
              <p:cNvSpPr txBox="1"/>
              <p:nvPr/>
            </p:nvSpPr>
            <p:spPr>
              <a:xfrm>
                <a:off x="6672801" y="4704361"/>
                <a:ext cx="1261168" cy="692497"/>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 Tag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20" name="Text Box 62">
                <a:extLst>
                  <a:ext uri="{FF2B5EF4-FFF2-40B4-BE49-F238E27FC236}">
                    <a16:creationId xmlns:a16="http://schemas.microsoft.com/office/drawing/2014/main" id="{CEC21F19-DB6F-A30B-77B1-2C3407B2CB43}"/>
                  </a:ext>
                </a:extLst>
              </p:cNvPr>
              <p:cNvSpPr txBox="1">
                <a:spLocks noChangeArrowheads="1"/>
              </p:cNvSpPr>
              <p:nvPr/>
            </p:nvSpPr>
            <p:spPr bwMode="auto">
              <a:xfrm rot="16200000">
                <a:off x="4293058" y="3285161"/>
                <a:ext cx="369332" cy="3755079"/>
              </a:xfrm>
              <a:prstGeom prst="rect">
                <a:avLst/>
              </a:prstGeom>
              <a:noFill/>
              <a:ln w="19050">
                <a:noFill/>
                <a:miter lim="800000"/>
                <a:headEnd/>
                <a:tailEnd/>
              </a:ln>
            </p:spPr>
            <p:txBody>
              <a:bodyPr vert="vert" wrap="square">
                <a:spAutoFit/>
              </a:bodyPr>
              <a:lstStyle/>
              <a:p>
                <a:pPr marR="0" lvl="0" indent="0" algn="ctr" fontAlgn="auto">
                  <a:lnSpc>
                    <a:spcPct val="100000"/>
                  </a:lnSpc>
                  <a:spcBef>
                    <a:spcPct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Antigen </a:t>
                </a:r>
                <a:r>
                  <a:rPr lang="de-DE" sz="1200" b="1" dirty="0">
                    <a:latin typeface="Calibri" panose="020F0502020204030204" pitchFamily="34" charset="0"/>
                    <a:cs typeface="Calibri" panose="020F0502020204030204" pitchFamily="34" charset="0"/>
                  </a:rPr>
                  <a:t>Variabilität</a:t>
                </a:r>
              </a:p>
            </p:txBody>
          </p:sp>
        </p:grpSp>
        <p:sp>
          <p:nvSpPr>
            <p:cNvPr id="8" name="Text Box 62">
              <a:extLst>
                <a:ext uri="{FF2B5EF4-FFF2-40B4-BE49-F238E27FC236}">
                  <a16:creationId xmlns:a16="http://schemas.microsoft.com/office/drawing/2014/main" id="{F686C102-E520-916E-05FF-0C0A7AC0834A}"/>
                </a:ext>
              </a:extLst>
            </p:cNvPr>
            <p:cNvSpPr txBox="1">
              <a:spLocks noChangeArrowheads="1"/>
            </p:cNvSpPr>
            <p:nvPr/>
          </p:nvSpPr>
          <p:spPr bwMode="auto">
            <a:xfrm rot="16200000">
              <a:off x="-841764" y="3216540"/>
              <a:ext cx="3290888" cy="276999"/>
            </a:xfrm>
            <a:prstGeom prst="rect">
              <a:avLst/>
            </a:prstGeom>
            <a:noFill/>
            <a:ln w="19050">
              <a:noFill/>
              <a:miter lim="800000"/>
              <a:headEnd/>
              <a:tailEnd/>
            </a:ln>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dirty="0">
                  <a:ln>
                    <a:noFill/>
                  </a:ln>
                  <a:effectLst/>
                  <a:uLnTx/>
                  <a:uFillTx/>
                  <a:latin typeface="Calibri" panose="020F0502020204030204" pitchFamily="34" charset="0"/>
                  <a:cs typeface="Calibri" panose="020F0502020204030204" pitchFamily="34" charset="0"/>
                </a:rPr>
                <a:t>Erfolgsrate Vakzin-Entwicklung (%)</a:t>
              </a:r>
            </a:p>
          </p:txBody>
        </p:sp>
      </p:grpSp>
      <p:sp>
        <p:nvSpPr>
          <p:cNvPr id="21" name="Rectangle 20">
            <a:extLst>
              <a:ext uri="{FF2B5EF4-FFF2-40B4-BE49-F238E27FC236}">
                <a16:creationId xmlns:a16="http://schemas.microsoft.com/office/drawing/2014/main" id="{8D0F91B4-F643-5A15-C3EB-0A5CAC24C3B1}"/>
              </a:ext>
            </a:extLst>
          </p:cNvPr>
          <p:cNvSpPr/>
          <p:nvPr/>
        </p:nvSpPr>
        <p:spPr>
          <a:xfrm>
            <a:off x="6753861" y="3087303"/>
            <a:ext cx="1373347" cy="2694763"/>
          </a:xfrm>
          <a:prstGeom prst="rect">
            <a:avLst/>
          </a:prstGeom>
          <a:no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 name="Rectangle 26">
            <a:extLst>
              <a:ext uri="{FF2B5EF4-FFF2-40B4-BE49-F238E27FC236}">
                <a16:creationId xmlns:a16="http://schemas.microsoft.com/office/drawing/2014/main" id="{AE393D5F-B89B-5667-5D91-DF137CE3714F}"/>
              </a:ext>
            </a:extLst>
          </p:cNvPr>
          <p:cNvSpPr/>
          <p:nvPr/>
        </p:nvSpPr>
        <p:spPr>
          <a:xfrm>
            <a:off x="1370159" y="6326304"/>
            <a:ext cx="9207331" cy="30329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HAV – Hepatitis A Virus; HBV – Hepatitis B Virus; HIB – Haemophilus influenzae Typ B; HIV – Humanes Immundefizienz-Virus; MMR</a:t>
            </a:r>
            <a:r>
              <a:rPr lang="de-DE" sz="800" dirty="0">
                <a:latin typeface="Calibri" panose="020F0502020204030204" pitchFamily="34" charset="0"/>
                <a:cs typeface="Calibri" panose="020F0502020204030204" pitchFamily="34" charset="0"/>
              </a:rPr>
              <a:t> </a:t>
            </a:r>
            <a:r>
              <a:rPr kumimoji="0" lang="de-DE"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Masern, Mumps und Röteln.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Rappuoli</a:t>
            </a:r>
            <a:r>
              <a:rPr kumimoji="0" lang="en-GB" sz="800" b="0" u="none" strike="noStrike" kern="1200" cap="none" spc="0" normalizeH="0" baseline="0" noProof="0" dirty="0">
                <a:ln>
                  <a:noFill/>
                </a:ln>
                <a:effectLst/>
                <a:uLnTx/>
                <a:uFillTx/>
                <a:latin typeface="Calibri" panose="020F0502020204030204" pitchFamily="34" charset="0"/>
                <a:cs typeface="Calibri" panose="020F0502020204030204" pitchFamily="34" charset="0"/>
              </a:rPr>
              <a:t>. Nat </a:t>
            </a:r>
            <a:r>
              <a:rPr kumimoji="0" lang="en-GB" sz="800" b="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Biotechnol</a:t>
            </a:r>
            <a:r>
              <a:rPr kumimoji="0" lang="en-GB" sz="800" b="0" u="none" strike="noStrike" kern="1200" cap="none" spc="0" normalizeH="0" baseline="0" noProof="0" dirty="0">
                <a:ln>
                  <a:noFill/>
                </a:ln>
                <a:effectLst/>
                <a:uLnTx/>
                <a:uFillTx/>
                <a:latin typeface="Calibri" panose="020F0502020204030204" pitchFamily="34" charset="0"/>
                <a:cs typeface="Calibri" panose="020F0502020204030204" pitchFamily="34" charset="0"/>
              </a:rPr>
              <a:t>. 2007;25:1361–1366.</a:t>
            </a:r>
          </a:p>
        </p:txBody>
      </p:sp>
      <p:pic>
        <p:nvPicPr>
          <p:cNvPr id="23" name="Picture 30">
            <a:extLst>
              <a:ext uri="{FF2B5EF4-FFF2-40B4-BE49-F238E27FC236}">
                <a16:creationId xmlns:a16="http://schemas.microsoft.com/office/drawing/2014/main" id="{6E5CC0A8-0D7D-7089-252C-C41B85CA75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11461" y="3284927"/>
            <a:ext cx="1066580" cy="1066580"/>
          </a:xfrm>
          <a:prstGeom prst="rect">
            <a:avLst/>
          </a:prstGeom>
        </p:spPr>
      </p:pic>
    </p:spTree>
    <p:extLst>
      <p:ext uri="{BB962C8B-B14F-4D97-AF65-F5344CB8AC3E}">
        <p14:creationId xmlns:p14="http://schemas.microsoft.com/office/powerpoint/2010/main" val="3480347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85C12DA5-FE31-9605-0D9C-C68C1BFDB4E1}"/>
              </a:ext>
            </a:extLst>
          </p:cNvPr>
          <p:cNvSpPr txBox="1">
            <a:spLocks/>
          </p:cNvSpPr>
          <p:nvPr/>
        </p:nvSpPr>
        <p:spPr>
          <a:xfrm>
            <a:off x="723525" y="736798"/>
            <a:ext cx="10729912" cy="775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dirty="0"/>
              <a:t>Fortlaufende Veränderungen in der Beschaffenheit des Influenza-Virus</a:t>
            </a:r>
            <a:r>
              <a:rPr lang="de-DE" sz="3200" baseline="30000" dirty="0"/>
              <a:t>1-3</a:t>
            </a:r>
            <a:endParaRPr lang="de-DE" sz="3200" dirty="0"/>
          </a:p>
        </p:txBody>
      </p:sp>
      <p:sp>
        <p:nvSpPr>
          <p:cNvPr id="6" name="Content Placeholder 7">
            <a:extLst>
              <a:ext uri="{FF2B5EF4-FFF2-40B4-BE49-F238E27FC236}">
                <a16:creationId xmlns:a16="http://schemas.microsoft.com/office/drawing/2014/main" id="{A9ADD115-B2E5-74EA-D412-FE4E6D8D48E0}"/>
              </a:ext>
            </a:extLst>
          </p:cNvPr>
          <p:cNvSpPr>
            <a:spLocks noGrp="1"/>
          </p:cNvSpPr>
          <p:nvPr>
            <p:ph idx="1"/>
          </p:nvPr>
        </p:nvSpPr>
        <p:spPr>
          <a:xfrm>
            <a:off x="723525" y="5286830"/>
            <a:ext cx="10729912" cy="747395"/>
          </a:xfrm>
        </p:spPr>
        <p:txBody>
          <a:bodyPr/>
          <a:lstStyle/>
          <a:p>
            <a:pPr algn="ctr"/>
            <a:r>
              <a:rPr kumimoji="0" lang="de-DE" sz="1600" b="1" i="0" u="none" strike="noStrike" kern="1200" cap="none" spc="0" normalizeH="0" baseline="0" noProof="0" dirty="0">
                <a:ln>
                  <a:noFill/>
                </a:ln>
                <a:solidFill>
                  <a:prstClr val="black"/>
                </a:solidFill>
                <a:effectLst/>
                <a:uLnTx/>
                <a:uFillTx/>
                <a:ea typeface="+mn-ea"/>
                <a:cs typeface="Calibri" panose="020F0502020204030204" pitchFamily="34" charset="0"/>
              </a:rPr>
              <a:t>Im Vergleich zu A/H1N1 und Influenza B tritt </a:t>
            </a:r>
            <a:r>
              <a:rPr kumimoji="0" lang="de-DE" sz="1600" b="1" i="0" u="none" strike="noStrike" kern="1200" cap="none" spc="0" normalizeH="0" baseline="0" noProof="0" dirty="0" err="1">
                <a:ln>
                  <a:noFill/>
                </a:ln>
                <a:solidFill>
                  <a:prstClr val="black"/>
                </a:solidFill>
                <a:effectLst/>
                <a:uLnTx/>
                <a:uFillTx/>
                <a:ea typeface="+mn-ea"/>
                <a:cs typeface="Calibri" panose="020F0502020204030204" pitchFamily="34" charset="0"/>
              </a:rPr>
              <a:t>Mismatch</a:t>
            </a:r>
            <a:r>
              <a:rPr kumimoji="0" lang="de-DE" sz="1600" b="1" i="0" u="none" strike="noStrike" kern="1200" cap="none" spc="0" normalizeH="0" baseline="0" noProof="0" dirty="0">
                <a:ln>
                  <a:noFill/>
                </a:ln>
                <a:solidFill>
                  <a:prstClr val="black"/>
                </a:solidFill>
                <a:effectLst/>
                <a:uLnTx/>
                <a:uFillTx/>
                <a:ea typeface="+mn-ea"/>
                <a:cs typeface="Calibri" panose="020F0502020204030204" pitchFamily="34" charset="0"/>
              </a:rPr>
              <a:t> normalerweise </a:t>
            </a:r>
            <a:r>
              <a:rPr kumimoji="0" lang="de-DE" sz="1800" b="1" i="0" u="none" strike="noStrike" kern="1200" cap="none" spc="0" normalizeH="0" baseline="0" noProof="0" dirty="0">
                <a:ln>
                  <a:noFill/>
                </a:ln>
                <a:solidFill>
                  <a:prstClr val="black"/>
                </a:solidFill>
                <a:effectLst/>
                <a:uLnTx/>
                <a:uFillTx/>
                <a:ea typeface="+mn-ea"/>
                <a:cs typeface="Calibri" panose="020F0502020204030204" pitchFamily="34" charset="0"/>
              </a:rPr>
              <a:t>häufiger bei A/H3N2 auf</a:t>
            </a:r>
            <a:endParaRPr kumimoji="0" lang="en-GB" sz="1600" b="1" i="0" u="none" strike="noStrike" kern="1200" cap="none" spc="0" normalizeH="0" baseline="0" noProof="0" dirty="0">
              <a:ln>
                <a:noFill/>
              </a:ln>
              <a:solidFill>
                <a:prstClr val="black"/>
              </a:solidFill>
              <a:effectLst/>
              <a:uLnTx/>
              <a:uFillTx/>
              <a:ea typeface="+mn-ea"/>
              <a:cs typeface="Calibri" panose="020F0502020204030204" pitchFamily="34" charset="0"/>
            </a:endParaRPr>
          </a:p>
          <a:p>
            <a:endParaRPr lang="en-AU" dirty="0"/>
          </a:p>
        </p:txBody>
      </p:sp>
      <p:grpSp>
        <p:nvGrpSpPr>
          <p:cNvPr id="7" name="Gruppieren 6">
            <a:extLst>
              <a:ext uri="{FF2B5EF4-FFF2-40B4-BE49-F238E27FC236}">
                <a16:creationId xmlns:a16="http://schemas.microsoft.com/office/drawing/2014/main" id="{088C7E7D-5E4C-F15B-AAA2-DFCE45A3569C}"/>
              </a:ext>
            </a:extLst>
          </p:cNvPr>
          <p:cNvGrpSpPr/>
          <p:nvPr/>
        </p:nvGrpSpPr>
        <p:grpSpPr>
          <a:xfrm>
            <a:off x="876300" y="1824391"/>
            <a:ext cx="9809758" cy="3368008"/>
            <a:chOff x="1152551" y="1621191"/>
            <a:chExt cx="9533507" cy="3368008"/>
          </a:xfrm>
        </p:grpSpPr>
        <p:sp>
          <p:nvSpPr>
            <p:cNvPr id="8" name="Freihandform: Form 7">
              <a:extLst>
                <a:ext uri="{FF2B5EF4-FFF2-40B4-BE49-F238E27FC236}">
                  <a16:creationId xmlns:a16="http://schemas.microsoft.com/office/drawing/2014/main" id="{ECDDE0C3-832C-91A6-01C7-7B8AFC40EA00}"/>
                </a:ext>
              </a:extLst>
            </p:cNvPr>
            <p:cNvSpPr/>
            <p:nvPr/>
          </p:nvSpPr>
          <p:spPr>
            <a:xfrm>
              <a:off x="1152551" y="256462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de-DE" b="0" i="0" u="none" strike="noStrike" kern="1200" cap="none" spc="0" normalizeH="0" baseline="0" noProof="0" dirty="0">
                  <a:ln>
                    <a:noFill/>
                  </a:ln>
                  <a:solidFill>
                    <a:prstClr val="white"/>
                  </a:solidFill>
                  <a:effectLst/>
                  <a:uLnTx/>
                  <a:uFillTx/>
                  <a:latin typeface="Montserrat Light"/>
                  <a:ea typeface="+mn-ea"/>
                  <a:cs typeface="+mn-cs"/>
                </a:rPr>
                <a:t>Influenza-Viren können sich von Jahr zu Jahr ändern</a:t>
              </a:r>
            </a:p>
          </p:txBody>
        </p:sp>
        <p:pic>
          <p:nvPicPr>
            <p:cNvPr id="9" name="Grafik 8" descr="Keim mit einfarbiger Füllung">
              <a:extLst>
                <a:ext uri="{FF2B5EF4-FFF2-40B4-BE49-F238E27FC236}">
                  <a16:creationId xmlns:a16="http://schemas.microsoft.com/office/drawing/2014/main" id="{A6CF697A-8426-5BDC-786E-7C2C9130EB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0836" y="1853707"/>
              <a:ext cx="914400" cy="914400"/>
            </a:xfrm>
            <a:prstGeom prst="rect">
              <a:avLst/>
            </a:prstGeom>
          </p:spPr>
        </p:pic>
        <p:grpSp>
          <p:nvGrpSpPr>
            <p:cNvPr id="10" name="Gruppieren 9">
              <a:extLst>
                <a:ext uri="{FF2B5EF4-FFF2-40B4-BE49-F238E27FC236}">
                  <a16:creationId xmlns:a16="http://schemas.microsoft.com/office/drawing/2014/main" id="{6E55D554-9C2C-D00F-8D7B-3726083B8D83}"/>
                </a:ext>
              </a:extLst>
            </p:cNvPr>
            <p:cNvGrpSpPr/>
            <p:nvPr/>
          </p:nvGrpSpPr>
          <p:grpSpPr>
            <a:xfrm>
              <a:off x="3287738" y="2096544"/>
              <a:ext cx="884962" cy="2199406"/>
              <a:chOff x="3795972" y="2537867"/>
              <a:chExt cx="884962" cy="2199406"/>
            </a:xfrm>
            <a:solidFill>
              <a:schemeClr val="bg1">
                <a:lumMod val="75000"/>
              </a:schemeClr>
            </a:solidFill>
          </p:grpSpPr>
          <p:sp>
            <p:nvSpPr>
              <p:cNvPr id="28" name="Pfeil: gebogen 27">
                <a:extLst>
                  <a:ext uri="{FF2B5EF4-FFF2-40B4-BE49-F238E27FC236}">
                    <a16:creationId xmlns:a16="http://schemas.microsoft.com/office/drawing/2014/main" id="{FFDCD332-71B9-7BED-2C97-A59951F4DA82}"/>
                  </a:ext>
                </a:extLst>
              </p:cNvPr>
              <p:cNvSpPr/>
              <p:nvPr/>
            </p:nvSpPr>
            <p:spPr>
              <a:xfrm>
                <a:off x="3859970" y="2537867"/>
                <a:ext cx="813816" cy="868680"/>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31F20"/>
                  </a:solidFill>
                  <a:effectLst/>
                  <a:uLnTx/>
                  <a:uFillTx/>
                  <a:latin typeface="Montserrat Light"/>
                  <a:ea typeface="+mn-ea"/>
                  <a:cs typeface="+mn-cs"/>
                </a:endParaRPr>
              </a:p>
            </p:txBody>
          </p:sp>
          <p:sp>
            <p:nvSpPr>
              <p:cNvPr id="29" name="Pfeil: gebogen 28">
                <a:extLst>
                  <a:ext uri="{FF2B5EF4-FFF2-40B4-BE49-F238E27FC236}">
                    <a16:creationId xmlns:a16="http://schemas.microsoft.com/office/drawing/2014/main" id="{8AD79F67-2FCE-8251-FEFD-FF53299800A7}"/>
                  </a:ext>
                </a:extLst>
              </p:cNvPr>
              <p:cNvSpPr/>
              <p:nvPr/>
            </p:nvSpPr>
            <p:spPr>
              <a:xfrm flipV="1">
                <a:off x="3867118" y="3868593"/>
                <a:ext cx="813816" cy="868680"/>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31F20"/>
                  </a:solidFill>
                  <a:effectLst/>
                  <a:uLnTx/>
                  <a:uFillTx/>
                  <a:latin typeface="Montserrat Light"/>
                  <a:ea typeface="+mn-ea"/>
                  <a:cs typeface="+mn-cs"/>
                </a:endParaRPr>
              </a:p>
            </p:txBody>
          </p:sp>
          <p:sp>
            <p:nvSpPr>
              <p:cNvPr id="30" name="Rechteck 29">
                <a:extLst>
                  <a:ext uri="{FF2B5EF4-FFF2-40B4-BE49-F238E27FC236}">
                    <a16:creationId xmlns:a16="http://schemas.microsoft.com/office/drawing/2014/main" id="{3B5D8546-F736-B84C-B7DC-1EAC47C6B09C}"/>
                  </a:ext>
                </a:extLst>
              </p:cNvPr>
              <p:cNvSpPr/>
              <p:nvPr/>
            </p:nvSpPr>
            <p:spPr>
              <a:xfrm>
                <a:off x="3859970" y="3395018"/>
                <a:ext cx="209110" cy="5410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1" name="Rechteck 30">
                <a:extLst>
                  <a:ext uri="{FF2B5EF4-FFF2-40B4-BE49-F238E27FC236}">
                    <a16:creationId xmlns:a16="http://schemas.microsoft.com/office/drawing/2014/main" id="{BFB7709E-1E51-9C97-B2BC-7F321207A023}"/>
                  </a:ext>
                </a:extLst>
              </p:cNvPr>
              <p:cNvSpPr/>
              <p:nvPr/>
            </p:nvSpPr>
            <p:spPr>
              <a:xfrm rot="5400000">
                <a:off x="3781417" y="3556495"/>
                <a:ext cx="2091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grpSp>
        <p:pic>
          <p:nvPicPr>
            <p:cNvPr id="11" name="Grafik 10" descr="Covid-19 mit einfarbiger Füllung">
              <a:extLst>
                <a:ext uri="{FF2B5EF4-FFF2-40B4-BE49-F238E27FC236}">
                  <a16:creationId xmlns:a16="http://schemas.microsoft.com/office/drawing/2014/main" id="{FC7F535A-5246-3F81-0BEC-35800F8C33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0836" y="3655549"/>
              <a:ext cx="914400" cy="914400"/>
            </a:xfrm>
            <a:prstGeom prst="rect">
              <a:avLst/>
            </a:prstGeom>
          </p:spPr>
        </p:pic>
        <p:grpSp>
          <p:nvGrpSpPr>
            <p:cNvPr id="12" name="Gruppieren 11">
              <a:extLst>
                <a:ext uri="{FF2B5EF4-FFF2-40B4-BE49-F238E27FC236}">
                  <a16:creationId xmlns:a16="http://schemas.microsoft.com/office/drawing/2014/main" id="{BFBF664C-A695-6F84-A2A2-BB16D046CF58}"/>
                </a:ext>
              </a:extLst>
            </p:cNvPr>
            <p:cNvGrpSpPr/>
            <p:nvPr/>
          </p:nvGrpSpPr>
          <p:grpSpPr>
            <a:xfrm>
              <a:off x="4794229" y="1621191"/>
              <a:ext cx="1731464" cy="3368008"/>
              <a:chOff x="5569784" y="2440339"/>
              <a:chExt cx="1731464" cy="3368008"/>
            </a:xfrm>
          </p:grpSpPr>
          <p:pic>
            <p:nvPicPr>
              <p:cNvPr id="24" name="Grafik 23" descr="Nadel Silhouette">
                <a:extLst>
                  <a:ext uri="{FF2B5EF4-FFF2-40B4-BE49-F238E27FC236}">
                    <a16:creationId xmlns:a16="http://schemas.microsoft.com/office/drawing/2014/main" id="{A9F0EC59-8D0B-6A29-BE57-B30513D1A9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3515" y="2470349"/>
                <a:ext cx="1697733" cy="1697733"/>
              </a:xfrm>
              <a:prstGeom prst="rect">
                <a:avLst/>
              </a:prstGeom>
            </p:spPr>
          </p:pic>
          <p:pic>
            <p:nvPicPr>
              <p:cNvPr id="25" name="Grafik 24" descr="Keim mit einfarbiger Füllung">
                <a:extLst>
                  <a:ext uri="{FF2B5EF4-FFF2-40B4-BE49-F238E27FC236}">
                    <a16:creationId xmlns:a16="http://schemas.microsoft.com/office/drawing/2014/main" id="{61C70233-13A9-3ACE-5FCD-40528764F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3086" y="2440339"/>
                <a:ext cx="673918" cy="673918"/>
              </a:xfrm>
              <a:prstGeom prst="rect">
                <a:avLst/>
              </a:prstGeom>
            </p:spPr>
          </p:pic>
          <p:pic>
            <p:nvPicPr>
              <p:cNvPr id="26" name="Grafik 25" descr="Nadel Silhouette">
                <a:extLst>
                  <a:ext uri="{FF2B5EF4-FFF2-40B4-BE49-F238E27FC236}">
                    <a16:creationId xmlns:a16="http://schemas.microsoft.com/office/drawing/2014/main" id="{31F95669-313A-581F-BF7B-04C8AF79B8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69784" y="4110614"/>
                <a:ext cx="1697733" cy="1697733"/>
              </a:xfrm>
              <a:prstGeom prst="rect">
                <a:avLst/>
              </a:prstGeom>
            </p:spPr>
          </p:pic>
          <p:pic>
            <p:nvPicPr>
              <p:cNvPr id="27" name="Grafik 26" descr="Keim mit einfarbiger Füllung">
                <a:extLst>
                  <a:ext uri="{FF2B5EF4-FFF2-40B4-BE49-F238E27FC236}">
                    <a16:creationId xmlns:a16="http://schemas.microsoft.com/office/drawing/2014/main" id="{537E0D52-71A6-2998-CF21-5A0565B6DF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5086" y="4127927"/>
                <a:ext cx="673918" cy="673918"/>
              </a:xfrm>
              <a:prstGeom prst="rect">
                <a:avLst/>
              </a:prstGeom>
            </p:spPr>
          </p:pic>
        </p:grpSp>
        <p:grpSp>
          <p:nvGrpSpPr>
            <p:cNvPr id="13" name="Gruppieren 12">
              <a:extLst>
                <a:ext uri="{FF2B5EF4-FFF2-40B4-BE49-F238E27FC236}">
                  <a16:creationId xmlns:a16="http://schemas.microsoft.com/office/drawing/2014/main" id="{E7BD70B2-3B31-5F50-D137-BA65AD85494D}"/>
                </a:ext>
              </a:extLst>
            </p:cNvPr>
            <p:cNvGrpSpPr/>
            <p:nvPr/>
          </p:nvGrpSpPr>
          <p:grpSpPr>
            <a:xfrm>
              <a:off x="6317449" y="2106897"/>
              <a:ext cx="1697441" cy="342000"/>
              <a:chOff x="6800892" y="2548455"/>
              <a:chExt cx="1697441" cy="342000"/>
            </a:xfrm>
            <a:solidFill>
              <a:schemeClr val="bg1">
                <a:lumMod val="75000"/>
              </a:schemeClr>
            </a:solidFill>
          </p:grpSpPr>
          <p:sp>
            <p:nvSpPr>
              <p:cNvPr id="22" name="Freihandform: Form 21">
                <a:extLst>
                  <a:ext uri="{FF2B5EF4-FFF2-40B4-BE49-F238E27FC236}">
                    <a16:creationId xmlns:a16="http://schemas.microsoft.com/office/drawing/2014/main" id="{F54609B2-8E35-FCC9-0CB1-7F911A0E9F93}"/>
                  </a:ext>
                </a:extLst>
              </p:cNvPr>
              <p:cNvSpPr/>
              <p:nvPr/>
            </p:nvSpPr>
            <p:spPr>
              <a:xfrm>
                <a:off x="7977918" y="2548455"/>
                <a:ext cx="520415" cy="342000"/>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3" name="Rechteck 22">
                <a:extLst>
                  <a:ext uri="{FF2B5EF4-FFF2-40B4-BE49-F238E27FC236}">
                    <a16:creationId xmlns:a16="http://schemas.microsoft.com/office/drawing/2014/main" id="{16A1FF2E-8CBF-1270-9544-27FE78EC60B1}"/>
                  </a:ext>
                </a:extLst>
              </p:cNvPr>
              <p:cNvSpPr/>
              <p:nvPr/>
            </p:nvSpPr>
            <p:spPr>
              <a:xfrm rot="5400000">
                <a:off x="7290337" y="2133948"/>
                <a:ext cx="209110" cy="1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grpSp>
        <p:grpSp>
          <p:nvGrpSpPr>
            <p:cNvPr id="14" name="Gruppieren 13">
              <a:extLst>
                <a:ext uri="{FF2B5EF4-FFF2-40B4-BE49-F238E27FC236}">
                  <a16:creationId xmlns:a16="http://schemas.microsoft.com/office/drawing/2014/main" id="{4CFAEDF8-8A8A-916C-784C-96138A7AD183}"/>
                </a:ext>
              </a:extLst>
            </p:cNvPr>
            <p:cNvGrpSpPr/>
            <p:nvPr/>
          </p:nvGrpSpPr>
          <p:grpSpPr>
            <a:xfrm>
              <a:off x="6310050" y="3930843"/>
              <a:ext cx="1693866" cy="342000"/>
              <a:chOff x="6778474" y="4346773"/>
              <a:chExt cx="1693866" cy="342000"/>
            </a:xfrm>
            <a:solidFill>
              <a:schemeClr val="bg1">
                <a:lumMod val="75000"/>
              </a:schemeClr>
            </a:solidFill>
          </p:grpSpPr>
          <p:sp>
            <p:nvSpPr>
              <p:cNvPr id="20" name="Freihandform: Form 19">
                <a:extLst>
                  <a:ext uri="{FF2B5EF4-FFF2-40B4-BE49-F238E27FC236}">
                    <a16:creationId xmlns:a16="http://schemas.microsoft.com/office/drawing/2014/main" id="{EC809CEA-C2EA-3423-F5B3-32DE266BC976}"/>
                  </a:ext>
                </a:extLst>
              </p:cNvPr>
              <p:cNvSpPr/>
              <p:nvPr/>
            </p:nvSpPr>
            <p:spPr>
              <a:xfrm>
                <a:off x="7951925" y="4346773"/>
                <a:ext cx="520415" cy="342000"/>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1" name="Rechteck 20">
                <a:extLst>
                  <a:ext uri="{FF2B5EF4-FFF2-40B4-BE49-F238E27FC236}">
                    <a16:creationId xmlns:a16="http://schemas.microsoft.com/office/drawing/2014/main" id="{0CE2F944-99EE-FE72-4FF2-420E26729E25}"/>
                  </a:ext>
                </a:extLst>
              </p:cNvPr>
              <p:cNvSpPr/>
              <p:nvPr/>
            </p:nvSpPr>
            <p:spPr>
              <a:xfrm rot="5400000">
                <a:off x="7267919" y="3923773"/>
                <a:ext cx="209110" cy="1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Montserrat Light"/>
                  <a:ea typeface="+mn-ea"/>
                  <a:cs typeface="+mn-cs"/>
                </a:endParaRPr>
              </a:p>
            </p:txBody>
          </p:sp>
        </p:grpSp>
        <p:sp>
          <p:nvSpPr>
            <p:cNvPr id="15" name="Freihandform: Form 14">
              <a:extLst>
                <a:ext uri="{FF2B5EF4-FFF2-40B4-BE49-F238E27FC236}">
                  <a16:creationId xmlns:a16="http://schemas.microsoft.com/office/drawing/2014/main" id="{4ED0C7CC-F50A-A8D9-E754-F1DCE2B6C7D8}"/>
                </a:ext>
              </a:extLst>
            </p:cNvPr>
            <p:cNvSpPr/>
            <p:nvPr/>
          </p:nvSpPr>
          <p:spPr>
            <a:xfrm>
              <a:off x="8003916" y="164961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A6E35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rgbClr val="FFFFFF"/>
                  </a:solidFill>
                  <a:cs typeface="Arial" panose="020B0604020202020204" pitchFamily="34" charset="0"/>
                </a:rPr>
                <a:t>Vakzin</a:t>
              </a:r>
              <a:r>
                <a:rPr kumimoji="0" lang="en-GB" b="1" i="0" u="none" strike="noStrike" kern="1200" cap="none" spc="0" normalizeH="0" baseline="0" noProof="0" dirty="0">
                  <a:ln>
                    <a:noFill/>
                  </a:ln>
                  <a:solidFill>
                    <a:srgbClr val="FFFFFF"/>
                  </a:solidFill>
                  <a:effectLst/>
                  <a:uLnTx/>
                  <a:uFillTx/>
                  <a:ea typeface="+mn-ea"/>
                  <a:cs typeface="Arial" panose="020B0604020202020204" pitchFamily="34" charset="0"/>
                </a:rPr>
                <a:t>/Virus </a:t>
              </a:r>
              <a:r>
                <a:rPr kumimoji="0" lang="en-GB" b="1" i="0" u="sng" strike="noStrike" kern="1200" cap="none" spc="0" normalizeH="0" baseline="0" noProof="0" dirty="0">
                  <a:ln>
                    <a:noFill/>
                  </a:ln>
                  <a:solidFill>
                    <a:srgbClr val="FFFFFF"/>
                  </a:solidFill>
                  <a:effectLst/>
                  <a:uLnTx/>
                  <a:uFillTx/>
                  <a:ea typeface="+mn-ea"/>
                  <a:cs typeface="Arial" panose="020B0604020202020204" pitchFamily="34" charset="0"/>
                </a:rPr>
                <a:t>Match</a:t>
              </a:r>
            </a:p>
          </p:txBody>
        </p:sp>
        <p:sp>
          <p:nvSpPr>
            <p:cNvPr id="16" name="Freihandform: Form 15">
              <a:extLst>
                <a:ext uri="{FF2B5EF4-FFF2-40B4-BE49-F238E27FC236}">
                  <a16:creationId xmlns:a16="http://schemas.microsoft.com/office/drawing/2014/main" id="{B1058C5D-E5E3-84B4-BC81-A55595CEFDA5}"/>
                </a:ext>
              </a:extLst>
            </p:cNvPr>
            <p:cNvSpPr/>
            <p:nvPr/>
          </p:nvSpPr>
          <p:spPr>
            <a:xfrm>
              <a:off x="8003916" y="3461287"/>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FF754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srgbClr val="FFFFFF"/>
                  </a:solidFill>
                  <a:cs typeface="Arial" panose="020B0604020202020204" pitchFamily="34" charset="0"/>
                </a:rPr>
                <a:t>Vakzin</a:t>
              </a:r>
              <a:r>
                <a:rPr kumimoji="0" lang="de-DE" sz="2000" b="1" i="0" u="none" strike="noStrike" kern="1200" cap="none" spc="0" normalizeH="0" baseline="0" dirty="0">
                  <a:ln>
                    <a:noFill/>
                  </a:ln>
                  <a:solidFill>
                    <a:srgbClr val="FFFFFF"/>
                  </a:solidFill>
                  <a:effectLst/>
                  <a:uLnTx/>
                  <a:uFillTx/>
                  <a:ea typeface="+mn-ea"/>
                  <a:cs typeface="Arial" panose="020B0604020202020204" pitchFamily="34" charset="0"/>
                </a:rPr>
                <a:t>/Virus </a:t>
              </a:r>
              <a:r>
                <a:rPr kumimoji="0" lang="de-DE" sz="2000" b="1" i="0" u="sng" strike="noStrike" kern="1200" cap="none" spc="0" normalizeH="0" baseline="0" dirty="0" err="1">
                  <a:ln>
                    <a:noFill/>
                  </a:ln>
                  <a:solidFill>
                    <a:srgbClr val="FFFFFF"/>
                  </a:solidFill>
                  <a:effectLst/>
                  <a:uLnTx/>
                  <a:uFillTx/>
                  <a:ea typeface="+mn-ea"/>
                  <a:cs typeface="Arial" panose="020B0604020202020204" pitchFamily="34" charset="0"/>
                </a:rPr>
                <a:t>Mismatch</a:t>
              </a:r>
              <a:endParaRPr kumimoji="0" lang="de-DE" sz="2000" b="1" i="0" u="sng" strike="noStrike" kern="1200" cap="none" spc="0" normalizeH="0" baseline="0" dirty="0">
                <a:ln>
                  <a:noFill/>
                </a:ln>
                <a:solidFill>
                  <a:srgbClr val="FFFFFF"/>
                </a:solidFill>
                <a:effectLst/>
                <a:uLnTx/>
                <a:uFillTx/>
                <a:ea typeface="+mn-ea"/>
                <a:cs typeface="Arial" panose="020B0604020202020204" pitchFamily="34" charset="0"/>
              </a:endParaRPr>
            </a:p>
          </p:txBody>
        </p:sp>
        <p:pic>
          <p:nvPicPr>
            <p:cNvPr id="17" name="Grafik 16" descr="Häkchen mit einfarbiger Füllung">
              <a:extLst>
                <a:ext uri="{FF2B5EF4-FFF2-40B4-BE49-F238E27FC236}">
                  <a16:creationId xmlns:a16="http://schemas.microsoft.com/office/drawing/2014/main" id="{0F7086F9-26DD-DC23-39AC-09B2EE72A4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46058" y="1992422"/>
              <a:ext cx="540000" cy="540000"/>
            </a:xfrm>
            <a:prstGeom prst="rect">
              <a:avLst/>
            </a:prstGeom>
          </p:spPr>
        </p:pic>
        <p:pic>
          <p:nvPicPr>
            <p:cNvPr id="18" name="Grafik 17" descr="Schließen mit einfarbiger Füllung">
              <a:extLst>
                <a:ext uri="{FF2B5EF4-FFF2-40B4-BE49-F238E27FC236}">
                  <a16:creationId xmlns:a16="http://schemas.microsoft.com/office/drawing/2014/main" id="{044ED378-A6D8-3444-ED77-4550C908F7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46058" y="3847708"/>
              <a:ext cx="540000" cy="540000"/>
            </a:xfrm>
            <a:prstGeom prst="rect">
              <a:avLst/>
            </a:prstGeom>
          </p:spPr>
        </p:pic>
        <p:sp>
          <p:nvSpPr>
            <p:cNvPr id="19" name="Textfeld 18">
              <a:extLst>
                <a:ext uri="{FF2B5EF4-FFF2-40B4-BE49-F238E27FC236}">
                  <a16:creationId xmlns:a16="http://schemas.microsoft.com/office/drawing/2014/main" id="{B6A0599C-DE91-0C05-7CDE-4B83E2F684DD}"/>
                </a:ext>
              </a:extLst>
            </p:cNvPr>
            <p:cNvSpPr txBox="1"/>
            <p:nvPr/>
          </p:nvSpPr>
          <p:spPr>
            <a:xfrm>
              <a:off x="6298357" y="2994662"/>
              <a:ext cx="25879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dirty="0">
                  <a:ln>
                    <a:noFill/>
                  </a:ln>
                  <a:solidFill>
                    <a:srgbClr val="51545D">
                      <a:lumMod val="50000"/>
                    </a:srgbClr>
                  </a:solidFill>
                  <a:effectLst/>
                  <a:uLnTx/>
                  <a:uFillTx/>
                  <a:ea typeface="+mn-ea"/>
                  <a:cs typeface="Arial" panose="020B0604020202020204" pitchFamily="34" charset="0"/>
                </a:rPr>
                <a:t>Was dazu führen kann…</a:t>
              </a:r>
            </a:p>
          </p:txBody>
        </p:sp>
      </p:grpSp>
      <p:sp>
        <p:nvSpPr>
          <p:cNvPr id="32" name="TextBox 9">
            <a:extLst>
              <a:ext uri="{FF2B5EF4-FFF2-40B4-BE49-F238E27FC236}">
                <a16:creationId xmlns:a16="http://schemas.microsoft.com/office/drawing/2014/main" id="{1297A268-5257-9214-A21B-FAA43D791BDE}"/>
              </a:ext>
            </a:extLst>
          </p:cNvPr>
          <p:cNvSpPr txBox="1"/>
          <p:nvPr/>
        </p:nvSpPr>
        <p:spPr>
          <a:xfrm>
            <a:off x="723525" y="5713938"/>
            <a:ext cx="10729912"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0" i="0" u="none" strike="noStrike" kern="1200" cap="none" spc="0" normalizeH="0" baseline="0" noProof="0" dirty="0">
                <a:ln>
                  <a:noFill/>
                </a:ln>
                <a:effectLst/>
                <a:uLnTx/>
                <a:uFillTx/>
                <a:latin typeface="Montserrat Light"/>
                <a:ea typeface="+mn-ea"/>
                <a:cs typeface="+mn-cs"/>
              </a:rPr>
              <a:t>1. Green Book Immunisation against infectious disease. Chapter 19 Influenza. https://assets.publishing.service.gov.uk/government/uploads/system/uploads/attachment_data/file/733840/Influenza_green_book_chapter19.pdf. </a:t>
            </a:r>
            <a:r>
              <a:rPr kumimoji="0" lang="en-GB" sz="800" b="0" i="0" u="none" strike="noStrike" kern="1200" cap="none" spc="0" normalizeH="0" baseline="0" noProof="0" dirty="0" err="1">
                <a:ln>
                  <a:noFill/>
                </a:ln>
                <a:effectLst/>
                <a:uLnTx/>
                <a:uFillTx/>
                <a:latin typeface="Montserrat Light"/>
                <a:ea typeface="+mn-ea"/>
                <a:cs typeface="+mn-cs"/>
              </a:rPr>
              <a:t>Abgerufen</a:t>
            </a:r>
            <a:r>
              <a:rPr kumimoji="0" lang="en-GB" sz="800" b="0" i="0" u="none" strike="noStrike" kern="1200" cap="none" spc="0" normalizeH="0" baseline="0" noProof="0" dirty="0">
                <a:ln>
                  <a:noFill/>
                </a:ln>
                <a:effectLst/>
                <a:uLnTx/>
                <a:uFillTx/>
                <a:latin typeface="Montserrat Light"/>
                <a:ea typeface="+mn-ea"/>
                <a:cs typeface="+mn-cs"/>
              </a:rPr>
              <a:t>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 2. WHO. Vaccine Effectiveness. http://www.who.int/influenza/vaccines/virus/recommendations/201502_qanda_vaccineeffectiveness.pdf.Abgerufen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 3. CDC. Vaccine Effectiveness - How Well Does the Flu Vaccine Work? https://www.cdc.gov/flu/about/qa/vaccineeffect.htm. </a:t>
            </a:r>
            <a:r>
              <a:rPr kumimoji="0" lang="en-GB" sz="800" b="0" i="0" u="none" strike="noStrike" kern="1200" cap="none" spc="0" normalizeH="0" baseline="0" noProof="0" dirty="0" err="1">
                <a:ln>
                  <a:noFill/>
                </a:ln>
                <a:effectLst/>
                <a:uLnTx/>
                <a:uFillTx/>
                <a:latin typeface="Montserrat Light"/>
                <a:ea typeface="+mn-ea"/>
                <a:cs typeface="+mn-cs"/>
              </a:rPr>
              <a:t>Abgerufen</a:t>
            </a:r>
            <a:r>
              <a:rPr kumimoji="0" lang="en-GB" sz="800" b="0" i="0" u="none" strike="noStrike" kern="1200" cap="none" spc="0" normalizeH="0" baseline="0" noProof="0" dirty="0">
                <a:ln>
                  <a:noFill/>
                </a:ln>
                <a:effectLst/>
                <a:uLnTx/>
                <a:uFillTx/>
                <a:latin typeface="Montserrat Light"/>
                <a:ea typeface="+mn-ea"/>
                <a:cs typeface="+mn-cs"/>
              </a:rPr>
              <a:t>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a:t>
            </a:r>
          </a:p>
        </p:txBody>
      </p:sp>
    </p:spTree>
    <p:extLst>
      <p:ext uri="{BB962C8B-B14F-4D97-AF65-F5344CB8AC3E}">
        <p14:creationId xmlns:p14="http://schemas.microsoft.com/office/powerpoint/2010/main" val="1725265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FA7EA-B1CD-F029-4567-1C7DB5A28E17}"/>
              </a:ext>
            </a:extLst>
          </p:cNvPr>
          <p:cNvSpPr>
            <a:spLocks noGrp="1"/>
          </p:cNvSpPr>
          <p:nvPr>
            <p:ph type="sldNum" sz="quarter" idx="10"/>
          </p:nvPr>
        </p:nvSpPr>
        <p:spPr/>
        <p:txBody>
          <a:bodyPr/>
          <a:lstStyle/>
          <a:p>
            <a:fld id="{47E06B46-E8AC-A541-8CB9-26D1014CC93B}" type="slidenum">
              <a:rPr lang="en-US" smtClean="0"/>
              <a:pPr/>
              <a:t>24</a:t>
            </a:fld>
            <a:endParaRPr lang="en-US"/>
          </a:p>
        </p:txBody>
      </p:sp>
      <p:sp>
        <p:nvSpPr>
          <p:cNvPr id="3" name="Title 2">
            <a:extLst>
              <a:ext uri="{FF2B5EF4-FFF2-40B4-BE49-F238E27FC236}">
                <a16:creationId xmlns:a16="http://schemas.microsoft.com/office/drawing/2014/main" id="{B9E01381-6358-E0FE-23C7-0EBA21507545}"/>
              </a:ext>
            </a:extLst>
          </p:cNvPr>
          <p:cNvSpPr>
            <a:spLocks noGrp="1"/>
          </p:cNvSpPr>
          <p:nvPr>
            <p:ph type="title"/>
          </p:nvPr>
        </p:nvSpPr>
        <p:spPr>
          <a:xfrm>
            <a:off x="725906" y="458450"/>
            <a:ext cx="10949538" cy="430887"/>
          </a:xfrm>
        </p:spPr>
        <p:txBody>
          <a:bodyPr>
            <a:normAutofit fontScale="90000"/>
          </a:bodyPr>
          <a:lstStyle/>
          <a:p>
            <a:r>
              <a:rPr lang="de-DE"/>
              <a:t>W</a:t>
            </a:r>
            <a:r>
              <a:rPr lang="en-US" err="1"/>
              <a:t>elche</a:t>
            </a:r>
            <a:r>
              <a:rPr lang="en-US"/>
              <a:t> </a:t>
            </a:r>
            <a:r>
              <a:rPr lang="en-US" err="1"/>
              <a:t>Faktoren</a:t>
            </a:r>
            <a:r>
              <a:rPr lang="en-US"/>
              <a:t> </a:t>
            </a:r>
            <a:r>
              <a:rPr lang="en-US" err="1"/>
              <a:t>haben</a:t>
            </a:r>
            <a:r>
              <a:rPr lang="en-US"/>
              <a:t> </a:t>
            </a:r>
            <a:r>
              <a:rPr lang="en-US" err="1"/>
              <a:t>Einfluss</a:t>
            </a:r>
            <a:r>
              <a:rPr lang="en-US"/>
              <a:t> auf die Impfeffektivität?</a:t>
            </a:r>
            <a:r>
              <a:rPr lang="en-US" baseline="30000"/>
              <a:t>1</a:t>
            </a:r>
          </a:p>
        </p:txBody>
      </p:sp>
      <p:sp>
        <p:nvSpPr>
          <p:cNvPr id="5" name="Rectangle 26">
            <a:extLst>
              <a:ext uri="{FF2B5EF4-FFF2-40B4-BE49-F238E27FC236}">
                <a16:creationId xmlns:a16="http://schemas.microsoft.com/office/drawing/2014/main" id="{9327228B-E552-F877-2CB8-94CA3E013738}"/>
              </a:ext>
            </a:extLst>
          </p:cNvPr>
          <p:cNvSpPr/>
          <p:nvPr/>
        </p:nvSpPr>
        <p:spPr>
          <a:xfrm>
            <a:off x="987176" y="6437016"/>
            <a:ext cx="10688268" cy="30329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u="none" strike="noStrike" kern="1200" cap="none" spc="0" normalizeH="0" baseline="0" noProof="0">
                <a:ln>
                  <a:noFill/>
                </a:ln>
                <a:effectLst/>
                <a:uLnTx/>
                <a:uFillTx/>
              </a:rPr>
              <a:t>1. </a:t>
            </a:r>
            <a:r>
              <a:rPr kumimoji="0" lang="en-GB" sz="800" b="0" u="none" strike="noStrike" kern="1200" cap="none" spc="0" normalizeH="0" baseline="0" noProof="0" err="1">
                <a:ln>
                  <a:noFill/>
                </a:ln>
                <a:effectLst/>
                <a:uLnTx/>
                <a:uFillTx/>
              </a:rPr>
              <a:t>Tregoning</a:t>
            </a:r>
            <a:r>
              <a:rPr kumimoji="0" lang="en-GB" sz="800" b="0" u="none" strike="noStrike" kern="1200" cap="none" spc="0" normalizeH="0" baseline="0" noProof="0">
                <a:ln>
                  <a:noFill/>
                </a:ln>
                <a:effectLst/>
                <a:uLnTx/>
                <a:uFillTx/>
              </a:rPr>
              <a:t>, J.S. et al. Nat Rev Immunol 21, 626–636 (2021). 2. </a:t>
            </a:r>
            <a:r>
              <a:rPr kumimoji="0" lang="en-GB" sz="800" b="0" u="none" strike="noStrike" kern="1200" cap="none" spc="0" normalizeH="0" baseline="0" noProof="0" err="1">
                <a:ln>
                  <a:noFill/>
                </a:ln>
                <a:effectLst/>
                <a:uLnTx/>
                <a:uFillTx/>
              </a:rPr>
              <a:t>Epidemiologisches</a:t>
            </a:r>
            <a:r>
              <a:rPr kumimoji="0" lang="en-GB" sz="800" b="0" u="none" strike="noStrike" kern="1200" cap="none" spc="0" normalizeH="0" baseline="0" noProof="0">
                <a:ln>
                  <a:noFill/>
                </a:ln>
                <a:effectLst/>
                <a:uLnTx/>
                <a:uFillTx/>
              </a:rPr>
              <a:t> Bulletin 1/2021, </a:t>
            </a:r>
            <a:r>
              <a:rPr kumimoji="0" lang="en-GB" sz="800" b="0" u="none" strike="noStrike" kern="1200" cap="none" spc="0" normalizeH="0" baseline="0" noProof="0" err="1">
                <a:ln>
                  <a:noFill/>
                </a:ln>
                <a:effectLst/>
                <a:uLnTx/>
                <a:uFillTx/>
              </a:rPr>
              <a:t>abrufbar</a:t>
            </a:r>
            <a:r>
              <a:rPr kumimoji="0" lang="en-GB" sz="800" b="0" u="none" strike="noStrike" kern="1200" cap="none" spc="0" normalizeH="0" baseline="0" noProof="0">
                <a:ln>
                  <a:noFill/>
                </a:ln>
                <a:effectLst/>
                <a:uLnTx/>
                <a:uFillTx/>
              </a:rPr>
              <a:t> </a:t>
            </a:r>
            <a:r>
              <a:rPr kumimoji="0" lang="en-GB" sz="800" b="0" u="none" strike="noStrike" kern="1200" cap="none" spc="0" normalizeH="0" baseline="0" noProof="0" err="1">
                <a:ln>
                  <a:noFill/>
                </a:ln>
                <a:effectLst/>
                <a:uLnTx/>
                <a:uFillTx/>
              </a:rPr>
              <a:t>unter</a:t>
            </a:r>
            <a:r>
              <a:rPr lang="en-GB" sz="800"/>
              <a:t> </a:t>
            </a:r>
            <a:r>
              <a:rPr kumimoji="0" lang="en-GB" sz="800" b="0" u="none" strike="noStrike" kern="1200" cap="none" spc="0" normalizeH="0" baseline="0" noProof="0">
                <a:ln>
                  <a:noFill/>
                </a:ln>
                <a:effectLst/>
                <a:uLnTx/>
                <a:uFillTx/>
                <a:hlinkClick r:id="rId3"/>
              </a:rPr>
              <a:t>https://www.rki.de/DE/Content/Infekt/EpidBull/Archiv/2021/Ausgaben/01_21.pdf?__blob=publicationFile</a:t>
            </a:r>
            <a:r>
              <a:rPr kumimoji="0" lang="en-GB" sz="800" b="0" u="none" strike="noStrike" kern="1200" cap="none" spc="0" normalizeH="0" baseline="0" noProof="0">
                <a:ln>
                  <a:noFill/>
                </a:ln>
                <a:effectLst/>
                <a:uLnTx/>
                <a:uFillTx/>
              </a:rPr>
              <a:t>.   </a:t>
            </a:r>
          </a:p>
        </p:txBody>
      </p:sp>
      <p:grpSp>
        <p:nvGrpSpPr>
          <p:cNvPr id="32" name="Group 31">
            <a:extLst>
              <a:ext uri="{FF2B5EF4-FFF2-40B4-BE49-F238E27FC236}">
                <a16:creationId xmlns:a16="http://schemas.microsoft.com/office/drawing/2014/main" id="{C4521C34-6BAF-7909-4571-66EA2D0438BC}"/>
              </a:ext>
            </a:extLst>
          </p:cNvPr>
          <p:cNvGrpSpPr/>
          <p:nvPr/>
        </p:nvGrpSpPr>
        <p:grpSpPr>
          <a:xfrm>
            <a:off x="3004141" y="1099281"/>
            <a:ext cx="6183718" cy="5317360"/>
            <a:chOff x="725906" y="1052067"/>
            <a:chExt cx="6183718" cy="5317360"/>
          </a:xfrm>
        </p:grpSpPr>
        <p:pic>
          <p:nvPicPr>
            <p:cNvPr id="1026" name="Picture 2" descr="Fig. 1">
              <a:extLst>
                <a:ext uri="{FF2B5EF4-FFF2-40B4-BE49-F238E27FC236}">
                  <a16:creationId xmlns:a16="http://schemas.microsoft.com/office/drawing/2014/main" id="{21FF2B97-4E9F-FF8F-F72A-8904411DA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692" y="1052067"/>
              <a:ext cx="5548500" cy="486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6">
              <a:extLst>
                <a:ext uri="{FF2B5EF4-FFF2-40B4-BE49-F238E27FC236}">
                  <a16:creationId xmlns:a16="http://schemas.microsoft.com/office/drawing/2014/main" id="{13B84BA0-4601-AB67-E949-F93D015F216F}"/>
                </a:ext>
              </a:extLst>
            </p:cNvPr>
            <p:cNvSpPr/>
            <p:nvPr/>
          </p:nvSpPr>
          <p:spPr>
            <a:xfrm>
              <a:off x="1131692" y="6066134"/>
              <a:ext cx="3683009" cy="303293"/>
            </a:xfrm>
            <a:prstGeom prst="rect">
              <a:avLst/>
            </a:prstGeom>
          </p:spPr>
          <p:txBody>
            <a:bodyPr wrap="square" bIns="10800" anchor="b">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800" b="0" u="none" strike="noStrike" kern="1200" cap="none" spc="0" normalizeH="0" baseline="0" noProof="0" dirty="0">
                  <a:ln>
                    <a:noFill/>
                  </a:ln>
                  <a:effectLst/>
                  <a:uLnTx/>
                  <a:uFillTx/>
                </a:rPr>
                <a:t>VE – </a:t>
              </a:r>
              <a:r>
                <a:rPr kumimoji="0" lang="en-GB" sz="800" b="0" u="none" strike="noStrike" kern="1200" cap="none" spc="0" normalizeH="0" baseline="0" noProof="0" dirty="0" err="1">
                  <a:ln>
                    <a:noFill/>
                  </a:ln>
                  <a:effectLst/>
                  <a:uLnTx/>
                  <a:uFillTx/>
                </a:rPr>
                <a:t>Impfeffektivität</a:t>
              </a:r>
              <a:r>
                <a:rPr kumimoji="0" lang="en-GB" sz="800" b="0" u="none" strike="noStrike" kern="1200" cap="none" spc="0" normalizeH="0" baseline="0" noProof="0" dirty="0">
                  <a:ln>
                    <a:noFill/>
                  </a:ln>
                  <a:effectLst/>
                  <a:uLnTx/>
                  <a:uFillTx/>
                </a:rPr>
                <a:t>.</a:t>
              </a:r>
            </a:p>
            <a:p>
              <a:pPr marR="0" lvl="0" algn="l" defTabSz="914400" rtl="0" eaLnBrk="1" fontAlgn="auto" latinLnBrk="0" hangingPunct="1">
                <a:lnSpc>
                  <a:spcPct val="100000"/>
                </a:lnSpc>
                <a:spcBef>
                  <a:spcPts val="0"/>
                </a:spcBef>
                <a:spcAft>
                  <a:spcPts val="0"/>
                </a:spcAft>
                <a:buClrTx/>
                <a:buSzTx/>
                <a:tabLst/>
                <a:defRPr/>
              </a:pPr>
              <a:r>
                <a:rPr kumimoji="0" lang="en-GB" sz="800" b="0" u="none" strike="noStrike" kern="1200" cap="none" spc="0" normalizeH="0" baseline="0" noProof="0" dirty="0" err="1">
                  <a:ln>
                    <a:noFill/>
                  </a:ln>
                  <a:effectLst/>
                  <a:uLnTx/>
                  <a:uFillTx/>
                </a:rPr>
                <a:t>Modifiziert</a:t>
              </a:r>
              <a:r>
                <a:rPr kumimoji="0" lang="en-GB" sz="800" b="0" u="none" strike="noStrike" kern="1200" cap="none" spc="0" normalizeH="0" baseline="0" noProof="0" dirty="0">
                  <a:ln>
                    <a:noFill/>
                  </a:ln>
                  <a:effectLst/>
                  <a:uLnTx/>
                  <a:uFillTx/>
                </a:rPr>
                <a:t> </a:t>
              </a:r>
              <a:r>
                <a:rPr kumimoji="0" lang="en-GB" sz="800" b="0" u="none" strike="noStrike" kern="1200" cap="none" spc="0" normalizeH="0" baseline="0" noProof="0" dirty="0" err="1">
                  <a:ln>
                    <a:noFill/>
                  </a:ln>
                  <a:effectLst/>
                  <a:uLnTx/>
                  <a:uFillTx/>
                </a:rPr>
                <a:t>nach</a:t>
              </a:r>
              <a:r>
                <a:rPr kumimoji="0" lang="en-GB" sz="800" b="0" u="none" strike="noStrike" kern="1200" cap="none" spc="0" normalizeH="0" baseline="0" noProof="0" dirty="0">
                  <a:ln>
                    <a:noFill/>
                  </a:ln>
                  <a:effectLst/>
                  <a:uLnTx/>
                  <a:uFillTx/>
                </a:rPr>
                <a:t> </a:t>
              </a:r>
              <a:r>
                <a:rPr kumimoji="0" lang="en-GB" sz="800" b="0" u="none" strike="noStrike" kern="1200" cap="none" spc="0" normalizeH="0" baseline="0" noProof="0" dirty="0" err="1">
                  <a:ln>
                    <a:noFill/>
                  </a:ln>
                  <a:effectLst/>
                  <a:uLnTx/>
                  <a:uFillTx/>
                </a:rPr>
                <a:t>Tregoning</a:t>
              </a:r>
              <a:r>
                <a:rPr kumimoji="0" lang="en-GB" sz="800" b="0" u="none" strike="noStrike" kern="1200" cap="none" spc="0" normalizeH="0" baseline="0" noProof="0" dirty="0">
                  <a:ln>
                    <a:noFill/>
                  </a:ln>
                  <a:effectLst/>
                  <a:uLnTx/>
                  <a:uFillTx/>
                </a:rPr>
                <a:t>, J.S. et al. (COVID-19)</a:t>
              </a:r>
              <a:r>
                <a:rPr kumimoji="0" lang="en-GB" sz="800" b="0" u="none" strike="noStrike" kern="1200" cap="none" spc="0" normalizeH="0" baseline="30000" noProof="0" dirty="0">
                  <a:ln>
                    <a:noFill/>
                  </a:ln>
                  <a:effectLst/>
                  <a:uLnTx/>
                  <a:uFillTx/>
                </a:rPr>
                <a:t>1</a:t>
              </a:r>
            </a:p>
          </p:txBody>
        </p:sp>
        <p:sp>
          <p:nvSpPr>
            <p:cNvPr id="4" name="TextBox 3">
              <a:extLst>
                <a:ext uri="{FF2B5EF4-FFF2-40B4-BE49-F238E27FC236}">
                  <a16:creationId xmlns:a16="http://schemas.microsoft.com/office/drawing/2014/main" id="{A7E8D8E2-34AD-C598-9DAE-F51D79F04FDD}"/>
                </a:ext>
              </a:extLst>
            </p:cNvPr>
            <p:cNvSpPr txBox="1"/>
            <p:nvPr/>
          </p:nvSpPr>
          <p:spPr>
            <a:xfrm>
              <a:off x="2765031" y="1702765"/>
              <a:ext cx="2049670" cy="246221"/>
            </a:xfrm>
            <a:prstGeom prst="rect">
              <a:avLst/>
            </a:prstGeom>
            <a:solidFill>
              <a:schemeClr val="bg1"/>
            </a:solidFill>
          </p:spPr>
          <p:txBody>
            <a:bodyPr wrap="square" rtlCol="0">
              <a:spAutoFit/>
            </a:bodyPr>
            <a:lstStyle/>
            <a:p>
              <a:pPr algn="ctr"/>
              <a:r>
                <a:rPr lang="de-DE" sz="1000" b="1">
                  <a:latin typeface="+mj-lt"/>
                </a:rPr>
                <a:t>Demographie</a:t>
              </a:r>
              <a:endParaRPr lang="en-US" sz="1000" b="1">
                <a:latin typeface="+mj-lt"/>
              </a:endParaRPr>
            </a:p>
          </p:txBody>
        </p:sp>
        <p:sp>
          <p:nvSpPr>
            <p:cNvPr id="8" name="TextBox 7">
              <a:extLst>
                <a:ext uri="{FF2B5EF4-FFF2-40B4-BE49-F238E27FC236}">
                  <a16:creationId xmlns:a16="http://schemas.microsoft.com/office/drawing/2014/main" id="{65B599D9-6A36-5531-13B5-19A563E28E0A}"/>
                </a:ext>
              </a:extLst>
            </p:cNvPr>
            <p:cNvSpPr txBox="1"/>
            <p:nvPr/>
          </p:nvSpPr>
          <p:spPr>
            <a:xfrm>
              <a:off x="4814701" y="2311704"/>
              <a:ext cx="2049670" cy="253916"/>
            </a:xfrm>
            <a:prstGeom prst="rect">
              <a:avLst/>
            </a:prstGeom>
            <a:solidFill>
              <a:schemeClr val="bg1"/>
            </a:solidFill>
          </p:spPr>
          <p:txBody>
            <a:bodyPr wrap="square" rtlCol="0">
              <a:spAutoFit/>
            </a:bodyPr>
            <a:lstStyle/>
            <a:p>
              <a:pPr algn="ctr"/>
              <a:r>
                <a:rPr lang="de-DE" sz="1050" b="1">
                  <a:latin typeface="+mj-lt"/>
                </a:rPr>
                <a:t>Zugang zu Impfstoffen</a:t>
              </a:r>
              <a:endParaRPr lang="en-US" sz="1050" b="1">
                <a:latin typeface="+mj-lt"/>
              </a:endParaRPr>
            </a:p>
          </p:txBody>
        </p:sp>
        <p:sp>
          <p:nvSpPr>
            <p:cNvPr id="9" name="TextBox 8">
              <a:extLst>
                <a:ext uri="{FF2B5EF4-FFF2-40B4-BE49-F238E27FC236}">
                  <a16:creationId xmlns:a16="http://schemas.microsoft.com/office/drawing/2014/main" id="{26ACFC8D-267A-FA3F-7E87-ED9AB2591950}"/>
                </a:ext>
              </a:extLst>
            </p:cNvPr>
            <p:cNvSpPr txBox="1"/>
            <p:nvPr/>
          </p:nvSpPr>
          <p:spPr>
            <a:xfrm>
              <a:off x="947513" y="5128672"/>
              <a:ext cx="2049670" cy="246221"/>
            </a:xfrm>
            <a:prstGeom prst="rect">
              <a:avLst/>
            </a:prstGeom>
            <a:solidFill>
              <a:schemeClr val="bg1"/>
            </a:solidFill>
          </p:spPr>
          <p:txBody>
            <a:bodyPr wrap="square" rtlCol="0">
              <a:spAutoFit/>
            </a:bodyPr>
            <a:lstStyle/>
            <a:p>
              <a:pPr algn="ctr"/>
              <a:r>
                <a:rPr lang="de-DE" sz="1000" b="1">
                  <a:latin typeface="+mj-lt"/>
                </a:rPr>
                <a:t>Virus(varianten)</a:t>
              </a:r>
              <a:endParaRPr lang="en-US" sz="1000" b="1">
                <a:latin typeface="+mj-lt"/>
              </a:endParaRPr>
            </a:p>
          </p:txBody>
        </p:sp>
        <p:sp>
          <p:nvSpPr>
            <p:cNvPr id="10" name="TextBox 9">
              <a:extLst>
                <a:ext uri="{FF2B5EF4-FFF2-40B4-BE49-F238E27FC236}">
                  <a16:creationId xmlns:a16="http://schemas.microsoft.com/office/drawing/2014/main" id="{D7E04DAF-814C-3C04-8EB4-E8B5357813A0}"/>
                </a:ext>
              </a:extLst>
            </p:cNvPr>
            <p:cNvSpPr txBox="1"/>
            <p:nvPr/>
          </p:nvSpPr>
          <p:spPr>
            <a:xfrm>
              <a:off x="725906" y="2338823"/>
              <a:ext cx="2049670" cy="246221"/>
            </a:xfrm>
            <a:prstGeom prst="rect">
              <a:avLst/>
            </a:prstGeom>
            <a:solidFill>
              <a:schemeClr val="bg1"/>
            </a:solidFill>
          </p:spPr>
          <p:txBody>
            <a:bodyPr wrap="square" rtlCol="0">
              <a:spAutoFit/>
            </a:bodyPr>
            <a:lstStyle/>
            <a:p>
              <a:pPr algn="ctr"/>
              <a:r>
                <a:rPr lang="de-DE" sz="1000" b="1">
                  <a:latin typeface="+mj-lt"/>
                </a:rPr>
                <a:t>Wirt</a:t>
              </a:r>
              <a:endParaRPr lang="en-US" sz="1000" b="1">
                <a:latin typeface="+mj-lt"/>
              </a:endParaRPr>
            </a:p>
          </p:txBody>
        </p:sp>
        <p:sp>
          <p:nvSpPr>
            <p:cNvPr id="12" name="TextBox 11">
              <a:extLst>
                <a:ext uri="{FF2B5EF4-FFF2-40B4-BE49-F238E27FC236}">
                  <a16:creationId xmlns:a16="http://schemas.microsoft.com/office/drawing/2014/main" id="{86E5CBAA-DAC2-3D5A-C1F0-573799956E16}"/>
                </a:ext>
              </a:extLst>
            </p:cNvPr>
            <p:cNvSpPr txBox="1"/>
            <p:nvPr/>
          </p:nvSpPr>
          <p:spPr>
            <a:xfrm>
              <a:off x="5146567" y="4957959"/>
              <a:ext cx="1503289" cy="246221"/>
            </a:xfrm>
            <a:prstGeom prst="rect">
              <a:avLst/>
            </a:prstGeom>
            <a:solidFill>
              <a:schemeClr val="bg1"/>
            </a:solidFill>
          </p:spPr>
          <p:txBody>
            <a:bodyPr wrap="square" rtlCol="0">
              <a:spAutoFit/>
            </a:bodyPr>
            <a:lstStyle/>
            <a:p>
              <a:pPr algn="ctr"/>
              <a:r>
                <a:rPr lang="de-DE" sz="1000" b="1">
                  <a:latin typeface="+mj-lt"/>
                </a:rPr>
                <a:t>Immunstatus</a:t>
              </a:r>
              <a:endParaRPr lang="en-US" sz="1000" b="1">
                <a:latin typeface="+mj-lt"/>
              </a:endParaRPr>
            </a:p>
          </p:txBody>
        </p:sp>
        <p:sp>
          <p:nvSpPr>
            <p:cNvPr id="13" name="TextBox 12">
              <a:extLst>
                <a:ext uri="{FF2B5EF4-FFF2-40B4-BE49-F238E27FC236}">
                  <a16:creationId xmlns:a16="http://schemas.microsoft.com/office/drawing/2014/main" id="{780B126F-3F0B-E259-3CC4-4B6A40234BA6}"/>
                </a:ext>
              </a:extLst>
            </p:cNvPr>
            <p:cNvSpPr txBox="1"/>
            <p:nvPr/>
          </p:nvSpPr>
          <p:spPr>
            <a:xfrm>
              <a:off x="2896697" y="4589198"/>
              <a:ext cx="1922980" cy="276999"/>
            </a:xfrm>
            <a:prstGeom prst="rect">
              <a:avLst/>
            </a:prstGeom>
            <a:solidFill>
              <a:schemeClr val="bg1"/>
            </a:solidFill>
          </p:spPr>
          <p:txBody>
            <a:bodyPr wrap="square" rtlCol="0">
              <a:spAutoFit/>
            </a:bodyPr>
            <a:lstStyle/>
            <a:p>
              <a:pPr algn="ctr"/>
              <a:r>
                <a:rPr lang="de-DE" sz="1200" b="1">
                  <a:latin typeface="+mj-lt"/>
                </a:rPr>
                <a:t>Impfeffektivität (VE)</a:t>
              </a:r>
              <a:endParaRPr lang="en-US" sz="1200" b="1">
                <a:latin typeface="+mj-lt"/>
              </a:endParaRPr>
            </a:p>
          </p:txBody>
        </p:sp>
        <p:sp>
          <p:nvSpPr>
            <p:cNvPr id="16" name="TextBox 15">
              <a:extLst>
                <a:ext uri="{FF2B5EF4-FFF2-40B4-BE49-F238E27FC236}">
                  <a16:creationId xmlns:a16="http://schemas.microsoft.com/office/drawing/2014/main" id="{89536CFB-DAFB-339E-0665-B45E1DA02BD6}"/>
                </a:ext>
              </a:extLst>
            </p:cNvPr>
            <p:cNvSpPr txBox="1"/>
            <p:nvPr/>
          </p:nvSpPr>
          <p:spPr>
            <a:xfrm>
              <a:off x="4994813" y="2551180"/>
              <a:ext cx="1914811" cy="1446550"/>
            </a:xfrm>
            <a:prstGeom prst="rect">
              <a:avLst/>
            </a:prstGeom>
            <a:solidFill>
              <a:schemeClr val="bg1"/>
            </a:solidFill>
          </p:spPr>
          <p:txBody>
            <a:bodyPr wrap="square" rtlCol="0">
              <a:spAutoFit/>
            </a:bodyPr>
            <a:lstStyle/>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endParaRPr lang="de-DE" sz="800" b="1">
                <a:solidFill>
                  <a:srgbClr val="0070C0"/>
                </a:solidFill>
                <a:latin typeface="+mj-lt"/>
              </a:endParaRPr>
            </a:p>
          </p:txBody>
        </p:sp>
        <p:sp>
          <p:nvSpPr>
            <p:cNvPr id="18" name="TextBox 17">
              <a:extLst>
                <a:ext uri="{FF2B5EF4-FFF2-40B4-BE49-F238E27FC236}">
                  <a16:creationId xmlns:a16="http://schemas.microsoft.com/office/drawing/2014/main" id="{DCF5E3B1-3ED7-AD6A-049A-F8DDEDDDCA05}"/>
                </a:ext>
              </a:extLst>
            </p:cNvPr>
            <p:cNvSpPr txBox="1"/>
            <p:nvPr/>
          </p:nvSpPr>
          <p:spPr>
            <a:xfrm>
              <a:off x="5071043" y="5155084"/>
              <a:ext cx="1654338" cy="830997"/>
            </a:xfrm>
            <a:prstGeom prst="rect">
              <a:avLst/>
            </a:prstGeom>
            <a:solidFill>
              <a:schemeClr val="bg1"/>
            </a:solidFill>
          </p:spPr>
          <p:txBody>
            <a:bodyPr wrap="square" rtlCol="0">
              <a:spAutoFit/>
            </a:bodyPr>
            <a:lstStyle/>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p:txBody>
        </p:sp>
        <p:sp>
          <p:nvSpPr>
            <p:cNvPr id="19" name="TextBox 18">
              <a:extLst>
                <a:ext uri="{FF2B5EF4-FFF2-40B4-BE49-F238E27FC236}">
                  <a16:creationId xmlns:a16="http://schemas.microsoft.com/office/drawing/2014/main" id="{DC1D424B-28BD-D7A0-DEFD-1C2C06B1D080}"/>
                </a:ext>
              </a:extLst>
            </p:cNvPr>
            <p:cNvSpPr txBox="1"/>
            <p:nvPr/>
          </p:nvSpPr>
          <p:spPr>
            <a:xfrm>
              <a:off x="1110693" y="5329256"/>
              <a:ext cx="1654338" cy="707886"/>
            </a:xfrm>
            <a:prstGeom prst="rect">
              <a:avLst/>
            </a:prstGeom>
            <a:solidFill>
              <a:schemeClr val="bg1"/>
            </a:solidFill>
          </p:spPr>
          <p:txBody>
            <a:bodyPr wrap="square" rtlCol="0">
              <a:spAutoFit/>
            </a:bodyPr>
            <a:lstStyle/>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p:txBody>
        </p:sp>
        <p:sp>
          <p:nvSpPr>
            <p:cNvPr id="23" name="Rectangle 22">
              <a:extLst>
                <a:ext uri="{FF2B5EF4-FFF2-40B4-BE49-F238E27FC236}">
                  <a16:creationId xmlns:a16="http://schemas.microsoft.com/office/drawing/2014/main" id="{6F48055C-7120-B147-BC7F-D7043496DB25}"/>
                </a:ext>
              </a:extLst>
            </p:cNvPr>
            <p:cNvSpPr/>
            <p:nvPr/>
          </p:nvSpPr>
          <p:spPr>
            <a:xfrm>
              <a:off x="2997183" y="5049610"/>
              <a:ext cx="1654338" cy="9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61E397-681E-7EFC-2EE2-E98C1AA184D4}"/>
                </a:ext>
              </a:extLst>
            </p:cNvPr>
            <p:cNvSpPr/>
            <p:nvPr/>
          </p:nvSpPr>
          <p:spPr>
            <a:xfrm>
              <a:off x="1066508" y="2585044"/>
              <a:ext cx="1528130" cy="125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1C5BCAE-8A92-67F9-536F-D083165D1D29}"/>
                </a:ext>
              </a:extLst>
            </p:cNvPr>
            <p:cNvGrpSpPr/>
            <p:nvPr/>
          </p:nvGrpSpPr>
          <p:grpSpPr>
            <a:xfrm>
              <a:off x="977133" y="2562090"/>
              <a:ext cx="1617505" cy="1015663"/>
              <a:chOff x="8387835" y="2235435"/>
              <a:chExt cx="1617505" cy="1015663"/>
            </a:xfrm>
          </p:grpSpPr>
          <p:sp>
            <p:nvSpPr>
              <p:cNvPr id="14" name="TextBox 13">
                <a:extLst>
                  <a:ext uri="{FF2B5EF4-FFF2-40B4-BE49-F238E27FC236}">
                    <a16:creationId xmlns:a16="http://schemas.microsoft.com/office/drawing/2014/main" id="{835075B7-670C-E8DF-33ED-76243B4262B6}"/>
                  </a:ext>
                </a:extLst>
              </p:cNvPr>
              <p:cNvSpPr txBox="1"/>
              <p:nvPr/>
            </p:nvSpPr>
            <p:spPr>
              <a:xfrm>
                <a:off x="8387835" y="2450879"/>
                <a:ext cx="1613138" cy="58477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Zunehmendes Alter</a:t>
                </a:r>
              </a:p>
              <a:p>
                <a:pPr marL="171450" indent="-171450">
                  <a:buFont typeface="Arial" panose="020B0604020202020204" pitchFamily="34" charset="0"/>
                  <a:buChar char="•"/>
                </a:pPr>
                <a:r>
                  <a:rPr lang="de-DE" sz="800">
                    <a:latin typeface="+mj-lt"/>
                  </a:rPr>
                  <a:t>Beeinträchtigtes Immunsystem</a:t>
                </a:r>
              </a:p>
              <a:p>
                <a:pPr marL="171450" indent="-171450">
                  <a:buFont typeface="Arial" panose="020B0604020202020204" pitchFamily="34" charset="0"/>
                  <a:buChar char="•"/>
                </a:pPr>
                <a:r>
                  <a:rPr lang="de-DE" sz="800">
                    <a:latin typeface="+mj-lt"/>
                  </a:rPr>
                  <a:t>Begleiterkrankungen</a:t>
                </a:r>
              </a:p>
            </p:txBody>
          </p:sp>
          <p:sp>
            <p:nvSpPr>
              <p:cNvPr id="11" name="TextBox 10">
                <a:extLst>
                  <a:ext uri="{FF2B5EF4-FFF2-40B4-BE49-F238E27FC236}">
                    <a16:creationId xmlns:a16="http://schemas.microsoft.com/office/drawing/2014/main" id="{1DC4689F-B250-162D-40B4-E15E2881139A}"/>
                  </a:ext>
                </a:extLst>
              </p:cNvPr>
              <p:cNvSpPr txBox="1"/>
              <p:nvPr/>
            </p:nvSpPr>
            <p:spPr>
              <a:xfrm>
                <a:off x="8392202" y="3035654"/>
                <a:ext cx="1613138" cy="215444"/>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Polymorphismus</a:t>
                </a:r>
              </a:p>
            </p:txBody>
          </p:sp>
          <p:sp>
            <p:nvSpPr>
              <p:cNvPr id="6" name="TextBox 5">
                <a:extLst>
                  <a:ext uri="{FF2B5EF4-FFF2-40B4-BE49-F238E27FC236}">
                    <a16:creationId xmlns:a16="http://schemas.microsoft.com/office/drawing/2014/main" id="{91355154-7B80-5B03-4BC7-38DECC7C22A8}"/>
                  </a:ext>
                </a:extLst>
              </p:cNvPr>
              <p:cNvSpPr txBox="1"/>
              <p:nvPr/>
            </p:nvSpPr>
            <p:spPr>
              <a:xfrm>
                <a:off x="8387835" y="2235435"/>
                <a:ext cx="1613138" cy="215444"/>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Vorherige Infektion</a:t>
                </a:r>
              </a:p>
            </p:txBody>
          </p:sp>
        </p:grpSp>
        <p:sp>
          <p:nvSpPr>
            <p:cNvPr id="21" name="Rectangle 20">
              <a:extLst>
                <a:ext uri="{FF2B5EF4-FFF2-40B4-BE49-F238E27FC236}">
                  <a16:creationId xmlns:a16="http://schemas.microsoft.com/office/drawing/2014/main" id="{035AC3D6-B3C9-A957-5397-63C6CFF26FC8}"/>
                </a:ext>
              </a:extLst>
            </p:cNvPr>
            <p:cNvSpPr/>
            <p:nvPr/>
          </p:nvSpPr>
          <p:spPr>
            <a:xfrm>
              <a:off x="2950995" y="1952810"/>
              <a:ext cx="1814385" cy="90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6B42464-5E99-9D08-5FB7-744E49398220}"/>
                </a:ext>
              </a:extLst>
            </p:cNvPr>
            <p:cNvGrpSpPr/>
            <p:nvPr/>
          </p:nvGrpSpPr>
          <p:grpSpPr>
            <a:xfrm>
              <a:off x="3054108" y="1933236"/>
              <a:ext cx="1613138" cy="924289"/>
              <a:chOff x="8387835" y="2235435"/>
              <a:chExt cx="1613138" cy="924289"/>
            </a:xfrm>
          </p:grpSpPr>
          <p:sp>
            <p:nvSpPr>
              <p:cNvPr id="27" name="TextBox 26">
                <a:extLst>
                  <a:ext uri="{FF2B5EF4-FFF2-40B4-BE49-F238E27FC236}">
                    <a16:creationId xmlns:a16="http://schemas.microsoft.com/office/drawing/2014/main" id="{4D1D7D3B-137D-B8CD-01D8-03CF7ED4B3B6}"/>
                  </a:ext>
                </a:extLst>
              </p:cNvPr>
              <p:cNvSpPr txBox="1"/>
              <p:nvPr/>
            </p:nvSpPr>
            <p:spPr>
              <a:xfrm>
                <a:off x="8387835" y="2698059"/>
                <a:ext cx="1613138" cy="46166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Hohe Viruszirkulation</a:t>
                </a:r>
              </a:p>
              <a:p>
                <a:pPr marL="171450" indent="-171450">
                  <a:buFont typeface="Arial" panose="020B0604020202020204" pitchFamily="34" charset="0"/>
                  <a:buChar char="•"/>
                </a:pPr>
                <a:r>
                  <a:rPr lang="de-DE" sz="800">
                    <a:latin typeface="+mj-lt"/>
                  </a:rPr>
                  <a:t>Räumliche Nähe zu anderen Menschen</a:t>
                </a:r>
              </a:p>
            </p:txBody>
          </p:sp>
          <p:sp>
            <p:nvSpPr>
              <p:cNvPr id="29" name="TextBox 28">
                <a:extLst>
                  <a:ext uri="{FF2B5EF4-FFF2-40B4-BE49-F238E27FC236}">
                    <a16:creationId xmlns:a16="http://schemas.microsoft.com/office/drawing/2014/main" id="{9C424171-3C9F-3BC1-9773-78D0749BB847}"/>
                  </a:ext>
                </a:extLst>
              </p:cNvPr>
              <p:cNvSpPr txBox="1"/>
              <p:nvPr/>
            </p:nvSpPr>
            <p:spPr>
              <a:xfrm>
                <a:off x="8387835" y="2235435"/>
                <a:ext cx="1613138" cy="46166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Hohe Durchimpfungsrate</a:t>
                </a:r>
              </a:p>
              <a:p>
                <a:pPr marL="171450" indent="-171450">
                  <a:buFont typeface="Arial" panose="020B0604020202020204" pitchFamily="34" charset="0"/>
                  <a:buChar char="•"/>
                </a:pPr>
                <a:r>
                  <a:rPr lang="de-DE" sz="800">
                    <a:latin typeface="+mj-lt"/>
                  </a:rPr>
                  <a:t>Herdenimmunität</a:t>
                </a:r>
              </a:p>
            </p:txBody>
          </p:sp>
        </p:grpSp>
        <p:grpSp>
          <p:nvGrpSpPr>
            <p:cNvPr id="40" name="Group 39">
              <a:extLst>
                <a:ext uri="{FF2B5EF4-FFF2-40B4-BE49-F238E27FC236}">
                  <a16:creationId xmlns:a16="http://schemas.microsoft.com/office/drawing/2014/main" id="{2385D687-834E-3A1A-D550-8225790BDF2E}"/>
                </a:ext>
              </a:extLst>
            </p:cNvPr>
            <p:cNvGrpSpPr/>
            <p:nvPr/>
          </p:nvGrpSpPr>
          <p:grpSpPr>
            <a:xfrm>
              <a:off x="5032967" y="2550848"/>
              <a:ext cx="1613138" cy="1509419"/>
              <a:chOff x="9352977" y="3567794"/>
              <a:chExt cx="1613138" cy="1509419"/>
            </a:xfrm>
          </p:grpSpPr>
          <p:sp>
            <p:nvSpPr>
              <p:cNvPr id="38" name="TextBox 37">
                <a:extLst>
                  <a:ext uri="{FF2B5EF4-FFF2-40B4-BE49-F238E27FC236}">
                    <a16:creationId xmlns:a16="http://schemas.microsoft.com/office/drawing/2014/main" id="{3A7FAFE6-11B6-6867-CB7B-F37D4C2EA61D}"/>
                  </a:ext>
                </a:extLst>
              </p:cNvPr>
              <p:cNvSpPr txBox="1"/>
              <p:nvPr/>
            </p:nvSpPr>
            <p:spPr>
              <a:xfrm>
                <a:off x="10127512" y="3567794"/>
                <a:ext cx="838603" cy="584775"/>
              </a:xfrm>
              <a:prstGeom prst="rect">
                <a:avLst/>
              </a:prstGeom>
              <a:solidFill>
                <a:srgbClr val="FED1D3"/>
              </a:solidFill>
            </p:spPr>
            <p:txBody>
              <a:bodyPr wrap="square" rtlCol="0">
                <a:spAutoFit/>
              </a:bodyPr>
              <a:lstStyle/>
              <a:p>
                <a:endParaRPr lang="de-DE" sz="800">
                  <a:latin typeface="+mj-lt"/>
                </a:endParaRPr>
              </a:p>
              <a:p>
                <a:endParaRPr lang="de-DE" sz="800">
                  <a:latin typeface="+mj-lt"/>
                </a:endParaRPr>
              </a:p>
              <a:p>
                <a:endParaRPr lang="de-DE" sz="800">
                  <a:latin typeface="+mj-lt"/>
                </a:endParaRPr>
              </a:p>
              <a:p>
                <a:endParaRPr lang="de-DE" sz="800">
                  <a:latin typeface="+mj-lt"/>
                </a:endParaRPr>
              </a:p>
            </p:txBody>
          </p:sp>
          <p:grpSp>
            <p:nvGrpSpPr>
              <p:cNvPr id="34" name="Group 33">
                <a:extLst>
                  <a:ext uri="{FF2B5EF4-FFF2-40B4-BE49-F238E27FC236}">
                    <a16:creationId xmlns:a16="http://schemas.microsoft.com/office/drawing/2014/main" id="{604FAFF4-0C69-1865-FDAE-F2904AA311BB}"/>
                  </a:ext>
                </a:extLst>
              </p:cNvPr>
              <p:cNvGrpSpPr/>
              <p:nvPr/>
            </p:nvGrpSpPr>
            <p:grpSpPr>
              <a:xfrm>
                <a:off x="9352977" y="3572965"/>
                <a:ext cx="1613138" cy="1504248"/>
                <a:chOff x="8387835" y="1866104"/>
                <a:chExt cx="1613138" cy="1504248"/>
              </a:xfrm>
            </p:grpSpPr>
            <p:sp>
              <p:nvSpPr>
                <p:cNvPr id="35" name="TextBox 34">
                  <a:extLst>
                    <a:ext uri="{FF2B5EF4-FFF2-40B4-BE49-F238E27FC236}">
                      <a16:creationId xmlns:a16="http://schemas.microsoft.com/office/drawing/2014/main" id="{237B94B8-2678-E294-9F76-82E65FCB173D}"/>
                    </a:ext>
                  </a:extLst>
                </p:cNvPr>
                <p:cNvSpPr txBox="1"/>
                <p:nvPr/>
              </p:nvSpPr>
              <p:spPr>
                <a:xfrm>
                  <a:off x="8387835" y="2450879"/>
                  <a:ext cx="1613138" cy="338554"/>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Limitierter Zugang zu Impfstoffen </a:t>
                  </a:r>
                </a:p>
              </p:txBody>
            </p:sp>
            <p:sp>
              <p:nvSpPr>
                <p:cNvPr id="36" name="TextBox 35">
                  <a:extLst>
                    <a:ext uri="{FF2B5EF4-FFF2-40B4-BE49-F238E27FC236}">
                      <a16:creationId xmlns:a16="http://schemas.microsoft.com/office/drawing/2014/main" id="{E7746DEA-02DB-DCDB-DCD2-F2770197A290}"/>
                    </a:ext>
                  </a:extLst>
                </p:cNvPr>
                <p:cNvSpPr txBox="1"/>
                <p:nvPr/>
              </p:nvSpPr>
              <p:spPr>
                <a:xfrm>
                  <a:off x="8387835" y="2785577"/>
                  <a:ext cx="1613138" cy="584775"/>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Kosten-Effektivitätsentscheidungen nationaler Gesundheitssysteme</a:t>
                  </a:r>
                </a:p>
              </p:txBody>
            </p:sp>
            <p:sp>
              <p:nvSpPr>
                <p:cNvPr id="37" name="TextBox 36">
                  <a:extLst>
                    <a:ext uri="{FF2B5EF4-FFF2-40B4-BE49-F238E27FC236}">
                      <a16:creationId xmlns:a16="http://schemas.microsoft.com/office/drawing/2014/main" id="{E5091264-76C1-C621-9417-35CCC4E90DEB}"/>
                    </a:ext>
                  </a:extLst>
                </p:cNvPr>
                <p:cNvSpPr txBox="1"/>
                <p:nvPr/>
              </p:nvSpPr>
              <p:spPr>
                <a:xfrm>
                  <a:off x="8387835" y="1866104"/>
                  <a:ext cx="774535" cy="58477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p:txBody>
            </p:sp>
          </p:grpSp>
        </p:grpSp>
        <p:grpSp>
          <p:nvGrpSpPr>
            <p:cNvPr id="41" name="Group 40">
              <a:extLst>
                <a:ext uri="{FF2B5EF4-FFF2-40B4-BE49-F238E27FC236}">
                  <a16:creationId xmlns:a16="http://schemas.microsoft.com/office/drawing/2014/main" id="{C44B3E37-F786-310C-4145-01CC75DAD8B5}"/>
                </a:ext>
              </a:extLst>
            </p:cNvPr>
            <p:cNvGrpSpPr/>
            <p:nvPr/>
          </p:nvGrpSpPr>
          <p:grpSpPr>
            <a:xfrm>
              <a:off x="5032967" y="5181466"/>
              <a:ext cx="1613138" cy="804616"/>
              <a:chOff x="8387835" y="2235435"/>
              <a:chExt cx="1613138" cy="804616"/>
            </a:xfrm>
          </p:grpSpPr>
          <p:sp>
            <p:nvSpPr>
              <p:cNvPr id="43" name="TextBox 42">
                <a:extLst>
                  <a:ext uri="{FF2B5EF4-FFF2-40B4-BE49-F238E27FC236}">
                    <a16:creationId xmlns:a16="http://schemas.microsoft.com/office/drawing/2014/main" id="{6D74C76D-04D3-0645-23FF-A6E858699CE9}"/>
                  </a:ext>
                </a:extLst>
              </p:cNvPr>
              <p:cNvSpPr txBox="1"/>
              <p:nvPr/>
            </p:nvSpPr>
            <p:spPr>
              <a:xfrm>
                <a:off x="8387835" y="2824607"/>
                <a:ext cx="1613138" cy="215444"/>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T-Zellen</a:t>
                </a:r>
              </a:p>
            </p:txBody>
          </p:sp>
          <p:sp>
            <p:nvSpPr>
              <p:cNvPr id="44" name="TextBox 43">
                <a:extLst>
                  <a:ext uri="{FF2B5EF4-FFF2-40B4-BE49-F238E27FC236}">
                    <a16:creationId xmlns:a16="http://schemas.microsoft.com/office/drawing/2014/main" id="{F8214D39-AEE8-CBD8-022D-C58F3A423233}"/>
                  </a:ext>
                </a:extLst>
              </p:cNvPr>
              <p:cNvSpPr txBox="1"/>
              <p:nvPr/>
            </p:nvSpPr>
            <p:spPr>
              <a:xfrm>
                <a:off x="8387835" y="2235435"/>
                <a:ext cx="1613138" cy="58477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Hohe Antikörpertiter</a:t>
                </a:r>
              </a:p>
              <a:p>
                <a:pPr marL="171450" indent="-171450">
                  <a:buFont typeface="Arial" panose="020B0604020202020204" pitchFamily="34" charset="0"/>
                  <a:buChar char="•"/>
                </a:pPr>
                <a:r>
                  <a:rPr lang="de-DE" sz="800">
                    <a:latin typeface="+mj-lt"/>
                  </a:rPr>
                  <a:t>Effektivität neutralisierender Antikörper</a:t>
                </a:r>
              </a:p>
            </p:txBody>
          </p:sp>
        </p:grpSp>
        <p:sp>
          <p:nvSpPr>
            <p:cNvPr id="46" name="TextBox 45">
              <a:extLst>
                <a:ext uri="{FF2B5EF4-FFF2-40B4-BE49-F238E27FC236}">
                  <a16:creationId xmlns:a16="http://schemas.microsoft.com/office/drawing/2014/main" id="{F3918426-4428-AD65-2B88-C6E530B010F9}"/>
                </a:ext>
              </a:extLst>
            </p:cNvPr>
            <p:cNvSpPr txBox="1"/>
            <p:nvPr/>
          </p:nvSpPr>
          <p:spPr>
            <a:xfrm>
              <a:off x="1194752" y="5366029"/>
              <a:ext cx="1613138" cy="58477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Vakzin-Antigen-Mismatch</a:t>
              </a:r>
            </a:p>
            <a:p>
              <a:pPr marL="171450" indent="-171450">
                <a:buFont typeface="Arial" panose="020B0604020202020204" pitchFamily="34" charset="0"/>
                <a:buChar char="•"/>
              </a:pPr>
              <a:r>
                <a:rPr lang="de-DE" sz="800">
                  <a:latin typeface="+mj-lt"/>
                </a:rPr>
                <a:t>Erhöhte Übertrangbarkeit</a:t>
              </a:r>
            </a:p>
          </p:txBody>
        </p:sp>
        <p:grpSp>
          <p:nvGrpSpPr>
            <p:cNvPr id="49" name="Group 48">
              <a:extLst>
                <a:ext uri="{FF2B5EF4-FFF2-40B4-BE49-F238E27FC236}">
                  <a16:creationId xmlns:a16="http://schemas.microsoft.com/office/drawing/2014/main" id="{B9108BC2-7F97-228D-5A85-79F7DF71F1DA}"/>
                </a:ext>
              </a:extLst>
            </p:cNvPr>
            <p:cNvGrpSpPr/>
            <p:nvPr/>
          </p:nvGrpSpPr>
          <p:grpSpPr>
            <a:xfrm>
              <a:off x="2928211" y="4858612"/>
              <a:ext cx="1948577" cy="721310"/>
              <a:chOff x="8386320" y="2036263"/>
              <a:chExt cx="1707151" cy="721310"/>
            </a:xfrm>
          </p:grpSpPr>
          <p:sp>
            <p:nvSpPr>
              <p:cNvPr id="50" name="TextBox 49">
                <a:extLst>
                  <a:ext uri="{FF2B5EF4-FFF2-40B4-BE49-F238E27FC236}">
                    <a16:creationId xmlns:a16="http://schemas.microsoft.com/office/drawing/2014/main" id="{30CE2A4A-3650-A1D5-89B4-5C8C653AFB68}"/>
                  </a:ext>
                </a:extLst>
              </p:cNvPr>
              <p:cNvSpPr txBox="1"/>
              <p:nvPr/>
            </p:nvSpPr>
            <p:spPr>
              <a:xfrm>
                <a:off x="8390330" y="2283373"/>
                <a:ext cx="1703141" cy="230832"/>
              </a:xfrm>
              <a:prstGeom prst="rect">
                <a:avLst/>
              </a:prstGeom>
              <a:solidFill>
                <a:srgbClr val="FED1D3"/>
              </a:solidFill>
            </p:spPr>
            <p:txBody>
              <a:bodyPr wrap="square" rtlCol="0">
                <a:spAutoFit/>
              </a:bodyPr>
              <a:lstStyle/>
              <a:p>
                <a:r>
                  <a:rPr lang="de-DE" sz="900">
                    <a:latin typeface="+mj-lt"/>
                  </a:rPr>
                  <a:t>Negativer Effekt auf die VE</a:t>
                </a:r>
              </a:p>
            </p:txBody>
          </p:sp>
          <p:sp>
            <p:nvSpPr>
              <p:cNvPr id="51" name="TextBox 50">
                <a:extLst>
                  <a:ext uri="{FF2B5EF4-FFF2-40B4-BE49-F238E27FC236}">
                    <a16:creationId xmlns:a16="http://schemas.microsoft.com/office/drawing/2014/main" id="{A27F69C1-9E48-B0B1-1B96-1A3DD173ED00}"/>
                  </a:ext>
                </a:extLst>
              </p:cNvPr>
              <p:cNvSpPr txBox="1"/>
              <p:nvPr/>
            </p:nvSpPr>
            <p:spPr>
              <a:xfrm>
                <a:off x="8386320" y="2526741"/>
                <a:ext cx="1703141" cy="230832"/>
              </a:xfrm>
              <a:prstGeom prst="rect">
                <a:avLst/>
              </a:prstGeom>
              <a:solidFill>
                <a:srgbClr val="DDDDDD"/>
              </a:solidFill>
            </p:spPr>
            <p:txBody>
              <a:bodyPr wrap="square" rtlCol="0">
                <a:spAutoFit/>
              </a:bodyPr>
              <a:lstStyle/>
              <a:p>
                <a:r>
                  <a:rPr lang="de-DE" sz="900">
                    <a:latin typeface="+mj-lt"/>
                  </a:rPr>
                  <a:t>Unbekannter Effekt auf die VE </a:t>
                </a:r>
              </a:p>
            </p:txBody>
          </p:sp>
          <p:sp>
            <p:nvSpPr>
              <p:cNvPr id="52" name="TextBox 51">
                <a:extLst>
                  <a:ext uri="{FF2B5EF4-FFF2-40B4-BE49-F238E27FC236}">
                    <a16:creationId xmlns:a16="http://schemas.microsoft.com/office/drawing/2014/main" id="{764C03A2-FCA7-51B9-8AE5-9B4CB3A29B61}"/>
                  </a:ext>
                </a:extLst>
              </p:cNvPr>
              <p:cNvSpPr txBox="1"/>
              <p:nvPr/>
            </p:nvSpPr>
            <p:spPr>
              <a:xfrm>
                <a:off x="8386320" y="2036263"/>
                <a:ext cx="1703141" cy="230832"/>
              </a:xfrm>
              <a:prstGeom prst="rect">
                <a:avLst/>
              </a:prstGeom>
              <a:solidFill>
                <a:srgbClr val="C6D92D">
                  <a:alpha val="30000"/>
                </a:srgbClr>
              </a:solidFill>
            </p:spPr>
            <p:txBody>
              <a:bodyPr wrap="square" rtlCol="0">
                <a:spAutoFit/>
              </a:bodyPr>
              <a:lstStyle/>
              <a:p>
                <a:r>
                  <a:rPr lang="de-DE" sz="900">
                    <a:latin typeface="+mj-lt"/>
                  </a:rPr>
                  <a:t>Positiver Effekt auf die VE</a:t>
                </a:r>
              </a:p>
            </p:txBody>
          </p:sp>
        </p:grpSp>
        <p:sp>
          <p:nvSpPr>
            <p:cNvPr id="30" name="TextBox 36">
              <a:extLst>
                <a:ext uri="{FF2B5EF4-FFF2-40B4-BE49-F238E27FC236}">
                  <a16:creationId xmlns:a16="http://schemas.microsoft.com/office/drawing/2014/main" id="{7057CD1A-A57F-C599-5032-BF994794EEEC}"/>
                </a:ext>
              </a:extLst>
            </p:cNvPr>
            <p:cNvSpPr txBox="1"/>
            <p:nvPr/>
          </p:nvSpPr>
          <p:spPr>
            <a:xfrm>
              <a:off x="5027811" y="2552223"/>
              <a:ext cx="1610885" cy="584775"/>
            </a:xfrm>
            <a:prstGeom prst="rect">
              <a:avLst/>
            </a:prstGeom>
            <a:noFill/>
          </p:spPr>
          <p:txBody>
            <a:bodyPr wrap="square" rtlCol="0">
              <a:spAutoFit/>
            </a:bodyPr>
            <a:lstStyle/>
            <a:p>
              <a:pPr marL="171450" indent="-171450">
                <a:buFont typeface="Arial" panose="020B0604020202020204" pitchFamily="34" charset="0"/>
                <a:buChar char="•"/>
              </a:pPr>
              <a:r>
                <a:rPr lang="de-DE" sz="800">
                  <a:latin typeface="+mj-lt"/>
                </a:rPr>
                <a:t>Impfstoff</a:t>
              </a:r>
            </a:p>
            <a:p>
              <a:pPr marL="171450" indent="-171450">
                <a:buFont typeface="Arial" panose="020B0604020202020204" pitchFamily="34" charset="0"/>
                <a:buChar char="•"/>
              </a:pPr>
              <a:r>
                <a:rPr lang="de-DE" sz="800">
                  <a:latin typeface="+mj-lt"/>
                </a:rPr>
                <a:t>Frühere Impfungen</a:t>
              </a:r>
            </a:p>
            <a:p>
              <a:pPr marL="171450" indent="-171450">
                <a:buFont typeface="Arial" panose="020B0604020202020204" pitchFamily="34" charset="0"/>
                <a:buChar char="•"/>
              </a:pPr>
              <a:r>
                <a:rPr lang="de-DE" sz="800">
                  <a:latin typeface="+mj-lt"/>
                </a:rPr>
                <a:t>Abstand zwischen Impfungen</a:t>
              </a:r>
            </a:p>
          </p:txBody>
        </p:sp>
      </p:grpSp>
    </p:spTree>
    <p:extLst>
      <p:ext uri="{BB962C8B-B14F-4D97-AF65-F5344CB8AC3E}">
        <p14:creationId xmlns:p14="http://schemas.microsoft.com/office/powerpoint/2010/main" val="228393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DA9B2A-680C-0B2F-BCFB-4DF173F665A6}"/>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5CF3B0DC-36BF-74DD-6861-F7EE62662344}"/>
              </a:ext>
            </a:extLst>
          </p:cNvPr>
          <p:cNvPicPr>
            <a:picLocks noChangeAspect="1"/>
          </p:cNvPicPr>
          <p:nvPr/>
        </p:nvPicPr>
        <p:blipFill>
          <a:blip r:embed="rId3"/>
          <a:stretch>
            <a:fillRect/>
          </a:stretch>
        </p:blipFill>
        <p:spPr>
          <a:xfrm>
            <a:off x="700867" y="244459"/>
            <a:ext cx="5963958" cy="6410341"/>
          </a:xfrm>
          <a:prstGeom prst="rect">
            <a:avLst/>
          </a:prstGeom>
        </p:spPr>
      </p:pic>
      <p:sp>
        <p:nvSpPr>
          <p:cNvPr id="7" name="Textfeld 6">
            <a:extLst>
              <a:ext uri="{FF2B5EF4-FFF2-40B4-BE49-F238E27FC236}">
                <a16:creationId xmlns:a16="http://schemas.microsoft.com/office/drawing/2014/main" id="{EC333420-7156-25EF-0E85-CE3972BB7E06}"/>
              </a:ext>
            </a:extLst>
          </p:cNvPr>
          <p:cNvSpPr txBox="1"/>
          <p:nvPr/>
        </p:nvSpPr>
        <p:spPr>
          <a:xfrm>
            <a:off x="6717553" y="6008469"/>
            <a:ext cx="6096000" cy="646331"/>
          </a:xfrm>
          <a:prstGeom prst="rect">
            <a:avLst/>
          </a:prstGeom>
          <a:noFill/>
        </p:spPr>
        <p:txBody>
          <a:bodyPr wrap="square">
            <a:spAutoFit/>
          </a:bodyPr>
          <a:lstStyle/>
          <a:p>
            <a:r>
              <a:rPr lang="en-US" b="0" i="1" dirty="0">
                <a:solidFill>
                  <a:srgbClr val="000000"/>
                </a:solidFill>
                <a:effectLst/>
                <a:latin typeface="ff-scala-sans-pro"/>
              </a:rPr>
              <a:t>Arthritis </a:t>
            </a:r>
            <a:r>
              <a:rPr lang="en-US" b="0" i="1" dirty="0" err="1">
                <a:solidFill>
                  <a:srgbClr val="000000"/>
                </a:solidFill>
                <a:effectLst/>
                <a:latin typeface="ff-scala-sans-pro"/>
              </a:rPr>
              <a:t>Rheumatol</a:t>
            </a:r>
            <a:r>
              <a:rPr lang="en-US" b="0" i="0" dirty="0">
                <a:solidFill>
                  <a:srgbClr val="000000"/>
                </a:solidFill>
                <a:effectLst/>
                <a:latin typeface="ff-scala-sans-pro"/>
              </a:rPr>
              <a:t> 2023 Feb; 75:171. (</a:t>
            </a:r>
            <a:r>
              <a:rPr lang="en-US" b="0" i="0" u="none" strike="noStrike" dirty="0">
                <a:solidFill>
                  <a:srgbClr val="114980"/>
                </a:solidFill>
                <a:effectLst/>
                <a:latin typeface="ff-scala-sans-pro"/>
                <a:hlinkClick r:id="rId4"/>
              </a:rPr>
              <a:t>https://doi.org/10.1002/art.42318. opens in new tab</a:t>
            </a:r>
            <a:r>
              <a:rPr lang="en-US" b="0" i="0" dirty="0">
                <a:solidFill>
                  <a:srgbClr val="000000"/>
                </a:solidFill>
                <a:effectLst/>
                <a:latin typeface="ff-scala-sans-pro"/>
              </a:rPr>
              <a:t>)</a:t>
            </a:r>
            <a:endParaRPr lang="de-DE" dirty="0"/>
          </a:p>
        </p:txBody>
      </p:sp>
      <p:pic>
        <p:nvPicPr>
          <p:cNvPr id="9" name="Grafik 8">
            <a:extLst>
              <a:ext uri="{FF2B5EF4-FFF2-40B4-BE49-F238E27FC236}">
                <a16:creationId xmlns:a16="http://schemas.microsoft.com/office/drawing/2014/main" id="{E4274F57-12D7-CA1C-E491-E80083C26078}"/>
              </a:ext>
            </a:extLst>
          </p:cNvPr>
          <p:cNvPicPr>
            <a:picLocks noChangeAspect="1"/>
          </p:cNvPicPr>
          <p:nvPr/>
        </p:nvPicPr>
        <p:blipFill>
          <a:blip r:embed="rId5"/>
          <a:stretch>
            <a:fillRect/>
          </a:stretch>
        </p:blipFill>
        <p:spPr>
          <a:xfrm>
            <a:off x="6664825" y="1099703"/>
            <a:ext cx="5207137" cy="4699852"/>
          </a:xfrm>
          <a:prstGeom prst="rect">
            <a:avLst/>
          </a:prstGeom>
        </p:spPr>
      </p:pic>
    </p:spTree>
    <p:extLst>
      <p:ext uri="{BB962C8B-B14F-4D97-AF65-F5344CB8AC3E}">
        <p14:creationId xmlns:p14="http://schemas.microsoft.com/office/powerpoint/2010/main" val="3532298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804272-74CE-9BFF-6B8B-E9046AF991B1}"/>
              </a:ext>
            </a:extLst>
          </p:cNvPr>
          <p:cNvSpPr>
            <a:spLocks noGrp="1"/>
          </p:cNvSpPr>
          <p:nvPr>
            <p:ph type="sldNum" sz="quarter" idx="10"/>
          </p:nvPr>
        </p:nvSpPr>
        <p:spPr>
          <a:xfrm>
            <a:off x="730250" y="6335242"/>
            <a:ext cx="514656" cy="158565"/>
          </a:xfrm>
        </p:spPr>
        <p:txBody>
          <a:bodyPr/>
          <a:lstStyle/>
          <a:p>
            <a:fld id="{99EB916B-55F2-4A6B-BCF8-09E073F77D34}" type="slidenum">
              <a:rPr lang="en-AU" smtClean="0"/>
              <a:pPr/>
              <a:t>26</a:t>
            </a:fld>
            <a:endParaRPr lang="en-AU" dirty="0"/>
          </a:p>
        </p:txBody>
      </p:sp>
      <p:sp>
        <p:nvSpPr>
          <p:cNvPr id="6" name="Rectangle 26">
            <a:extLst>
              <a:ext uri="{FF2B5EF4-FFF2-40B4-BE49-F238E27FC236}">
                <a16:creationId xmlns:a16="http://schemas.microsoft.com/office/drawing/2014/main" id="{A8779AB3-B641-ABB7-EC53-2C309DD47889}"/>
              </a:ext>
            </a:extLst>
          </p:cNvPr>
          <p:cNvSpPr/>
          <p:nvPr/>
        </p:nvSpPr>
        <p:spPr>
          <a:xfrm>
            <a:off x="1579303" y="6313624"/>
            <a:ext cx="9207331" cy="18018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hlinkClick r:id="rId3"/>
              </a:rPr>
              <a:t>https://twitter.com/DocScribbles/status/1251200333495312385/photo/1</a:t>
            </a:r>
            <a:r>
              <a:rPr kumimoji="0" lang="de-DE" sz="800" b="0" i="0" u="none" strike="noStrike" kern="1200" cap="none" spc="0" normalizeH="0" baseline="0" noProof="0" dirty="0">
                <a:ln>
                  <a:noFill/>
                </a:ln>
                <a:effectLst/>
                <a:uLnTx/>
                <a:uFillTx/>
              </a:rPr>
              <a:t> </a:t>
            </a:r>
            <a:endParaRPr kumimoji="0" lang="en-GB" sz="800" b="0" u="none" strike="noStrike" kern="1200" cap="none" spc="0" normalizeH="0" baseline="0" noProof="0" dirty="0">
              <a:ln>
                <a:noFill/>
              </a:ln>
              <a:effectLst/>
              <a:uLnTx/>
              <a:uFillTx/>
            </a:endParaRPr>
          </a:p>
        </p:txBody>
      </p:sp>
      <p:sp>
        <p:nvSpPr>
          <p:cNvPr id="8" name="Textplatzhalter 2">
            <a:extLst>
              <a:ext uri="{FF2B5EF4-FFF2-40B4-BE49-F238E27FC236}">
                <a16:creationId xmlns:a16="http://schemas.microsoft.com/office/drawing/2014/main" id="{978C1F9F-C773-F1A5-30AD-0C889466771B}"/>
              </a:ext>
            </a:extLst>
          </p:cNvPr>
          <p:cNvSpPr>
            <a:spLocks noGrp="1"/>
          </p:cNvSpPr>
          <p:nvPr>
            <p:ph type="body" sz="quarter" idx="18"/>
          </p:nvPr>
        </p:nvSpPr>
        <p:spPr>
          <a:xfrm>
            <a:off x="731044" y="359676"/>
            <a:ext cx="10729912" cy="1218795"/>
          </a:xfrm>
        </p:spPr>
        <p:txBody>
          <a:bodyPr/>
          <a:lstStyle/>
          <a:p>
            <a:pPr marL="0" indent="0">
              <a:spcBef>
                <a:spcPct val="0"/>
              </a:spcBef>
              <a:buNone/>
            </a:pPr>
            <a:r>
              <a:rPr lang="de-DE" sz="4400" b="0" dirty="0">
                <a:solidFill>
                  <a:schemeClr val="tx1"/>
                </a:solidFill>
                <a:latin typeface="Calibri" panose="020F0502020204030204" pitchFamily="34" charset="0"/>
                <a:ea typeface="+mj-ea"/>
                <a:cs typeface="Calibri" panose="020F0502020204030204" pitchFamily="34" charset="0"/>
              </a:rPr>
              <a:t>Weiterentwickelte Grippeimpfstoffe für ältere Erwachsene </a:t>
            </a:r>
          </a:p>
        </p:txBody>
      </p:sp>
      <p:sp>
        <p:nvSpPr>
          <p:cNvPr id="3" name="Content Placeholder 7">
            <a:extLst>
              <a:ext uri="{FF2B5EF4-FFF2-40B4-BE49-F238E27FC236}">
                <a16:creationId xmlns:a16="http://schemas.microsoft.com/office/drawing/2014/main" id="{0EBF2270-5858-60EC-51C6-9BB2FBA2A542}"/>
              </a:ext>
            </a:extLst>
          </p:cNvPr>
          <p:cNvSpPr>
            <a:spLocks noGrp="1"/>
          </p:cNvSpPr>
          <p:nvPr>
            <p:ph idx="1"/>
          </p:nvPr>
        </p:nvSpPr>
        <p:spPr>
          <a:xfrm>
            <a:off x="731044" y="1747902"/>
            <a:ext cx="10729912" cy="4310743"/>
          </a:xfrm>
        </p:spPr>
        <p:txBody>
          <a:bodyPr/>
          <a:lstStyle/>
          <a:p>
            <a:pPr marL="285750" indent="-285750">
              <a:buFont typeface="Arial" panose="020B0604020202020204" pitchFamily="34" charset="0"/>
              <a:buChar char="•"/>
            </a:pPr>
            <a:r>
              <a:rPr lang="de-DE" sz="1800" dirty="0">
                <a:latin typeface="Calibri" panose="020F0502020204030204" pitchFamily="34" charset="0"/>
                <a:cs typeface="Calibri" panose="020F0502020204030204" pitchFamily="34" charset="0"/>
              </a:rPr>
              <a:t>Bei älteren Menschen führt eine nachlassende Immunität (</a:t>
            </a:r>
            <a:r>
              <a:rPr lang="de-DE" sz="1800" b="1" dirty="0">
                <a:latin typeface="Calibri" panose="020F0502020204030204" pitchFamily="34" charset="0"/>
                <a:cs typeface="Calibri" panose="020F0502020204030204" pitchFamily="34" charset="0"/>
              </a:rPr>
              <a:t>Immunseneszenz</a:t>
            </a:r>
            <a:r>
              <a:rPr lang="de-DE" sz="1800" dirty="0">
                <a:latin typeface="Calibri" panose="020F0502020204030204" pitchFamily="34" charset="0"/>
                <a:cs typeface="Calibri" panose="020F0502020204030204" pitchFamily="34" charset="0"/>
              </a:rPr>
              <a:t>) zu einer schlechteren Reaktionsfähigkeit auf Impfstoffe</a:t>
            </a:r>
            <a:r>
              <a:rPr lang="de-DE" sz="1800" baseline="30000" dirty="0">
                <a:latin typeface="Calibri" panose="020F0502020204030204" pitchFamily="34" charset="0"/>
                <a:cs typeface="Calibri" panose="020F0502020204030204" pitchFamily="34" charset="0"/>
              </a:rPr>
              <a:t>1</a:t>
            </a:r>
          </a:p>
          <a:p>
            <a:pPr marL="285750" indent="-285750">
              <a:buFont typeface="Arial" panose="020B0604020202020204" pitchFamily="34" charset="0"/>
              <a:buChar char="•"/>
            </a:pPr>
            <a:r>
              <a:rPr lang="de-DE" sz="1800" dirty="0">
                <a:latin typeface="Calibri" panose="020F0502020204030204" pitchFamily="34" charset="0"/>
                <a:cs typeface="Calibri" panose="020F0502020204030204" pitchFamily="34" charset="0"/>
              </a:rPr>
              <a:t>MF59-adjuvantierte und nicht-adjuvantierte Hochdosisimpfstoffe gegen saisonale Influenza wurden entwickelt, um ältere Menschen mit hohem Risiko für schwere Komplikationen zu schützen</a:t>
            </a:r>
            <a:r>
              <a:rPr lang="de-DE" sz="1800" b="0" i="0" u="none" strike="noStrike" baseline="30000" dirty="0">
                <a:latin typeface="Calibri" panose="020F0502020204030204" pitchFamily="34" charset="0"/>
                <a:cs typeface="Calibri" panose="020F0502020204030204" pitchFamily="34" charset="0"/>
              </a:rPr>
              <a:t>2</a:t>
            </a:r>
          </a:p>
          <a:p>
            <a:pPr marL="285750" indent="-285750">
              <a:buFont typeface="Arial" panose="020B0604020202020204" pitchFamily="34" charset="0"/>
              <a:buChar char="•"/>
            </a:pPr>
            <a:r>
              <a:rPr lang="en-US" sz="1800" dirty="0" err="1">
                <a:latin typeface="Calibri" panose="020F0502020204030204" pitchFamily="34" charset="0"/>
                <a:cs typeface="Calibri" panose="020F0502020204030204" pitchFamily="34" charset="0"/>
              </a:rPr>
              <a:t>Erleichtern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eine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stärkere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Immunantwort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nach</a:t>
            </a:r>
            <a:r>
              <a:rPr lang="en-US" sz="1800" dirty="0">
                <a:latin typeface="Calibri" panose="020F0502020204030204" pitchFamily="34" charset="0"/>
                <a:cs typeface="Calibri" panose="020F0502020204030204" pitchFamily="34" charset="0"/>
              </a:rPr>
              <a:t> Immunisierung</a:t>
            </a:r>
            <a:r>
              <a:rPr lang="en-US" sz="1800" baseline="30000" dirty="0">
                <a:latin typeface="Calibri" panose="020F0502020204030204" pitchFamily="34" charset="0"/>
                <a:cs typeface="Calibri" panose="020F0502020204030204" pitchFamily="34" charset="0"/>
              </a:rPr>
              <a:t>3</a:t>
            </a:r>
          </a:p>
        </p:txBody>
      </p:sp>
      <p:grpSp>
        <p:nvGrpSpPr>
          <p:cNvPr id="4" name="Group 3">
            <a:extLst>
              <a:ext uri="{FF2B5EF4-FFF2-40B4-BE49-F238E27FC236}">
                <a16:creationId xmlns:a16="http://schemas.microsoft.com/office/drawing/2014/main" id="{A9EABEF4-13AF-5A86-BABA-DAD5E2092122}"/>
              </a:ext>
            </a:extLst>
          </p:cNvPr>
          <p:cNvGrpSpPr/>
          <p:nvPr/>
        </p:nvGrpSpPr>
        <p:grpSpPr>
          <a:xfrm>
            <a:off x="2283770" y="3813475"/>
            <a:ext cx="7637910" cy="1545012"/>
            <a:chOff x="2055584" y="2478557"/>
            <a:chExt cx="7637910" cy="1545012"/>
          </a:xfrm>
        </p:grpSpPr>
        <p:sp>
          <p:nvSpPr>
            <p:cNvPr id="5" name="TextBox 16">
              <a:extLst>
                <a:ext uri="{FF2B5EF4-FFF2-40B4-BE49-F238E27FC236}">
                  <a16:creationId xmlns:a16="http://schemas.microsoft.com/office/drawing/2014/main" id="{61E670BE-4E05-23BA-CE59-C8DA63E8EF68}"/>
                </a:ext>
              </a:extLst>
            </p:cNvPr>
            <p:cNvSpPr txBox="1"/>
            <p:nvPr/>
          </p:nvSpPr>
          <p:spPr>
            <a:xfrm>
              <a:off x="2055585" y="3536494"/>
              <a:ext cx="375148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472C4"/>
                  </a:solidFill>
                  <a:effectLst/>
                  <a:uLnTx/>
                  <a:uFillTx/>
                  <a:latin typeface="+mj-lt"/>
                  <a:ea typeface="+mn-ea"/>
                  <a:cs typeface="+mn-cs"/>
                </a:rPr>
                <a:t>Adjuvantierte Impfstoffe</a:t>
              </a:r>
            </a:p>
          </p:txBody>
        </p:sp>
        <p:sp>
          <p:nvSpPr>
            <p:cNvPr id="9" name="TextBox 17">
              <a:extLst>
                <a:ext uri="{FF2B5EF4-FFF2-40B4-BE49-F238E27FC236}">
                  <a16:creationId xmlns:a16="http://schemas.microsoft.com/office/drawing/2014/main" id="{1B0D4715-9C7D-7062-5E3B-094CD85C7C1F}"/>
                </a:ext>
              </a:extLst>
            </p:cNvPr>
            <p:cNvSpPr txBox="1"/>
            <p:nvPr/>
          </p:nvSpPr>
          <p:spPr>
            <a:xfrm>
              <a:off x="6138180" y="3536494"/>
              <a:ext cx="342899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472C4"/>
                  </a:solidFill>
                  <a:effectLst/>
                  <a:uLnTx/>
                  <a:uFillTx/>
                  <a:latin typeface="+mj-lt"/>
                  <a:ea typeface="+mn-ea"/>
                  <a:cs typeface="+mn-cs"/>
                </a:rPr>
                <a:t>Hochdosierte Impfstoffe</a:t>
              </a:r>
            </a:p>
          </p:txBody>
        </p:sp>
        <p:sp>
          <p:nvSpPr>
            <p:cNvPr id="10" name="Rectangle 19">
              <a:extLst>
                <a:ext uri="{FF2B5EF4-FFF2-40B4-BE49-F238E27FC236}">
                  <a16:creationId xmlns:a16="http://schemas.microsoft.com/office/drawing/2014/main" id="{9D58F683-F0B4-5BA3-97A7-C43C6AF9BE5A}"/>
                </a:ext>
              </a:extLst>
            </p:cNvPr>
            <p:cNvSpPr/>
            <p:nvPr/>
          </p:nvSpPr>
          <p:spPr>
            <a:xfrm>
              <a:off x="2055584" y="3017769"/>
              <a:ext cx="3736514" cy="1005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sp>
          <p:nvSpPr>
            <p:cNvPr id="11" name="Rectangle 20">
              <a:extLst>
                <a:ext uri="{FF2B5EF4-FFF2-40B4-BE49-F238E27FC236}">
                  <a16:creationId xmlns:a16="http://schemas.microsoft.com/office/drawing/2014/main" id="{065816D0-A5AD-1760-80BA-9562475ECB32}"/>
                </a:ext>
              </a:extLst>
            </p:cNvPr>
            <p:cNvSpPr/>
            <p:nvPr/>
          </p:nvSpPr>
          <p:spPr>
            <a:xfrm>
              <a:off x="5949494" y="3017769"/>
              <a:ext cx="3744000" cy="1005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grpSp>
          <p:nvGrpSpPr>
            <p:cNvPr id="12" name="Group 22">
              <a:extLst>
                <a:ext uri="{FF2B5EF4-FFF2-40B4-BE49-F238E27FC236}">
                  <a16:creationId xmlns:a16="http://schemas.microsoft.com/office/drawing/2014/main" id="{468BC7D4-9E66-9B1E-75E3-C85D546E45C0}"/>
                </a:ext>
              </a:extLst>
            </p:cNvPr>
            <p:cNvGrpSpPr/>
            <p:nvPr/>
          </p:nvGrpSpPr>
          <p:grpSpPr>
            <a:xfrm>
              <a:off x="3491723" y="2478557"/>
              <a:ext cx="1005800" cy="1005800"/>
              <a:chOff x="1775500" y="2105486"/>
              <a:chExt cx="1005800" cy="1005800"/>
            </a:xfrm>
          </p:grpSpPr>
          <p:sp>
            <p:nvSpPr>
              <p:cNvPr id="16" name="Oval 23">
                <a:extLst>
                  <a:ext uri="{FF2B5EF4-FFF2-40B4-BE49-F238E27FC236}">
                    <a16:creationId xmlns:a16="http://schemas.microsoft.com/office/drawing/2014/main" id="{2E227690-0876-8921-DC12-657F56CB1821}"/>
                  </a:ext>
                </a:extLst>
              </p:cNvPr>
              <p:cNvSpPr/>
              <p:nvPr/>
            </p:nvSpPr>
            <p:spPr>
              <a:xfrm>
                <a:off x="1775500"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7" name="Group 24">
                <a:extLst>
                  <a:ext uri="{FF2B5EF4-FFF2-40B4-BE49-F238E27FC236}">
                    <a16:creationId xmlns:a16="http://schemas.microsoft.com/office/drawing/2014/main" id="{6311577B-4CBC-9E05-05A3-F5F07B8D2329}"/>
                  </a:ext>
                </a:extLst>
              </p:cNvPr>
              <p:cNvGrpSpPr/>
              <p:nvPr/>
            </p:nvGrpSpPr>
            <p:grpSpPr>
              <a:xfrm rot="1800000">
                <a:off x="2172012" y="2348970"/>
                <a:ext cx="299123" cy="619162"/>
                <a:chOff x="5200256" y="1719263"/>
                <a:chExt cx="1657350" cy="3430588"/>
              </a:xfrm>
            </p:grpSpPr>
            <p:sp>
              <p:nvSpPr>
                <p:cNvPr id="19" name="Line 5">
                  <a:extLst>
                    <a:ext uri="{FF2B5EF4-FFF2-40B4-BE49-F238E27FC236}">
                      <a16:creationId xmlns:a16="http://schemas.microsoft.com/office/drawing/2014/main" id="{EABAC47B-56C2-0F42-77E9-C70BEC73BFA6}"/>
                    </a:ext>
                  </a:extLst>
                </p:cNvPr>
                <p:cNvSpPr>
                  <a:spLocks noChangeShapeType="1"/>
                </p:cNvSpPr>
                <p:nvPr/>
              </p:nvSpPr>
              <p:spPr bwMode="auto">
                <a:xfrm>
                  <a:off x="5391151" y="1719263"/>
                  <a:ext cx="127793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0" name="Line 6">
                  <a:extLst>
                    <a:ext uri="{FF2B5EF4-FFF2-40B4-BE49-F238E27FC236}">
                      <a16:creationId xmlns:a16="http://schemas.microsoft.com/office/drawing/2014/main" id="{DD46983C-5605-E13B-C110-0BE9522B8D14}"/>
                    </a:ext>
                  </a:extLst>
                </p:cNvPr>
                <p:cNvSpPr>
                  <a:spLocks noChangeShapeType="1"/>
                </p:cNvSpPr>
                <p:nvPr/>
              </p:nvSpPr>
              <p:spPr bwMode="auto">
                <a:xfrm>
                  <a:off x="5648326"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1" name="Line 7">
                  <a:extLst>
                    <a:ext uri="{FF2B5EF4-FFF2-40B4-BE49-F238E27FC236}">
                      <a16:creationId xmlns:a16="http://schemas.microsoft.com/office/drawing/2014/main" id="{A745E48D-EFA9-3E46-6BFB-929F8917C108}"/>
                    </a:ext>
                  </a:extLst>
                </p:cNvPr>
                <p:cNvSpPr>
                  <a:spLocks noChangeShapeType="1"/>
                </p:cNvSpPr>
                <p:nvPr/>
              </p:nvSpPr>
              <p:spPr bwMode="auto">
                <a:xfrm>
                  <a:off x="6030913" y="4643438"/>
                  <a:ext cx="0" cy="506413"/>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2" name="Line 8">
                  <a:extLst>
                    <a:ext uri="{FF2B5EF4-FFF2-40B4-BE49-F238E27FC236}">
                      <a16:creationId xmlns:a16="http://schemas.microsoft.com/office/drawing/2014/main" id="{47DF07E5-9253-1F33-24B7-3214D68BBEA3}"/>
                    </a:ext>
                  </a:extLst>
                </p:cNvPr>
                <p:cNvSpPr>
                  <a:spLocks noChangeShapeType="1"/>
                </p:cNvSpPr>
                <p:nvPr/>
              </p:nvSpPr>
              <p:spPr bwMode="auto">
                <a:xfrm>
                  <a:off x="6415088"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3" name="Freeform 9">
                  <a:extLst>
                    <a:ext uri="{FF2B5EF4-FFF2-40B4-BE49-F238E27FC236}">
                      <a16:creationId xmlns:a16="http://schemas.microsoft.com/office/drawing/2014/main" id="{1C7AA043-76F1-DAF4-AC40-B8C4D6D8F53B}"/>
                    </a:ext>
                  </a:extLst>
                </p:cNvPr>
                <p:cNvSpPr>
                  <a:spLocks/>
                </p:cNvSpPr>
                <p:nvPr/>
              </p:nvSpPr>
              <p:spPr bwMode="auto">
                <a:xfrm>
                  <a:off x="5200256" y="2473371"/>
                  <a:ext cx="1657350" cy="0"/>
                </a:xfrm>
                <a:custGeom>
                  <a:avLst/>
                  <a:gdLst>
                    <a:gd name="T0" fmla="*/ 0 w 1044"/>
                    <a:gd name="T1" fmla="*/ 79 w 1044"/>
                    <a:gd name="T2" fmla="*/ 1044 w 1044"/>
                  </a:gdLst>
                  <a:ahLst/>
                  <a:cxnLst>
                    <a:cxn ang="0">
                      <a:pos x="T0" y="0"/>
                    </a:cxn>
                    <a:cxn ang="0">
                      <a:pos x="T1" y="0"/>
                    </a:cxn>
                    <a:cxn ang="0">
                      <a:pos x="T2" y="0"/>
                    </a:cxn>
                  </a:cxnLst>
                  <a:rect l="0" t="0" r="r" b="b"/>
                  <a:pathLst>
                    <a:path w="1044">
                      <a:moveTo>
                        <a:pt x="0" y="0"/>
                      </a:moveTo>
                      <a:lnTo>
                        <a:pt x="79" y="0"/>
                      </a:lnTo>
                      <a:lnTo>
                        <a:pt x="1044"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45AE210B-DE1F-9444-0382-5C038BF2B8AD}"/>
                    </a:ext>
                  </a:extLst>
                </p:cNvPr>
                <p:cNvSpPr>
                  <a:spLocks/>
                </p:cNvSpPr>
                <p:nvPr/>
              </p:nvSpPr>
              <p:spPr bwMode="auto">
                <a:xfrm>
                  <a:off x="5391151" y="2481263"/>
                  <a:ext cx="1277938" cy="2162175"/>
                </a:xfrm>
                <a:custGeom>
                  <a:avLst/>
                  <a:gdLst>
                    <a:gd name="T0" fmla="*/ 0 w 805"/>
                    <a:gd name="T1" fmla="*/ 0 h 1362"/>
                    <a:gd name="T2" fmla="*/ 0 w 805"/>
                    <a:gd name="T3" fmla="*/ 1042 h 1362"/>
                    <a:gd name="T4" fmla="*/ 403 w 805"/>
                    <a:gd name="T5" fmla="*/ 1362 h 1362"/>
                    <a:gd name="T6" fmla="*/ 805 w 805"/>
                    <a:gd name="T7" fmla="*/ 1042 h 1362"/>
                    <a:gd name="T8" fmla="*/ 805 w 805"/>
                    <a:gd name="T9" fmla="*/ 0 h 1362"/>
                  </a:gdLst>
                  <a:ahLst/>
                  <a:cxnLst>
                    <a:cxn ang="0">
                      <a:pos x="T0" y="T1"/>
                    </a:cxn>
                    <a:cxn ang="0">
                      <a:pos x="T2" y="T3"/>
                    </a:cxn>
                    <a:cxn ang="0">
                      <a:pos x="T4" y="T5"/>
                    </a:cxn>
                    <a:cxn ang="0">
                      <a:pos x="T6" y="T7"/>
                    </a:cxn>
                    <a:cxn ang="0">
                      <a:pos x="T8" y="T9"/>
                    </a:cxn>
                  </a:cxnLst>
                  <a:rect l="0" t="0" r="r" b="b"/>
                  <a:pathLst>
                    <a:path w="805" h="1362">
                      <a:moveTo>
                        <a:pt x="0" y="0"/>
                      </a:moveTo>
                      <a:lnTo>
                        <a:pt x="0" y="1042"/>
                      </a:lnTo>
                      <a:lnTo>
                        <a:pt x="403" y="1362"/>
                      </a:lnTo>
                      <a:lnTo>
                        <a:pt x="805" y="1042"/>
                      </a:lnTo>
                      <a:lnTo>
                        <a:pt x="805"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5" name="Line 11">
                  <a:extLst>
                    <a:ext uri="{FF2B5EF4-FFF2-40B4-BE49-F238E27FC236}">
                      <a16:creationId xmlns:a16="http://schemas.microsoft.com/office/drawing/2014/main" id="{679147F2-6BCE-6B8D-2B89-ADA881D21F8E}"/>
                    </a:ext>
                  </a:extLst>
                </p:cNvPr>
                <p:cNvSpPr>
                  <a:spLocks noChangeShapeType="1"/>
                </p:cNvSpPr>
                <p:nvPr/>
              </p:nvSpPr>
              <p:spPr bwMode="auto">
                <a:xfrm>
                  <a:off x="5391151" y="2990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6" name="Line 12">
                  <a:extLst>
                    <a:ext uri="{FF2B5EF4-FFF2-40B4-BE49-F238E27FC236}">
                      <a16:creationId xmlns:a16="http://schemas.microsoft.com/office/drawing/2014/main" id="{E5F109F0-ED47-24D4-BB31-159FB63C2938}"/>
                    </a:ext>
                  </a:extLst>
                </p:cNvPr>
                <p:cNvSpPr>
                  <a:spLocks noChangeShapeType="1"/>
                </p:cNvSpPr>
                <p:nvPr/>
              </p:nvSpPr>
              <p:spPr bwMode="auto">
                <a:xfrm>
                  <a:off x="5391151" y="3371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7" name="Line 13">
                  <a:extLst>
                    <a:ext uri="{FF2B5EF4-FFF2-40B4-BE49-F238E27FC236}">
                      <a16:creationId xmlns:a16="http://schemas.microsoft.com/office/drawing/2014/main" id="{1EC58A42-162E-D7EA-EF3B-F210F905245F}"/>
                    </a:ext>
                  </a:extLst>
                </p:cNvPr>
                <p:cNvSpPr>
                  <a:spLocks noChangeShapeType="1"/>
                </p:cNvSpPr>
                <p:nvPr/>
              </p:nvSpPr>
              <p:spPr bwMode="auto">
                <a:xfrm>
                  <a:off x="5391151" y="3752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grpSp>
          <p:sp>
            <p:nvSpPr>
              <p:cNvPr id="18" name="Plus Sign 25">
                <a:extLst>
                  <a:ext uri="{FF2B5EF4-FFF2-40B4-BE49-F238E27FC236}">
                    <a16:creationId xmlns:a16="http://schemas.microsoft.com/office/drawing/2014/main" id="{1DD36F37-5D12-267F-0510-9FF07FDE9630}"/>
                  </a:ext>
                </a:extLst>
              </p:cNvPr>
              <p:cNvSpPr/>
              <p:nvPr/>
            </p:nvSpPr>
            <p:spPr>
              <a:xfrm>
                <a:off x="1971004" y="2275697"/>
                <a:ext cx="311236" cy="311236"/>
              </a:xfrm>
              <a:prstGeom prst="mathPlus">
                <a:avLst>
                  <a:gd name="adj1" fmla="val 10259"/>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 name="Group 35">
              <a:extLst>
                <a:ext uri="{FF2B5EF4-FFF2-40B4-BE49-F238E27FC236}">
                  <a16:creationId xmlns:a16="http://schemas.microsoft.com/office/drawing/2014/main" id="{A8857C8F-F985-0890-5C8A-97C098D46748}"/>
                </a:ext>
              </a:extLst>
            </p:cNvPr>
            <p:cNvGrpSpPr/>
            <p:nvPr/>
          </p:nvGrpSpPr>
          <p:grpSpPr>
            <a:xfrm>
              <a:off x="7385632" y="2478557"/>
              <a:ext cx="1005800" cy="1005800"/>
              <a:chOff x="5669409" y="2105486"/>
              <a:chExt cx="1005800" cy="1005800"/>
            </a:xfrm>
          </p:grpSpPr>
          <p:sp>
            <p:nvSpPr>
              <p:cNvPr id="14" name="Oval 36">
                <a:extLst>
                  <a:ext uri="{FF2B5EF4-FFF2-40B4-BE49-F238E27FC236}">
                    <a16:creationId xmlns:a16="http://schemas.microsoft.com/office/drawing/2014/main" id="{6C74C823-168B-090A-453E-4E092BA70864}"/>
                  </a:ext>
                </a:extLst>
              </p:cNvPr>
              <p:cNvSpPr/>
              <p:nvPr/>
            </p:nvSpPr>
            <p:spPr>
              <a:xfrm>
                <a:off x="5669409"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Arrow: Striped Right 37">
                <a:extLst>
                  <a:ext uri="{FF2B5EF4-FFF2-40B4-BE49-F238E27FC236}">
                    <a16:creationId xmlns:a16="http://schemas.microsoft.com/office/drawing/2014/main" id="{95C0DC0F-3DFA-FD4C-A84F-914BAE495708}"/>
                  </a:ext>
                </a:extLst>
              </p:cNvPr>
              <p:cNvSpPr/>
              <p:nvPr/>
            </p:nvSpPr>
            <p:spPr>
              <a:xfrm rot="16200000">
                <a:off x="5888142" y="2410637"/>
                <a:ext cx="568334" cy="395500"/>
              </a:xfrm>
              <a:prstGeom prst="stripedRightArrow">
                <a:avLst>
                  <a:gd name="adj1" fmla="val 58459"/>
                  <a:gd name="adj2" fmla="val 63534"/>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sp>
        <p:nvSpPr>
          <p:cNvPr id="28" name="TextBox 8">
            <a:extLst>
              <a:ext uri="{FF2B5EF4-FFF2-40B4-BE49-F238E27FC236}">
                <a16:creationId xmlns:a16="http://schemas.microsoft.com/office/drawing/2014/main" id="{B180424E-1E83-5385-0CD8-688B86B90417}"/>
              </a:ext>
            </a:extLst>
          </p:cNvPr>
          <p:cNvSpPr txBox="1"/>
          <p:nvPr/>
        </p:nvSpPr>
        <p:spPr>
          <a:xfrm>
            <a:off x="725532" y="5812840"/>
            <a:ext cx="10847175" cy="369332"/>
          </a:xfrm>
          <a:prstGeom prst="rect">
            <a:avLst/>
          </a:prstGeom>
          <a:noFill/>
        </p:spPr>
        <p:txBody>
          <a:bodyPr wrap="square" rtlCol="0" anchor="b">
            <a:spAutoFit/>
          </a:bodyPr>
          <a:lstStyle/>
          <a:p>
            <a:pPr lvl="0">
              <a:defRPr/>
            </a:pPr>
            <a:r>
              <a:rPr lang="en-US" sz="900" dirty="0">
                <a:latin typeface="Calibri" panose="020F0502020204030204" pitchFamily="34" charset="0"/>
                <a:cs typeface="Calibri" panose="020F0502020204030204" pitchFamily="34" charset="0"/>
              </a:rPr>
              <a:t>HA – </a:t>
            </a:r>
            <a:r>
              <a:rPr lang="en-US" sz="900" dirty="0" err="1">
                <a:latin typeface="Calibri" panose="020F0502020204030204" pitchFamily="34" charset="0"/>
                <a:cs typeface="Calibri" panose="020F0502020204030204" pitchFamily="34" charset="0"/>
              </a:rPr>
              <a:t>Hämagglutinin</a:t>
            </a:r>
            <a:endParaRPr lang="en-US" sz="900" dirty="0">
              <a:latin typeface="Calibri" panose="020F0502020204030204" pitchFamily="34" charset="0"/>
              <a:cs typeface="Calibri" panose="020F0502020204030204" pitchFamily="34" charset="0"/>
            </a:endParaRPr>
          </a:p>
          <a:p>
            <a:pPr lvl="0">
              <a:defRPr/>
            </a:pPr>
            <a:r>
              <a:rPr lang="en-US" sz="900" dirty="0">
                <a:latin typeface="Calibri" panose="020F0502020204030204" pitchFamily="34" charset="0"/>
                <a:cs typeface="Calibri" panose="020F0502020204030204" pitchFamily="34" charset="0"/>
              </a:rPr>
              <a:t>1. </a:t>
            </a:r>
            <a:r>
              <a:rPr lang="en-US" sz="900" dirty="0" err="1">
                <a:latin typeface="Calibri" panose="020F0502020204030204" pitchFamily="34" charset="0"/>
                <a:cs typeface="Calibri" panose="020F0502020204030204" pitchFamily="34" charset="0"/>
              </a:rPr>
              <a:t>Domnich</a:t>
            </a:r>
            <a:r>
              <a:rPr lang="en-US" sz="900" dirty="0">
                <a:latin typeface="Calibri" panose="020F0502020204030204" pitchFamily="34" charset="0"/>
                <a:cs typeface="Calibri" panose="020F0502020204030204" pitchFamily="34" charset="0"/>
              </a:rPr>
              <a:t> A &amp; de </a:t>
            </a:r>
            <a:r>
              <a:rPr lang="en-US" sz="900" dirty="0" err="1">
                <a:latin typeface="Calibri" panose="020F0502020204030204" pitchFamily="34" charset="0"/>
                <a:cs typeface="Calibri" panose="020F0502020204030204" pitchFamily="34" charset="0"/>
              </a:rPr>
              <a:t>Waure</a:t>
            </a:r>
            <a:r>
              <a:rPr lang="en-US" sz="900" dirty="0">
                <a:latin typeface="Calibri" panose="020F0502020204030204" pitchFamily="34" charset="0"/>
                <a:cs typeface="Calibri" panose="020F0502020204030204" pitchFamily="34" charset="0"/>
              </a:rPr>
              <a:t> C. Int J Infect Dis. 2022 Sep;122:855-863. 2.Wong &amp; Webby. Clin </a:t>
            </a:r>
            <a:r>
              <a:rPr lang="en-US" sz="900" dirty="0" err="1">
                <a:latin typeface="Calibri" panose="020F0502020204030204" pitchFamily="34" charset="0"/>
                <a:cs typeface="Calibri" panose="020F0502020204030204" pitchFamily="34" charset="0"/>
              </a:rPr>
              <a:t>Microbiol</a:t>
            </a:r>
            <a:r>
              <a:rPr lang="en-US" sz="900" dirty="0">
                <a:latin typeface="Calibri" panose="020F0502020204030204" pitchFamily="34" charset="0"/>
                <a:cs typeface="Calibri" panose="020F0502020204030204" pitchFamily="34" charset="0"/>
              </a:rPr>
              <a:t> Rev. 2013;26:476–92. 3. Wiggins KB et al. Viruses. 2021 Jun 9;13(6):1109. </a:t>
            </a:r>
            <a:endParaRPr lang="de-DE"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402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FFA88F-AE1E-4140-801A-3CB64CDBB4BB}"/>
              </a:ext>
            </a:extLst>
          </p:cNvPr>
          <p:cNvSpPr>
            <a:spLocks noGrp="1"/>
          </p:cNvSpPr>
          <p:nvPr>
            <p:ph type="sldNum" sz="quarter" idx="10"/>
          </p:nvPr>
        </p:nvSpPr>
        <p:spPr/>
        <p:txBody>
          <a:bodyPr/>
          <a:lstStyle/>
          <a:p>
            <a:fld id="{99EB916B-55F2-4A6B-BCF8-09E073F77D34}" type="slidenum">
              <a:rPr lang="en-AU" smtClean="0"/>
              <a:pPr/>
              <a:t>27</a:t>
            </a:fld>
            <a:endParaRPr lang="en-AU"/>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462122"/>
            <a:ext cx="10729912" cy="1218795"/>
          </a:xfrm>
        </p:spPr>
        <p:txBody>
          <a:bodyPr/>
          <a:lstStyle/>
          <a:p>
            <a:pPr>
              <a:spcBef>
                <a:spcPct val="0"/>
              </a:spcBef>
            </a:pPr>
            <a:r>
              <a:rPr lang="de-DE" sz="4400" b="0" dirty="0">
                <a:solidFill>
                  <a:schemeClr val="tx1"/>
                </a:solidFill>
                <a:latin typeface="Calibri" panose="020F0502020204030204" pitchFamily="34" charset="0"/>
                <a:ea typeface="+mj-ea"/>
                <a:cs typeface="Calibri" panose="020F0502020204030204" pitchFamily="34" charset="0"/>
              </a:rPr>
              <a:t>Mögliche Ursachen für geringe Impfeffektivität bei Influenza</a:t>
            </a:r>
            <a:r>
              <a:rPr lang="de-DE" sz="4400" b="0" baseline="30000" dirty="0">
                <a:solidFill>
                  <a:schemeClr val="tx1"/>
                </a:solidFill>
                <a:latin typeface="Calibri" panose="020F0502020204030204" pitchFamily="34" charset="0"/>
                <a:ea typeface="+mj-ea"/>
                <a:cs typeface="Calibri" panose="020F0502020204030204" pitchFamily="34" charset="0"/>
              </a:rPr>
              <a:t>1-3</a:t>
            </a:r>
            <a:endParaRPr lang="en-AU" sz="4400" b="0" baseline="30000" dirty="0">
              <a:solidFill>
                <a:schemeClr val="tx1"/>
              </a:solidFill>
              <a:latin typeface="Calibri" panose="020F0502020204030204" pitchFamily="34" charset="0"/>
              <a:ea typeface="+mj-ea"/>
              <a:cs typeface="Calibri" panose="020F0502020204030204" pitchFamily="34" charset="0"/>
            </a:endParaRPr>
          </a:p>
        </p:txBody>
      </p:sp>
      <p:grpSp>
        <p:nvGrpSpPr>
          <p:cNvPr id="5" name="Gruppieren 4">
            <a:extLst>
              <a:ext uri="{FF2B5EF4-FFF2-40B4-BE49-F238E27FC236}">
                <a16:creationId xmlns:a16="http://schemas.microsoft.com/office/drawing/2014/main" id="{DB7D401F-E8E5-F7C8-997B-2A5426414223}"/>
              </a:ext>
            </a:extLst>
          </p:cNvPr>
          <p:cNvGrpSpPr/>
          <p:nvPr/>
        </p:nvGrpSpPr>
        <p:grpSpPr>
          <a:xfrm>
            <a:off x="1297549" y="1830710"/>
            <a:ext cx="9366779" cy="4047453"/>
            <a:chOff x="1631504" y="1424310"/>
            <a:chExt cx="9452452" cy="4047453"/>
          </a:xfrm>
        </p:grpSpPr>
        <p:sp>
          <p:nvSpPr>
            <p:cNvPr id="6" name="Rectangle 24">
              <a:extLst>
                <a:ext uri="{FF2B5EF4-FFF2-40B4-BE49-F238E27FC236}">
                  <a16:creationId xmlns:a16="http://schemas.microsoft.com/office/drawing/2014/main" id="{BFCBCB1E-2B50-A622-39F3-3049057D1CA9}"/>
                </a:ext>
              </a:extLst>
            </p:cNvPr>
            <p:cNvSpPr/>
            <p:nvPr/>
          </p:nvSpPr>
          <p:spPr>
            <a:xfrm>
              <a:off x="4832545" y="2426730"/>
              <a:ext cx="27000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7" name="Rectangle 24">
              <a:extLst>
                <a:ext uri="{FF2B5EF4-FFF2-40B4-BE49-F238E27FC236}">
                  <a16:creationId xmlns:a16="http://schemas.microsoft.com/office/drawing/2014/main" id="{097867BC-57B4-CACE-3638-DE4EB9FEFD70}"/>
                </a:ext>
              </a:extLst>
            </p:cNvPr>
            <p:cNvSpPr/>
            <p:nvPr/>
          </p:nvSpPr>
          <p:spPr>
            <a:xfrm>
              <a:off x="1631504" y="1424310"/>
              <a:ext cx="3119123" cy="7898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9" name="Rectangle 24">
              <a:extLst>
                <a:ext uri="{FF2B5EF4-FFF2-40B4-BE49-F238E27FC236}">
                  <a16:creationId xmlns:a16="http://schemas.microsoft.com/office/drawing/2014/main" id="{0AA76C7D-196A-AEF4-9807-9FB44E0506A2}"/>
                </a:ext>
              </a:extLst>
            </p:cNvPr>
            <p:cNvSpPr/>
            <p:nvPr/>
          </p:nvSpPr>
          <p:spPr>
            <a:xfrm>
              <a:off x="1632265" y="2426730"/>
              <a:ext cx="31176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0" name="Textfeld 9">
              <a:extLst>
                <a:ext uri="{FF2B5EF4-FFF2-40B4-BE49-F238E27FC236}">
                  <a16:creationId xmlns:a16="http://schemas.microsoft.com/office/drawing/2014/main" id="{B69EDF31-15DA-BE43-35EC-08AB31DDC7C0}"/>
                </a:ext>
              </a:extLst>
            </p:cNvPr>
            <p:cNvSpPr txBox="1"/>
            <p:nvPr/>
          </p:nvSpPr>
          <p:spPr>
            <a:xfrm>
              <a:off x="1919536" y="1643999"/>
              <a:ext cx="2656389"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VIRUS </a:t>
              </a:r>
            </a:p>
          </p:txBody>
        </p:sp>
        <p:sp>
          <p:nvSpPr>
            <p:cNvPr id="11" name="Textfeld 10">
              <a:extLst>
                <a:ext uri="{FF2B5EF4-FFF2-40B4-BE49-F238E27FC236}">
                  <a16:creationId xmlns:a16="http://schemas.microsoft.com/office/drawing/2014/main" id="{BBE32709-68CC-C249-0E1B-F2238E563377}"/>
                </a:ext>
              </a:extLst>
            </p:cNvPr>
            <p:cNvSpPr txBox="1"/>
            <p:nvPr/>
          </p:nvSpPr>
          <p:spPr>
            <a:xfrm>
              <a:off x="1919536"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ANTIGENDRIFT</a:t>
              </a:r>
              <a:endParaRPr kumimoji="0" lang="de-DE" sz="1400" b="1" i="0" u="none" strike="noStrike" kern="1200" cap="none" spc="0" normalizeH="0" baseline="30000" noProof="0">
                <a:ln>
                  <a:noFill/>
                </a:ln>
                <a:solidFill>
                  <a:prstClr val="black"/>
                </a:solidFill>
                <a:effectLst/>
                <a:uLnTx/>
                <a:uFillTx/>
                <a:latin typeface="+mj-lt"/>
                <a:ea typeface="+mn-ea"/>
                <a:cs typeface="+mn-cs"/>
              </a:endParaRPr>
            </a:p>
          </p:txBody>
        </p:sp>
        <p:sp>
          <p:nvSpPr>
            <p:cNvPr id="12" name="Textfeld 11">
              <a:extLst>
                <a:ext uri="{FF2B5EF4-FFF2-40B4-BE49-F238E27FC236}">
                  <a16:creationId xmlns:a16="http://schemas.microsoft.com/office/drawing/2014/main" id="{68BDC977-5738-7784-9345-8F8E4901A996}"/>
                </a:ext>
              </a:extLst>
            </p:cNvPr>
            <p:cNvSpPr txBox="1"/>
            <p:nvPr/>
          </p:nvSpPr>
          <p:spPr>
            <a:xfrm>
              <a:off x="1854189"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ea typeface="+mn-ea"/>
                  <a:cs typeface="+mn-cs"/>
                </a:rPr>
                <a:t>Zirkulation von Viren </a:t>
              </a:r>
              <a:br>
                <a:rPr kumimoji="0" lang="de-DE" sz="1400" b="0" i="0" u="none" strike="noStrike" kern="1200" cap="none" spc="0" normalizeH="0" baseline="0" noProof="0" dirty="0">
                  <a:ln>
                    <a:noFill/>
                  </a:ln>
                  <a:solidFill>
                    <a:prstClr val="black"/>
                  </a:solidFill>
                  <a:effectLst/>
                  <a:uLnTx/>
                  <a:uFillTx/>
                  <a:ea typeface="+mn-ea"/>
                  <a:cs typeface="+mn-cs"/>
                </a:rPr>
              </a:br>
              <a:r>
                <a:rPr kumimoji="0" lang="de-DE" sz="1400" b="0" i="0" u="none" strike="noStrike" kern="1200" cap="none" spc="0" normalizeH="0" baseline="0" noProof="0" dirty="0">
                  <a:ln>
                    <a:noFill/>
                  </a:ln>
                  <a:solidFill>
                    <a:prstClr val="black"/>
                  </a:solidFill>
                  <a:effectLst/>
                  <a:uLnTx/>
                  <a:uFillTx/>
                  <a:ea typeface="+mn-ea"/>
                  <a:cs typeface="+mn-cs"/>
                </a:rPr>
                <a:t>mit unterschiedlichen </a:t>
              </a:r>
              <a:r>
                <a:rPr kumimoji="0" lang="de-DE" sz="1400" b="0" i="0" u="none" strike="noStrike" kern="1200" cap="none" spc="0" normalizeH="0" baseline="0" noProof="0" dirty="0" err="1">
                  <a:ln>
                    <a:noFill/>
                  </a:ln>
                  <a:solidFill>
                    <a:prstClr val="black"/>
                  </a:solidFill>
                  <a:effectLst/>
                  <a:uLnTx/>
                  <a:uFillTx/>
                  <a:ea typeface="+mn-ea"/>
                  <a:cs typeface="+mn-cs"/>
                </a:rPr>
                <a:t>antigenen</a:t>
              </a:r>
              <a:r>
                <a:rPr kumimoji="0" lang="de-DE" sz="1400" b="0" i="0" u="none" strike="noStrike" kern="1200" cap="none" spc="0" normalizeH="0" baseline="0" noProof="0" dirty="0">
                  <a:ln>
                    <a:noFill/>
                  </a:ln>
                  <a:solidFill>
                    <a:prstClr val="black"/>
                  </a:solidFill>
                  <a:effectLst/>
                  <a:uLnTx/>
                  <a:uFillTx/>
                  <a:ea typeface="+mn-ea"/>
                  <a:cs typeface="+mn-cs"/>
                </a:rPr>
                <a:t> Eigenschaften</a:t>
              </a:r>
              <a:endParaRPr kumimoji="0" lang="de-DE" sz="1400" b="0" i="0" u="none" strike="noStrike" kern="1200" cap="none" spc="0" normalizeH="0" baseline="30000" noProof="0" dirty="0">
                <a:ln>
                  <a:noFill/>
                </a:ln>
                <a:solidFill>
                  <a:prstClr val="black"/>
                </a:solidFill>
                <a:effectLst/>
                <a:uLnTx/>
                <a:uFillTx/>
                <a:ea typeface="+mn-ea"/>
                <a:cs typeface="+mn-cs"/>
              </a:endParaRPr>
            </a:p>
          </p:txBody>
        </p:sp>
        <p:sp>
          <p:nvSpPr>
            <p:cNvPr id="13" name="Rectangle 24">
              <a:extLst>
                <a:ext uri="{FF2B5EF4-FFF2-40B4-BE49-F238E27FC236}">
                  <a16:creationId xmlns:a16="http://schemas.microsoft.com/office/drawing/2014/main" id="{E87AD689-E878-9240-3B26-71D1C0B8685A}"/>
                </a:ext>
              </a:extLst>
            </p:cNvPr>
            <p:cNvSpPr/>
            <p:nvPr/>
          </p:nvSpPr>
          <p:spPr>
            <a:xfrm>
              <a:off x="4833305" y="1424310"/>
              <a:ext cx="2699240" cy="7898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4" name="Textfeld 13">
              <a:extLst>
                <a:ext uri="{FF2B5EF4-FFF2-40B4-BE49-F238E27FC236}">
                  <a16:creationId xmlns:a16="http://schemas.microsoft.com/office/drawing/2014/main" id="{0A82EEBD-4341-D6F3-963A-B802B277A8BB}"/>
                </a:ext>
              </a:extLst>
            </p:cNvPr>
            <p:cNvSpPr txBox="1"/>
            <p:nvPr/>
          </p:nvSpPr>
          <p:spPr>
            <a:xfrm>
              <a:off x="4818552" y="1643999"/>
              <a:ext cx="2796670"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WIRT</a:t>
              </a:r>
            </a:p>
          </p:txBody>
        </p:sp>
        <p:sp>
          <p:nvSpPr>
            <p:cNvPr id="16" name="Textfeld 15">
              <a:extLst>
                <a:ext uri="{FF2B5EF4-FFF2-40B4-BE49-F238E27FC236}">
                  <a16:creationId xmlns:a16="http://schemas.microsoft.com/office/drawing/2014/main" id="{92F685E9-FA8C-060B-2686-19D8AA04EA74}"/>
                </a:ext>
              </a:extLst>
            </p:cNvPr>
            <p:cNvSpPr txBox="1"/>
            <p:nvPr/>
          </p:nvSpPr>
          <p:spPr>
            <a:xfrm>
              <a:off x="4818552"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Ältere,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Immungeschwächte</a:t>
              </a:r>
              <a:endParaRPr kumimoji="0" lang="de-DE" sz="1400" b="0" i="0" u="none" strike="noStrike" kern="1200" cap="none" spc="0" normalizeH="0" baseline="30000" noProof="0">
                <a:ln>
                  <a:noFill/>
                </a:ln>
                <a:solidFill>
                  <a:prstClr val="black"/>
                </a:solidFill>
                <a:effectLst/>
                <a:uLnTx/>
                <a:uFillTx/>
                <a:ea typeface="+mn-ea"/>
                <a:cs typeface="+mn-cs"/>
              </a:endParaRPr>
            </a:p>
          </p:txBody>
        </p:sp>
        <p:sp>
          <p:nvSpPr>
            <p:cNvPr id="17" name="Rectangle 24">
              <a:extLst>
                <a:ext uri="{FF2B5EF4-FFF2-40B4-BE49-F238E27FC236}">
                  <a16:creationId xmlns:a16="http://schemas.microsoft.com/office/drawing/2014/main" id="{2641AF3E-8990-F0D8-B9A2-4049FE820119}"/>
                </a:ext>
              </a:extLst>
            </p:cNvPr>
            <p:cNvSpPr/>
            <p:nvPr/>
          </p:nvSpPr>
          <p:spPr>
            <a:xfrm>
              <a:off x="7617141" y="1432991"/>
              <a:ext cx="3466815" cy="772450"/>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8" name="Rectangle 24">
              <a:extLst>
                <a:ext uri="{FF2B5EF4-FFF2-40B4-BE49-F238E27FC236}">
                  <a16:creationId xmlns:a16="http://schemas.microsoft.com/office/drawing/2014/main" id="{C36FA888-270A-89A5-49DD-8B5346778F6F}"/>
                </a:ext>
              </a:extLst>
            </p:cNvPr>
            <p:cNvSpPr/>
            <p:nvPr/>
          </p:nvSpPr>
          <p:spPr>
            <a:xfrm>
              <a:off x="7617400" y="2426730"/>
              <a:ext cx="3466555"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9" name="Textfeld 18">
              <a:extLst>
                <a:ext uri="{FF2B5EF4-FFF2-40B4-BE49-F238E27FC236}">
                  <a16:creationId xmlns:a16="http://schemas.microsoft.com/office/drawing/2014/main" id="{2526EA01-07A8-2875-6971-1B2AA9B6505D}"/>
                </a:ext>
              </a:extLst>
            </p:cNvPr>
            <p:cNvSpPr txBox="1"/>
            <p:nvPr/>
          </p:nvSpPr>
          <p:spPr>
            <a:xfrm>
              <a:off x="7615222" y="1623818"/>
              <a:ext cx="3468734" cy="393698"/>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dirty="0">
                  <a:ln>
                    <a:noFill/>
                  </a:ln>
                  <a:solidFill>
                    <a:srgbClr val="FFFFFF"/>
                  </a:solidFill>
                  <a:effectLst/>
                  <a:uLnTx/>
                  <a:uFillTx/>
                  <a:latin typeface="+mj-lt"/>
                  <a:ea typeface="+mn-ea"/>
                  <a:cs typeface="+mn-cs"/>
                </a:rPr>
                <a:t>BEDINGT DURCH</a:t>
              </a:r>
            </a:p>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1" i="0" u="none" strike="noStrike" kern="1200" cap="none" spc="0" normalizeH="0" baseline="0" noProof="0" dirty="0">
                  <a:ln>
                    <a:noFill/>
                  </a:ln>
                  <a:solidFill>
                    <a:srgbClr val="FFFFFF"/>
                  </a:solidFill>
                  <a:effectLst/>
                  <a:uLnTx/>
                  <a:uFillTx/>
                  <a:latin typeface="+mj-lt"/>
                  <a:ea typeface="+mn-ea"/>
                  <a:cs typeface="+mn-cs"/>
                </a:rPr>
                <a:t>HERSTELLUNGSVERFAHREN</a:t>
              </a:r>
              <a:r>
                <a:rPr kumimoji="0" lang="de-DE" b="1" i="0" u="none" strike="noStrike" kern="1200" cap="none" spc="0" normalizeH="0" baseline="0" noProof="0" dirty="0">
                  <a:ln>
                    <a:noFill/>
                  </a:ln>
                  <a:solidFill>
                    <a:srgbClr val="FFFFFF"/>
                  </a:solidFill>
                  <a:effectLst/>
                  <a:uLnTx/>
                  <a:uFillTx/>
                  <a:ea typeface="+mn-ea"/>
                  <a:cs typeface="+mn-cs"/>
                </a:rPr>
                <a:t> </a:t>
              </a:r>
            </a:p>
          </p:txBody>
        </p:sp>
        <p:sp>
          <p:nvSpPr>
            <p:cNvPr id="20" name="Textfeld 19">
              <a:extLst>
                <a:ext uri="{FF2B5EF4-FFF2-40B4-BE49-F238E27FC236}">
                  <a16:creationId xmlns:a16="http://schemas.microsoft.com/office/drawing/2014/main" id="{C34C598E-A863-3B25-1B67-0DF36FC1E0BA}"/>
                </a:ext>
              </a:extLst>
            </p:cNvPr>
            <p:cNvSpPr txBox="1"/>
            <p:nvPr/>
          </p:nvSpPr>
          <p:spPr>
            <a:xfrm>
              <a:off x="7958752"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EI-ADAPTATION</a:t>
              </a:r>
              <a:endParaRPr kumimoji="0" lang="de-DE" sz="1600" b="1" i="0" u="none" strike="noStrike" kern="1200" cap="none" spc="0" normalizeH="0" baseline="30000" noProof="0">
                <a:ln>
                  <a:noFill/>
                </a:ln>
                <a:solidFill>
                  <a:prstClr val="black"/>
                </a:solidFill>
                <a:effectLst/>
                <a:uLnTx/>
                <a:uFillTx/>
                <a:latin typeface="+mj-lt"/>
                <a:ea typeface="+mn-ea"/>
                <a:cs typeface="+mn-cs"/>
              </a:endParaRPr>
            </a:p>
          </p:txBody>
        </p:sp>
        <p:sp>
          <p:nvSpPr>
            <p:cNvPr id="21" name="Textfeld 20">
              <a:extLst>
                <a:ext uri="{FF2B5EF4-FFF2-40B4-BE49-F238E27FC236}">
                  <a16:creationId xmlns:a16="http://schemas.microsoft.com/office/drawing/2014/main" id="{B23A2F66-3554-092B-A94A-191C482F1AA4}"/>
                </a:ext>
              </a:extLst>
            </p:cNvPr>
            <p:cNvSpPr txBox="1"/>
            <p:nvPr/>
          </p:nvSpPr>
          <p:spPr>
            <a:xfrm>
              <a:off x="8046712" y="44266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Hämagglutinin im Impfstoff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unterscheidet sich bereits von dem empfohlenen Impfstamm</a:t>
              </a:r>
              <a:endParaRPr kumimoji="0" lang="de-DE" sz="1400" b="0" i="0" u="none" strike="noStrike" kern="1200" cap="none" spc="0" normalizeH="0" baseline="30000" noProof="0">
                <a:ln>
                  <a:noFill/>
                </a:ln>
                <a:solidFill>
                  <a:prstClr val="black"/>
                </a:solidFill>
                <a:effectLst/>
                <a:uLnTx/>
                <a:uFillTx/>
                <a:ea typeface="+mn-ea"/>
                <a:cs typeface="+mn-cs"/>
              </a:endParaRPr>
            </a:p>
          </p:txBody>
        </p:sp>
        <p:pic>
          <p:nvPicPr>
            <p:cNvPr id="22" name="Grafik 21">
              <a:extLst>
                <a:ext uri="{FF2B5EF4-FFF2-40B4-BE49-F238E27FC236}">
                  <a16:creationId xmlns:a16="http://schemas.microsoft.com/office/drawing/2014/main" id="{8E81F530-F418-7BC0-DD13-A33B90FA0892}"/>
                </a:ext>
              </a:extLst>
            </p:cNvPr>
            <p:cNvPicPr>
              <a:picLocks noChangeAspect="1"/>
            </p:cNvPicPr>
            <p:nvPr/>
          </p:nvPicPr>
          <p:blipFill>
            <a:blip r:embed="rId3"/>
            <a:stretch>
              <a:fillRect/>
            </a:stretch>
          </p:blipFill>
          <p:spPr>
            <a:xfrm>
              <a:off x="8539245" y="2943175"/>
              <a:ext cx="1476134" cy="1357491"/>
            </a:xfrm>
            <a:prstGeom prst="rect">
              <a:avLst/>
            </a:prstGeom>
          </p:spPr>
        </p:pic>
        <p:pic>
          <p:nvPicPr>
            <p:cNvPr id="23" name="Picture 5">
              <a:extLst>
                <a:ext uri="{FF2B5EF4-FFF2-40B4-BE49-F238E27FC236}">
                  <a16:creationId xmlns:a16="http://schemas.microsoft.com/office/drawing/2014/main" id="{FD874066-992F-8EDE-1EE3-286FA2A25D1E}"/>
                </a:ext>
              </a:extLst>
            </p:cNvPr>
            <p:cNvPicPr>
              <a:picLocks noChangeAspect="1"/>
            </p:cNvPicPr>
            <p:nvPr/>
          </p:nvPicPr>
          <p:blipFill>
            <a:blip r:embed="rId4">
              <a:duotone>
                <a:prstClr val="black"/>
                <a:schemeClr val="accent3">
                  <a:lumMod val="20000"/>
                  <a:lumOff val="80000"/>
                  <a:tint val="45000"/>
                  <a:satMod val="400000"/>
                </a:schemeClr>
              </a:duoton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495600" y="2960768"/>
              <a:ext cx="1448681" cy="1364834"/>
            </a:xfrm>
            <a:prstGeom prst="rect">
              <a:avLst/>
            </a:prstGeom>
          </p:spPr>
        </p:pic>
        <p:pic>
          <p:nvPicPr>
            <p:cNvPr id="24" name="Picture 7">
              <a:extLst>
                <a:ext uri="{FF2B5EF4-FFF2-40B4-BE49-F238E27FC236}">
                  <a16:creationId xmlns:a16="http://schemas.microsoft.com/office/drawing/2014/main" id="{D3FECF24-7B16-5BD0-D480-34CE2E3DF412}"/>
                </a:ext>
              </a:extLst>
            </p:cNvPr>
            <p:cNvPicPr>
              <a:picLocks noChangeAspect="1"/>
            </p:cNvPicPr>
            <p:nvPr/>
          </p:nvPicPr>
          <p:blipFill>
            <a:blip r:embed="rId6" cstate="print">
              <a:duotone>
                <a:prstClr val="black"/>
                <a:schemeClr val="accent3">
                  <a:lumMod val="20000"/>
                  <a:lumOff val="80000"/>
                  <a:tint val="45000"/>
                  <a:satMod val="400000"/>
                </a:schemeClr>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928872" y="2991934"/>
              <a:ext cx="2338915" cy="1451364"/>
            </a:xfrm>
            <a:prstGeom prst="rect">
              <a:avLst/>
            </a:prstGeom>
          </p:spPr>
        </p:pic>
        <mc:AlternateContent xmlns:mc="http://schemas.openxmlformats.org/markup-compatibility/2006" xmlns:p14="http://schemas.microsoft.com/office/powerpoint/2010/main">
          <mc:Choice Requires="p14">
            <p:contentPart p14:bwMode="auto" r:id="rId8">
              <p14:nvContentPartPr>
                <p14:cNvPr id="25" name="Freihand 24">
                  <a:extLst>
                    <a:ext uri="{FF2B5EF4-FFF2-40B4-BE49-F238E27FC236}">
                      <a16:creationId xmlns:a16="http://schemas.microsoft.com/office/drawing/2014/main" id="{D431FA2B-42AA-45F1-939F-F3301B61F8FF}"/>
                    </a:ext>
                  </a:extLst>
                </p14:cNvPr>
                <p14:cNvContentPartPr/>
                <p14:nvPr/>
              </p14:nvContentPartPr>
              <p14:xfrm>
                <a:off x="4670802" y="1581318"/>
                <a:ext cx="360" cy="10800"/>
              </p14:xfrm>
            </p:contentPart>
          </mc:Choice>
          <mc:Fallback xmlns="">
            <p:pic>
              <p:nvPicPr>
                <p:cNvPr id="25" name="Freihand 24">
                  <a:extLst>
                    <a:ext uri="{FF2B5EF4-FFF2-40B4-BE49-F238E27FC236}">
                      <a16:creationId xmlns:a16="http://schemas.microsoft.com/office/drawing/2014/main" id="{D431FA2B-42AA-45F1-939F-F3301B61F8FF}"/>
                    </a:ext>
                  </a:extLst>
                </p:cNvPr>
                <p:cNvPicPr/>
                <p:nvPr/>
              </p:nvPicPr>
              <p:blipFill>
                <a:blip r:embed="rId10"/>
                <a:stretch>
                  <a:fillRect/>
                </a:stretch>
              </p:blipFill>
              <p:spPr>
                <a:xfrm>
                  <a:off x="4661802" y="1572318"/>
                  <a:ext cx="18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86E9DACD-27E3-5FA1-9F00-B3553F4A23A8}"/>
                    </a:ext>
                  </a:extLst>
                </p14:cNvPr>
                <p14:cNvContentPartPr/>
                <p14:nvPr/>
              </p14:nvContentPartPr>
              <p14:xfrm>
                <a:off x="4575402" y="1464678"/>
                <a:ext cx="2160" cy="360"/>
              </p14:xfrm>
            </p:contentPart>
          </mc:Choice>
          <mc:Fallback xmlns="">
            <p:pic>
              <p:nvPicPr>
                <p:cNvPr id="26" name="Freihand 25">
                  <a:extLst>
                    <a:ext uri="{FF2B5EF4-FFF2-40B4-BE49-F238E27FC236}">
                      <a16:creationId xmlns:a16="http://schemas.microsoft.com/office/drawing/2014/main" id="{86E9DACD-27E3-5FA1-9F00-B3553F4A23A8}"/>
                    </a:ext>
                  </a:extLst>
                </p:cNvPr>
                <p:cNvPicPr/>
                <p:nvPr/>
              </p:nvPicPr>
              <p:blipFill>
                <a:blip r:embed="rId12"/>
                <a:stretch>
                  <a:fillRect/>
                </a:stretch>
              </p:blipFill>
              <p:spPr>
                <a:xfrm>
                  <a:off x="4566402" y="1455678"/>
                  <a:ext cx="19800" cy="18000"/>
                </a:xfrm>
                <a:prstGeom prst="rect">
                  <a:avLst/>
                </a:prstGeom>
              </p:spPr>
            </p:pic>
          </mc:Fallback>
        </mc:AlternateContent>
        <p:sp>
          <p:nvSpPr>
            <p:cNvPr id="8" name="Textfeld 7">
              <a:extLst>
                <a:ext uri="{FF2B5EF4-FFF2-40B4-BE49-F238E27FC236}">
                  <a16:creationId xmlns:a16="http://schemas.microsoft.com/office/drawing/2014/main" id="{4FFD26DF-C836-59E2-B692-6E9F77EDCE24}"/>
                </a:ext>
              </a:extLst>
            </p:cNvPr>
            <p:cNvSpPr txBox="1"/>
            <p:nvPr/>
          </p:nvSpPr>
          <p:spPr>
            <a:xfrm>
              <a:off x="4807616" y="2483322"/>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IMMUNSENESZENZ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mj-lt"/>
                  <a:ea typeface="+mn-ea"/>
                  <a:cs typeface="+mn-cs"/>
                </a:rPr>
                <a:t>IMMUNSUPPRESSIVE THERAPIE</a:t>
              </a:r>
            </a:p>
          </p:txBody>
        </p:sp>
      </p:grpSp>
      <p:sp>
        <p:nvSpPr>
          <p:cNvPr id="27" name="Rectangle 26">
            <a:extLst>
              <a:ext uri="{FF2B5EF4-FFF2-40B4-BE49-F238E27FC236}">
                <a16:creationId xmlns:a16="http://schemas.microsoft.com/office/drawing/2014/main" id="{6C767243-EC49-48FA-8877-4289BC1B48F9}"/>
              </a:ext>
            </a:extLst>
          </p:cNvPr>
          <p:cNvSpPr/>
          <p:nvPr/>
        </p:nvSpPr>
        <p:spPr>
          <a:xfrm>
            <a:off x="495759" y="6566054"/>
            <a:ext cx="3238959" cy="18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009F87-1E0D-413C-8EFB-D4609E6B511C}"/>
              </a:ext>
            </a:extLst>
          </p:cNvPr>
          <p:cNvSpPr txBox="1"/>
          <p:nvPr/>
        </p:nvSpPr>
        <p:spPr>
          <a:xfrm>
            <a:off x="730250" y="6155814"/>
            <a:ext cx="10729912"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1. Van den Brand JMA, et al. J </a:t>
            </a:r>
            <a:r>
              <a:rPr lang="en-US" sz="1000" dirty="0" err="1">
                <a:latin typeface="Calibri" panose="020F0502020204030204" pitchFamily="34" charset="0"/>
                <a:cs typeface="Calibri" panose="020F0502020204030204" pitchFamily="34" charset="0"/>
              </a:rPr>
              <a:t>Virol</a:t>
            </a:r>
            <a:r>
              <a:rPr lang="en-US" sz="1000" dirty="0">
                <a:latin typeface="Calibri" panose="020F0502020204030204" pitchFamily="34" charset="0"/>
                <a:cs typeface="Calibri" panose="020F0502020204030204" pitchFamily="34" charset="0"/>
              </a:rPr>
              <a:t>. 2011;85(6):2851–2858; 2. </a:t>
            </a:r>
            <a:r>
              <a:rPr lang="en-US" sz="1000" dirty="0" err="1">
                <a:latin typeface="Calibri" panose="020F0502020204030204" pitchFamily="34" charset="0"/>
                <a:cs typeface="Calibri" panose="020F0502020204030204" pitchFamily="34" charset="0"/>
              </a:rPr>
              <a:t>Skowronski</a:t>
            </a:r>
            <a:r>
              <a:rPr lang="en-US" sz="1000" dirty="0">
                <a:latin typeface="Calibri" panose="020F0502020204030204" pitchFamily="34" charset="0"/>
                <a:cs typeface="Calibri" panose="020F0502020204030204" pitchFamily="34" charset="0"/>
              </a:rPr>
              <a:t> DM, et al. </a:t>
            </a:r>
            <a:r>
              <a:rPr lang="en-US" sz="1000" dirty="0" err="1">
                <a:latin typeface="Calibri" panose="020F0502020204030204" pitchFamily="34" charset="0"/>
                <a:cs typeface="Calibri" panose="020F0502020204030204" pitchFamily="34" charset="0"/>
              </a:rPr>
              <a:t>PLoS</a:t>
            </a:r>
            <a:r>
              <a:rPr lang="en-US" sz="1000" dirty="0">
                <a:latin typeface="Calibri" panose="020F0502020204030204" pitchFamily="34" charset="0"/>
                <a:cs typeface="Calibri" panose="020F0502020204030204" pitchFamily="34" charset="0"/>
              </a:rPr>
              <a:t> One. 2014;9(3):e92153. 3. </a:t>
            </a:r>
            <a:r>
              <a:rPr lang="en-US" sz="1000" dirty="0" err="1">
                <a:latin typeface="Calibri" panose="020F0502020204030204" pitchFamily="34" charset="0"/>
                <a:cs typeface="Calibri" panose="020F0502020204030204" pitchFamily="34" charset="0"/>
              </a:rPr>
              <a:t>Belongia</a:t>
            </a:r>
            <a:r>
              <a:rPr lang="en-US" sz="1000" dirty="0">
                <a:latin typeface="Calibri" panose="020F0502020204030204" pitchFamily="34" charset="0"/>
                <a:cs typeface="Calibri" panose="020F0502020204030204" pitchFamily="34" charset="0"/>
              </a:rPr>
              <a:t> EA, et al. Clin Infect Dis. 2019;69(10):1817–1823. ​</a:t>
            </a:r>
          </a:p>
        </p:txBody>
      </p:sp>
      <p:sp>
        <p:nvSpPr>
          <p:cNvPr id="4" name="Rectangle 3">
            <a:extLst>
              <a:ext uri="{FF2B5EF4-FFF2-40B4-BE49-F238E27FC236}">
                <a16:creationId xmlns:a16="http://schemas.microsoft.com/office/drawing/2014/main" id="{35C7F914-D78D-F53E-E6D9-FA0BEA60D7A4}"/>
              </a:ext>
            </a:extLst>
          </p:cNvPr>
          <p:cNvSpPr/>
          <p:nvPr/>
        </p:nvSpPr>
        <p:spPr>
          <a:xfrm>
            <a:off x="7158971" y="1660398"/>
            <a:ext cx="3615416" cy="43313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62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9">
            <a:extLst>
              <a:ext uri="{FF2B5EF4-FFF2-40B4-BE49-F238E27FC236}">
                <a16:creationId xmlns:a16="http://schemas.microsoft.com/office/drawing/2014/main" id="{5F74FBDE-533F-40B1-9453-BE47FCF5CD80}"/>
              </a:ext>
            </a:extLst>
          </p:cNvPr>
          <p:cNvSpPr txBox="1"/>
          <p:nvPr/>
        </p:nvSpPr>
        <p:spPr>
          <a:xfrm>
            <a:off x="867795" y="6142131"/>
            <a:ext cx="10568867"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rPr>
              <a:t>WHO – World Health Organisation.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rPr>
              <a:t>1. </a:t>
            </a:r>
            <a:r>
              <a:rPr kumimoji="0" lang="en-US" altLang="en-US" sz="800" b="0" i="0" u="none" strike="noStrike" kern="1200" cap="none" spc="0" normalizeH="0" baseline="0" noProof="0" dirty="0">
                <a:ln>
                  <a:noFill/>
                </a:ln>
                <a:solidFill>
                  <a:srgbClr val="231F20"/>
                </a:solidFill>
                <a:effectLst/>
                <a:uLnTx/>
                <a:uFillTx/>
                <a:latin typeface="Montserrat Light"/>
                <a:ea typeface="+mn-ea"/>
                <a:cs typeface="+mn-cs"/>
              </a:rPr>
              <a:t>Rajaram S et al. </a:t>
            </a:r>
            <a:r>
              <a:rPr kumimoji="0" lang="en-US" altLang="en-US" sz="800" b="0" i="0" u="none" strike="noStrike" kern="1200" cap="none" spc="0" normalizeH="0" baseline="0" noProof="0" dirty="0" err="1">
                <a:ln>
                  <a:noFill/>
                </a:ln>
                <a:solidFill>
                  <a:srgbClr val="231F20"/>
                </a:solidFill>
                <a:effectLst/>
                <a:uLnTx/>
                <a:uFillTx/>
                <a:latin typeface="Montserrat Light"/>
                <a:ea typeface="+mn-ea"/>
                <a:cs typeface="+mn-cs"/>
              </a:rPr>
              <a:t>Ther</a:t>
            </a:r>
            <a:r>
              <a:rPr kumimoji="0" lang="en-US" altLang="en-US" sz="800" b="0" i="0" u="none" strike="noStrike" kern="1200" cap="none" spc="0" normalizeH="0" baseline="0" noProof="0" dirty="0">
                <a:ln>
                  <a:noFill/>
                </a:ln>
                <a:solidFill>
                  <a:srgbClr val="231F20"/>
                </a:solidFill>
                <a:effectLst/>
                <a:uLnTx/>
                <a:uFillTx/>
                <a:latin typeface="Montserrat Light"/>
                <a:ea typeface="+mn-ea"/>
                <a:cs typeface="+mn-cs"/>
              </a:rPr>
              <a:t> Adv Vaccines </a:t>
            </a:r>
            <a:r>
              <a:rPr kumimoji="0" lang="en-US" altLang="en-US" sz="800" b="0" i="0" u="none" strike="noStrike" kern="1200" cap="none" spc="0" normalizeH="0" baseline="0" noProof="0" dirty="0" err="1">
                <a:ln>
                  <a:noFill/>
                </a:ln>
                <a:solidFill>
                  <a:srgbClr val="231F20"/>
                </a:solidFill>
                <a:effectLst/>
                <a:uLnTx/>
                <a:uFillTx/>
                <a:latin typeface="Montserrat Light"/>
                <a:ea typeface="+mn-ea"/>
                <a:cs typeface="+mn-cs"/>
              </a:rPr>
              <a:t>Immunother</a:t>
            </a:r>
            <a:r>
              <a:rPr kumimoji="0" lang="en-US" altLang="en-US" sz="800" b="0" i="0" u="none" strike="noStrike" kern="1200" cap="none" spc="0" normalizeH="0" baseline="0" noProof="0" dirty="0">
                <a:ln>
                  <a:noFill/>
                </a:ln>
                <a:solidFill>
                  <a:srgbClr val="231F20"/>
                </a:solidFill>
                <a:effectLst/>
                <a:uLnTx/>
                <a:uFillTx/>
                <a:latin typeface="Montserrat Light"/>
                <a:ea typeface="+mn-ea"/>
                <a:cs typeface="+mn-cs"/>
              </a:rPr>
              <a:t>. 2020 Feb 22;8:2515135520908121</a:t>
            </a: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rPr>
              <a:t>. 2. Centers for Disease Control and Prevention. Cell-based flu vaccines. </a:t>
            </a: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hlinkClick r:id="rId3"/>
              </a:rPr>
              <a:t>https://www.cdc.gov/flu/prevent/cell-based.htm</a:t>
            </a: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rPr>
              <a:t>; zuletzt aufgerufen Januar 2023. 3. Barr IG et al. NPJ Vaccines. 2018 Oct 9;3:44. 4. </a:t>
            </a:r>
            <a:r>
              <a:rPr kumimoji="0" lang="de-DE" altLang="de-DE" sz="800" b="0" i="0" u="none" strike="noStrike" kern="1200" cap="none" spc="0" normalizeH="0" baseline="0" noProof="0" dirty="0">
                <a:ln>
                  <a:noFill/>
                </a:ln>
                <a:solidFill>
                  <a:srgbClr val="231F20"/>
                </a:solidFill>
                <a:effectLst/>
                <a:uLnTx/>
                <a:uFillTx/>
                <a:latin typeface="Montserrat Light"/>
                <a:ea typeface="+mn-ea"/>
                <a:cs typeface="+mn-cs"/>
              </a:rPr>
              <a:t>Robert Koch Institut. Epidemiologisches Bulletin 1/2021, abrufbar unter </a:t>
            </a:r>
            <a:r>
              <a:rPr kumimoji="0" lang="de-DE" altLang="de-DE" sz="800" b="0" i="0" u="none" strike="noStrike" kern="1200" cap="none" spc="0" normalizeH="0" baseline="0" noProof="0" dirty="0">
                <a:ln>
                  <a:noFill/>
                </a:ln>
                <a:solidFill>
                  <a:srgbClr val="231F20"/>
                </a:solidFill>
                <a:effectLst/>
                <a:uLnTx/>
                <a:uFillTx/>
                <a:latin typeface="Montserrat Light"/>
                <a:ea typeface="+mn-ea"/>
                <a:cs typeface="+mn-cs"/>
                <a:hlinkClick r:id="rId4"/>
              </a:rPr>
              <a:t>https://www.rki.de/DE/Content/Infekt/EpidBull/Archiv/2021/Ausgaben/01_21.pdf?__blob=publicationFile</a:t>
            </a:r>
            <a:r>
              <a:rPr kumimoji="0" lang="de-DE" altLang="de-DE" sz="800" b="0" i="0" u="none" strike="noStrike" kern="1200" cap="none" spc="0" normalizeH="0" baseline="0" noProof="0" dirty="0">
                <a:ln>
                  <a:noFill/>
                </a:ln>
                <a:solidFill>
                  <a:srgbClr val="231F20"/>
                </a:solidFill>
                <a:effectLst/>
                <a:uLnTx/>
                <a:uFillTx/>
                <a:latin typeface="Montserrat Light"/>
                <a:ea typeface="+mn-ea"/>
                <a:cs typeface="+mn-cs"/>
              </a:rPr>
              <a:t>. </a:t>
            </a:r>
            <a:endParaRPr kumimoji="0" lang="en-US" sz="800" b="0" i="0" u="none" strike="noStrike" kern="1200" cap="none" spc="0" normalizeH="0" baseline="0" noProof="0" dirty="0">
              <a:ln>
                <a:noFill/>
              </a:ln>
              <a:solidFill>
                <a:srgbClr val="231F20"/>
              </a:solidFill>
              <a:effectLst/>
              <a:uLnTx/>
              <a:uFillTx/>
              <a:latin typeface="Montserrat Light"/>
              <a:ea typeface="+mn-ea"/>
              <a:cs typeface="+mn-cs"/>
            </a:endParaRPr>
          </a:p>
        </p:txBody>
      </p:sp>
      <p:sp>
        <p:nvSpPr>
          <p:cNvPr id="4" name="Slide Number Placeholder 3">
            <a:extLst>
              <a:ext uri="{FF2B5EF4-FFF2-40B4-BE49-F238E27FC236}">
                <a16:creationId xmlns:a16="http://schemas.microsoft.com/office/drawing/2014/main" id="{949B93AC-13BD-476C-906B-29E4A8098BB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3" name="Textplatzhalter 2">
            <a:extLst>
              <a:ext uri="{FF2B5EF4-FFF2-40B4-BE49-F238E27FC236}">
                <a16:creationId xmlns:a16="http://schemas.microsoft.com/office/drawing/2014/main" id="{91DFB023-87A0-7134-82EB-499C7BEBC219}"/>
              </a:ext>
            </a:extLst>
          </p:cNvPr>
          <p:cNvSpPr txBox="1">
            <a:spLocks/>
          </p:cNvSpPr>
          <p:nvPr/>
        </p:nvSpPr>
        <p:spPr>
          <a:xfrm>
            <a:off x="340347" y="392116"/>
            <a:ext cx="11220198" cy="7755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800" b="1" i="0" u="none" strike="noStrike" kern="1200" cap="none" spc="0" normalizeH="0" baseline="0" noProof="0" dirty="0">
                <a:ln>
                  <a:noFill/>
                </a:ln>
                <a:solidFill>
                  <a:srgbClr val="FC1921"/>
                </a:solidFill>
                <a:effectLst/>
                <a:uLnTx/>
                <a:uFillTx/>
                <a:latin typeface="Montserrat"/>
                <a:ea typeface="+mn-ea"/>
                <a:cs typeface="+mn-cs"/>
              </a:rPr>
              <a:t>Zellkulturbasierte Produktion von Influenza-Impfstoffen vermeidet die Ei-Adaptation</a:t>
            </a:r>
            <a:endParaRPr kumimoji="0" lang="de-DE" sz="2800" b="1" i="0" u="none" strike="noStrike" kern="1200" cap="none" spc="0" normalizeH="0" baseline="30000" noProof="0" dirty="0">
              <a:ln>
                <a:noFill/>
              </a:ln>
              <a:solidFill>
                <a:srgbClr val="FC1921"/>
              </a:solidFill>
              <a:effectLst/>
              <a:uLnTx/>
              <a:uFillTx/>
              <a:latin typeface="Montserrat"/>
              <a:ea typeface="+mn-ea"/>
              <a:cs typeface="+mn-cs"/>
            </a:endParaRPr>
          </a:p>
        </p:txBody>
      </p:sp>
      <p:grpSp>
        <p:nvGrpSpPr>
          <p:cNvPr id="25" name="Group 24">
            <a:extLst>
              <a:ext uri="{FF2B5EF4-FFF2-40B4-BE49-F238E27FC236}">
                <a16:creationId xmlns:a16="http://schemas.microsoft.com/office/drawing/2014/main" id="{3CA93569-E79B-9B6D-4606-0E6E289890AA}"/>
              </a:ext>
            </a:extLst>
          </p:cNvPr>
          <p:cNvGrpSpPr/>
          <p:nvPr/>
        </p:nvGrpSpPr>
        <p:grpSpPr>
          <a:xfrm>
            <a:off x="755337" y="1544972"/>
            <a:ext cx="10681326" cy="4177173"/>
            <a:chOff x="755337" y="1544972"/>
            <a:chExt cx="10681326" cy="4177173"/>
          </a:xfrm>
        </p:grpSpPr>
        <p:sp>
          <p:nvSpPr>
            <p:cNvPr id="12" name="Rectangle 11">
              <a:extLst>
                <a:ext uri="{FF2B5EF4-FFF2-40B4-BE49-F238E27FC236}">
                  <a16:creationId xmlns:a16="http://schemas.microsoft.com/office/drawing/2014/main" id="{7E24D15C-4F8C-07B0-AFD6-838C05CB8267}"/>
                </a:ext>
              </a:extLst>
            </p:cNvPr>
            <p:cNvSpPr/>
            <p:nvPr/>
          </p:nvSpPr>
          <p:spPr>
            <a:xfrm>
              <a:off x="755337" y="1544972"/>
              <a:ext cx="10681326" cy="4177173"/>
            </a:xfrm>
            <a:prstGeom prst="rect">
              <a:avLst/>
            </a:prstGeom>
            <a:solidFill>
              <a:srgbClr val="B2B4B2"/>
            </a:solidFill>
            <a:ln>
              <a:solidFill>
                <a:srgbClr val="B2B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6" name="Picture 5">
              <a:extLst>
                <a:ext uri="{FF2B5EF4-FFF2-40B4-BE49-F238E27FC236}">
                  <a16:creationId xmlns:a16="http://schemas.microsoft.com/office/drawing/2014/main" id="{948BC2AA-16A5-50DB-3A9C-19FF8EF1888E}"/>
                </a:ext>
              </a:extLst>
            </p:cNvPr>
            <p:cNvPicPr>
              <a:picLocks noChangeAspect="1"/>
            </p:cNvPicPr>
            <p:nvPr/>
          </p:nvPicPr>
          <p:blipFill rotWithShape="1">
            <a:blip r:embed="rId5"/>
            <a:srcRect l="1522" t="2999" b="13896"/>
            <a:stretch/>
          </p:blipFill>
          <p:spPr>
            <a:xfrm>
              <a:off x="813861" y="1767929"/>
              <a:ext cx="9634331" cy="3555273"/>
            </a:xfrm>
            <a:prstGeom prst="rect">
              <a:avLst/>
            </a:prstGeom>
          </p:spPr>
        </p:pic>
        <p:sp>
          <p:nvSpPr>
            <p:cNvPr id="5" name="TextBox 4">
              <a:extLst>
                <a:ext uri="{FF2B5EF4-FFF2-40B4-BE49-F238E27FC236}">
                  <a16:creationId xmlns:a16="http://schemas.microsoft.com/office/drawing/2014/main" id="{3FFD35BE-53CC-B146-F21C-6EB46E71356B}"/>
                </a:ext>
              </a:extLst>
            </p:cNvPr>
            <p:cNvSpPr txBox="1"/>
            <p:nvPr/>
          </p:nvSpPr>
          <p:spPr>
            <a:xfrm>
              <a:off x="813860" y="3356559"/>
              <a:ext cx="1030544"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231F20"/>
                  </a:solidFill>
                  <a:effectLst/>
                  <a:uLnTx/>
                  <a:uFillTx/>
                  <a:latin typeface="Montserrat Light"/>
                  <a:ea typeface="+mn-ea"/>
                  <a:cs typeface="+mn-cs"/>
                </a:rPr>
                <a:t>WHO-empfohlene Impfstämme</a:t>
              </a:r>
              <a:endParaRPr kumimoji="0" lang="en-US" sz="10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8" name="TextBox 7">
              <a:extLst>
                <a:ext uri="{FF2B5EF4-FFF2-40B4-BE49-F238E27FC236}">
                  <a16:creationId xmlns:a16="http://schemas.microsoft.com/office/drawing/2014/main" id="{6C1D221C-15CE-DAFC-290A-61BBFC6AD041}"/>
                </a:ext>
              </a:extLst>
            </p:cNvPr>
            <p:cNvSpPr txBox="1"/>
            <p:nvPr/>
          </p:nvSpPr>
          <p:spPr>
            <a:xfrm>
              <a:off x="1073031" y="1811394"/>
              <a:ext cx="1778646" cy="400110"/>
            </a:xfrm>
            <a:prstGeom prst="rect">
              <a:avLst/>
            </a:prstGeom>
            <a:solidFill>
              <a:schemeClr val="accent4">
                <a:lumMod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Montserrat"/>
                  <a:ea typeface="+mn-ea"/>
                  <a:cs typeface="+mn-cs"/>
                </a:rPr>
                <a:t>Zellkulturbasierte Virusproduktion</a:t>
              </a:r>
              <a:endParaRPr kumimoji="0" lang="en-US" sz="1000" b="1" i="0" u="none" strike="noStrike" kern="1200" cap="none" spc="0" normalizeH="0" baseline="0" noProof="0">
                <a:ln>
                  <a:noFill/>
                </a:ln>
                <a:solidFill>
                  <a:prstClr val="white"/>
                </a:solidFill>
                <a:effectLst/>
                <a:uLnTx/>
                <a:uFillTx/>
                <a:latin typeface="Montserrat"/>
                <a:ea typeface="+mn-ea"/>
                <a:cs typeface="+mn-cs"/>
              </a:endParaRPr>
            </a:p>
          </p:txBody>
        </p:sp>
        <p:sp>
          <p:nvSpPr>
            <p:cNvPr id="9" name="TextBox 8">
              <a:extLst>
                <a:ext uri="{FF2B5EF4-FFF2-40B4-BE49-F238E27FC236}">
                  <a16:creationId xmlns:a16="http://schemas.microsoft.com/office/drawing/2014/main" id="{1C96EDC9-14C5-882E-8D23-F196FF4E8346}"/>
                </a:ext>
              </a:extLst>
            </p:cNvPr>
            <p:cNvSpPr txBox="1"/>
            <p:nvPr/>
          </p:nvSpPr>
          <p:spPr>
            <a:xfrm>
              <a:off x="1073031" y="4855559"/>
              <a:ext cx="1778646" cy="400110"/>
            </a:xfrm>
            <a:prstGeom prst="rect">
              <a:avLst/>
            </a:prstGeom>
            <a:solidFill>
              <a:schemeClr val="accent4">
                <a:lumMod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Montserrat"/>
                  <a:ea typeface="+mn-ea"/>
                  <a:cs typeface="+mn-cs"/>
                </a:rPr>
                <a:t>Eibasierte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Montserrat"/>
                  <a:ea typeface="+mn-ea"/>
                  <a:cs typeface="+mn-cs"/>
                </a:rPr>
                <a:t>Virusproduktion</a:t>
              </a:r>
              <a:endParaRPr kumimoji="0" lang="en-US" sz="1000" b="1" i="0" u="none" strike="noStrike" kern="1200" cap="none" spc="0" normalizeH="0" baseline="0" noProof="0">
                <a:ln>
                  <a:noFill/>
                </a:ln>
                <a:solidFill>
                  <a:prstClr val="white"/>
                </a:solidFill>
                <a:effectLst/>
                <a:uLnTx/>
                <a:uFillTx/>
                <a:latin typeface="Montserrat"/>
                <a:ea typeface="+mn-ea"/>
                <a:cs typeface="+mn-cs"/>
              </a:endParaRPr>
            </a:p>
          </p:txBody>
        </p:sp>
        <p:sp>
          <p:nvSpPr>
            <p:cNvPr id="11" name="TextBox 10">
              <a:extLst>
                <a:ext uri="{FF2B5EF4-FFF2-40B4-BE49-F238E27FC236}">
                  <a16:creationId xmlns:a16="http://schemas.microsoft.com/office/drawing/2014/main" id="{754EB1C1-E664-D00E-5040-DC026E06E622}"/>
                </a:ext>
              </a:extLst>
            </p:cNvPr>
            <p:cNvSpPr txBox="1"/>
            <p:nvPr/>
          </p:nvSpPr>
          <p:spPr>
            <a:xfrm>
              <a:off x="3487464" y="1649661"/>
              <a:ext cx="158567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Vermehrung in Säugetierzellen</a:t>
              </a:r>
              <a:endParaRPr kumimoji="0" lang="en-US" sz="9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13" name="TextBox 12">
              <a:extLst>
                <a:ext uri="{FF2B5EF4-FFF2-40B4-BE49-F238E27FC236}">
                  <a16:creationId xmlns:a16="http://schemas.microsoft.com/office/drawing/2014/main" id="{0170CDB9-1D24-595A-7170-7FC064692C35}"/>
                </a:ext>
              </a:extLst>
            </p:cNvPr>
            <p:cNvSpPr txBox="1"/>
            <p:nvPr/>
          </p:nvSpPr>
          <p:spPr>
            <a:xfrm>
              <a:off x="3491553" y="5153217"/>
              <a:ext cx="1585677" cy="5078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231F20"/>
                  </a:solidFill>
                  <a:effectLst/>
                  <a:uLnTx/>
                  <a:uFillTx/>
                  <a:latin typeface="Montserrat Light"/>
                  <a:ea typeface="+mn-ea"/>
                  <a:cs typeface="+mn-cs"/>
                </a:rPr>
                <a:t>Vermehrung in Hühnereiern kann zu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231F20"/>
                  </a:solidFill>
                  <a:effectLst/>
                  <a:uLnTx/>
                  <a:uFillTx/>
                  <a:latin typeface="Montserrat Light"/>
                  <a:ea typeface="+mn-ea"/>
                  <a:cs typeface="+mn-cs"/>
                </a:rPr>
                <a:t>Ei-Adaptation führen</a:t>
              </a:r>
              <a:endParaRPr kumimoji="0" lang="en-US" sz="900" b="0" i="0" u="none" strike="noStrike" kern="1200" cap="none" spc="0" normalizeH="0" baseline="0" noProof="0">
                <a:ln>
                  <a:noFill/>
                </a:ln>
                <a:solidFill>
                  <a:srgbClr val="231F20"/>
                </a:solidFill>
                <a:effectLst/>
                <a:uLnTx/>
                <a:uFillTx/>
                <a:latin typeface="Montserrat Light"/>
                <a:ea typeface="+mn-ea"/>
                <a:cs typeface="+mn-cs"/>
              </a:endParaRPr>
            </a:p>
          </p:txBody>
        </p:sp>
        <p:pic>
          <p:nvPicPr>
            <p:cNvPr id="16" name="Graphic 15" descr="High voltage with solid fill">
              <a:extLst>
                <a:ext uri="{FF2B5EF4-FFF2-40B4-BE49-F238E27FC236}">
                  <a16:creationId xmlns:a16="http://schemas.microsoft.com/office/drawing/2014/main" id="{432A04DF-C78D-0772-82BD-2C30AABD58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6879" y="5231237"/>
              <a:ext cx="408609" cy="408609"/>
            </a:xfrm>
            <a:prstGeom prst="rect">
              <a:avLst/>
            </a:prstGeom>
          </p:spPr>
        </p:pic>
        <p:sp>
          <p:nvSpPr>
            <p:cNvPr id="24" name="Rectangle 23">
              <a:extLst>
                <a:ext uri="{FF2B5EF4-FFF2-40B4-BE49-F238E27FC236}">
                  <a16:creationId xmlns:a16="http://schemas.microsoft.com/office/drawing/2014/main" id="{6D4914D6-723F-BCC8-C6DC-80511AA091E4}"/>
                </a:ext>
              </a:extLst>
            </p:cNvPr>
            <p:cNvSpPr/>
            <p:nvPr/>
          </p:nvSpPr>
          <p:spPr>
            <a:xfrm>
              <a:off x="9979784" y="4337032"/>
              <a:ext cx="701075" cy="495694"/>
            </a:xfrm>
            <a:prstGeom prst="rect">
              <a:avLst/>
            </a:prstGeom>
            <a:solidFill>
              <a:srgbClr val="B2B4B2"/>
            </a:solidFill>
            <a:ln>
              <a:solidFill>
                <a:srgbClr val="B2B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nvGrpSpPr>
            <p:cNvPr id="93" name="Group 92">
              <a:extLst>
                <a:ext uri="{FF2B5EF4-FFF2-40B4-BE49-F238E27FC236}">
                  <a16:creationId xmlns:a16="http://schemas.microsoft.com/office/drawing/2014/main" id="{59F4234B-4B27-BECB-4B13-2890CA10AB2A}"/>
                </a:ext>
              </a:extLst>
            </p:cNvPr>
            <p:cNvGrpSpPr/>
            <p:nvPr/>
          </p:nvGrpSpPr>
          <p:grpSpPr>
            <a:xfrm>
              <a:off x="9901724" y="4434757"/>
              <a:ext cx="1501393" cy="784830"/>
              <a:chOff x="9913698" y="4396369"/>
              <a:chExt cx="1501393" cy="784830"/>
            </a:xfrm>
          </p:grpSpPr>
          <p:sp>
            <p:nvSpPr>
              <p:cNvPr id="22" name="TextBox 21">
                <a:extLst>
                  <a:ext uri="{FF2B5EF4-FFF2-40B4-BE49-F238E27FC236}">
                    <a16:creationId xmlns:a16="http://schemas.microsoft.com/office/drawing/2014/main" id="{727F2816-0CDF-E2F1-ACEA-80FE184A58D9}"/>
                  </a:ext>
                </a:extLst>
              </p:cNvPr>
              <p:cNvSpPr txBox="1"/>
              <p:nvPr/>
            </p:nvSpPr>
            <p:spPr>
              <a:xfrm>
                <a:off x="10145117" y="4396369"/>
                <a:ext cx="1269974" cy="7848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Impfeffektivität durch Ei-Adaptation potentiell beinflusst</a:t>
                </a:r>
                <a:endParaRPr kumimoji="0" lang="en-US" sz="900" b="1" i="0" u="none" strike="noStrike" kern="1200" cap="none" spc="0" normalizeH="0" baseline="0" noProof="0">
                  <a:ln>
                    <a:noFill/>
                  </a:ln>
                  <a:solidFill>
                    <a:srgbClr val="231F20"/>
                  </a:solidFill>
                  <a:effectLst/>
                  <a:uLnTx/>
                  <a:uFillTx/>
                  <a:latin typeface="Montserrat Light"/>
                  <a:ea typeface="+mn-ea"/>
                  <a:cs typeface="+mn-cs"/>
                </a:endParaRPr>
              </a:p>
            </p:txBody>
          </p:sp>
          <p:pic>
            <p:nvPicPr>
              <p:cNvPr id="23" name="Graphic 22" descr="High voltage with solid fill">
                <a:extLst>
                  <a:ext uri="{FF2B5EF4-FFF2-40B4-BE49-F238E27FC236}">
                    <a16:creationId xmlns:a16="http://schemas.microsoft.com/office/drawing/2014/main" id="{8EDBC947-F7CE-8543-90BF-08637BD709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13698" y="4508744"/>
                <a:ext cx="469100" cy="469100"/>
              </a:xfrm>
              <a:prstGeom prst="rect">
                <a:avLst/>
              </a:prstGeom>
            </p:spPr>
          </p:pic>
        </p:grpSp>
        <p:sp>
          <p:nvSpPr>
            <p:cNvPr id="2" name="Rectangle 1">
              <a:extLst>
                <a:ext uri="{FF2B5EF4-FFF2-40B4-BE49-F238E27FC236}">
                  <a16:creationId xmlns:a16="http://schemas.microsoft.com/office/drawing/2014/main" id="{7F695E24-CED7-A15C-FBDF-CBA871D10FF9}"/>
                </a:ext>
              </a:extLst>
            </p:cNvPr>
            <p:cNvSpPr/>
            <p:nvPr/>
          </p:nvSpPr>
          <p:spPr>
            <a:xfrm>
              <a:off x="3030406" y="2053331"/>
              <a:ext cx="1521404" cy="1186142"/>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0" name="Rectangle 9">
              <a:extLst>
                <a:ext uri="{FF2B5EF4-FFF2-40B4-BE49-F238E27FC236}">
                  <a16:creationId xmlns:a16="http://schemas.microsoft.com/office/drawing/2014/main" id="{D304ED82-D402-BE88-B8EF-149A367C5868}"/>
                </a:ext>
              </a:extLst>
            </p:cNvPr>
            <p:cNvSpPr/>
            <p:nvPr/>
          </p:nvSpPr>
          <p:spPr>
            <a:xfrm>
              <a:off x="1962354" y="2984821"/>
              <a:ext cx="1424819" cy="1186142"/>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26" name="Picture 25">
              <a:extLst>
                <a:ext uri="{FF2B5EF4-FFF2-40B4-BE49-F238E27FC236}">
                  <a16:creationId xmlns:a16="http://schemas.microsoft.com/office/drawing/2014/main" id="{DCCBF2D1-BD4B-7FAB-0BC3-E3542FE47D16}"/>
                </a:ext>
              </a:extLst>
            </p:cNvPr>
            <p:cNvPicPr>
              <a:picLocks noChangeAspect="1"/>
            </p:cNvPicPr>
            <p:nvPr/>
          </p:nvPicPr>
          <p:blipFill>
            <a:blip r:embed="rId8"/>
            <a:stretch>
              <a:fillRect/>
            </a:stretch>
          </p:blipFill>
          <p:spPr>
            <a:xfrm rot="19199997">
              <a:off x="2311017" y="3273721"/>
              <a:ext cx="429555" cy="382768"/>
            </a:xfrm>
            <a:prstGeom prst="rect">
              <a:avLst/>
            </a:prstGeom>
          </p:spPr>
        </p:pic>
        <p:pic>
          <p:nvPicPr>
            <p:cNvPr id="28" name="Picture 27">
              <a:extLst>
                <a:ext uri="{FF2B5EF4-FFF2-40B4-BE49-F238E27FC236}">
                  <a16:creationId xmlns:a16="http://schemas.microsoft.com/office/drawing/2014/main" id="{0653A971-1460-DDBA-0235-98EAA520D014}"/>
                </a:ext>
              </a:extLst>
            </p:cNvPr>
            <p:cNvPicPr>
              <a:picLocks noChangeAspect="1"/>
            </p:cNvPicPr>
            <p:nvPr/>
          </p:nvPicPr>
          <p:blipFill>
            <a:blip r:embed="rId8"/>
            <a:stretch>
              <a:fillRect/>
            </a:stretch>
          </p:blipFill>
          <p:spPr>
            <a:xfrm rot="19199997">
              <a:off x="1881247" y="3394218"/>
              <a:ext cx="429555" cy="382768"/>
            </a:xfrm>
            <a:prstGeom prst="rect">
              <a:avLst/>
            </a:prstGeom>
          </p:spPr>
        </p:pic>
        <p:pic>
          <p:nvPicPr>
            <p:cNvPr id="29" name="Picture 28">
              <a:extLst>
                <a:ext uri="{FF2B5EF4-FFF2-40B4-BE49-F238E27FC236}">
                  <a16:creationId xmlns:a16="http://schemas.microsoft.com/office/drawing/2014/main" id="{78822207-7529-8792-D475-3F90A1B2490F}"/>
                </a:ext>
              </a:extLst>
            </p:cNvPr>
            <p:cNvPicPr>
              <a:picLocks noChangeAspect="1"/>
            </p:cNvPicPr>
            <p:nvPr/>
          </p:nvPicPr>
          <p:blipFill>
            <a:blip r:embed="rId8"/>
            <a:stretch>
              <a:fillRect/>
            </a:stretch>
          </p:blipFill>
          <p:spPr>
            <a:xfrm rot="19199997">
              <a:off x="2004735" y="2951230"/>
              <a:ext cx="429555" cy="382768"/>
            </a:xfrm>
            <a:prstGeom prst="rect">
              <a:avLst/>
            </a:prstGeom>
          </p:spPr>
        </p:pic>
        <p:grpSp>
          <p:nvGrpSpPr>
            <p:cNvPr id="40" name="Group 39">
              <a:extLst>
                <a:ext uri="{FF2B5EF4-FFF2-40B4-BE49-F238E27FC236}">
                  <a16:creationId xmlns:a16="http://schemas.microsoft.com/office/drawing/2014/main" id="{352E215B-E64B-90B8-4271-37CBFC11F480}"/>
                </a:ext>
              </a:extLst>
            </p:cNvPr>
            <p:cNvGrpSpPr>
              <a:grpSpLocks noChangeAspect="1"/>
            </p:cNvGrpSpPr>
            <p:nvPr/>
          </p:nvGrpSpPr>
          <p:grpSpPr>
            <a:xfrm>
              <a:off x="3414498" y="2178035"/>
              <a:ext cx="1161021" cy="1080001"/>
              <a:chOff x="5070616" y="3662128"/>
              <a:chExt cx="862291" cy="802117"/>
            </a:xfrm>
          </p:grpSpPr>
          <p:pic>
            <p:nvPicPr>
              <p:cNvPr id="31" name="Picture 30">
                <a:extLst>
                  <a:ext uri="{FF2B5EF4-FFF2-40B4-BE49-F238E27FC236}">
                    <a16:creationId xmlns:a16="http://schemas.microsoft.com/office/drawing/2014/main" id="{E074F715-99CA-6C4F-E223-D4EE200917D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75661" y="3662128"/>
                <a:ext cx="657246" cy="576014"/>
              </a:xfrm>
              <a:prstGeom prst="rect">
                <a:avLst/>
              </a:prstGeom>
            </p:spPr>
          </p:pic>
          <p:sp>
            <p:nvSpPr>
              <p:cNvPr id="34" name="Oval 33">
                <a:extLst>
                  <a:ext uri="{FF2B5EF4-FFF2-40B4-BE49-F238E27FC236}">
                    <a16:creationId xmlns:a16="http://schemas.microsoft.com/office/drawing/2014/main" id="{77D480DA-90BD-61C7-6EA9-E5B898C880A6}"/>
                  </a:ext>
                </a:extLst>
              </p:cNvPr>
              <p:cNvSpPr/>
              <p:nvPr/>
            </p:nvSpPr>
            <p:spPr>
              <a:xfrm>
                <a:off x="5070616" y="3996765"/>
                <a:ext cx="686248" cy="467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35" name="Picture 4" descr="RandD_Business_Icon_CellsInAPetriDish_FINAL_4167x4167">
                <a:extLst>
                  <a:ext uri="{FF2B5EF4-FFF2-40B4-BE49-F238E27FC236}">
                    <a16:creationId xmlns:a16="http://schemas.microsoft.com/office/drawing/2014/main" id="{624599A0-9CE7-B13C-C081-C044A3EF0BA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131448" y="3972757"/>
                <a:ext cx="557301" cy="48842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C77F3BFD-74DB-D6FF-EE24-CD101CD6143D}"/>
                </a:ext>
              </a:extLst>
            </p:cNvPr>
            <p:cNvSpPr/>
            <p:nvPr/>
          </p:nvSpPr>
          <p:spPr>
            <a:xfrm>
              <a:off x="3156124" y="3939896"/>
              <a:ext cx="1424819" cy="1186142"/>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nvGrpSpPr>
            <p:cNvPr id="47" name="Group 46">
              <a:extLst>
                <a:ext uri="{FF2B5EF4-FFF2-40B4-BE49-F238E27FC236}">
                  <a16:creationId xmlns:a16="http://schemas.microsoft.com/office/drawing/2014/main" id="{BAAF4A4D-B659-A624-FB33-E14638ABA470}"/>
                </a:ext>
              </a:extLst>
            </p:cNvPr>
            <p:cNvGrpSpPr>
              <a:grpSpLocks noChangeAspect="1"/>
            </p:cNvGrpSpPr>
            <p:nvPr/>
          </p:nvGrpSpPr>
          <p:grpSpPr>
            <a:xfrm>
              <a:off x="3457765" y="4009785"/>
              <a:ext cx="904569" cy="488967"/>
              <a:chOff x="4196047" y="3006400"/>
              <a:chExt cx="781448" cy="422414"/>
            </a:xfrm>
          </p:grpSpPr>
          <p:pic>
            <p:nvPicPr>
              <p:cNvPr id="45" name="Picture 44">
                <a:extLst>
                  <a:ext uri="{FF2B5EF4-FFF2-40B4-BE49-F238E27FC236}">
                    <a16:creationId xmlns:a16="http://schemas.microsoft.com/office/drawing/2014/main" id="{05D1B5D9-3FB2-CABC-9DB2-C79D13D7D47D}"/>
                  </a:ext>
                </a:extLst>
              </p:cNvPr>
              <p:cNvPicPr>
                <a:picLocks noChangeAspect="1"/>
              </p:cNvPicPr>
              <p:nvPr/>
            </p:nvPicPr>
            <p:blipFill>
              <a:blip r:embed="rId11">
                <a:duotone>
                  <a:prstClr val="black"/>
                  <a:srgbClr val="0E56A5">
                    <a:tint val="45000"/>
                    <a:satMod val="400000"/>
                  </a:srgbClr>
                </a:duotone>
                <a:extLst>
                  <a:ext uri="{28A0092B-C50C-407E-A947-70E740481C1C}">
                    <a14:useLocalDpi xmlns:a14="http://schemas.microsoft.com/office/drawing/2010/main" val="0"/>
                  </a:ext>
                </a:extLst>
              </a:blip>
              <a:srcRect/>
              <a:stretch/>
            </p:blipFill>
            <p:spPr>
              <a:xfrm rot="14652636">
                <a:off x="4198757" y="3073207"/>
                <a:ext cx="343772" cy="349192"/>
              </a:xfrm>
              <a:prstGeom prst="rect">
                <a:avLst/>
              </a:prstGeom>
            </p:spPr>
          </p:pic>
          <p:pic>
            <p:nvPicPr>
              <p:cNvPr id="17" name="Picture 16">
                <a:extLst>
                  <a:ext uri="{FF2B5EF4-FFF2-40B4-BE49-F238E27FC236}">
                    <a16:creationId xmlns:a16="http://schemas.microsoft.com/office/drawing/2014/main" id="{26B5E4B4-2212-E8B4-6A39-1A9DC88650B8}"/>
                  </a:ext>
                </a:extLst>
              </p:cNvPr>
              <p:cNvPicPr>
                <a:picLocks noChangeAspect="1"/>
              </p:cNvPicPr>
              <p:nvPr/>
            </p:nvPicPr>
            <p:blipFill>
              <a:blip r:embed="rId11">
                <a:duotone>
                  <a:prstClr val="black"/>
                  <a:srgbClr val="0E56A5">
                    <a:tint val="45000"/>
                    <a:satMod val="400000"/>
                  </a:srgbClr>
                </a:duotone>
                <a:extLst>
                  <a:ext uri="{28A0092B-C50C-407E-A947-70E740481C1C}">
                    <a14:useLocalDpi xmlns:a14="http://schemas.microsoft.com/office/drawing/2010/main" val="0"/>
                  </a:ext>
                </a:extLst>
              </a:blip>
              <a:srcRect/>
              <a:stretch/>
            </p:blipFill>
            <p:spPr>
              <a:xfrm rot="14652636">
                <a:off x="4551751" y="3003070"/>
                <a:ext cx="422414" cy="429074"/>
              </a:xfrm>
              <a:prstGeom prst="rect">
                <a:avLst/>
              </a:prstGeom>
            </p:spPr>
          </p:pic>
        </p:grpSp>
        <p:sp>
          <p:nvSpPr>
            <p:cNvPr id="54" name="Rectangle 53">
              <a:extLst>
                <a:ext uri="{FF2B5EF4-FFF2-40B4-BE49-F238E27FC236}">
                  <a16:creationId xmlns:a16="http://schemas.microsoft.com/office/drawing/2014/main" id="{782B4E74-07BC-CB23-933B-C54CCD001C9B}"/>
                </a:ext>
              </a:extLst>
            </p:cNvPr>
            <p:cNvSpPr/>
            <p:nvPr/>
          </p:nvSpPr>
          <p:spPr>
            <a:xfrm>
              <a:off x="5789482" y="2321433"/>
              <a:ext cx="978873" cy="103512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55" name="Rectangle 54">
              <a:extLst>
                <a:ext uri="{FF2B5EF4-FFF2-40B4-BE49-F238E27FC236}">
                  <a16:creationId xmlns:a16="http://schemas.microsoft.com/office/drawing/2014/main" id="{9B3DDDA6-7A14-5845-AEBA-82435AD58E24}"/>
                </a:ext>
              </a:extLst>
            </p:cNvPr>
            <p:cNvSpPr/>
            <p:nvPr/>
          </p:nvSpPr>
          <p:spPr>
            <a:xfrm>
              <a:off x="6118225" y="1693941"/>
              <a:ext cx="1167549" cy="103512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56" name="Rectangle 55">
              <a:extLst>
                <a:ext uri="{FF2B5EF4-FFF2-40B4-BE49-F238E27FC236}">
                  <a16:creationId xmlns:a16="http://schemas.microsoft.com/office/drawing/2014/main" id="{086F77BF-3534-02B9-C954-303989B7C874}"/>
                </a:ext>
              </a:extLst>
            </p:cNvPr>
            <p:cNvSpPr/>
            <p:nvPr/>
          </p:nvSpPr>
          <p:spPr>
            <a:xfrm>
              <a:off x="6178209" y="3497841"/>
              <a:ext cx="1167549" cy="103512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57" name="Rectangle 56">
              <a:extLst>
                <a:ext uri="{FF2B5EF4-FFF2-40B4-BE49-F238E27FC236}">
                  <a16:creationId xmlns:a16="http://schemas.microsoft.com/office/drawing/2014/main" id="{857237F7-B6A3-C26B-838F-47CB4F064992}"/>
                </a:ext>
              </a:extLst>
            </p:cNvPr>
            <p:cNvSpPr/>
            <p:nvPr/>
          </p:nvSpPr>
          <p:spPr>
            <a:xfrm>
              <a:off x="5774713" y="4295594"/>
              <a:ext cx="1043385" cy="103512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61" name="Picture 60">
              <a:extLst>
                <a:ext uri="{FF2B5EF4-FFF2-40B4-BE49-F238E27FC236}">
                  <a16:creationId xmlns:a16="http://schemas.microsoft.com/office/drawing/2014/main" id="{3CEA7064-CC5E-ED4B-9349-92C67349C9DA}"/>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10000" b="90000" l="10000" r="95885">
                          <a14:foregroundMark x1="95885" y1="57292" x2="92083" y2="61719"/>
                          <a14:backgroundMark x1="2813" y1="20833" x2="5260" y2="35833"/>
                        </a14:backgroundRemoval>
                      </a14:imgEffect>
                    </a14:imgLayer>
                  </a14:imgProps>
                </a:ext>
                <a:ext uri="{28A0092B-C50C-407E-A947-70E740481C1C}">
                  <a14:useLocalDpi xmlns:a14="http://schemas.microsoft.com/office/drawing/2010/main" val="0"/>
                </a:ext>
              </a:extLst>
            </a:blip>
            <a:stretch>
              <a:fillRect/>
            </a:stretch>
          </p:blipFill>
          <p:spPr>
            <a:xfrm rot="16607041">
              <a:off x="5933390" y="2131207"/>
              <a:ext cx="1080000" cy="1080000"/>
            </a:xfrm>
            <a:prstGeom prst="rect">
              <a:avLst/>
            </a:prstGeom>
          </p:spPr>
        </p:pic>
        <p:pic>
          <p:nvPicPr>
            <p:cNvPr id="62" name="Picture 61" descr="A picture containing icon&#10;&#10;Description automatically generated">
              <a:extLst>
                <a:ext uri="{FF2B5EF4-FFF2-40B4-BE49-F238E27FC236}">
                  <a16:creationId xmlns:a16="http://schemas.microsoft.com/office/drawing/2014/main" id="{B0794B58-0AAE-8344-789F-270DBB9D79E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697387" y="3966981"/>
              <a:ext cx="1080000" cy="1080000"/>
            </a:xfrm>
            <a:prstGeom prst="rect">
              <a:avLst/>
            </a:prstGeom>
          </p:spPr>
        </p:pic>
        <p:sp>
          <p:nvSpPr>
            <p:cNvPr id="64" name="Rectangle 63">
              <a:extLst>
                <a:ext uri="{FF2B5EF4-FFF2-40B4-BE49-F238E27FC236}">
                  <a16:creationId xmlns:a16="http://schemas.microsoft.com/office/drawing/2014/main" id="{27389C95-39A6-EDA2-B437-D0063B04AF31}"/>
                </a:ext>
              </a:extLst>
            </p:cNvPr>
            <p:cNvSpPr/>
            <p:nvPr/>
          </p:nvSpPr>
          <p:spPr>
            <a:xfrm>
              <a:off x="8455294" y="1601410"/>
              <a:ext cx="1677849" cy="1855289"/>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5" name="Rectangle 64">
              <a:extLst>
                <a:ext uri="{FF2B5EF4-FFF2-40B4-BE49-F238E27FC236}">
                  <a16:creationId xmlns:a16="http://schemas.microsoft.com/office/drawing/2014/main" id="{05CA7428-62FA-4757-EC40-3F65A0E83740}"/>
                </a:ext>
              </a:extLst>
            </p:cNvPr>
            <p:cNvSpPr/>
            <p:nvPr/>
          </p:nvSpPr>
          <p:spPr>
            <a:xfrm>
              <a:off x="8438522" y="3493397"/>
              <a:ext cx="1424820" cy="1855289"/>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6" name="Rectangle 65">
              <a:extLst>
                <a:ext uri="{FF2B5EF4-FFF2-40B4-BE49-F238E27FC236}">
                  <a16:creationId xmlns:a16="http://schemas.microsoft.com/office/drawing/2014/main" id="{1F9C35B0-51AA-F117-FDF0-828804E58612}"/>
                </a:ext>
              </a:extLst>
            </p:cNvPr>
            <p:cNvSpPr/>
            <p:nvPr/>
          </p:nvSpPr>
          <p:spPr>
            <a:xfrm>
              <a:off x="9555112" y="3693094"/>
              <a:ext cx="1424820" cy="51870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nvGrpSpPr>
            <p:cNvPr id="67" name="Group 66">
              <a:extLst>
                <a:ext uri="{FF2B5EF4-FFF2-40B4-BE49-F238E27FC236}">
                  <a16:creationId xmlns:a16="http://schemas.microsoft.com/office/drawing/2014/main" id="{B6080293-8275-17FF-103E-E7DFDFCAA41B}"/>
                </a:ext>
              </a:extLst>
            </p:cNvPr>
            <p:cNvGrpSpPr>
              <a:grpSpLocks noChangeAspect="1"/>
            </p:cNvGrpSpPr>
            <p:nvPr/>
          </p:nvGrpSpPr>
          <p:grpSpPr>
            <a:xfrm>
              <a:off x="9261285" y="3688062"/>
              <a:ext cx="905460" cy="720000"/>
              <a:chOff x="4288645" y="1656739"/>
              <a:chExt cx="916380" cy="834372"/>
            </a:xfrm>
          </p:grpSpPr>
          <p:sp>
            <p:nvSpPr>
              <p:cNvPr id="68" name="Oval 67">
                <a:extLst>
                  <a:ext uri="{FF2B5EF4-FFF2-40B4-BE49-F238E27FC236}">
                    <a16:creationId xmlns:a16="http://schemas.microsoft.com/office/drawing/2014/main" id="{DC9D0831-7EB9-4AFD-FC07-0B6065E22051}"/>
                  </a:ext>
                </a:extLst>
              </p:cNvPr>
              <p:cNvSpPr/>
              <p:nvPr/>
            </p:nvSpPr>
            <p:spPr>
              <a:xfrm>
                <a:off x="4288645" y="1656739"/>
                <a:ext cx="916380" cy="8343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69" name="Picture 68">
                <a:extLst>
                  <a:ext uri="{FF2B5EF4-FFF2-40B4-BE49-F238E27FC236}">
                    <a16:creationId xmlns:a16="http://schemas.microsoft.com/office/drawing/2014/main" id="{47BB46FD-8F81-7E3C-E669-9D4A7BF6635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19268842">
                <a:off x="4408230" y="1839382"/>
                <a:ext cx="88193" cy="83671"/>
              </a:xfrm>
              <a:prstGeom prst="rect">
                <a:avLst/>
              </a:prstGeom>
            </p:spPr>
          </p:pic>
          <p:pic>
            <p:nvPicPr>
              <p:cNvPr id="70" name="Picture 69">
                <a:extLst>
                  <a:ext uri="{FF2B5EF4-FFF2-40B4-BE49-F238E27FC236}">
                    <a16:creationId xmlns:a16="http://schemas.microsoft.com/office/drawing/2014/main" id="{0134A677-A6EE-A841-9F6C-51B7D2ADB8E6}"/>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15024568">
                <a:off x="4959532" y="1971427"/>
                <a:ext cx="172559" cy="140592"/>
              </a:xfrm>
              <a:prstGeom prst="rect">
                <a:avLst/>
              </a:prstGeom>
            </p:spPr>
          </p:pic>
          <p:pic>
            <p:nvPicPr>
              <p:cNvPr id="71" name="Picture 70">
                <a:extLst>
                  <a:ext uri="{FF2B5EF4-FFF2-40B4-BE49-F238E27FC236}">
                    <a16:creationId xmlns:a16="http://schemas.microsoft.com/office/drawing/2014/main" id="{A228BF86-2672-3E7A-320F-4F14591D4A0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0450318">
                <a:off x="4484650" y="2155793"/>
                <a:ext cx="209419" cy="198682"/>
              </a:xfrm>
              <a:prstGeom prst="rect">
                <a:avLst/>
              </a:prstGeom>
            </p:spPr>
          </p:pic>
          <p:pic>
            <p:nvPicPr>
              <p:cNvPr id="72" name="Picture 71">
                <a:extLst>
                  <a:ext uri="{FF2B5EF4-FFF2-40B4-BE49-F238E27FC236}">
                    <a16:creationId xmlns:a16="http://schemas.microsoft.com/office/drawing/2014/main" id="{B2DF0B15-DC0F-A57F-4DE1-688EB96222E0}"/>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4348" t="12945" r="29374" b="24013"/>
              <a:stretch/>
            </p:blipFill>
            <p:spPr>
              <a:xfrm>
                <a:off x="4581432" y="1865438"/>
                <a:ext cx="320850" cy="329321"/>
              </a:xfrm>
              <a:prstGeom prst="rect">
                <a:avLst/>
              </a:prstGeom>
            </p:spPr>
          </p:pic>
        </p:grpSp>
        <p:grpSp>
          <p:nvGrpSpPr>
            <p:cNvPr id="81" name="Group 80">
              <a:extLst>
                <a:ext uri="{FF2B5EF4-FFF2-40B4-BE49-F238E27FC236}">
                  <a16:creationId xmlns:a16="http://schemas.microsoft.com/office/drawing/2014/main" id="{B19A6F7A-147A-00E7-657D-3123CEEE66A3}"/>
                </a:ext>
              </a:extLst>
            </p:cNvPr>
            <p:cNvGrpSpPr>
              <a:grpSpLocks noChangeAspect="1"/>
            </p:cNvGrpSpPr>
            <p:nvPr/>
          </p:nvGrpSpPr>
          <p:grpSpPr>
            <a:xfrm>
              <a:off x="8554273" y="3992321"/>
              <a:ext cx="805448" cy="1079999"/>
              <a:chOff x="6424340" y="1956229"/>
              <a:chExt cx="564677" cy="757158"/>
            </a:xfrm>
          </p:grpSpPr>
          <p:pic>
            <p:nvPicPr>
              <p:cNvPr id="79" name="Picture 8" descr="Science_Bacteriology_Icon_RGB_300dpi">
                <a:extLst>
                  <a:ext uri="{FF2B5EF4-FFF2-40B4-BE49-F238E27FC236}">
                    <a16:creationId xmlns:a16="http://schemas.microsoft.com/office/drawing/2014/main" id="{A5246692-9F5D-0A92-D60C-7BAD35B54C9E}"/>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rot="11721515">
                <a:off x="6481870" y="1956229"/>
                <a:ext cx="507147" cy="47018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8F0604AD-3E9D-07D8-244A-34F2E7F52EC6}"/>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6424340" y="2384483"/>
                <a:ext cx="521092" cy="328904"/>
              </a:xfrm>
              <a:prstGeom prst="rect">
                <a:avLst/>
              </a:prstGeom>
            </p:spPr>
          </p:pic>
        </p:grpSp>
        <p:grpSp>
          <p:nvGrpSpPr>
            <p:cNvPr id="83" name="Group 82">
              <a:extLst>
                <a:ext uri="{FF2B5EF4-FFF2-40B4-BE49-F238E27FC236}">
                  <a16:creationId xmlns:a16="http://schemas.microsoft.com/office/drawing/2014/main" id="{474AFDE6-9C23-D144-03A5-689D9D91D0EB}"/>
                </a:ext>
              </a:extLst>
            </p:cNvPr>
            <p:cNvGrpSpPr>
              <a:grpSpLocks noChangeAspect="1"/>
            </p:cNvGrpSpPr>
            <p:nvPr/>
          </p:nvGrpSpPr>
          <p:grpSpPr>
            <a:xfrm>
              <a:off x="8358871" y="2385105"/>
              <a:ext cx="1070454" cy="1080000"/>
              <a:chOff x="6321031" y="3782150"/>
              <a:chExt cx="771295" cy="778173"/>
            </a:xfrm>
          </p:grpSpPr>
          <p:pic>
            <p:nvPicPr>
              <p:cNvPr id="84" name="Picture 12" descr="RandDKnowledge_Icon_PatientengagementMethods_FINAL_4167x4167">
                <a:extLst>
                  <a:ext uri="{FF2B5EF4-FFF2-40B4-BE49-F238E27FC236}">
                    <a16:creationId xmlns:a16="http://schemas.microsoft.com/office/drawing/2014/main" id="{1509C7AA-58F3-3D39-A892-DE61336267F8}"/>
                  </a:ext>
                </a:extLst>
              </p:cNvPr>
              <p:cNvPicPr>
                <a:picLocks noChangeAspect="1" noChangeArrowheads="1"/>
              </p:cNvPicPr>
              <p:nvPr/>
            </p:nvPicPr>
            <p:blipFill rotWithShape="1">
              <a:blip r:embed="rId21" cstate="hqprint">
                <a:extLst>
                  <a:ext uri="{28A0092B-C50C-407E-A947-70E740481C1C}">
                    <a14:useLocalDpi xmlns:a14="http://schemas.microsoft.com/office/drawing/2010/main" val="0"/>
                  </a:ext>
                </a:extLst>
              </a:blip>
              <a:srcRect t="52459"/>
              <a:stretch/>
            </p:blipFill>
            <p:spPr bwMode="auto">
              <a:xfrm>
                <a:off x="6321031" y="4234226"/>
                <a:ext cx="771295" cy="32609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Science_Bacteriology_Icon_RGB_300dpi">
                <a:extLst>
                  <a:ext uri="{FF2B5EF4-FFF2-40B4-BE49-F238E27FC236}">
                    <a16:creationId xmlns:a16="http://schemas.microsoft.com/office/drawing/2014/main" id="{777BBFE9-6F34-8E32-05C9-703F6DF9C07C}"/>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rot="11721515">
                <a:off x="6511979" y="3782150"/>
                <a:ext cx="507147" cy="470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75F57828-04FD-516D-0747-D3D40DCA7146}"/>
                </a:ext>
              </a:extLst>
            </p:cNvPr>
            <p:cNvGrpSpPr>
              <a:grpSpLocks noChangeAspect="1"/>
            </p:cNvGrpSpPr>
            <p:nvPr/>
          </p:nvGrpSpPr>
          <p:grpSpPr>
            <a:xfrm>
              <a:off x="9175788" y="1935629"/>
              <a:ext cx="990957" cy="720000"/>
              <a:chOff x="4277216" y="3421762"/>
              <a:chExt cx="1029248" cy="840885"/>
            </a:xfrm>
          </p:grpSpPr>
          <p:sp>
            <p:nvSpPr>
              <p:cNvPr id="87" name="Oval 86">
                <a:extLst>
                  <a:ext uri="{FF2B5EF4-FFF2-40B4-BE49-F238E27FC236}">
                    <a16:creationId xmlns:a16="http://schemas.microsoft.com/office/drawing/2014/main" id="{DE17F7E1-4D8F-262A-45F1-B6A4A5EF6C77}"/>
                  </a:ext>
                </a:extLst>
              </p:cNvPr>
              <p:cNvSpPr/>
              <p:nvPr/>
            </p:nvSpPr>
            <p:spPr>
              <a:xfrm>
                <a:off x="4277216" y="3421762"/>
                <a:ext cx="1029248" cy="8408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nvGrpSpPr>
              <p:cNvPr id="88" name="Group 87">
                <a:extLst>
                  <a:ext uri="{FF2B5EF4-FFF2-40B4-BE49-F238E27FC236}">
                    <a16:creationId xmlns:a16="http://schemas.microsoft.com/office/drawing/2014/main" id="{2920F1D7-EF48-30E8-1CDC-D4B79827C8C5}"/>
                  </a:ext>
                </a:extLst>
              </p:cNvPr>
              <p:cNvGrpSpPr/>
              <p:nvPr/>
            </p:nvGrpSpPr>
            <p:grpSpPr>
              <a:xfrm>
                <a:off x="4523763" y="3540879"/>
                <a:ext cx="547181" cy="543070"/>
                <a:chOff x="10452174" y="4719644"/>
                <a:chExt cx="560469" cy="515489"/>
              </a:xfrm>
            </p:grpSpPr>
            <p:pic>
              <p:nvPicPr>
                <p:cNvPr id="89" name="Picture 88">
                  <a:extLst>
                    <a:ext uri="{FF2B5EF4-FFF2-40B4-BE49-F238E27FC236}">
                      <a16:creationId xmlns:a16="http://schemas.microsoft.com/office/drawing/2014/main" id="{3768C533-CABE-2622-E537-FA348DD0BE90}"/>
                    </a:ext>
                  </a:extLst>
                </p:cNvPr>
                <p:cNvPicPr>
                  <a:picLocks noChangeAspect="1"/>
                </p:cNvPicPr>
                <p:nvPr/>
              </p:nvPicPr>
              <p:blipFill>
                <a:blip r:embed="rId22"/>
                <a:stretch>
                  <a:fillRect/>
                </a:stretch>
              </p:blipFill>
              <p:spPr>
                <a:xfrm rot="17685991">
                  <a:off x="10820282" y="4770851"/>
                  <a:ext cx="186116" cy="198607"/>
                </a:xfrm>
                <a:prstGeom prst="rect">
                  <a:avLst/>
                </a:prstGeom>
              </p:spPr>
            </p:pic>
            <p:pic>
              <p:nvPicPr>
                <p:cNvPr id="90" name="Picture 89">
                  <a:extLst>
                    <a:ext uri="{FF2B5EF4-FFF2-40B4-BE49-F238E27FC236}">
                      <a16:creationId xmlns:a16="http://schemas.microsoft.com/office/drawing/2014/main" id="{F5BD890A-DF2C-073E-69C3-ED9B5739E5E8}"/>
                    </a:ext>
                  </a:extLst>
                </p:cNvPr>
                <p:cNvPicPr>
                  <a:picLocks noChangeAspect="1"/>
                </p:cNvPicPr>
                <p:nvPr/>
              </p:nvPicPr>
              <p:blipFill>
                <a:blip r:embed="rId22"/>
                <a:stretch>
                  <a:fillRect/>
                </a:stretch>
              </p:blipFill>
              <p:spPr>
                <a:xfrm rot="2006278">
                  <a:off x="10648570" y="5036526"/>
                  <a:ext cx="186116" cy="198607"/>
                </a:xfrm>
                <a:prstGeom prst="rect">
                  <a:avLst/>
                </a:prstGeom>
              </p:spPr>
            </p:pic>
            <p:pic>
              <p:nvPicPr>
                <p:cNvPr id="91" name="Picture 90">
                  <a:extLst>
                    <a:ext uri="{FF2B5EF4-FFF2-40B4-BE49-F238E27FC236}">
                      <a16:creationId xmlns:a16="http://schemas.microsoft.com/office/drawing/2014/main" id="{BC2D980E-CC39-1CCB-4D33-72D4A082DD42}"/>
                    </a:ext>
                  </a:extLst>
                </p:cNvPr>
                <p:cNvPicPr>
                  <a:picLocks noChangeAspect="1"/>
                </p:cNvPicPr>
                <p:nvPr/>
              </p:nvPicPr>
              <p:blipFill>
                <a:blip r:embed="rId22"/>
                <a:stretch>
                  <a:fillRect/>
                </a:stretch>
              </p:blipFill>
              <p:spPr>
                <a:xfrm rot="9905561">
                  <a:off x="10452174" y="4719644"/>
                  <a:ext cx="186116" cy="198607"/>
                </a:xfrm>
                <a:prstGeom prst="rect">
                  <a:avLst/>
                </a:prstGeom>
              </p:spPr>
            </p:pic>
            <p:pic>
              <p:nvPicPr>
                <p:cNvPr id="92" name="Picture 91">
                  <a:extLst>
                    <a:ext uri="{FF2B5EF4-FFF2-40B4-BE49-F238E27FC236}">
                      <a16:creationId xmlns:a16="http://schemas.microsoft.com/office/drawing/2014/main" id="{60118D52-9924-6F0E-E767-D65818972D2A}"/>
                    </a:ext>
                  </a:extLst>
                </p:cNvPr>
                <p:cNvPicPr>
                  <a:picLocks noChangeAspect="1"/>
                </p:cNvPicPr>
                <p:nvPr/>
              </p:nvPicPr>
              <p:blipFill rotWithShape="1">
                <a:blip r:embed="rId23" cstate="hqprint">
                  <a:extLst>
                    <a:ext uri="{28A0092B-C50C-407E-A947-70E740481C1C}">
                      <a14:useLocalDpi xmlns:a14="http://schemas.microsoft.com/office/drawing/2010/main" val="0"/>
                    </a:ext>
                  </a:extLst>
                </a:blip>
                <a:srcRect l="4348" t="12945" r="29374" b="24013"/>
                <a:stretch/>
              </p:blipFill>
              <p:spPr>
                <a:xfrm>
                  <a:off x="10531247" y="4762623"/>
                  <a:ext cx="369121" cy="351097"/>
                </a:xfrm>
                <a:prstGeom prst="rect">
                  <a:avLst/>
                </a:prstGeom>
              </p:spPr>
            </p:pic>
          </p:grpSp>
        </p:grpSp>
        <p:sp>
          <p:nvSpPr>
            <p:cNvPr id="27" name="TextBox 26">
              <a:extLst>
                <a:ext uri="{FF2B5EF4-FFF2-40B4-BE49-F238E27FC236}">
                  <a16:creationId xmlns:a16="http://schemas.microsoft.com/office/drawing/2014/main" id="{74065C18-9E7B-4F53-C9DD-E5D5A9C0F4CD}"/>
                </a:ext>
              </a:extLst>
            </p:cNvPr>
            <p:cNvSpPr txBox="1"/>
            <p:nvPr/>
          </p:nvSpPr>
          <p:spPr>
            <a:xfrm>
              <a:off x="10135238" y="2521644"/>
              <a:ext cx="1269974"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231F20"/>
                  </a:solidFill>
                  <a:effectLst/>
                  <a:uLnTx/>
                  <a:uFillTx/>
                  <a:latin typeface="Montserrat Light"/>
                  <a:ea typeface="+mn-ea"/>
                  <a:cs typeface="+mn-cs"/>
                </a:rPr>
                <a:t>Hohe antigene Übereinstimmung mit WHO-Virusstämmen </a:t>
              </a:r>
              <a:endParaRPr kumimoji="0" lang="en-US" sz="900" b="1" i="0" u="none" strike="noStrike" kern="1200" cap="none" spc="0" normalizeH="0" baseline="0" noProof="0" dirty="0">
                <a:ln>
                  <a:noFill/>
                </a:ln>
                <a:solidFill>
                  <a:srgbClr val="231F20"/>
                </a:solidFill>
                <a:effectLst/>
                <a:uLnTx/>
                <a:uFillTx/>
                <a:latin typeface="Montserrat Light"/>
                <a:ea typeface="+mn-ea"/>
                <a:cs typeface="+mn-cs"/>
              </a:endParaRPr>
            </a:p>
          </p:txBody>
        </p:sp>
        <p:sp>
          <p:nvSpPr>
            <p:cNvPr id="14" name="TextBox 13">
              <a:extLst>
                <a:ext uri="{FF2B5EF4-FFF2-40B4-BE49-F238E27FC236}">
                  <a16:creationId xmlns:a16="http://schemas.microsoft.com/office/drawing/2014/main" id="{4149DF73-A44A-16D4-DCFE-A0E80DA2F6BC}"/>
                </a:ext>
              </a:extLst>
            </p:cNvPr>
            <p:cNvSpPr txBox="1"/>
            <p:nvPr/>
          </p:nvSpPr>
          <p:spPr>
            <a:xfrm>
              <a:off x="6318141" y="4900606"/>
              <a:ext cx="130663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Eibasierter Influenza-Impfstoff</a:t>
              </a:r>
              <a:endParaRPr kumimoji="0" lang="en-US" sz="9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21" name="TextBox 20">
              <a:extLst>
                <a:ext uri="{FF2B5EF4-FFF2-40B4-BE49-F238E27FC236}">
                  <a16:creationId xmlns:a16="http://schemas.microsoft.com/office/drawing/2014/main" id="{482D8A53-FD4C-9D3A-2749-2B68F4FEB294}"/>
                </a:ext>
              </a:extLst>
            </p:cNvPr>
            <p:cNvSpPr txBox="1"/>
            <p:nvPr/>
          </p:nvSpPr>
          <p:spPr>
            <a:xfrm>
              <a:off x="6318141" y="2979301"/>
              <a:ext cx="130663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Zellkulturbasierter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Influenza-Impfstoff</a:t>
              </a:r>
              <a:endParaRPr kumimoji="0" lang="en-US" sz="900" b="1" i="0" u="none" strike="noStrike" kern="1200" cap="none" spc="0" normalizeH="0" baseline="0" noProof="0">
                <a:ln>
                  <a:noFill/>
                </a:ln>
                <a:solidFill>
                  <a:srgbClr val="231F20"/>
                </a:solidFill>
                <a:effectLst/>
                <a:uLnTx/>
                <a:uFillTx/>
                <a:latin typeface="Montserrat Light"/>
                <a:ea typeface="+mn-ea"/>
                <a:cs typeface="+mn-cs"/>
              </a:endParaRPr>
            </a:p>
          </p:txBody>
        </p:sp>
        <p:grpSp>
          <p:nvGrpSpPr>
            <p:cNvPr id="15" name="Group 14">
              <a:extLst>
                <a:ext uri="{FF2B5EF4-FFF2-40B4-BE49-F238E27FC236}">
                  <a16:creationId xmlns:a16="http://schemas.microsoft.com/office/drawing/2014/main" id="{15C656E9-4598-6250-30A7-8B404BE4B71A}"/>
                </a:ext>
              </a:extLst>
            </p:cNvPr>
            <p:cNvGrpSpPr/>
            <p:nvPr/>
          </p:nvGrpSpPr>
          <p:grpSpPr>
            <a:xfrm>
              <a:off x="3405110" y="4385927"/>
              <a:ext cx="1022274" cy="714072"/>
              <a:chOff x="2456688" y="3079186"/>
              <a:chExt cx="1152144" cy="858828"/>
            </a:xfrm>
          </p:grpSpPr>
          <p:sp>
            <p:nvSpPr>
              <p:cNvPr id="18" name="Oval 17">
                <a:extLst>
                  <a:ext uri="{FF2B5EF4-FFF2-40B4-BE49-F238E27FC236}">
                    <a16:creationId xmlns:a16="http://schemas.microsoft.com/office/drawing/2014/main" id="{C2BD4B4F-8904-7262-4E83-7513012635D2}"/>
                  </a:ext>
                </a:extLst>
              </p:cNvPr>
              <p:cNvSpPr/>
              <p:nvPr/>
            </p:nvSpPr>
            <p:spPr>
              <a:xfrm>
                <a:off x="2732500" y="3079186"/>
                <a:ext cx="617440" cy="617440"/>
              </a:xfrm>
              <a:prstGeom prst="ellipse">
                <a:avLst/>
              </a:prstGeom>
              <a:solidFill>
                <a:srgbClr val="F4F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9" name="Freeform: Shape 18">
                <a:extLst>
                  <a:ext uri="{FF2B5EF4-FFF2-40B4-BE49-F238E27FC236}">
                    <a16:creationId xmlns:a16="http://schemas.microsoft.com/office/drawing/2014/main" id="{E18EB2FD-6801-3015-48FC-DDF63E3D173C}"/>
                  </a:ext>
                </a:extLst>
              </p:cNvPr>
              <p:cNvSpPr/>
              <p:nvPr/>
            </p:nvSpPr>
            <p:spPr>
              <a:xfrm>
                <a:off x="2542872" y="3276654"/>
                <a:ext cx="981297" cy="592669"/>
              </a:xfrm>
              <a:custGeom>
                <a:avLst/>
                <a:gdLst>
                  <a:gd name="connsiteX0" fmla="*/ 715776 w 735903"/>
                  <a:gd name="connsiteY0" fmla="*/ 18337 h 443188"/>
                  <a:gd name="connsiteX1" fmla="*/ 622431 w 735903"/>
                  <a:gd name="connsiteY1" fmla="*/ 18337 h 443188"/>
                  <a:gd name="connsiteX2" fmla="*/ 540516 w 735903"/>
                  <a:gd name="connsiteY2" fmla="*/ 88822 h 443188"/>
                  <a:gd name="connsiteX3" fmla="*/ 500511 w 735903"/>
                  <a:gd name="connsiteY3" fmla="*/ 172642 h 443188"/>
                  <a:gd name="connsiteX4" fmla="*/ 456696 w 735903"/>
                  <a:gd name="connsiteY4" fmla="*/ 128827 h 443188"/>
                  <a:gd name="connsiteX5" fmla="*/ 397641 w 735903"/>
                  <a:gd name="connsiteY5" fmla="*/ 86917 h 443188"/>
                  <a:gd name="connsiteX6" fmla="*/ 317631 w 735903"/>
                  <a:gd name="connsiteY6" fmla="*/ 86917 h 443188"/>
                  <a:gd name="connsiteX7" fmla="*/ 241431 w 735903"/>
                  <a:gd name="connsiteY7" fmla="*/ 136447 h 443188"/>
                  <a:gd name="connsiteX8" fmla="*/ 209046 w 735903"/>
                  <a:gd name="connsiteY8" fmla="*/ 130732 h 443188"/>
                  <a:gd name="connsiteX9" fmla="*/ 182376 w 735903"/>
                  <a:gd name="connsiteY9" fmla="*/ 62152 h 443188"/>
                  <a:gd name="connsiteX10" fmla="*/ 108081 w 735903"/>
                  <a:gd name="connsiteY10" fmla="*/ 20242 h 443188"/>
                  <a:gd name="connsiteX11" fmla="*/ 66171 w 735903"/>
                  <a:gd name="connsiteY11" fmla="*/ 18337 h 443188"/>
                  <a:gd name="connsiteX12" fmla="*/ 1401 w 735903"/>
                  <a:gd name="connsiteY12" fmla="*/ 203122 h 443188"/>
                  <a:gd name="connsiteX13" fmla="*/ 132846 w 735903"/>
                  <a:gd name="connsiteY13" fmla="*/ 351712 h 443188"/>
                  <a:gd name="connsiteX14" fmla="*/ 300486 w 735903"/>
                  <a:gd name="connsiteY14" fmla="*/ 424102 h 443188"/>
                  <a:gd name="connsiteX15" fmla="*/ 607191 w 735903"/>
                  <a:gd name="connsiteY15" fmla="*/ 426007 h 443188"/>
                  <a:gd name="connsiteX16" fmla="*/ 727206 w 735903"/>
                  <a:gd name="connsiteY16" fmla="*/ 225982 h 443188"/>
                  <a:gd name="connsiteX17" fmla="*/ 715776 w 735903"/>
                  <a:gd name="connsiteY17" fmla="*/ 18337 h 443188"/>
                  <a:gd name="connsiteX0" fmla="*/ 715776 w 835909"/>
                  <a:gd name="connsiteY0" fmla="*/ 15187 h 440038"/>
                  <a:gd name="connsiteX1" fmla="*/ 622431 w 835909"/>
                  <a:gd name="connsiteY1" fmla="*/ 15187 h 440038"/>
                  <a:gd name="connsiteX2" fmla="*/ 540516 w 835909"/>
                  <a:gd name="connsiteY2" fmla="*/ 85672 h 440038"/>
                  <a:gd name="connsiteX3" fmla="*/ 500511 w 835909"/>
                  <a:gd name="connsiteY3" fmla="*/ 169492 h 440038"/>
                  <a:gd name="connsiteX4" fmla="*/ 456696 w 835909"/>
                  <a:gd name="connsiteY4" fmla="*/ 125677 h 440038"/>
                  <a:gd name="connsiteX5" fmla="*/ 397641 w 835909"/>
                  <a:gd name="connsiteY5" fmla="*/ 83767 h 440038"/>
                  <a:gd name="connsiteX6" fmla="*/ 317631 w 835909"/>
                  <a:gd name="connsiteY6" fmla="*/ 83767 h 440038"/>
                  <a:gd name="connsiteX7" fmla="*/ 241431 w 835909"/>
                  <a:gd name="connsiteY7" fmla="*/ 133297 h 440038"/>
                  <a:gd name="connsiteX8" fmla="*/ 209046 w 835909"/>
                  <a:gd name="connsiteY8" fmla="*/ 127582 h 440038"/>
                  <a:gd name="connsiteX9" fmla="*/ 182376 w 835909"/>
                  <a:gd name="connsiteY9" fmla="*/ 59002 h 440038"/>
                  <a:gd name="connsiteX10" fmla="*/ 108081 w 835909"/>
                  <a:gd name="connsiteY10" fmla="*/ 17092 h 440038"/>
                  <a:gd name="connsiteX11" fmla="*/ 66171 w 835909"/>
                  <a:gd name="connsiteY11" fmla="*/ 15187 h 440038"/>
                  <a:gd name="connsiteX12" fmla="*/ 1401 w 835909"/>
                  <a:gd name="connsiteY12" fmla="*/ 199972 h 440038"/>
                  <a:gd name="connsiteX13" fmla="*/ 132846 w 835909"/>
                  <a:gd name="connsiteY13" fmla="*/ 348562 h 440038"/>
                  <a:gd name="connsiteX14" fmla="*/ 300486 w 835909"/>
                  <a:gd name="connsiteY14" fmla="*/ 420952 h 440038"/>
                  <a:gd name="connsiteX15" fmla="*/ 607191 w 835909"/>
                  <a:gd name="connsiteY15" fmla="*/ 422857 h 440038"/>
                  <a:gd name="connsiteX16" fmla="*/ 833886 w 835909"/>
                  <a:gd name="connsiteY16" fmla="*/ 179017 h 440038"/>
                  <a:gd name="connsiteX17" fmla="*/ 715776 w 835909"/>
                  <a:gd name="connsiteY17" fmla="*/ 15187 h 440038"/>
                  <a:gd name="connsiteX0" fmla="*/ 715776 w 863692"/>
                  <a:gd name="connsiteY0" fmla="*/ 15187 h 453337"/>
                  <a:gd name="connsiteX1" fmla="*/ 622431 w 863692"/>
                  <a:gd name="connsiteY1" fmla="*/ 15187 h 453337"/>
                  <a:gd name="connsiteX2" fmla="*/ 540516 w 863692"/>
                  <a:gd name="connsiteY2" fmla="*/ 85672 h 453337"/>
                  <a:gd name="connsiteX3" fmla="*/ 500511 w 863692"/>
                  <a:gd name="connsiteY3" fmla="*/ 169492 h 453337"/>
                  <a:gd name="connsiteX4" fmla="*/ 456696 w 863692"/>
                  <a:gd name="connsiteY4" fmla="*/ 125677 h 453337"/>
                  <a:gd name="connsiteX5" fmla="*/ 397641 w 863692"/>
                  <a:gd name="connsiteY5" fmla="*/ 83767 h 453337"/>
                  <a:gd name="connsiteX6" fmla="*/ 317631 w 863692"/>
                  <a:gd name="connsiteY6" fmla="*/ 83767 h 453337"/>
                  <a:gd name="connsiteX7" fmla="*/ 241431 w 863692"/>
                  <a:gd name="connsiteY7" fmla="*/ 133297 h 453337"/>
                  <a:gd name="connsiteX8" fmla="*/ 209046 w 863692"/>
                  <a:gd name="connsiteY8" fmla="*/ 127582 h 453337"/>
                  <a:gd name="connsiteX9" fmla="*/ 182376 w 863692"/>
                  <a:gd name="connsiteY9" fmla="*/ 59002 h 453337"/>
                  <a:gd name="connsiteX10" fmla="*/ 108081 w 863692"/>
                  <a:gd name="connsiteY10" fmla="*/ 17092 h 453337"/>
                  <a:gd name="connsiteX11" fmla="*/ 66171 w 863692"/>
                  <a:gd name="connsiteY11" fmla="*/ 15187 h 453337"/>
                  <a:gd name="connsiteX12" fmla="*/ 1401 w 863692"/>
                  <a:gd name="connsiteY12" fmla="*/ 199972 h 453337"/>
                  <a:gd name="connsiteX13" fmla="*/ 132846 w 863692"/>
                  <a:gd name="connsiteY13" fmla="*/ 348562 h 453337"/>
                  <a:gd name="connsiteX14" fmla="*/ 300486 w 863692"/>
                  <a:gd name="connsiteY14" fmla="*/ 420952 h 453337"/>
                  <a:gd name="connsiteX15" fmla="*/ 824361 w 863692"/>
                  <a:gd name="connsiteY15" fmla="*/ 440002 h 453337"/>
                  <a:gd name="connsiteX16" fmla="*/ 833886 w 863692"/>
                  <a:gd name="connsiteY16" fmla="*/ 179017 h 453337"/>
                  <a:gd name="connsiteX17" fmla="*/ 715776 w 863692"/>
                  <a:gd name="connsiteY17" fmla="*/ 15187 h 453337"/>
                  <a:gd name="connsiteX0" fmla="*/ 715776 w 863692"/>
                  <a:gd name="connsiteY0" fmla="*/ 15187 h 484909"/>
                  <a:gd name="connsiteX1" fmla="*/ 622431 w 863692"/>
                  <a:gd name="connsiteY1" fmla="*/ 15187 h 484909"/>
                  <a:gd name="connsiteX2" fmla="*/ 540516 w 863692"/>
                  <a:gd name="connsiteY2" fmla="*/ 85672 h 484909"/>
                  <a:gd name="connsiteX3" fmla="*/ 500511 w 863692"/>
                  <a:gd name="connsiteY3" fmla="*/ 169492 h 484909"/>
                  <a:gd name="connsiteX4" fmla="*/ 456696 w 863692"/>
                  <a:gd name="connsiteY4" fmla="*/ 125677 h 484909"/>
                  <a:gd name="connsiteX5" fmla="*/ 397641 w 863692"/>
                  <a:gd name="connsiteY5" fmla="*/ 83767 h 484909"/>
                  <a:gd name="connsiteX6" fmla="*/ 317631 w 863692"/>
                  <a:gd name="connsiteY6" fmla="*/ 83767 h 484909"/>
                  <a:gd name="connsiteX7" fmla="*/ 241431 w 863692"/>
                  <a:gd name="connsiteY7" fmla="*/ 133297 h 484909"/>
                  <a:gd name="connsiteX8" fmla="*/ 209046 w 863692"/>
                  <a:gd name="connsiteY8" fmla="*/ 127582 h 484909"/>
                  <a:gd name="connsiteX9" fmla="*/ 182376 w 863692"/>
                  <a:gd name="connsiteY9" fmla="*/ 59002 h 484909"/>
                  <a:gd name="connsiteX10" fmla="*/ 108081 w 863692"/>
                  <a:gd name="connsiteY10" fmla="*/ 17092 h 484909"/>
                  <a:gd name="connsiteX11" fmla="*/ 66171 w 863692"/>
                  <a:gd name="connsiteY11" fmla="*/ 15187 h 484909"/>
                  <a:gd name="connsiteX12" fmla="*/ 1401 w 863692"/>
                  <a:gd name="connsiteY12" fmla="*/ 199972 h 484909"/>
                  <a:gd name="connsiteX13" fmla="*/ 132846 w 863692"/>
                  <a:gd name="connsiteY13" fmla="*/ 348562 h 484909"/>
                  <a:gd name="connsiteX14" fmla="*/ 365256 w 863692"/>
                  <a:gd name="connsiteY14" fmla="*/ 480007 h 484909"/>
                  <a:gd name="connsiteX15" fmla="*/ 824361 w 863692"/>
                  <a:gd name="connsiteY15" fmla="*/ 440002 h 484909"/>
                  <a:gd name="connsiteX16" fmla="*/ 833886 w 863692"/>
                  <a:gd name="connsiteY16" fmla="*/ 179017 h 484909"/>
                  <a:gd name="connsiteX17" fmla="*/ 715776 w 863692"/>
                  <a:gd name="connsiteY17" fmla="*/ 15187 h 484909"/>
                  <a:gd name="connsiteX0" fmla="*/ 715776 w 845236"/>
                  <a:gd name="connsiteY0" fmla="*/ 15187 h 512468"/>
                  <a:gd name="connsiteX1" fmla="*/ 622431 w 845236"/>
                  <a:gd name="connsiteY1" fmla="*/ 15187 h 512468"/>
                  <a:gd name="connsiteX2" fmla="*/ 540516 w 845236"/>
                  <a:gd name="connsiteY2" fmla="*/ 85672 h 512468"/>
                  <a:gd name="connsiteX3" fmla="*/ 500511 w 845236"/>
                  <a:gd name="connsiteY3" fmla="*/ 169492 h 512468"/>
                  <a:gd name="connsiteX4" fmla="*/ 456696 w 845236"/>
                  <a:gd name="connsiteY4" fmla="*/ 125677 h 512468"/>
                  <a:gd name="connsiteX5" fmla="*/ 397641 w 845236"/>
                  <a:gd name="connsiteY5" fmla="*/ 83767 h 512468"/>
                  <a:gd name="connsiteX6" fmla="*/ 317631 w 845236"/>
                  <a:gd name="connsiteY6" fmla="*/ 83767 h 512468"/>
                  <a:gd name="connsiteX7" fmla="*/ 241431 w 845236"/>
                  <a:gd name="connsiteY7" fmla="*/ 133297 h 512468"/>
                  <a:gd name="connsiteX8" fmla="*/ 209046 w 845236"/>
                  <a:gd name="connsiteY8" fmla="*/ 127582 h 512468"/>
                  <a:gd name="connsiteX9" fmla="*/ 182376 w 845236"/>
                  <a:gd name="connsiteY9" fmla="*/ 59002 h 512468"/>
                  <a:gd name="connsiteX10" fmla="*/ 108081 w 845236"/>
                  <a:gd name="connsiteY10" fmla="*/ 17092 h 512468"/>
                  <a:gd name="connsiteX11" fmla="*/ 66171 w 845236"/>
                  <a:gd name="connsiteY11" fmla="*/ 15187 h 512468"/>
                  <a:gd name="connsiteX12" fmla="*/ 1401 w 845236"/>
                  <a:gd name="connsiteY12" fmla="*/ 199972 h 512468"/>
                  <a:gd name="connsiteX13" fmla="*/ 132846 w 845236"/>
                  <a:gd name="connsiteY13" fmla="*/ 348562 h 512468"/>
                  <a:gd name="connsiteX14" fmla="*/ 365256 w 845236"/>
                  <a:gd name="connsiteY14" fmla="*/ 480007 h 512468"/>
                  <a:gd name="connsiteX15" fmla="*/ 687200 w 845236"/>
                  <a:gd name="connsiteY15" fmla="*/ 510487 h 512468"/>
                  <a:gd name="connsiteX16" fmla="*/ 824361 w 845236"/>
                  <a:gd name="connsiteY16" fmla="*/ 440002 h 512468"/>
                  <a:gd name="connsiteX17" fmla="*/ 833886 w 845236"/>
                  <a:gd name="connsiteY17" fmla="*/ 179017 h 512468"/>
                  <a:gd name="connsiteX18" fmla="*/ 715776 w 845236"/>
                  <a:gd name="connsiteY18" fmla="*/ 15187 h 512468"/>
                  <a:gd name="connsiteX0" fmla="*/ 715776 w 845236"/>
                  <a:gd name="connsiteY0" fmla="*/ 15187 h 514027"/>
                  <a:gd name="connsiteX1" fmla="*/ 622431 w 845236"/>
                  <a:gd name="connsiteY1" fmla="*/ 15187 h 514027"/>
                  <a:gd name="connsiteX2" fmla="*/ 540516 w 845236"/>
                  <a:gd name="connsiteY2" fmla="*/ 85672 h 514027"/>
                  <a:gd name="connsiteX3" fmla="*/ 500511 w 845236"/>
                  <a:gd name="connsiteY3" fmla="*/ 169492 h 514027"/>
                  <a:gd name="connsiteX4" fmla="*/ 456696 w 845236"/>
                  <a:gd name="connsiteY4" fmla="*/ 125677 h 514027"/>
                  <a:gd name="connsiteX5" fmla="*/ 397641 w 845236"/>
                  <a:gd name="connsiteY5" fmla="*/ 83767 h 514027"/>
                  <a:gd name="connsiteX6" fmla="*/ 317631 w 845236"/>
                  <a:gd name="connsiteY6" fmla="*/ 83767 h 514027"/>
                  <a:gd name="connsiteX7" fmla="*/ 241431 w 845236"/>
                  <a:gd name="connsiteY7" fmla="*/ 133297 h 514027"/>
                  <a:gd name="connsiteX8" fmla="*/ 209046 w 845236"/>
                  <a:gd name="connsiteY8" fmla="*/ 127582 h 514027"/>
                  <a:gd name="connsiteX9" fmla="*/ 182376 w 845236"/>
                  <a:gd name="connsiteY9" fmla="*/ 59002 h 514027"/>
                  <a:gd name="connsiteX10" fmla="*/ 108081 w 845236"/>
                  <a:gd name="connsiteY10" fmla="*/ 17092 h 514027"/>
                  <a:gd name="connsiteX11" fmla="*/ 66171 w 845236"/>
                  <a:gd name="connsiteY11" fmla="*/ 15187 h 514027"/>
                  <a:gd name="connsiteX12" fmla="*/ 1401 w 845236"/>
                  <a:gd name="connsiteY12" fmla="*/ 199972 h 514027"/>
                  <a:gd name="connsiteX13" fmla="*/ 132846 w 845236"/>
                  <a:gd name="connsiteY13" fmla="*/ 348562 h 514027"/>
                  <a:gd name="connsiteX14" fmla="*/ 365256 w 845236"/>
                  <a:gd name="connsiteY14" fmla="*/ 480007 h 514027"/>
                  <a:gd name="connsiteX15" fmla="*/ 561470 w 845236"/>
                  <a:gd name="connsiteY15" fmla="*/ 495246 h 514027"/>
                  <a:gd name="connsiteX16" fmla="*/ 687200 w 845236"/>
                  <a:gd name="connsiteY16" fmla="*/ 510487 h 514027"/>
                  <a:gd name="connsiteX17" fmla="*/ 824361 w 845236"/>
                  <a:gd name="connsiteY17" fmla="*/ 440002 h 514027"/>
                  <a:gd name="connsiteX18" fmla="*/ 833886 w 845236"/>
                  <a:gd name="connsiteY18" fmla="*/ 179017 h 514027"/>
                  <a:gd name="connsiteX19" fmla="*/ 715776 w 845236"/>
                  <a:gd name="connsiteY19" fmla="*/ 15187 h 514027"/>
                  <a:gd name="connsiteX0" fmla="*/ 715776 w 845236"/>
                  <a:gd name="connsiteY0" fmla="*/ 15187 h 595537"/>
                  <a:gd name="connsiteX1" fmla="*/ 622431 w 845236"/>
                  <a:gd name="connsiteY1" fmla="*/ 15187 h 595537"/>
                  <a:gd name="connsiteX2" fmla="*/ 540516 w 845236"/>
                  <a:gd name="connsiteY2" fmla="*/ 85672 h 595537"/>
                  <a:gd name="connsiteX3" fmla="*/ 500511 w 845236"/>
                  <a:gd name="connsiteY3" fmla="*/ 169492 h 595537"/>
                  <a:gd name="connsiteX4" fmla="*/ 456696 w 845236"/>
                  <a:gd name="connsiteY4" fmla="*/ 125677 h 595537"/>
                  <a:gd name="connsiteX5" fmla="*/ 397641 w 845236"/>
                  <a:gd name="connsiteY5" fmla="*/ 83767 h 595537"/>
                  <a:gd name="connsiteX6" fmla="*/ 317631 w 845236"/>
                  <a:gd name="connsiteY6" fmla="*/ 83767 h 595537"/>
                  <a:gd name="connsiteX7" fmla="*/ 241431 w 845236"/>
                  <a:gd name="connsiteY7" fmla="*/ 133297 h 595537"/>
                  <a:gd name="connsiteX8" fmla="*/ 209046 w 845236"/>
                  <a:gd name="connsiteY8" fmla="*/ 127582 h 595537"/>
                  <a:gd name="connsiteX9" fmla="*/ 182376 w 845236"/>
                  <a:gd name="connsiteY9" fmla="*/ 59002 h 595537"/>
                  <a:gd name="connsiteX10" fmla="*/ 108081 w 845236"/>
                  <a:gd name="connsiteY10" fmla="*/ 17092 h 595537"/>
                  <a:gd name="connsiteX11" fmla="*/ 66171 w 845236"/>
                  <a:gd name="connsiteY11" fmla="*/ 15187 h 595537"/>
                  <a:gd name="connsiteX12" fmla="*/ 1401 w 845236"/>
                  <a:gd name="connsiteY12" fmla="*/ 199972 h 595537"/>
                  <a:gd name="connsiteX13" fmla="*/ 132846 w 845236"/>
                  <a:gd name="connsiteY13" fmla="*/ 348562 h 595537"/>
                  <a:gd name="connsiteX14" fmla="*/ 391926 w 845236"/>
                  <a:gd name="connsiteY14" fmla="*/ 592402 h 595537"/>
                  <a:gd name="connsiteX15" fmla="*/ 561470 w 845236"/>
                  <a:gd name="connsiteY15" fmla="*/ 495246 h 595537"/>
                  <a:gd name="connsiteX16" fmla="*/ 687200 w 845236"/>
                  <a:gd name="connsiteY16" fmla="*/ 510487 h 595537"/>
                  <a:gd name="connsiteX17" fmla="*/ 824361 w 845236"/>
                  <a:gd name="connsiteY17" fmla="*/ 440002 h 595537"/>
                  <a:gd name="connsiteX18" fmla="*/ 833886 w 845236"/>
                  <a:gd name="connsiteY18" fmla="*/ 179017 h 595537"/>
                  <a:gd name="connsiteX19" fmla="*/ 715776 w 845236"/>
                  <a:gd name="connsiteY19" fmla="*/ 15187 h 595537"/>
                  <a:gd name="connsiteX0" fmla="*/ 715776 w 845236"/>
                  <a:gd name="connsiteY0" fmla="*/ 15187 h 592669"/>
                  <a:gd name="connsiteX1" fmla="*/ 622431 w 845236"/>
                  <a:gd name="connsiteY1" fmla="*/ 15187 h 592669"/>
                  <a:gd name="connsiteX2" fmla="*/ 540516 w 845236"/>
                  <a:gd name="connsiteY2" fmla="*/ 85672 h 592669"/>
                  <a:gd name="connsiteX3" fmla="*/ 500511 w 845236"/>
                  <a:gd name="connsiteY3" fmla="*/ 169492 h 592669"/>
                  <a:gd name="connsiteX4" fmla="*/ 456696 w 845236"/>
                  <a:gd name="connsiteY4" fmla="*/ 125677 h 592669"/>
                  <a:gd name="connsiteX5" fmla="*/ 397641 w 845236"/>
                  <a:gd name="connsiteY5" fmla="*/ 83767 h 592669"/>
                  <a:gd name="connsiteX6" fmla="*/ 317631 w 845236"/>
                  <a:gd name="connsiteY6" fmla="*/ 83767 h 592669"/>
                  <a:gd name="connsiteX7" fmla="*/ 241431 w 845236"/>
                  <a:gd name="connsiteY7" fmla="*/ 133297 h 592669"/>
                  <a:gd name="connsiteX8" fmla="*/ 209046 w 845236"/>
                  <a:gd name="connsiteY8" fmla="*/ 127582 h 592669"/>
                  <a:gd name="connsiteX9" fmla="*/ 182376 w 845236"/>
                  <a:gd name="connsiteY9" fmla="*/ 59002 h 592669"/>
                  <a:gd name="connsiteX10" fmla="*/ 108081 w 845236"/>
                  <a:gd name="connsiteY10" fmla="*/ 17092 h 592669"/>
                  <a:gd name="connsiteX11" fmla="*/ 66171 w 845236"/>
                  <a:gd name="connsiteY11" fmla="*/ 15187 h 592669"/>
                  <a:gd name="connsiteX12" fmla="*/ 1401 w 845236"/>
                  <a:gd name="connsiteY12" fmla="*/ 199972 h 592669"/>
                  <a:gd name="connsiteX13" fmla="*/ 132846 w 845236"/>
                  <a:gd name="connsiteY13" fmla="*/ 348562 h 592669"/>
                  <a:gd name="connsiteX14" fmla="*/ 193805 w 845236"/>
                  <a:gd name="connsiteY14" fmla="*/ 518106 h 592669"/>
                  <a:gd name="connsiteX15" fmla="*/ 391926 w 845236"/>
                  <a:gd name="connsiteY15" fmla="*/ 592402 h 592669"/>
                  <a:gd name="connsiteX16" fmla="*/ 561470 w 845236"/>
                  <a:gd name="connsiteY16" fmla="*/ 495246 h 592669"/>
                  <a:gd name="connsiteX17" fmla="*/ 687200 w 845236"/>
                  <a:gd name="connsiteY17" fmla="*/ 510487 h 592669"/>
                  <a:gd name="connsiteX18" fmla="*/ 824361 w 845236"/>
                  <a:gd name="connsiteY18" fmla="*/ 440002 h 592669"/>
                  <a:gd name="connsiteX19" fmla="*/ 833886 w 845236"/>
                  <a:gd name="connsiteY19" fmla="*/ 179017 h 592669"/>
                  <a:gd name="connsiteX20" fmla="*/ 715776 w 845236"/>
                  <a:gd name="connsiteY20" fmla="*/ 15187 h 592669"/>
                  <a:gd name="connsiteX0" fmla="*/ 714592 w 844052"/>
                  <a:gd name="connsiteY0" fmla="*/ 15187 h 592669"/>
                  <a:gd name="connsiteX1" fmla="*/ 621247 w 844052"/>
                  <a:gd name="connsiteY1" fmla="*/ 15187 h 592669"/>
                  <a:gd name="connsiteX2" fmla="*/ 539332 w 844052"/>
                  <a:gd name="connsiteY2" fmla="*/ 85672 h 592669"/>
                  <a:gd name="connsiteX3" fmla="*/ 499327 w 844052"/>
                  <a:gd name="connsiteY3" fmla="*/ 169492 h 592669"/>
                  <a:gd name="connsiteX4" fmla="*/ 455512 w 844052"/>
                  <a:gd name="connsiteY4" fmla="*/ 125677 h 592669"/>
                  <a:gd name="connsiteX5" fmla="*/ 396457 w 844052"/>
                  <a:gd name="connsiteY5" fmla="*/ 83767 h 592669"/>
                  <a:gd name="connsiteX6" fmla="*/ 316447 w 844052"/>
                  <a:gd name="connsiteY6" fmla="*/ 83767 h 592669"/>
                  <a:gd name="connsiteX7" fmla="*/ 240247 w 844052"/>
                  <a:gd name="connsiteY7" fmla="*/ 133297 h 592669"/>
                  <a:gd name="connsiteX8" fmla="*/ 207862 w 844052"/>
                  <a:gd name="connsiteY8" fmla="*/ 127582 h 592669"/>
                  <a:gd name="connsiteX9" fmla="*/ 181192 w 844052"/>
                  <a:gd name="connsiteY9" fmla="*/ 59002 h 592669"/>
                  <a:gd name="connsiteX10" fmla="*/ 106897 w 844052"/>
                  <a:gd name="connsiteY10" fmla="*/ 17092 h 592669"/>
                  <a:gd name="connsiteX11" fmla="*/ 64987 w 844052"/>
                  <a:gd name="connsiteY11" fmla="*/ 15187 h 592669"/>
                  <a:gd name="connsiteX12" fmla="*/ 217 w 844052"/>
                  <a:gd name="connsiteY12" fmla="*/ 199972 h 592669"/>
                  <a:gd name="connsiteX13" fmla="*/ 49747 w 844052"/>
                  <a:gd name="connsiteY13" fmla="*/ 455242 h 592669"/>
                  <a:gd name="connsiteX14" fmla="*/ 192621 w 844052"/>
                  <a:gd name="connsiteY14" fmla="*/ 518106 h 592669"/>
                  <a:gd name="connsiteX15" fmla="*/ 390742 w 844052"/>
                  <a:gd name="connsiteY15" fmla="*/ 592402 h 592669"/>
                  <a:gd name="connsiteX16" fmla="*/ 560286 w 844052"/>
                  <a:gd name="connsiteY16" fmla="*/ 495246 h 592669"/>
                  <a:gd name="connsiteX17" fmla="*/ 686016 w 844052"/>
                  <a:gd name="connsiteY17" fmla="*/ 510487 h 592669"/>
                  <a:gd name="connsiteX18" fmla="*/ 823177 w 844052"/>
                  <a:gd name="connsiteY18" fmla="*/ 440002 h 592669"/>
                  <a:gd name="connsiteX19" fmla="*/ 832702 w 844052"/>
                  <a:gd name="connsiteY19" fmla="*/ 179017 h 592669"/>
                  <a:gd name="connsiteX20" fmla="*/ 714592 w 844052"/>
                  <a:gd name="connsiteY20" fmla="*/ 15187 h 592669"/>
                  <a:gd name="connsiteX0" fmla="*/ 849665 w 979125"/>
                  <a:gd name="connsiteY0" fmla="*/ 16424 h 593906"/>
                  <a:gd name="connsiteX1" fmla="*/ 756320 w 979125"/>
                  <a:gd name="connsiteY1" fmla="*/ 16424 h 593906"/>
                  <a:gd name="connsiteX2" fmla="*/ 674405 w 979125"/>
                  <a:gd name="connsiteY2" fmla="*/ 86909 h 593906"/>
                  <a:gd name="connsiteX3" fmla="*/ 634400 w 979125"/>
                  <a:gd name="connsiteY3" fmla="*/ 170729 h 593906"/>
                  <a:gd name="connsiteX4" fmla="*/ 590585 w 979125"/>
                  <a:gd name="connsiteY4" fmla="*/ 126914 h 593906"/>
                  <a:gd name="connsiteX5" fmla="*/ 531530 w 979125"/>
                  <a:gd name="connsiteY5" fmla="*/ 85004 h 593906"/>
                  <a:gd name="connsiteX6" fmla="*/ 451520 w 979125"/>
                  <a:gd name="connsiteY6" fmla="*/ 85004 h 593906"/>
                  <a:gd name="connsiteX7" fmla="*/ 375320 w 979125"/>
                  <a:gd name="connsiteY7" fmla="*/ 134534 h 593906"/>
                  <a:gd name="connsiteX8" fmla="*/ 342935 w 979125"/>
                  <a:gd name="connsiteY8" fmla="*/ 128819 h 593906"/>
                  <a:gd name="connsiteX9" fmla="*/ 316265 w 979125"/>
                  <a:gd name="connsiteY9" fmla="*/ 60239 h 593906"/>
                  <a:gd name="connsiteX10" fmla="*/ 241970 w 979125"/>
                  <a:gd name="connsiteY10" fmla="*/ 18329 h 593906"/>
                  <a:gd name="connsiteX11" fmla="*/ 200060 w 979125"/>
                  <a:gd name="connsiteY11" fmla="*/ 16424 h 593906"/>
                  <a:gd name="connsiteX12" fmla="*/ 35 w 979125"/>
                  <a:gd name="connsiteY12" fmla="*/ 224069 h 593906"/>
                  <a:gd name="connsiteX13" fmla="*/ 184820 w 979125"/>
                  <a:gd name="connsiteY13" fmla="*/ 456479 h 593906"/>
                  <a:gd name="connsiteX14" fmla="*/ 327694 w 979125"/>
                  <a:gd name="connsiteY14" fmla="*/ 519343 h 593906"/>
                  <a:gd name="connsiteX15" fmla="*/ 525815 w 979125"/>
                  <a:gd name="connsiteY15" fmla="*/ 593639 h 593906"/>
                  <a:gd name="connsiteX16" fmla="*/ 695359 w 979125"/>
                  <a:gd name="connsiteY16" fmla="*/ 496483 h 593906"/>
                  <a:gd name="connsiteX17" fmla="*/ 821089 w 979125"/>
                  <a:gd name="connsiteY17" fmla="*/ 511724 h 593906"/>
                  <a:gd name="connsiteX18" fmla="*/ 958250 w 979125"/>
                  <a:gd name="connsiteY18" fmla="*/ 441239 h 593906"/>
                  <a:gd name="connsiteX19" fmla="*/ 967775 w 979125"/>
                  <a:gd name="connsiteY19" fmla="*/ 180254 h 593906"/>
                  <a:gd name="connsiteX20" fmla="*/ 849665 w 979125"/>
                  <a:gd name="connsiteY20" fmla="*/ 16424 h 593906"/>
                  <a:gd name="connsiteX0" fmla="*/ 851222 w 980682"/>
                  <a:gd name="connsiteY0" fmla="*/ 15187 h 592669"/>
                  <a:gd name="connsiteX1" fmla="*/ 757877 w 980682"/>
                  <a:gd name="connsiteY1" fmla="*/ 15187 h 592669"/>
                  <a:gd name="connsiteX2" fmla="*/ 675962 w 980682"/>
                  <a:gd name="connsiteY2" fmla="*/ 85672 h 592669"/>
                  <a:gd name="connsiteX3" fmla="*/ 635957 w 980682"/>
                  <a:gd name="connsiteY3" fmla="*/ 169492 h 592669"/>
                  <a:gd name="connsiteX4" fmla="*/ 592142 w 980682"/>
                  <a:gd name="connsiteY4" fmla="*/ 125677 h 592669"/>
                  <a:gd name="connsiteX5" fmla="*/ 533087 w 980682"/>
                  <a:gd name="connsiteY5" fmla="*/ 83767 h 592669"/>
                  <a:gd name="connsiteX6" fmla="*/ 453077 w 980682"/>
                  <a:gd name="connsiteY6" fmla="*/ 83767 h 592669"/>
                  <a:gd name="connsiteX7" fmla="*/ 376877 w 980682"/>
                  <a:gd name="connsiteY7" fmla="*/ 133297 h 592669"/>
                  <a:gd name="connsiteX8" fmla="*/ 344492 w 980682"/>
                  <a:gd name="connsiteY8" fmla="*/ 127582 h 592669"/>
                  <a:gd name="connsiteX9" fmla="*/ 317822 w 980682"/>
                  <a:gd name="connsiteY9" fmla="*/ 59002 h 592669"/>
                  <a:gd name="connsiteX10" fmla="*/ 243527 w 980682"/>
                  <a:gd name="connsiteY10" fmla="*/ 17092 h 592669"/>
                  <a:gd name="connsiteX11" fmla="*/ 201617 w 980682"/>
                  <a:gd name="connsiteY11" fmla="*/ 15187 h 592669"/>
                  <a:gd name="connsiteX12" fmla="*/ 102557 w 980682"/>
                  <a:gd name="connsiteY12" fmla="*/ 47571 h 592669"/>
                  <a:gd name="connsiteX13" fmla="*/ 1592 w 980682"/>
                  <a:gd name="connsiteY13" fmla="*/ 222832 h 592669"/>
                  <a:gd name="connsiteX14" fmla="*/ 186377 w 980682"/>
                  <a:gd name="connsiteY14" fmla="*/ 455242 h 592669"/>
                  <a:gd name="connsiteX15" fmla="*/ 329251 w 980682"/>
                  <a:gd name="connsiteY15" fmla="*/ 518106 h 592669"/>
                  <a:gd name="connsiteX16" fmla="*/ 527372 w 980682"/>
                  <a:gd name="connsiteY16" fmla="*/ 592402 h 592669"/>
                  <a:gd name="connsiteX17" fmla="*/ 696916 w 980682"/>
                  <a:gd name="connsiteY17" fmla="*/ 495246 h 592669"/>
                  <a:gd name="connsiteX18" fmla="*/ 822646 w 980682"/>
                  <a:gd name="connsiteY18" fmla="*/ 510487 h 592669"/>
                  <a:gd name="connsiteX19" fmla="*/ 959807 w 980682"/>
                  <a:gd name="connsiteY19" fmla="*/ 440002 h 592669"/>
                  <a:gd name="connsiteX20" fmla="*/ 969332 w 980682"/>
                  <a:gd name="connsiteY20" fmla="*/ 179017 h 592669"/>
                  <a:gd name="connsiteX21" fmla="*/ 851222 w 980682"/>
                  <a:gd name="connsiteY21" fmla="*/ 15187 h 592669"/>
                  <a:gd name="connsiteX0" fmla="*/ 851837 w 981297"/>
                  <a:gd name="connsiteY0" fmla="*/ 15187 h 592669"/>
                  <a:gd name="connsiteX1" fmla="*/ 758492 w 981297"/>
                  <a:gd name="connsiteY1" fmla="*/ 15187 h 592669"/>
                  <a:gd name="connsiteX2" fmla="*/ 676577 w 981297"/>
                  <a:gd name="connsiteY2" fmla="*/ 85672 h 592669"/>
                  <a:gd name="connsiteX3" fmla="*/ 636572 w 981297"/>
                  <a:gd name="connsiteY3" fmla="*/ 169492 h 592669"/>
                  <a:gd name="connsiteX4" fmla="*/ 592757 w 981297"/>
                  <a:gd name="connsiteY4" fmla="*/ 125677 h 592669"/>
                  <a:gd name="connsiteX5" fmla="*/ 533702 w 981297"/>
                  <a:gd name="connsiteY5" fmla="*/ 83767 h 592669"/>
                  <a:gd name="connsiteX6" fmla="*/ 453692 w 981297"/>
                  <a:gd name="connsiteY6" fmla="*/ 83767 h 592669"/>
                  <a:gd name="connsiteX7" fmla="*/ 377492 w 981297"/>
                  <a:gd name="connsiteY7" fmla="*/ 133297 h 592669"/>
                  <a:gd name="connsiteX8" fmla="*/ 345107 w 981297"/>
                  <a:gd name="connsiteY8" fmla="*/ 127582 h 592669"/>
                  <a:gd name="connsiteX9" fmla="*/ 318437 w 981297"/>
                  <a:gd name="connsiteY9" fmla="*/ 59002 h 592669"/>
                  <a:gd name="connsiteX10" fmla="*/ 244142 w 981297"/>
                  <a:gd name="connsiteY10" fmla="*/ 17092 h 592669"/>
                  <a:gd name="connsiteX11" fmla="*/ 202232 w 981297"/>
                  <a:gd name="connsiteY11" fmla="*/ 15187 h 592669"/>
                  <a:gd name="connsiteX12" fmla="*/ 103172 w 981297"/>
                  <a:gd name="connsiteY12" fmla="*/ 47571 h 592669"/>
                  <a:gd name="connsiteX13" fmla="*/ 2207 w 981297"/>
                  <a:gd name="connsiteY13" fmla="*/ 222832 h 592669"/>
                  <a:gd name="connsiteX14" fmla="*/ 46022 w 981297"/>
                  <a:gd name="connsiteY14" fmla="*/ 472386 h 592669"/>
                  <a:gd name="connsiteX15" fmla="*/ 186992 w 981297"/>
                  <a:gd name="connsiteY15" fmla="*/ 455242 h 592669"/>
                  <a:gd name="connsiteX16" fmla="*/ 329866 w 981297"/>
                  <a:gd name="connsiteY16" fmla="*/ 518106 h 592669"/>
                  <a:gd name="connsiteX17" fmla="*/ 527987 w 981297"/>
                  <a:gd name="connsiteY17" fmla="*/ 592402 h 592669"/>
                  <a:gd name="connsiteX18" fmla="*/ 697531 w 981297"/>
                  <a:gd name="connsiteY18" fmla="*/ 495246 h 592669"/>
                  <a:gd name="connsiteX19" fmla="*/ 823261 w 981297"/>
                  <a:gd name="connsiteY19" fmla="*/ 510487 h 592669"/>
                  <a:gd name="connsiteX20" fmla="*/ 960422 w 981297"/>
                  <a:gd name="connsiteY20" fmla="*/ 440002 h 592669"/>
                  <a:gd name="connsiteX21" fmla="*/ 969947 w 981297"/>
                  <a:gd name="connsiteY21" fmla="*/ 179017 h 592669"/>
                  <a:gd name="connsiteX22" fmla="*/ 851837 w 981297"/>
                  <a:gd name="connsiteY22" fmla="*/ 15187 h 592669"/>
                  <a:gd name="connsiteX0" fmla="*/ 851837 w 981297"/>
                  <a:gd name="connsiteY0" fmla="*/ 15187 h 592669"/>
                  <a:gd name="connsiteX1" fmla="*/ 758492 w 981297"/>
                  <a:gd name="connsiteY1" fmla="*/ 15187 h 592669"/>
                  <a:gd name="connsiteX2" fmla="*/ 676577 w 981297"/>
                  <a:gd name="connsiteY2" fmla="*/ 85672 h 592669"/>
                  <a:gd name="connsiteX3" fmla="*/ 636572 w 981297"/>
                  <a:gd name="connsiteY3" fmla="*/ 169492 h 592669"/>
                  <a:gd name="connsiteX4" fmla="*/ 592757 w 981297"/>
                  <a:gd name="connsiteY4" fmla="*/ 125677 h 592669"/>
                  <a:gd name="connsiteX5" fmla="*/ 533702 w 981297"/>
                  <a:gd name="connsiteY5" fmla="*/ 83767 h 592669"/>
                  <a:gd name="connsiteX6" fmla="*/ 453692 w 981297"/>
                  <a:gd name="connsiteY6" fmla="*/ 83767 h 592669"/>
                  <a:gd name="connsiteX7" fmla="*/ 377492 w 981297"/>
                  <a:gd name="connsiteY7" fmla="*/ 133297 h 592669"/>
                  <a:gd name="connsiteX8" fmla="*/ 345107 w 981297"/>
                  <a:gd name="connsiteY8" fmla="*/ 127582 h 592669"/>
                  <a:gd name="connsiteX9" fmla="*/ 318437 w 981297"/>
                  <a:gd name="connsiteY9" fmla="*/ 59002 h 592669"/>
                  <a:gd name="connsiteX10" fmla="*/ 244142 w 981297"/>
                  <a:gd name="connsiteY10" fmla="*/ 17092 h 592669"/>
                  <a:gd name="connsiteX11" fmla="*/ 202232 w 981297"/>
                  <a:gd name="connsiteY11" fmla="*/ 15187 h 592669"/>
                  <a:gd name="connsiteX12" fmla="*/ 103172 w 981297"/>
                  <a:gd name="connsiteY12" fmla="*/ 47571 h 592669"/>
                  <a:gd name="connsiteX13" fmla="*/ 2207 w 981297"/>
                  <a:gd name="connsiteY13" fmla="*/ 222832 h 592669"/>
                  <a:gd name="connsiteX14" fmla="*/ 46022 w 981297"/>
                  <a:gd name="connsiteY14" fmla="*/ 472386 h 592669"/>
                  <a:gd name="connsiteX15" fmla="*/ 186992 w 981297"/>
                  <a:gd name="connsiteY15" fmla="*/ 516202 h 592669"/>
                  <a:gd name="connsiteX16" fmla="*/ 329866 w 981297"/>
                  <a:gd name="connsiteY16" fmla="*/ 518106 h 592669"/>
                  <a:gd name="connsiteX17" fmla="*/ 527987 w 981297"/>
                  <a:gd name="connsiteY17" fmla="*/ 592402 h 592669"/>
                  <a:gd name="connsiteX18" fmla="*/ 697531 w 981297"/>
                  <a:gd name="connsiteY18" fmla="*/ 495246 h 592669"/>
                  <a:gd name="connsiteX19" fmla="*/ 823261 w 981297"/>
                  <a:gd name="connsiteY19" fmla="*/ 510487 h 592669"/>
                  <a:gd name="connsiteX20" fmla="*/ 960422 w 981297"/>
                  <a:gd name="connsiteY20" fmla="*/ 440002 h 592669"/>
                  <a:gd name="connsiteX21" fmla="*/ 969947 w 981297"/>
                  <a:gd name="connsiteY21" fmla="*/ 179017 h 592669"/>
                  <a:gd name="connsiteX22" fmla="*/ 851837 w 981297"/>
                  <a:gd name="connsiteY22" fmla="*/ 15187 h 59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297" h="592669">
                    <a:moveTo>
                      <a:pt x="851837" y="15187"/>
                    </a:moveTo>
                    <a:cubicBezTo>
                      <a:pt x="816595" y="-12118"/>
                      <a:pt x="787702" y="3440"/>
                      <a:pt x="758492" y="15187"/>
                    </a:cubicBezTo>
                    <a:cubicBezTo>
                      <a:pt x="729282" y="26934"/>
                      <a:pt x="696897" y="59954"/>
                      <a:pt x="676577" y="85672"/>
                    </a:cubicBezTo>
                    <a:cubicBezTo>
                      <a:pt x="656257" y="111390"/>
                      <a:pt x="650542" y="162825"/>
                      <a:pt x="636572" y="169492"/>
                    </a:cubicBezTo>
                    <a:cubicBezTo>
                      <a:pt x="622602" y="176160"/>
                      <a:pt x="609902" y="139964"/>
                      <a:pt x="592757" y="125677"/>
                    </a:cubicBezTo>
                    <a:cubicBezTo>
                      <a:pt x="575612" y="111390"/>
                      <a:pt x="556879" y="90752"/>
                      <a:pt x="533702" y="83767"/>
                    </a:cubicBezTo>
                    <a:cubicBezTo>
                      <a:pt x="510525" y="76782"/>
                      <a:pt x="479727" y="75512"/>
                      <a:pt x="453692" y="83767"/>
                    </a:cubicBezTo>
                    <a:cubicBezTo>
                      <a:pt x="427657" y="92022"/>
                      <a:pt x="395589" y="125995"/>
                      <a:pt x="377492" y="133297"/>
                    </a:cubicBezTo>
                    <a:cubicBezTo>
                      <a:pt x="359395" y="140599"/>
                      <a:pt x="354949" y="139965"/>
                      <a:pt x="345107" y="127582"/>
                    </a:cubicBezTo>
                    <a:cubicBezTo>
                      <a:pt x="335264" y="115200"/>
                      <a:pt x="335264" y="77417"/>
                      <a:pt x="318437" y="59002"/>
                    </a:cubicBezTo>
                    <a:cubicBezTo>
                      <a:pt x="301610" y="40587"/>
                      <a:pt x="263509" y="24395"/>
                      <a:pt x="244142" y="17092"/>
                    </a:cubicBezTo>
                    <a:cubicBezTo>
                      <a:pt x="224774" y="9789"/>
                      <a:pt x="225727" y="10107"/>
                      <a:pt x="202232" y="15187"/>
                    </a:cubicBezTo>
                    <a:cubicBezTo>
                      <a:pt x="178737" y="20267"/>
                      <a:pt x="136510" y="12964"/>
                      <a:pt x="103172" y="47571"/>
                    </a:cubicBezTo>
                    <a:cubicBezTo>
                      <a:pt x="69835" y="82179"/>
                      <a:pt x="11732" y="152030"/>
                      <a:pt x="2207" y="222832"/>
                    </a:cubicBezTo>
                    <a:cubicBezTo>
                      <a:pt x="-7318" y="293634"/>
                      <a:pt x="15225" y="433651"/>
                      <a:pt x="46022" y="472386"/>
                    </a:cubicBezTo>
                    <a:cubicBezTo>
                      <a:pt x="76819" y="511121"/>
                      <a:pt x="139685" y="508582"/>
                      <a:pt x="186992" y="516202"/>
                    </a:cubicBezTo>
                    <a:cubicBezTo>
                      <a:pt x="234299" y="523822"/>
                      <a:pt x="286686" y="477466"/>
                      <a:pt x="329866" y="518106"/>
                    </a:cubicBezTo>
                    <a:cubicBezTo>
                      <a:pt x="373046" y="558746"/>
                      <a:pt x="466710" y="596212"/>
                      <a:pt x="527987" y="592402"/>
                    </a:cubicBezTo>
                    <a:cubicBezTo>
                      <a:pt x="589264" y="588592"/>
                      <a:pt x="643874" y="490166"/>
                      <a:pt x="697531" y="495246"/>
                    </a:cubicBezTo>
                    <a:cubicBezTo>
                      <a:pt x="751188" y="500326"/>
                      <a:pt x="777223" y="522552"/>
                      <a:pt x="823261" y="510487"/>
                    </a:cubicBezTo>
                    <a:cubicBezTo>
                      <a:pt x="869299" y="498422"/>
                      <a:pt x="936609" y="487945"/>
                      <a:pt x="960422" y="440002"/>
                    </a:cubicBezTo>
                    <a:cubicBezTo>
                      <a:pt x="984235" y="392060"/>
                      <a:pt x="988044" y="249819"/>
                      <a:pt x="969947" y="179017"/>
                    </a:cubicBezTo>
                    <a:cubicBezTo>
                      <a:pt x="951850" y="108215"/>
                      <a:pt x="887079" y="42492"/>
                      <a:pt x="851837" y="15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20" name="Picture 19">
                <a:extLst>
                  <a:ext uri="{FF2B5EF4-FFF2-40B4-BE49-F238E27FC236}">
                    <a16:creationId xmlns:a16="http://schemas.microsoft.com/office/drawing/2014/main" id="{697BF464-5320-27F7-B30E-32CF8ADC863D}"/>
                  </a:ext>
                </a:extLst>
              </p:cNvPr>
              <p:cNvPicPr>
                <a:picLocks noChangeAspect="1"/>
              </p:cNvPicPr>
              <p:nvPr/>
            </p:nvPicPr>
            <p:blipFill rotWithShape="1">
              <a:blip r:embed="rId24"/>
              <a:srcRect l="11197" t="13345" r="12321" b="35776"/>
              <a:stretch/>
            </p:blipFill>
            <p:spPr>
              <a:xfrm>
                <a:off x="2456688" y="3171575"/>
                <a:ext cx="1152144" cy="766439"/>
              </a:xfrm>
              <a:prstGeom prst="rect">
                <a:avLst/>
              </a:prstGeom>
            </p:spPr>
          </p:pic>
        </p:grpSp>
      </p:grpSp>
    </p:spTree>
    <p:extLst>
      <p:ext uri="{BB962C8B-B14F-4D97-AF65-F5344CB8AC3E}">
        <p14:creationId xmlns:p14="http://schemas.microsoft.com/office/powerpoint/2010/main" val="2471619889"/>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0525C6C-3A12-8678-FF61-EA0B7563351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7" name="Textfeld 6">
            <a:extLst>
              <a:ext uri="{FF2B5EF4-FFF2-40B4-BE49-F238E27FC236}">
                <a16:creationId xmlns:a16="http://schemas.microsoft.com/office/drawing/2014/main" id="{0089A572-B23F-3C50-FDCB-4D7B85FE0E88}"/>
              </a:ext>
            </a:extLst>
          </p:cNvPr>
          <p:cNvSpPr txBox="1"/>
          <p:nvPr/>
        </p:nvSpPr>
        <p:spPr>
          <a:xfrm>
            <a:off x="890148" y="5890601"/>
            <a:ext cx="109468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231F20"/>
                </a:solidFill>
                <a:effectLst/>
                <a:uLnTx/>
                <a:uFillTx/>
                <a:latin typeface="Montserrat Light"/>
                <a:ea typeface="+mn-ea"/>
                <a:cs typeface="+mn-cs"/>
              </a:rPr>
              <a:t>QIVc – zellkulturbasiertes quadrivalentes Influenza-Vakzin;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QIVe</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 </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eibasiertes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quadrivalentes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Influenza-Vakzin</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rVE</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 </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relative Impfeffektivität</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KI –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Konfidenzintervall</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ER – Emergency Room/Notaufnahme; US – Vereinigte Staaten von Amerika.</a:t>
            </a:r>
            <a:endParaRPr kumimoji="0" lang="en-US"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err="1">
                <a:ln>
                  <a:noFill/>
                </a:ln>
                <a:solidFill>
                  <a:srgbClr val="231F20"/>
                </a:solidFill>
                <a:effectLst/>
                <a:uLnTx/>
                <a:uFillTx/>
                <a:latin typeface="Montserrat Light"/>
                <a:ea typeface="+mn-ea"/>
                <a:cs typeface="+mn-cs"/>
              </a:rPr>
              <a:t>Boikos</a:t>
            </a:r>
            <a:r>
              <a:rPr kumimoji="0" lang="fr-FR" sz="800" b="0" i="0" u="none" strike="noStrike" kern="1200" cap="none" spc="0" normalizeH="0" baseline="0" noProof="0" dirty="0">
                <a:ln>
                  <a:noFill/>
                </a:ln>
                <a:solidFill>
                  <a:srgbClr val="231F20"/>
                </a:solidFill>
                <a:effectLst/>
                <a:uLnTx/>
                <a:uFillTx/>
                <a:latin typeface="Montserrat Light"/>
                <a:ea typeface="+mn-ea"/>
                <a:cs typeface="+mn-cs"/>
              </a:rPr>
              <a:t> et al. Clin Infect Dis. 2020; 71(10): e665-71. 2. Divino et al. Vaccine 2020; 38: 6334-6343. 3. </a:t>
            </a:r>
            <a:r>
              <a:rPr kumimoji="0" lang="fr-FR" sz="800" b="0" i="0" u="none" strike="noStrike" kern="1200" cap="none" spc="0" normalizeH="0" baseline="0" noProof="0" dirty="0" err="1">
                <a:ln>
                  <a:noFill/>
                </a:ln>
                <a:solidFill>
                  <a:srgbClr val="231F20"/>
                </a:solidFill>
                <a:effectLst/>
                <a:uLnTx/>
                <a:uFillTx/>
                <a:latin typeface="Montserrat Light"/>
                <a:ea typeface="+mn-ea"/>
                <a:cs typeface="+mn-cs"/>
              </a:rPr>
              <a:t>Boikos</a:t>
            </a:r>
            <a:r>
              <a:rPr kumimoji="0" lang="fr-FR" sz="800" b="0" i="0" u="none" strike="noStrike" kern="1200" cap="none" spc="0" normalizeH="0" baseline="0" noProof="0" dirty="0">
                <a:ln>
                  <a:noFill/>
                </a:ln>
                <a:solidFill>
                  <a:srgbClr val="231F20"/>
                </a:solidFill>
                <a:effectLst/>
                <a:uLnTx/>
                <a:uFillTx/>
                <a:latin typeface="Montserrat Light"/>
                <a:ea typeface="+mn-ea"/>
                <a:cs typeface="+mn-cs"/>
              </a:rPr>
              <a:t> et al. Clin Infect Dis. 2021; 73(3): e692-8. 4.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Krishnarajah</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et al. </a:t>
            </a:r>
            <a:r>
              <a:rPr kumimoji="0" lang="en-US" sz="800" b="0" i="1" u="none" strike="noStrike" kern="1200" cap="none" spc="0" normalizeH="0" baseline="0" noProof="0" dirty="0">
                <a:ln>
                  <a:noFill/>
                </a:ln>
                <a:solidFill>
                  <a:srgbClr val="231F20"/>
                </a:solidFill>
                <a:effectLst/>
                <a:uLnTx/>
                <a:uFillTx/>
                <a:latin typeface="Montserrat Light"/>
                <a:ea typeface="+mn-ea"/>
                <a:cs typeface="+mn-cs"/>
              </a:rPr>
              <a:t>Vaccines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2021; 9: 80</a:t>
            </a:r>
            <a:r>
              <a:rPr kumimoji="0" lang="fr-FR" sz="800" b="0" i="0" u="none" strike="noStrike" kern="1200" cap="none" spc="0" normalizeH="0" baseline="0" noProof="0" dirty="0">
                <a:ln>
                  <a:noFill/>
                </a:ln>
                <a:solidFill>
                  <a:srgbClr val="231F20"/>
                </a:solidFill>
                <a:effectLst/>
                <a:uLnTx/>
                <a:uFillTx/>
                <a:latin typeface="Montserrat Light"/>
                <a:ea typeface="+mn-ea"/>
                <a:cs typeface="+mn-cs"/>
              </a:rPr>
              <a:t>. 5. Imran et al. Open Forum Infect Dis. 2022; ofac532. 6. Divino et al. Open Forum Infect Dis 2022; 9(1): ofab604.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srgbClr val="231F20"/>
                </a:solidFill>
                <a:effectLst/>
                <a:uLnTx/>
                <a:uFillTx/>
                <a:latin typeface="Montserrat Light"/>
                <a:ea typeface="+mn-ea"/>
                <a:cs typeface="+mn-cs"/>
              </a:rPr>
              <a:t>Limitationen</a:t>
            </a:r>
            <a:r>
              <a:rPr kumimoji="0" lang="en-US" sz="600" b="1" i="0" u="none" strike="noStrike" kern="1200" cap="none" spc="0" normalizeH="0" baseline="0" noProof="0" dirty="0">
                <a:ln>
                  <a:noFill/>
                </a:ln>
                <a:solidFill>
                  <a:srgbClr val="231F20"/>
                </a:solidFill>
                <a:effectLst/>
                <a:uLnTx/>
                <a:uFillTx/>
                <a:latin typeface="Montserrat Light"/>
                <a:ea typeface="+mn-ea"/>
                <a:cs typeface="+mn-cs"/>
              </a:rPr>
              <a:t>. </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Die betrachteten Influenzafälle in den Studien waren nicht laborbestätigt</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1,3,5</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bzw. es handelt sich um aus den USA erhobene Real-World-Daten. Die betrachteten Influenzafälle in den Studien wurden durch Diagnosecodes ermittelt, wobei Fehlkodierungen, Fehldiagnosen oder Fehlklassifizierungen möglich sind</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2,4,6</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Wie in allen Beobachtungsstudien können unbeobachtbare und nicht gemessene Störfaktoren potentiell zur Verzerrung führen</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1-6</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Die betrachteten Studienpopulationen waren auf versicherte Personen begrenzt</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2-6</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Eine kontinuierliche Erfassung bis zum Ende der Influenzasaison war erforderlich</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2,4</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a:t>
            </a:r>
          </a:p>
        </p:txBody>
      </p:sp>
      <p:graphicFrame>
        <p:nvGraphicFramePr>
          <p:cNvPr id="17" name="Chart 16">
            <a:extLst>
              <a:ext uri="{FF2B5EF4-FFF2-40B4-BE49-F238E27FC236}">
                <a16:creationId xmlns:a16="http://schemas.microsoft.com/office/drawing/2014/main" id="{404F8A42-7262-BD23-FD46-2C17D37E1315}"/>
              </a:ext>
            </a:extLst>
          </p:cNvPr>
          <p:cNvGraphicFramePr/>
          <p:nvPr/>
        </p:nvGraphicFramePr>
        <p:xfrm>
          <a:off x="5660136" y="1679050"/>
          <a:ext cx="2613986" cy="45232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F04C7328-724C-DEA0-090D-63860FA41D6E}"/>
              </a:ext>
            </a:extLst>
          </p:cNvPr>
          <p:cNvGraphicFramePr>
            <a:graphicFrameLocks/>
          </p:cNvGraphicFramePr>
          <p:nvPr/>
        </p:nvGraphicFramePr>
        <p:xfrm>
          <a:off x="4307256" y="1960325"/>
          <a:ext cx="4112648" cy="36143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44087973-120C-F23C-DAEA-99A3CB8871B3}"/>
              </a:ext>
            </a:extLst>
          </p:cNvPr>
          <p:cNvGraphicFramePr>
            <a:graphicFrameLocks noGrp="1"/>
          </p:cNvGraphicFramePr>
          <p:nvPr/>
        </p:nvGraphicFramePr>
        <p:xfrm>
          <a:off x="3594582" y="1508150"/>
          <a:ext cx="7857425" cy="3655799"/>
        </p:xfrm>
        <a:graphic>
          <a:graphicData uri="http://schemas.openxmlformats.org/drawingml/2006/table">
            <a:tbl>
              <a:tblPr firstRow="1" bandRow="1">
                <a:tableStyleId>{2D5ABB26-0587-4C30-8999-92F81FD0307C}</a:tableStyleId>
              </a:tblPr>
              <a:tblGrid>
                <a:gridCol w="4797350">
                  <a:extLst>
                    <a:ext uri="{9D8B030D-6E8A-4147-A177-3AD203B41FA5}">
                      <a16:colId xmlns:a16="http://schemas.microsoft.com/office/drawing/2014/main" val="20001"/>
                    </a:ext>
                  </a:extLst>
                </a:gridCol>
                <a:gridCol w="875263">
                  <a:extLst>
                    <a:ext uri="{9D8B030D-6E8A-4147-A177-3AD203B41FA5}">
                      <a16:colId xmlns:a16="http://schemas.microsoft.com/office/drawing/2014/main" val="20005"/>
                    </a:ext>
                  </a:extLst>
                </a:gridCol>
                <a:gridCol w="875263">
                  <a:extLst>
                    <a:ext uri="{9D8B030D-6E8A-4147-A177-3AD203B41FA5}">
                      <a16:colId xmlns:a16="http://schemas.microsoft.com/office/drawing/2014/main" val="1124515755"/>
                    </a:ext>
                  </a:extLst>
                </a:gridCol>
                <a:gridCol w="1309549">
                  <a:extLst>
                    <a:ext uri="{9D8B030D-6E8A-4147-A177-3AD203B41FA5}">
                      <a16:colId xmlns:a16="http://schemas.microsoft.com/office/drawing/2014/main" val="3112103489"/>
                    </a:ext>
                  </a:extLst>
                </a:gridCol>
              </a:tblGrid>
              <a:tr h="290999">
                <a:tc>
                  <a:txBody>
                    <a:bodyPr/>
                    <a:lstStyle/>
                    <a:p>
                      <a:pPr>
                        <a:lnSpc>
                          <a:spcPct val="100000"/>
                        </a:lnSpc>
                      </a:pPr>
                      <a:endParaRPr lang="en-US" sz="1400" b="1">
                        <a:latin typeface="+mn-lt"/>
                        <a:cs typeface="Arial" panose="020B0604020202020204" pitchFamily="34" charset="0"/>
                      </a:endParaRPr>
                    </a:p>
                  </a:txBody>
                  <a:tcPr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 Anzahl Geimpfte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s-IS" sz="1600" b="1">
                        <a:latin typeface="+mn-lt"/>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rVE (%), adjustiert</a:t>
                      </a:r>
                    </a:p>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(95%-KI)</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185722777"/>
                  </a:ext>
                </a:extLst>
              </a:tr>
              <a:tr h="396000">
                <a:tc>
                  <a:txBody>
                    <a:bodyPr/>
                    <a:lstStyle/>
                    <a:p>
                      <a:pPr>
                        <a:lnSpc>
                          <a:spcPct val="100000"/>
                        </a:lnSpc>
                      </a:pPr>
                      <a:endParaRPr lang="en-US" sz="1400" b="1">
                        <a:latin typeface="+mn-lt"/>
                        <a:cs typeface="Arial" panose="020B0604020202020204" pitchFamily="34" charset="0"/>
                      </a:endParaRPr>
                    </a:p>
                  </a:txBody>
                  <a:tcPr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QIVc</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QIVe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s-IS" sz="1600" b="1">
                        <a:latin typeface="+mn-lt"/>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257269"/>
                  </a:ext>
                </a:extLst>
              </a:tr>
              <a:tr h="216000">
                <a:tc>
                  <a:txBody>
                    <a:bodyPr/>
                    <a:lstStyle/>
                    <a:p>
                      <a:pPr algn="l">
                        <a:lnSpc>
                          <a:spcPct val="100000"/>
                        </a:lnSpc>
                      </a:pPr>
                      <a:r>
                        <a:rPr lang="de-DE" sz="1400" b="1" noProof="0">
                          <a:latin typeface="+mj-lt"/>
                          <a:cs typeface="Arial" panose="020B0604020202020204" pitchFamily="34" charset="0"/>
                        </a:rPr>
                        <a:t>Saison 2017/2018:</a:t>
                      </a:r>
                      <a:endParaRPr lang="de-DE" sz="1400" b="1" noProof="0">
                        <a:latin typeface="+mn-lt"/>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defTabSz="914400" rtl="0" eaLnBrk="1" fontAlgn="t" latinLnBrk="0" hangingPunct="1">
                        <a:lnSpc>
                          <a:spcPct val="100000"/>
                        </a:lnSpc>
                        <a:spcBef>
                          <a:spcPts val="0"/>
                        </a:spcBef>
                        <a:spcAft>
                          <a:spcPts val="0"/>
                        </a:spcAft>
                      </a:pPr>
                      <a:endParaRPr lang="en-US" sz="1400" b="1" kern="1200">
                        <a:solidFill>
                          <a:schemeClr val="tx1"/>
                        </a:solidFill>
                        <a:effectLst/>
                        <a:latin typeface="+mn-lt"/>
                        <a:cs typeface="Times New Roman" panose="02020603050405020304" pitchFamily="18"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400" b="1" kern="1200">
                        <a:solidFill>
                          <a:schemeClr val="tx1"/>
                        </a:solidFill>
                        <a:effectLst/>
                        <a:latin typeface="+mn-lt"/>
                        <a:cs typeface="Times New Roman" panose="02020603050405020304" pitchFamily="18"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endParaRPr lang="en-US" sz="14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307289720"/>
                  </a:ext>
                </a:extLst>
              </a:tr>
              <a:tr h="360000">
                <a:tc>
                  <a:txBody>
                    <a:bodyPr/>
                    <a:lstStyle/>
                    <a:p>
                      <a:pPr>
                        <a:lnSpc>
                          <a:spcPct val="100000"/>
                        </a:lnSpc>
                      </a:pPr>
                      <a:r>
                        <a:rPr lang="de-DE" sz="1100" b="1" baseline="0" noProof="0">
                          <a:latin typeface="+mn-lt"/>
                          <a:cs typeface="Arial" panose="020B0604020202020204" pitchFamily="34" charset="0"/>
                        </a:rPr>
                        <a:t>	≥4 Jahre</a:t>
                      </a:r>
                      <a:r>
                        <a:rPr lang="de-DE" sz="1200" b="1" baseline="30000" noProof="0">
                          <a:latin typeface="+mn-lt"/>
                          <a:cs typeface="Arial" panose="020B0604020202020204" pitchFamily="34" charset="0"/>
                        </a:rPr>
                        <a:t>1</a:t>
                      </a:r>
                    </a:p>
                  </a:txBody>
                  <a:tcPr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fontAlgn="t" latinLnBrk="0" hangingPunct="1">
                        <a:lnSpc>
                          <a:spcPct val="100000"/>
                        </a:lnSpc>
                        <a:spcBef>
                          <a:spcPts val="0"/>
                        </a:spcBef>
                        <a:spcAft>
                          <a:spcPts val="0"/>
                        </a:spcAft>
                      </a:pPr>
                      <a:r>
                        <a:rPr lang="en-US" sz="1200" b="0" kern="1200">
                          <a:solidFill>
                            <a:schemeClr val="tx1"/>
                          </a:solidFill>
                          <a:effectLst/>
                          <a:latin typeface="+mn-lt"/>
                          <a:cs typeface="Times New Roman" panose="02020603050405020304" pitchFamily="18" charset="0"/>
                        </a:rPr>
                        <a:t>92.187</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cs typeface="Times New Roman" panose="02020603050405020304" pitchFamily="18" charset="0"/>
                        </a:rPr>
                        <a:t>1.261.675</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36,2 (26,1 – 44,9)</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559079198"/>
                  </a:ext>
                </a:extLst>
              </a:tr>
              <a:tr h="360000">
                <a:tc>
                  <a:txBody>
                    <a:bodyPr/>
                    <a:lstStyle/>
                    <a:p>
                      <a:pPr marL="0" marR="0" indent="0">
                        <a:spcBef>
                          <a:spcPts val="0"/>
                        </a:spcBef>
                        <a:spcAft>
                          <a:spcPts val="0"/>
                        </a:spcAft>
                        <a:buFont typeface="Arial" panose="020B0604020202020204" pitchFamily="34" charset="0"/>
                        <a:buNone/>
                      </a:pPr>
                      <a:r>
                        <a:rPr lang="de-DE" sz="1100" b="1" baseline="0" noProof="0">
                          <a:latin typeface="+mn-lt"/>
                          <a:cs typeface="Arial" panose="020B0604020202020204" pitchFamily="34" charset="0"/>
                        </a:rPr>
                        <a:t>	4-64 Jahre</a:t>
                      </a:r>
                      <a:r>
                        <a:rPr lang="de-DE" sz="1200" b="1" baseline="30000" noProof="0">
                          <a:effectLst/>
                          <a:latin typeface="+mn-lt"/>
                          <a:ea typeface="Calibri" panose="020F0502020204030204" pitchFamily="34" charset="0"/>
                          <a:cs typeface="Arial" panose="020B0604020202020204" pitchFamily="34" charset="0"/>
                        </a:rPr>
                        <a:t>2 </a:t>
                      </a:r>
                      <a:endParaRPr lang="de-DE" sz="1200" b="1" noProof="0">
                        <a:effectLst/>
                        <a:latin typeface="+mn-lt"/>
                        <a:ea typeface="Calibri" panose="020F0502020204030204" pitchFamily="34" charset="0"/>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551.544</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2.528.966 </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14,4 (8,8 – 19,6)</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694882048"/>
                  </a:ext>
                </a:extLst>
              </a:tr>
              <a:tr h="252000">
                <a:tc>
                  <a:txBody>
                    <a:bodyPr/>
                    <a:lstStyle/>
                    <a:p>
                      <a:pPr marL="0" marR="0" algn="l" defTabSz="914400" rtl="0" eaLnBrk="1" latinLnBrk="0" hangingPunct="1">
                        <a:lnSpc>
                          <a:spcPct val="100000"/>
                        </a:lnSpc>
                        <a:spcBef>
                          <a:spcPts val="0"/>
                        </a:spcBef>
                        <a:spcAft>
                          <a:spcPts val="0"/>
                        </a:spcAft>
                      </a:pPr>
                      <a:r>
                        <a:rPr lang="de-DE" sz="1400" b="1" kern="1200" noProof="0">
                          <a:solidFill>
                            <a:schemeClr val="tx1"/>
                          </a:solidFill>
                          <a:latin typeface="+mj-lt"/>
                          <a:ea typeface="+mn-ea"/>
                          <a:cs typeface="Arial" panose="020B0604020202020204" pitchFamily="34" charset="0"/>
                        </a:rPr>
                        <a:t>Saison 2018/2019:</a:t>
                      </a: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tc>
                  <a:txBody>
                    <a:bodyPr/>
                    <a:lstStyle/>
                    <a:p>
                      <a:pPr marL="0" marR="0" algn="l" defTabSz="914400" rtl="0" eaLnBrk="1" latinLnBrk="0" hangingPunct="1">
                        <a:lnSpc>
                          <a:spcPct val="100000"/>
                        </a:lnSpc>
                        <a:spcBef>
                          <a:spcPts val="0"/>
                        </a:spcBef>
                        <a:spcAft>
                          <a:spcPts val="0"/>
                        </a:spcAft>
                      </a:pPr>
                      <a:endParaRPr lang="en-US" sz="1400" b="0" kern="1200">
                        <a:solidFill>
                          <a:schemeClr val="tx1"/>
                        </a:solidFill>
                        <a:latin typeface="+mn-lt"/>
                        <a:ea typeface="+mn-ea"/>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l" defTabSz="914400" rtl="0" eaLnBrk="1" latinLnBrk="0" hangingPunct="1">
                        <a:lnSpc>
                          <a:spcPct val="100000"/>
                        </a:lnSpc>
                        <a:spcBef>
                          <a:spcPts val="0"/>
                        </a:spcBef>
                        <a:spcAft>
                          <a:spcPts val="0"/>
                        </a:spcAft>
                      </a:pPr>
                      <a:endParaRPr lang="en-US" sz="1400" b="0" kern="1200">
                        <a:solidFill>
                          <a:schemeClr val="tx1"/>
                        </a:solidFill>
                        <a:latin typeface="+mn-lt"/>
                        <a:ea typeface="+mn-ea"/>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l" defTabSz="914400" rtl="0" eaLnBrk="1" latinLnBrk="0" hangingPunct="1">
                        <a:lnSpc>
                          <a:spcPct val="100000"/>
                        </a:lnSpc>
                        <a:spcBef>
                          <a:spcPts val="0"/>
                        </a:spcBef>
                        <a:spcAft>
                          <a:spcPts val="0"/>
                        </a:spcAft>
                      </a:pPr>
                      <a:endParaRPr lang="en-US" sz="1400" b="1" kern="1200">
                        <a:solidFill>
                          <a:schemeClr val="tx1"/>
                        </a:solidFill>
                        <a:latin typeface="+mn-lt"/>
                        <a:ea typeface="+mn-ea"/>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823903377"/>
                  </a:ext>
                </a:extLst>
              </a:tr>
              <a:tr h="360000">
                <a:tc>
                  <a:txBody>
                    <a:bodyPr/>
                    <a:lstStyle/>
                    <a:p>
                      <a:pPr>
                        <a:lnSpc>
                          <a:spcPct val="100000"/>
                        </a:lnSpc>
                      </a:pPr>
                      <a:r>
                        <a:rPr lang="de-DE" sz="1100" b="1" baseline="0" noProof="0">
                          <a:latin typeface="+mn-lt"/>
                          <a:cs typeface="Arial" panose="020B0604020202020204" pitchFamily="34" charset="0"/>
                        </a:rPr>
                        <a:t>	≥4 Jahre</a:t>
                      </a:r>
                      <a:r>
                        <a:rPr lang="de-DE" sz="1200" b="1" baseline="30000" noProof="0">
                          <a:latin typeface="+mn-lt"/>
                          <a:cs typeface="Arial" panose="020B0604020202020204" pitchFamily="34" charset="0"/>
                        </a:rPr>
                        <a:t>3</a:t>
                      </a:r>
                      <a:endParaRPr lang="de-DE" sz="1200" b="1" noProof="0">
                        <a:latin typeface="+mn-lt"/>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2.125.430</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8.000.903</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7,6 (6,5 – 8,6)</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631541442"/>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1" baseline="0" noProof="0">
                          <a:latin typeface="+mn-lt"/>
                          <a:cs typeface="Arial" panose="020B0604020202020204" pitchFamily="34" charset="0"/>
                        </a:rPr>
                        <a:t>	4-64 Jahre</a:t>
                      </a:r>
                      <a:r>
                        <a:rPr lang="de-DE" sz="1200" b="1" baseline="30000" noProof="0">
                          <a:effectLst/>
                          <a:latin typeface="+mn-lt"/>
                          <a:ea typeface="Calibri" panose="020F0502020204030204" pitchFamily="34" charset="0"/>
                          <a:cs typeface="Arial" panose="020B0604020202020204" pitchFamily="34" charset="0"/>
                        </a:rPr>
                        <a:t>4</a:t>
                      </a:r>
                      <a:endParaRPr lang="de-DE" sz="1200" b="1" noProof="0">
                        <a:effectLst/>
                        <a:latin typeface="+mn-lt"/>
                        <a:ea typeface="Calibri" panose="020F0502020204030204" pitchFamily="34" charset="0"/>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669.030</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3.062.797</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6,5 (0,1 – 12,5)</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584284738"/>
                  </a:ext>
                </a:extLst>
              </a:tr>
              <a:tr h="252000">
                <a:tc>
                  <a:txBody>
                    <a:bodyPr/>
                    <a:lstStyle/>
                    <a:p>
                      <a:pPr marL="0" marR="0" lvl="1" indent="0" algn="l" defTabSz="914400" rtl="0" eaLnBrk="1" latinLnBrk="0" hangingPunct="1">
                        <a:lnSpc>
                          <a:spcPct val="100000"/>
                        </a:lnSpc>
                        <a:spcBef>
                          <a:spcPts val="0"/>
                        </a:spcBef>
                        <a:spcAft>
                          <a:spcPts val="0"/>
                        </a:spcAft>
                        <a:buFont typeface="Arial" panose="020B0604020202020204" pitchFamily="34" charset="0"/>
                        <a:buNone/>
                      </a:pPr>
                      <a:r>
                        <a:rPr lang="de-DE" sz="1400" b="1" kern="1200" noProof="0">
                          <a:solidFill>
                            <a:schemeClr val="tx1"/>
                          </a:solidFill>
                          <a:latin typeface="+mj-lt"/>
                          <a:ea typeface="+mn-ea"/>
                          <a:cs typeface="Arial" panose="020B0604020202020204" pitchFamily="34" charset="0"/>
                        </a:rPr>
                        <a:t>Saison 2019/2020:</a:t>
                      </a: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tc>
                  <a:txBody>
                    <a:bodyPr/>
                    <a:lstStyle/>
                    <a:p>
                      <a:pPr marL="0" marR="0" algn="ctr">
                        <a:lnSpc>
                          <a:spcPct val="100000"/>
                        </a:lnSpc>
                        <a:spcBef>
                          <a:spcPts val="0"/>
                        </a:spcBef>
                        <a:spcAft>
                          <a:spcPts val="0"/>
                        </a:spcAft>
                      </a:pPr>
                      <a:endParaRPr lang="en-US" sz="1000" b="0">
                        <a:effectLst/>
                        <a:latin typeface="+mn-lt"/>
                        <a:ea typeface="Times New Roman" panose="02020603050405020304" pitchFamily="18"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tc>
                  <a:txBody>
                    <a:bodyPr/>
                    <a:lstStyle/>
                    <a:p>
                      <a:pPr marL="0" marR="0" algn="ctr">
                        <a:lnSpc>
                          <a:spcPct val="100000"/>
                        </a:lnSpc>
                        <a:spcBef>
                          <a:spcPts val="0"/>
                        </a:spcBef>
                        <a:spcAft>
                          <a:spcPts val="0"/>
                        </a:spcAft>
                      </a:pPr>
                      <a:endParaRPr lang="en-US" sz="1000" b="0">
                        <a:effectLst/>
                        <a:latin typeface="+mn-lt"/>
                        <a:ea typeface="Times New Roman" panose="02020603050405020304" pitchFamily="18"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tc>
                  <a:txBody>
                    <a:bodyPr/>
                    <a:lstStyle/>
                    <a:p>
                      <a:pPr marL="0" marR="0" algn="ctr">
                        <a:spcBef>
                          <a:spcPts val="0"/>
                        </a:spcBef>
                        <a:spcAft>
                          <a:spcPts val="0"/>
                        </a:spcAft>
                      </a:pPr>
                      <a:endParaRPr lang="en-US" sz="10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extLst>
                  <a:ext uri="{0D108BD9-81ED-4DB2-BD59-A6C34878D82A}">
                    <a16:rowId xmlns:a16="http://schemas.microsoft.com/office/drawing/2014/main" val="1573384690"/>
                  </a:ext>
                </a:extLst>
              </a:tr>
              <a:tr h="360000">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1" baseline="0" noProof="0">
                          <a:latin typeface="+mn-lt"/>
                          <a:cs typeface="Arial" panose="020B0604020202020204" pitchFamily="34" charset="0"/>
                        </a:rPr>
                        <a:t>	≥18 Jahre</a:t>
                      </a:r>
                      <a:r>
                        <a:rPr lang="de-DE" sz="1200" b="1" baseline="30000" noProof="0">
                          <a:latin typeface="+mn-lt"/>
                          <a:cs typeface="Arial" panose="020B0604020202020204" pitchFamily="34" charset="0"/>
                        </a:rPr>
                        <a:t>5</a:t>
                      </a:r>
                      <a:endParaRPr lang="de-DE" sz="1200" b="1" noProof="0">
                        <a:latin typeface="+mn-lt"/>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US" sz="1200" b="0" kern="1200">
                          <a:solidFill>
                            <a:schemeClr val="tx1"/>
                          </a:solidFill>
                          <a:effectLst/>
                          <a:latin typeface="+mn-lt"/>
                          <a:ea typeface="Times New Roman" panose="02020603050405020304" pitchFamily="18" charset="0"/>
                          <a:cs typeface="Times New Roman" panose="02020603050405020304" pitchFamily="18" charset="0"/>
                        </a:rPr>
                        <a:t>1.499.215</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US" sz="1200" b="0" kern="1200">
                          <a:solidFill>
                            <a:schemeClr val="tx1"/>
                          </a:solidFill>
                          <a:effectLst/>
                          <a:latin typeface="+mn-lt"/>
                          <a:ea typeface="Times New Roman" panose="02020603050405020304" pitchFamily="18" charset="0"/>
                          <a:cs typeface="Times New Roman" panose="02020603050405020304" pitchFamily="18" charset="0"/>
                        </a:rPr>
                        <a:t>4.126.263</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9,5 (7,9 – 11,1)</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057554028"/>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baseline="0" noProof="0">
                          <a:latin typeface="+mn-lt"/>
                          <a:cs typeface="Arial" panose="020B0604020202020204" pitchFamily="34" charset="0"/>
                        </a:rPr>
                        <a:t>	4-64 Jahre</a:t>
                      </a:r>
                      <a:r>
                        <a:rPr lang="de-DE" sz="1200" b="1" baseline="30000" noProof="0">
                          <a:effectLst/>
                          <a:latin typeface="+mn-lt"/>
                          <a:ea typeface="Calibri" panose="020F0502020204030204" pitchFamily="34" charset="0"/>
                          <a:cs typeface="Arial" panose="020B0604020202020204" pitchFamily="34" charset="0"/>
                        </a:rPr>
                        <a:t>6</a:t>
                      </a:r>
                      <a:endParaRPr lang="de-DE" sz="1200" b="1" noProof="0">
                        <a:effectLst/>
                        <a:latin typeface="+mn-lt"/>
                        <a:ea typeface="Calibri" panose="020F0502020204030204" pitchFamily="34" charset="0"/>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1.150.134</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3.924.819</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5,3 (0,5 – 9,9)</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622145694"/>
                  </a:ext>
                </a:extLst>
              </a:tr>
            </a:tbl>
          </a:graphicData>
        </a:graphic>
      </p:graphicFrame>
      <p:cxnSp>
        <p:nvCxnSpPr>
          <p:cNvPr id="9" name="Straight Connector 31">
            <a:extLst>
              <a:ext uri="{FF2B5EF4-FFF2-40B4-BE49-F238E27FC236}">
                <a16:creationId xmlns:a16="http://schemas.microsoft.com/office/drawing/2014/main" id="{8ACE848B-77BF-EF11-48C3-D586ACDCD253}"/>
              </a:ext>
            </a:extLst>
          </p:cNvPr>
          <p:cNvCxnSpPr>
            <a:cxnSpLocks/>
          </p:cNvCxnSpPr>
          <p:nvPr/>
        </p:nvCxnSpPr>
        <p:spPr>
          <a:xfrm>
            <a:off x="6110371" y="2482301"/>
            <a:ext cx="5316" cy="2744312"/>
          </a:xfrm>
          <a:prstGeom prst="line">
            <a:avLst/>
          </a:prstGeom>
          <a:ln w="9525" cap="sq">
            <a:solidFill>
              <a:schemeClr val="tx1"/>
            </a:solidFill>
            <a:prstDash val="dash"/>
            <a:miter lim="800000"/>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772E634-7A5A-CDC6-F02F-8FEF4CB2B8C9}"/>
              </a:ext>
            </a:extLst>
          </p:cNvPr>
          <p:cNvSpPr txBox="1"/>
          <p:nvPr/>
        </p:nvSpPr>
        <p:spPr>
          <a:xfrm>
            <a:off x="5651188" y="5551374"/>
            <a:ext cx="2613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231F20"/>
                </a:solidFill>
                <a:effectLst/>
                <a:uLnTx/>
                <a:uFillTx/>
                <a:latin typeface="Montserrat Light"/>
                <a:ea typeface="+mn-ea"/>
                <a:cs typeface="+mn-cs"/>
              </a:rPr>
              <a:t>Relative Impfeffektivität (rVE) (%)</a:t>
            </a:r>
            <a:endParaRPr kumimoji="0" lang="en-US" sz="1100" b="1" i="0" u="none" strike="noStrike" kern="1200" cap="none" spc="0" normalizeH="0" baseline="0" noProof="0" dirty="0">
              <a:ln>
                <a:noFill/>
              </a:ln>
              <a:solidFill>
                <a:srgbClr val="231F20"/>
              </a:solidFill>
              <a:effectLst/>
              <a:uLnTx/>
              <a:uFillTx/>
              <a:latin typeface="Montserrat Light"/>
              <a:ea typeface="+mn-ea"/>
              <a:cs typeface="+mn-cs"/>
            </a:endParaRPr>
          </a:p>
        </p:txBody>
      </p:sp>
      <p:pic>
        <p:nvPicPr>
          <p:cNvPr id="11" name="Grafik 14">
            <a:extLst>
              <a:ext uri="{FF2B5EF4-FFF2-40B4-BE49-F238E27FC236}">
                <a16:creationId xmlns:a16="http://schemas.microsoft.com/office/drawing/2014/main" id="{5EE07AEC-ED77-F614-1154-FB06C4BADF17}"/>
              </a:ext>
            </a:extLst>
          </p:cNvPr>
          <p:cNvPicPr>
            <a:picLocks noChangeAspect="1"/>
          </p:cNvPicPr>
          <p:nvPr/>
        </p:nvPicPr>
        <p:blipFill>
          <a:blip r:embed="rId5"/>
          <a:stretch>
            <a:fillRect/>
          </a:stretch>
        </p:blipFill>
        <p:spPr>
          <a:xfrm>
            <a:off x="3788919" y="2520735"/>
            <a:ext cx="324000" cy="324000"/>
          </a:xfrm>
          <a:prstGeom prst="rect">
            <a:avLst/>
          </a:prstGeom>
        </p:spPr>
      </p:pic>
      <p:pic>
        <p:nvPicPr>
          <p:cNvPr id="12" name="Grafik 18">
            <a:extLst>
              <a:ext uri="{FF2B5EF4-FFF2-40B4-BE49-F238E27FC236}">
                <a16:creationId xmlns:a16="http://schemas.microsoft.com/office/drawing/2014/main" id="{50ED0F03-30F8-96FF-DD97-2D0CBF6B2494}"/>
              </a:ext>
            </a:extLst>
          </p:cNvPr>
          <p:cNvPicPr>
            <a:picLocks noChangeAspect="1"/>
          </p:cNvPicPr>
          <p:nvPr/>
        </p:nvPicPr>
        <p:blipFill>
          <a:blip r:embed="rId6"/>
          <a:stretch>
            <a:fillRect/>
          </a:stretch>
        </p:blipFill>
        <p:spPr>
          <a:xfrm>
            <a:off x="3788129" y="3856747"/>
            <a:ext cx="324000" cy="324000"/>
          </a:xfrm>
          <a:prstGeom prst="rect">
            <a:avLst/>
          </a:prstGeom>
        </p:spPr>
      </p:pic>
      <p:pic>
        <p:nvPicPr>
          <p:cNvPr id="15" name="Grafik 21">
            <a:extLst>
              <a:ext uri="{FF2B5EF4-FFF2-40B4-BE49-F238E27FC236}">
                <a16:creationId xmlns:a16="http://schemas.microsoft.com/office/drawing/2014/main" id="{A60A5121-8062-635C-9878-49B737CF9B46}"/>
              </a:ext>
            </a:extLst>
          </p:cNvPr>
          <p:cNvPicPr>
            <a:picLocks noChangeAspect="1"/>
          </p:cNvPicPr>
          <p:nvPr/>
        </p:nvPicPr>
        <p:blipFill>
          <a:blip r:embed="rId7"/>
          <a:stretch>
            <a:fillRect/>
          </a:stretch>
        </p:blipFill>
        <p:spPr>
          <a:xfrm>
            <a:off x="3788919" y="3494833"/>
            <a:ext cx="324000" cy="324000"/>
          </a:xfrm>
          <a:prstGeom prst="rect">
            <a:avLst/>
          </a:prstGeom>
        </p:spPr>
      </p:pic>
      <p:pic>
        <p:nvPicPr>
          <p:cNvPr id="16" name="Grafik 18">
            <a:extLst>
              <a:ext uri="{FF2B5EF4-FFF2-40B4-BE49-F238E27FC236}">
                <a16:creationId xmlns:a16="http://schemas.microsoft.com/office/drawing/2014/main" id="{1CA62398-8EED-FB27-4C0A-6F6F7082AC4B}"/>
              </a:ext>
            </a:extLst>
          </p:cNvPr>
          <p:cNvPicPr>
            <a:picLocks noChangeAspect="1"/>
          </p:cNvPicPr>
          <p:nvPr/>
        </p:nvPicPr>
        <p:blipFill>
          <a:blip r:embed="rId6"/>
          <a:stretch>
            <a:fillRect/>
          </a:stretch>
        </p:blipFill>
        <p:spPr>
          <a:xfrm>
            <a:off x="3784468" y="2867276"/>
            <a:ext cx="324000" cy="324000"/>
          </a:xfrm>
          <a:prstGeom prst="rect">
            <a:avLst/>
          </a:prstGeom>
        </p:spPr>
      </p:pic>
      <p:pic>
        <p:nvPicPr>
          <p:cNvPr id="18" name="Grafik 18">
            <a:extLst>
              <a:ext uri="{FF2B5EF4-FFF2-40B4-BE49-F238E27FC236}">
                <a16:creationId xmlns:a16="http://schemas.microsoft.com/office/drawing/2014/main" id="{AE88C2BB-362D-8B6A-2BEF-DB373CCCCA5C}"/>
              </a:ext>
            </a:extLst>
          </p:cNvPr>
          <p:cNvPicPr>
            <a:picLocks noChangeAspect="1"/>
          </p:cNvPicPr>
          <p:nvPr/>
        </p:nvPicPr>
        <p:blipFill>
          <a:blip r:embed="rId6"/>
          <a:stretch>
            <a:fillRect/>
          </a:stretch>
        </p:blipFill>
        <p:spPr>
          <a:xfrm>
            <a:off x="3784052" y="4844894"/>
            <a:ext cx="324000" cy="324000"/>
          </a:xfrm>
          <a:prstGeom prst="rect">
            <a:avLst/>
          </a:prstGeom>
        </p:spPr>
      </p:pic>
      <p:pic>
        <p:nvPicPr>
          <p:cNvPr id="19" name="Grafik 21">
            <a:extLst>
              <a:ext uri="{FF2B5EF4-FFF2-40B4-BE49-F238E27FC236}">
                <a16:creationId xmlns:a16="http://schemas.microsoft.com/office/drawing/2014/main" id="{566E5B53-42BF-E3F3-1A53-DC6262D37C25}"/>
              </a:ext>
            </a:extLst>
          </p:cNvPr>
          <p:cNvPicPr>
            <a:picLocks noChangeAspect="1"/>
          </p:cNvPicPr>
          <p:nvPr/>
        </p:nvPicPr>
        <p:blipFill>
          <a:blip r:embed="rId7"/>
          <a:stretch>
            <a:fillRect/>
          </a:stretch>
        </p:blipFill>
        <p:spPr>
          <a:xfrm>
            <a:off x="3784842" y="4482980"/>
            <a:ext cx="324000" cy="324000"/>
          </a:xfrm>
          <a:prstGeom prst="rect">
            <a:avLst/>
          </a:prstGeom>
        </p:spPr>
      </p:pic>
      <p:grpSp>
        <p:nvGrpSpPr>
          <p:cNvPr id="28" name="Group 27">
            <a:extLst>
              <a:ext uri="{FF2B5EF4-FFF2-40B4-BE49-F238E27FC236}">
                <a16:creationId xmlns:a16="http://schemas.microsoft.com/office/drawing/2014/main" id="{6887F23E-A756-36EB-3301-135C5FED7890}"/>
              </a:ext>
            </a:extLst>
          </p:cNvPr>
          <p:cNvGrpSpPr/>
          <p:nvPr/>
        </p:nvGrpSpPr>
        <p:grpSpPr>
          <a:xfrm>
            <a:off x="730250" y="1847658"/>
            <a:ext cx="3626754" cy="3116644"/>
            <a:chOff x="282393" y="1748749"/>
            <a:chExt cx="3626754" cy="3116644"/>
          </a:xfrm>
        </p:grpSpPr>
        <p:pic>
          <p:nvPicPr>
            <p:cNvPr id="13" name="Grafik 21">
              <a:extLst>
                <a:ext uri="{FF2B5EF4-FFF2-40B4-BE49-F238E27FC236}">
                  <a16:creationId xmlns:a16="http://schemas.microsoft.com/office/drawing/2014/main" id="{FD4CBBFA-CF27-8BD3-34E5-BC851871F2C6}"/>
                </a:ext>
              </a:extLst>
            </p:cNvPr>
            <p:cNvPicPr>
              <a:picLocks noChangeAspect="1"/>
            </p:cNvPicPr>
            <p:nvPr/>
          </p:nvPicPr>
          <p:blipFill>
            <a:blip r:embed="rId7"/>
            <a:stretch>
              <a:fillRect/>
            </a:stretch>
          </p:blipFill>
          <p:spPr>
            <a:xfrm>
              <a:off x="287306" y="3214991"/>
              <a:ext cx="540000" cy="540000"/>
            </a:xfrm>
            <a:prstGeom prst="rect">
              <a:avLst/>
            </a:prstGeom>
          </p:spPr>
        </p:pic>
        <p:pic>
          <p:nvPicPr>
            <p:cNvPr id="14" name="Grafik 14">
              <a:extLst>
                <a:ext uri="{FF2B5EF4-FFF2-40B4-BE49-F238E27FC236}">
                  <a16:creationId xmlns:a16="http://schemas.microsoft.com/office/drawing/2014/main" id="{D973E26E-BF5B-8ED7-0A7F-2EF639C2E53B}"/>
                </a:ext>
              </a:extLst>
            </p:cNvPr>
            <p:cNvPicPr>
              <a:picLocks noChangeAspect="1"/>
            </p:cNvPicPr>
            <p:nvPr/>
          </p:nvPicPr>
          <p:blipFill>
            <a:blip r:embed="rId5"/>
            <a:stretch>
              <a:fillRect/>
            </a:stretch>
          </p:blipFill>
          <p:spPr>
            <a:xfrm>
              <a:off x="286878" y="2372198"/>
              <a:ext cx="540000" cy="540000"/>
            </a:xfrm>
            <a:prstGeom prst="rect">
              <a:avLst/>
            </a:prstGeom>
          </p:spPr>
        </p:pic>
        <p:pic>
          <p:nvPicPr>
            <p:cNvPr id="20" name="Grafik 18">
              <a:extLst>
                <a:ext uri="{FF2B5EF4-FFF2-40B4-BE49-F238E27FC236}">
                  <a16:creationId xmlns:a16="http://schemas.microsoft.com/office/drawing/2014/main" id="{7BE12995-5D44-6D50-A5E0-265A78D35C28}"/>
                </a:ext>
              </a:extLst>
            </p:cNvPr>
            <p:cNvPicPr>
              <a:picLocks noChangeAspect="1"/>
            </p:cNvPicPr>
            <p:nvPr/>
          </p:nvPicPr>
          <p:blipFill>
            <a:blip r:embed="rId6"/>
            <a:stretch>
              <a:fillRect/>
            </a:stretch>
          </p:blipFill>
          <p:spPr>
            <a:xfrm>
              <a:off x="286878" y="4184992"/>
              <a:ext cx="540000" cy="540000"/>
            </a:xfrm>
            <a:prstGeom prst="rect">
              <a:avLst/>
            </a:prstGeom>
          </p:spPr>
        </p:pic>
        <p:sp>
          <p:nvSpPr>
            <p:cNvPr id="21" name="TextBox 20">
              <a:extLst>
                <a:ext uri="{FF2B5EF4-FFF2-40B4-BE49-F238E27FC236}">
                  <a16:creationId xmlns:a16="http://schemas.microsoft.com/office/drawing/2014/main" id="{F57D4DE9-9BEE-8558-EF7C-BCE394B1ECBB}"/>
                </a:ext>
              </a:extLst>
            </p:cNvPr>
            <p:cNvSpPr txBox="1"/>
            <p:nvPr/>
          </p:nvSpPr>
          <p:spPr>
            <a:xfrm>
              <a:off x="282393" y="1748749"/>
              <a:ext cx="36267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31F20"/>
                  </a:solidFill>
                  <a:effectLst/>
                  <a:uLnTx/>
                  <a:uFillTx/>
                  <a:latin typeface="Montserrat"/>
                  <a:ea typeface="+mn-ea"/>
                  <a:cs typeface="Arial" panose="020B0604020202020204" pitchFamily="34" charset="0"/>
                </a:rPr>
                <a:t>Prävention von...</a:t>
              </a:r>
            </a:p>
          </p:txBody>
        </p:sp>
        <p:sp>
          <p:nvSpPr>
            <p:cNvPr id="23" name="TextBox 22">
              <a:extLst>
                <a:ext uri="{FF2B5EF4-FFF2-40B4-BE49-F238E27FC236}">
                  <a16:creationId xmlns:a16="http://schemas.microsoft.com/office/drawing/2014/main" id="{5A38E0D9-FB4F-DEA9-A036-F9ED49CFD594}"/>
                </a:ext>
              </a:extLst>
            </p:cNvPr>
            <p:cNvSpPr txBox="1"/>
            <p:nvPr/>
          </p:nvSpPr>
          <p:spPr>
            <a:xfrm>
              <a:off x="879105" y="2560317"/>
              <a:ext cx="27232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1F20"/>
                  </a:solidFill>
                  <a:effectLst/>
                  <a:uLnTx/>
                  <a:uFillTx/>
                  <a:latin typeface="Montserrat Light"/>
                  <a:ea typeface="+mn-ea"/>
                  <a:cs typeface="+mn-cs"/>
                </a:rPr>
                <a:t>Influenza-</a:t>
              </a:r>
              <a:r>
                <a:rPr kumimoji="0" lang="en-US" sz="1200" b="1" i="0" u="none" strike="noStrike" kern="1200" cap="none" spc="0" normalizeH="0" baseline="0" noProof="0" err="1">
                  <a:ln>
                    <a:noFill/>
                  </a:ln>
                  <a:solidFill>
                    <a:srgbClr val="231F20"/>
                  </a:solidFill>
                  <a:effectLst/>
                  <a:uLnTx/>
                  <a:uFillTx/>
                  <a:latin typeface="Montserrat Light"/>
                  <a:ea typeface="+mn-ea"/>
                  <a:cs typeface="+mn-cs"/>
                </a:rPr>
                <a:t>ähnlicher</a:t>
              </a:r>
              <a:r>
                <a:rPr kumimoji="0" lang="en-US" sz="1200" b="1" i="0" u="none" strike="noStrike" kern="1200" cap="none" spc="0" normalizeH="0" baseline="0" noProof="0">
                  <a:ln>
                    <a:noFill/>
                  </a:ln>
                  <a:solidFill>
                    <a:srgbClr val="231F20"/>
                  </a:solidFill>
                  <a:effectLst/>
                  <a:uLnTx/>
                  <a:uFillTx/>
                  <a:latin typeface="Montserrat Ligh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231F20"/>
                  </a:solidFill>
                  <a:effectLst/>
                  <a:uLnTx/>
                  <a:uFillTx/>
                  <a:latin typeface="Montserrat Light"/>
                  <a:ea typeface="+mn-ea"/>
                  <a:cs typeface="+mn-cs"/>
                </a:rPr>
                <a:t>Erkrankung</a:t>
              </a:r>
              <a:r>
                <a:rPr kumimoji="0" lang="en-US" sz="1200" b="1" i="0" u="none" strike="noStrike" kern="1200" cap="none" spc="0" normalizeH="0" baseline="0" noProof="0">
                  <a:ln>
                    <a:noFill/>
                  </a:ln>
                  <a:solidFill>
                    <a:srgbClr val="231F20"/>
                  </a:solidFill>
                  <a:effectLst/>
                  <a:uLnTx/>
                  <a:uFillTx/>
                  <a:latin typeface="Montserrat Light"/>
                  <a:ea typeface="+mn-ea"/>
                  <a:cs typeface="+mn-cs"/>
                </a:rPr>
                <a:t> </a:t>
              </a:r>
            </a:p>
          </p:txBody>
        </p:sp>
        <p:sp>
          <p:nvSpPr>
            <p:cNvPr id="25" name="TextBox 24">
              <a:extLst>
                <a:ext uri="{FF2B5EF4-FFF2-40B4-BE49-F238E27FC236}">
                  <a16:creationId xmlns:a16="http://schemas.microsoft.com/office/drawing/2014/main" id="{F213CC08-B291-03A9-D8CE-1DBC16F41965}"/>
                </a:ext>
              </a:extLst>
            </p:cNvPr>
            <p:cNvSpPr txBox="1"/>
            <p:nvPr/>
          </p:nvSpPr>
          <p:spPr>
            <a:xfrm>
              <a:off x="879105" y="4219062"/>
              <a:ext cx="27154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Influenza-bedingten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Hospitalisierungen/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ER-Besuchen</a:t>
              </a:r>
              <a:endParaRPr kumimoji="0" lang="en-US" sz="12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27" name="TextBox 26">
              <a:extLst>
                <a:ext uri="{FF2B5EF4-FFF2-40B4-BE49-F238E27FC236}">
                  <a16:creationId xmlns:a16="http://schemas.microsoft.com/office/drawing/2014/main" id="{2D40FD23-64CA-EDC3-7459-85BCB0CF4AD4}"/>
                </a:ext>
              </a:extLst>
            </p:cNvPr>
            <p:cNvSpPr txBox="1"/>
            <p:nvPr/>
          </p:nvSpPr>
          <p:spPr>
            <a:xfrm>
              <a:off x="879105" y="3280338"/>
              <a:ext cx="272320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Influenza-bedingten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medizinischen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Behandlungen</a:t>
              </a:r>
              <a:endParaRPr kumimoji="0" lang="en-US" sz="1200" b="1" i="0" u="none" strike="noStrike" kern="1200" cap="none" spc="0" normalizeH="0" baseline="0" noProof="0">
                <a:ln>
                  <a:noFill/>
                </a:ln>
                <a:solidFill>
                  <a:srgbClr val="231F20"/>
                </a:solidFill>
                <a:effectLst/>
                <a:uLnTx/>
                <a:uFillTx/>
                <a:latin typeface="Montserrat Light"/>
                <a:ea typeface="+mn-ea"/>
                <a:cs typeface="+mn-cs"/>
              </a:endParaRPr>
            </a:p>
          </p:txBody>
        </p:sp>
      </p:grpSp>
      <p:sp>
        <p:nvSpPr>
          <p:cNvPr id="26" name="Textplatzhalter 2">
            <a:extLst>
              <a:ext uri="{FF2B5EF4-FFF2-40B4-BE49-F238E27FC236}">
                <a16:creationId xmlns:a16="http://schemas.microsoft.com/office/drawing/2014/main" id="{58C61776-FE41-C441-0E43-B923BCBDB076}"/>
              </a:ext>
            </a:extLst>
          </p:cNvPr>
          <p:cNvSpPr txBox="1">
            <a:spLocks/>
          </p:cNvSpPr>
          <p:nvPr/>
        </p:nvSpPr>
        <p:spPr>
          <a:xfrm>
            <a:off x="340347" y="267138"/>
            <a:ext cx="11433964" cy="11633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800" b="1" i="0" u="none" strike="noStrike" kern="1200" cap="none" spc="0" normalizeH="0" baseline="0" noProof="0">
                <a:ln>
                  <a:noFill/>
                </a:ln>
                <a:solidFill>
                  <a:srgbClr val="FC1921"/>
                </a:solidFill>
                <a:effectLst/>
                <a:uLnTx/>
                <a:uFillTx/>
                <a:latin typeface="Montserrat"/>
                <a:ea typeface="+mn-ea"/>
                <a:cs typeface="+mn-cs"/>
              </a:rPr>
              <a:t>Überlegene Impfeffektivität von zellkulturbasierten vs. Standard-eibasierten Grippeimpfstoffen über drei US-Saisons</a:t>
            </a:r>
            <a:r>
              <a:rPr kumimoji="0" lang="de-DE" sz="2800" b="1" i="0" u="none" strike="noStrike" kern="1200" cap="none" spc="0" normalizeH="0" baseline="30000" noProof="0">
                <a:ln>
                  <a:noFill/>
                </a:ln>
                <a:solidFill>
                  <a:srgbClr val="FC1921"/>
                </a:solidFill>
                <a:effectLst/>
                <a:uLnTx/>
                <a:uFillTx/>
                <a:latin typeface="Montserrat"/>
                <a:ea typeface="+mn-ea"/>
                <a:cs typeface="+mn-cs"/>
              </a:rPr>
              <a:t>1-6</a:t>
            </a:r>
          </a:p>
        </p:txBody>
      </p:sp>
      <p:sp>
        <p:nvSpPr>
          <p:cNvPr id="6" name="Arrow: Right 5">
            <a:extLst>
              <a:ext uri="{FF2B5EF4-FFF2-40B4-BE49-F238E27FC236}">
                <a16:creationId xmlns:a16="http://schemas.microsoft.com/office/drawing/2014/main" id="{584B6338-5B87-7C54-3393-36107B557E9B}"/>
              </a:ext>
            </a:extLst>
          </p:cNvPr>
          <p:cNvSpPr/>
          <p:nvPr/>
        </p:nvSpPr>
        <p:spPr>
          <a:xfrm>
            <a:off x="6096001" y="1598559"/>
            <a:ext cx="1979196" cy="645420"/>
          </a:xfrm>
          <a:prstGeom prst="rightArrow">
            <a:avLst>
              <a:gd name="adj1" fmla="val 54312"/>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err="1">
                <a:ln>
                  <a:noFill/>
                </a:ln>
                <a:solidFill>
                  <a:prstClr val="white"/>
                </a:solidFill>
                <a:effectLst/>
                <a:uLnTx/>
                <a:uFillTx/>
                <a:latin typeface="Montserrat" panose="00000500000000000000" pitchFamily="2" charset="0"/>
                <a:cs typeface="Calibri" panose="020F0502020204030204" pitchFamily="34" charset="0"/>
              </a:rPr>
              <a:t>Favorisiert</a:t>
            </a:r>
            <a:r>
              <a:rPr kumimoji="0" lang="en-AU" sz="1050" b="1" i="0" u="none" strike="noStrike" kern="1200" cap="none" spc="0" normalizeH="0" baseline="0" noProof="0" dirty="0">
                <a:ln>
                  <a:noFill/>
                </a:ln>
                <a:solidFill>
                  <a:prstClr val="white"/>
                </a:solidFill>
                <a:effectLst/>
                <a:uLnTx/>
                <a:uFillTx/>
                <a:latin typeface="Montserrat" panose="00000500000000000000" pitchFamily="2" charset="0"/>
                <a:cs typeface="Calibri" panose="020F0502020204030204" pitchFamily="34" charset="0"/>
              </a:rPr>
              <a:t> </a:t>
            </a:r>
            <a:r>
              <a:rPr lang="en-AU" sz="1050" b="1" dirty="0">
                <a:solidFill>
                  <a:prstClr val="white"/>
                </a:solidFill>
                <a:latin typeface="Montserrat" panose="00000500000000000000" pitchFamily="2" charset="0"/>
                <a:cs typeface="Calibri" panose="020F0502020204030204" pitchFamily="34" charset="0"/>
              </a:rPr>
              <a:t>z</a:t>
            </a:r>
            <a:r>
              <a:rPr kumimoji="0" lang="en-AU" sz="1050" b="1" i="0" u="none" strike="noStrike" kern="1200" cap="none" spc="0" normalizeH="0" baseline="0" noProof="0" dirty="0" err="1">
                <a:ln>
                  <a:noFill/>
                </a:ln>
                <a:solidFill>
                  <a:prstClr val="white"/>
                </a:solidFill>
                <a:effectLst/>
                <a:uLnTx/>
                <a:uFillTx/>
                <a:latin typeface="Montserrat" panose="00000500000000000000" pitchFamily="2" charset="0"/>
                <a:cs typeface="Calibri" panose="020F0502020204030204" pitchFamily="34" charset="0"/>
              </a:rPr>
              <a:t>ellkulturbasiert</a:t>
            </a:r>
            <a:endParaRPr kumimoji="0" lang="en-AU" sz="1050" b="1" i="0" u="none" strike="noStrike" kern="1200" cap="none" spc="0" normalizeH="0" baseline="0" noProof="0" dirty="0">
              <a:ln>
                <a:noFill/>
              </a:ln>
              <a:solidFill>
                <a:prstClr val="white"/>
              </a:solidFill>
              <a:effectLst/>
              <a:uLnTx/>
              <a:uFillTx/>
              <a:latin typeface="Montserrat" panose="00000500000000000000" pitchFamily="2" charset="0"/>
              <a:cs typeface="Calibri" panose="020F0502020204030204" pitchFamily="34" charset="0"/>
            </a:endParaRPr>
          </a:p>
        </p:txBody>
      </p:sp>
    </p:spTree>
    <p:extLst>
      <p:ext uri="{BB962C8B-B14F-4D97-AF65-F5344CB8AC3E}">
        <p14:creationId xmlns:p14="http://schemas.microsoft.com/office/powerpoint/2010/main" val="298758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93DC021-A1CD-BF5C-E5EC-B6DEE8E64335}"/>
              </a:ext>
            </a:extLst>
          </p:cNvPr>
          <p:cNvPicPr>
            <a:picLocks noChangeAspect="1"/>
          </p:cNvPicPr>
          <p:nvPr/>
        </p:nvPicPr>
        <p:blipFill>
          <a:blip r:embed="rId2"/>
          <a:stretch>
            <a:fillRect/>
          </a:stretch>
        </p:blipFill>
        <p:spPr>
          <a:xfrm>
            <a:off x="383448" y="369000"/>
            <a:ext cx="11261421" cy="6120000"/>
          </a:xfrm>
          <a:prstGeom prst="rect">
            <a:avLst/>
          </a:prstGeom>
        </p:spPr>
      </p:pic>
    </p:spTree>
    <p:extLst>
      <p:ext uri="{BB962C8B-B14F-4D97-AF65-F5344CB8AC3E}">
        <p14:creationId xmlns:p14="http://schemas.microsoft.com/office/powerpoint/2010/main" val="432548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9B5BB68F-2255-0431-D412-63AFDFA53D11}"/>
              </a:ext>
            </a:extLst>
          </p:cNvPr>
          <p:cNvSpPr txBox="1"/>
          <p:nvPr/>
        </p:nvSpPr>
        <p:spPr>
          <a:xfrm>
            <a:off x="879105" y="5875421"/>
            <a:ext cx="1093659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231F20"/>
                </a:solidFill>
                <a:effectLst/>
                <a:uLnTx/>
                <a:uFillTx/>
                <a:latin typeface="Montserrat Light"/>
                <a:ea typeface="+mn-ea"/>
                <a:cs typeface="+mn-cs"/>
              </a:rPr>
              <a:t>*</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Doppelt</a:t>
            </a:r>
            <a:r>
              <a:rPr kumimoji="0" lang="en-AU"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robuse</a:t>
            </a:r>
            <a:r>
              <a:rPr kumimoji="0" lang="en-AU"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Hauptanalyse</a:t>
            </a:r>
            <a:endParaRPr kumimoji="0" lang="en-AU"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231F20"/>
                </a:solidFill>
                <a:effectLst/>
                <a:uLnTx/>
                <a:uFillTx/>
                <a:latin typeface="Montserrat Light"/>
                <a:ea typeface="+mn-ea"/>
                <a:cs typeface="+mn-cs"/>
              </a:rPr>
              <a:t>KI –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Konfidenzintervall</a:t>
            </a:r>
            <a:r>
              <a:rPr kumimoji="0" lang="en-AU"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rVE</a:t>
            </a:r>
            <a:r>
              <a:rPr kumimoji="0" lang="en-AU" sz="800" b="0" i="0" u="none" strike="noStrike" kern="1200" cap="none" spc="0" normalizeH="0" baseline="0" noProof="0" dirty="0">
                <a:ln>
                  <a:noFill/>
                </a:ln>
                <a:solidFill>
                  <a:srgbClr val="231F20"/>
                </a:solidFill>
                <a:effectLst/>
                <a:uLnTx/>
                <a:uFillTx/>
                <a:latin typeface="Montserrat Light"/>
                <a:ea typeface="+mn-ea"/>
                <a:cs typeface="+mn-cs"/>
              </a:rPr>
              <a:t> – relative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Impfeffektivität</a:t>
            </a:r>
            <a:endParaRPr kumimoji="0" lang="en-AU"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Montserrat Light"/>
                <a:ea typeface="+mn-ea"/>
                <a:cs typeface="+mn-cs"/>
              </a:rPr>
              <a:t>1. Stein AN et al. Open Forum Infect Dis. 2024 May 2;11(5):ofae175. </a:t>
            </a:r>
            <a:endParaRPr kumimoji="0" lang="en-AU" sz="800" b="0" i="0" u="none" strike="noStrike" kern="1200" cap="none" spc="0" normalizeH="0" baseline="0" noProof="0" dirty="0">
              <a:ln>
                <a:noFill/>
              </a:ln>
              <a:solidFill>
                <a:srgbClr val="231F20"/>
              </a:solidFill>
              <a:effectLst/>
              <a:uLnTx/>
              <a:uFillTx/>
              <a:latin typeface="Montserrat Light"/>
              <a:ea typeface="+mn-ea"/>
              <a:cs typeface="+mn-cs"/>
            </a:endParaRPr>
          </a:p>
        </p:txBody>
      </p:sp>
      <p:sp>
        <p:nvSpPr>
          <p:cNvPr id="12" name="Foliennummernplatzhalter 1">
            <a:extLst>
              <a:ext uri="{FF2B5EF4-FFF2-40B4-BE49-F238E27FC236}">
                <a16:creationId xmlns:a16="http://schemas.microsoft.com/office/drawing/2014/main" id="{299BD5DF-5CAD-CF09-AF06-844A16FB5862}"/>
              </a:ext>
            </a:extLst>
          </p:cNvPr>
          <p:cNvSpPr txBox="1">
            <a:spLocks/>
          </p:cNvSpPr>
          <p:nvPr/>
        </p:nvSpPr>
        <p:spPr>
          <a:xfrm>
            <a:off x="730250" y="6323954"/>
            <a:ext cx="297710" cy="201266"/>
          </a:xfrm>
          <a:prstGeom prst="rect">
            <a:avLst/>
          </a:prstGeom>
        </p:spPr>
        <p:txBody>
          <a:bodyPr vert="horz" lIns="0" tIns="0" rIns="0" bIns="0" rtlCol="0" anchor="b"/>
          <a:lstStyle>
            <a:defPPr>
              <a:defRPr lang="en-US"/>
            </a:defPPr>
            <a:lvl1pPr marL="0" algn="l" defTabSz="914400" rtl="0" eaLnBrk="1" latinLnBrk="0" hangingPunct="1">
              <a:defRPr sz="900" kern="1200">
                <a:solidFill>
                  <a:schemeClr val="bg2"/>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graphicFrame>
        <p:nvGraphicFramePr>
          <p:cNvPr id="17" name="Table 7">
            <a:extLst>
              <a:ext uri="{FF2B5EF4-FFF2-40B4-BE49-F238E27FC236}">
                <a16:creationId xmlns:a16="http://schemas.microsoft.com/office/drawing/2014/main" id="{1FBE7445-3C24-F525-C7EA-4C5E107547ED}"/>
              </a:ext>
            </a:extLst>
          </p:cNvPr>
          <p:cNvGraphicFramePr>
            <a:graphicFrameLocks noGrp="1"/>
          </p:cNvGraphicFramePr>
          <p:nvPr/>
        </p:nvGraphicFramePr>
        <p:xfrm>
          <a:off x="520688" y="2916146"/>
          <a:ext cx="10941062" cy="2455998"/>
        </p:xfrm>
        <a:graphic>
          <a:graphicData uri="http://schemas.openxmlformats.org/drawingml/2006/table">
            <a:tbl>
              <a:tblPr/>
              <a:tblGrid>
                <a:gridCol w="959953">
                  <a:extLst>
                    <a:ext uri="{9D8B030D-6E8A-4147-A177-3AD203B41FA5}">
                      <a16:colId xmlns:a16="http://schemas.microsoft.com/office/drawing/2014/main" val="557923349"/>
                    </a:ext>
                  </a:extLst>
                </a:gridCol>
                <a:gridCol w="867796">
                  <a:extLst>
                    <a:ext uri="{9D8B030D-6E8A-4147-A177-3AD203B41FA5}">
                      <a16:colId xmlns:a16="http://schemas.microsoft.com/office/drawing/2014/main" val="2421342841"/>
                    </a:ext>
                  </a:extLst>
                </a:gridCol>
                <a:gridCol w="1136298">
                  <a:extLst>
                    <a:ext uri="{9D8B030D-6E8A-4147-A177-3AD203B41FA5}">
                      <a16:colId xmlns:a16="http://schemas.microsoft.com/office/drawing/2014/main" val="622024775"/>
                    </a:ext>
                  </a:extLst>
                </a:gridCol>
                <a:gridCol w="208280">
                  <a:extLst>
                    <a:ext uri="{9D8B030D-6E8A-4147-A177-3AD203B41FA5}">
                      <a16:colId xmlns:a16="http://schemas.microsoft.com/office/drawing/2014/main" val="2091323567"/>
                    </a:ext>
                  </a:extLst>
                </a:gridCol>
                <a:gridCol w="1029726">
                  <a:extLst>
                    <a:ext uri="{9D8B030D-6E8A-4147-A177-3AD203B41FA5}">
                      <a16:colId xmlns:a16="http://schemas.microsoft.com/office/drawing/2014/main" val="4161076389"/>
                    </a:ext>
                  </a:extLst>
                </a:gridCol>
                <a:gridCol w="1104526">
                  <a:extLst>
                    <a:ext uri="{9D8B030D-6E8A-4147-A177-3AD203B41FA5}">
                      <a16:colId xmlns:a16="http://schemas.microsoft.com/office/drawing/2014/main" val="2268711558"/>
                    </a:ext>
                  </a:extLst>
                </a:gridCol>
                <a:gridCol w="3747003">
                  <a:extLst>
                    <a:ext uri="{9D8B030D-6E8A-4147-A177-3AD203B41FA5}">
                      <a16:colId xmlns:a16="http://schemas.microsoft.com/office/drawing/2014/main" val="1433174297"/>
                    </a:ext>
                  </a:extLst>
                </a:gridCol>
                <a:gridCol w="1887480">
                  <a:extLst>
                    <a:ext uri="{9D8B030D-6E8A-4147-A177-3AD203B41FA5}">
                      <a16:colId xmlns:a16="http://schemas.microsoft.com/office/drawing/2014/main" val="885680804"/>
                    </a:ext>
                  </a:extLst>
                </a:gridCol>
              </a:tblGrid>
              <a:tr h="252154">
                <a:tc rowSpan="2">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a:latin typeface="Montserrat" panose="00000500000000000000" pitchFamily="2" charset="0"/>
                          <a:cs typeface="Calibri" panose="020F0502020204030204" pitchFamily="34" charset="0"/>
                        </a:rPr>
                        <a:t>Saison</a:t>
                      </a:r>
                    </a:p>
                  </a:txBody>
                  <a:tcPr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gridSpan="2">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err="1">
                          <a:latin typeface="Montserrat" panose="00000500000000000000" pitchFamily="2" charset="0"/>
                          <a:cs typeface="Calibri" panose="020F0502020204030204" pitchFamily="34" charset="0"/>
                        </a:rPr>
                        <a:t>Zellkulturbasiert</a:t>
                      </a:r>
                      <a:endParaRPr lang="en-AU" sz="16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hMerge="1">
                  <a:txBody>
                    <a:bodyPr/>
                    <a:lstStyle/>
                    <a:p>
                      <a:endParaRPr lang="en-AU">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b="0">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gridSpan="2">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err="1">
                          <a:latin typeface="Montserrat" panose="00000500000000000000" pitchFamily="2" charset="0"/>
                          <a:cs typeface="Calibri" panose="020F0502020204030204" pitchFamily="34" charset="0"/>
                        </a:rPr>
                        <a:t>Eibasiert</a:t>
                      </a:r>
                      <a:endParaRPr lang="en-AU" sz="16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hMerge="1">
                  <a:txBody>
                    <a:bodyPr/>
                    <a:lstStyle/>
                    <a:p>
                      <a:endParaRPr lang="en-AU">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b="1">
                        <a:latin typeface="+mj-lt"/>
                        <a:cs typeface="Calibri" panose="020F0502020204030204" pitchFamily="34" charset="0"/>
                      </a:endParaRP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rowSpan="2">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1" kern="1200" err="1">
                          <a:solidFill>
                            <a:schemeClr val="dk1"/>
                          </a:solidFill>
                          <a:latin typeface="Montserrat" panose="00000500000000000000" pitchFamily="2" charset="0"/>
                          <a:ea typeface="+mn-ea"/>
                          <a:cs typeface="Calibri" panose="020F0502020204030204" pitchFamily="34" charset="0"/>
                        </a:rPr>
                        <a:t>rVE</a:t>
                      </a:r>
                      <a:r>
                        <a:rPr lang="en-AU" sz="1600" b="1" kern="1200">
                          <a:solidFill>
                            <a:schemeClr val="dk1"/>
                          </a:solidFill>
                          <a:latin typeface="Montserrat" panose="00000500000000000000" pitchFamily="2" charset="0"/>
                          <a:ea typeface="+mn-ea"/>
                          <a:cs typeface="Calibri" panose="020F0502020204030204" pitchFamily="34" charset="0"/>
                        </a:rPr>
                        <a:t> (95% KI)*</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extLst>
                  <a:ext uri="{0D108BD9-81ED-4DB2-BD59-A6C34878D82A}">
                    <a16:rowId xmlns:a16="http://schemas.microsoft.com/office/drawing/2014/main" val="3484517695"/>
                  </a:ext>
                </a:extLst>
              </a:tr>
              <a:tr h="297573">
                <a:tc vMerge="1">
                  <a:txBody>
                    <a:bodyPr/>
                    <a:lstStyle/>
                    <a:p>
                      <a:endParaRPr lang="en-AU"/>
                    </a:p>
                  </a:txBody>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err="1">
                          <a:latin typeface="Montserrat" panose="00000500000000000000" pitchFamily="2" charset="0"/>
                          <a:cs typeface="Calibri" panose="020F0502020204030204" pitchFamily="34" charset="0"/>
                        </a:rPr>
                        <a:t>Fälle</a:t>
                      </a:r>
                      <a:endParaRPr lang="en-AU" sz="14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err="1">
                          <a:latin typeface="Montserrat" panose="00000500000000000000" pitchFamily="2" charset="0"/>
                          <a:cs typeface="Calibri" panose="020F0502020204030204" pitchFamily="34" charset="0"/>
                        </a:rPr>
                        <a:t>Kontrolle</a:t>
                      </a:r>
                      <a:endParaRPr lang="en-AU" sz="14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4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err="1">
                          <a:latin typeface="Montserrat" panose="00000500000000000000" pitchFamily="2" charset="0"/>
                          <a:cs typeface="Calibri" panose="020F0502020204030204" pitchFamily="34" charset="0"/>
                        </a:rPr>
                        <a:t>Fälle</a:t>
                      </a:r>
                      <a:endParaRPr lang="en-AU" sz="14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err="1">
                          <a:latin typeface="Montserrat" panose="00000500000000000000" pitchFamily="2" charset="0"/>
                          <a:cs typeface="Calibri" panose="020F0502020204030204" pitchFamily="34" charset="0"/>
                        </a:rPr>
                        <a:t>Kontrolle</a:t>
                      </a:r>
                      <a:endParaRPr lang="en-AU" sz="1400" b="1">
                        <a:latin typeface="Montserrat" panose="00000500000000000000" pitchFamily="2"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b="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vMerge="1">
                  <a:txBody>
                    <a:bodyPr/>
                    <a:lstStyle/>
                    <a:p>
                      <a:pPr algn="ctr"/>
                      <a:endParaRPr lang="en-AU" sz="1600" b="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4208766508"/>
                  </a:ext>
                </a:extLst>
              </a:tr>
              <a:tr h="595146">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a:latin typeface="Montserrat" panose="00000500000000000000" pitchFamily="2" charset="0"/>
                          <a:cs typeface="Calibri" panose="020F0502020204030204" pitchFamily="34" charset="0"/>
                        </a:rPr>
                        <a:t>2017-18</a:t>
                      </a:r>
                    </a:p>
                  </a:txBody>
                  <a:tcPr anchor="ctr">
                    <a:lnL w="28575" cap="flat" cmpd="sng" algn="ctr">
                      <a:noFill/>
                      <a:prstDash val="solid"/>
                      <a:round/>
                      <a:headEnd type="none" w="med" len="med"/>
                      <a:tailEnd type="none" w="med" len="me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726</a:t>
                      </a:r>
                    </a:p>
                  </a:txBody>
                  <a:tcPr anchor="ctr">
                    <a:lnL w="6350" cap="flat" cmpd="sng" algn="ctr">
                      <a:solidFill>
                        <a:srgbClr val="231F2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2.386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400">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8.390</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20.319</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a:latin typeface="Montserrat" panose="00000500000000000000" pitchFamily="2" charset="0"/>
                          <a:cs typeface="Calibri" panose="020F0502020204030204" pitchFamily="34" charset="0"/>
                        </a:rPr>
                        <a:t>14,8% </a:t>
                      </a:r>
                      <a:r>
                        <a:rPr lang="en-AU" sz="1600">
                          <a:latin typeface="Montserrat" panose="00000500000000000000" pitchFamily="2" charset="0"/>
                          <a:cs typeface="Calibri" panose="020F0502020204030204" pitchFamily="34" charset="0"/>
                        </a:rPr>
                        <a:t>(7,0 – 22,0)</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8158027"/>
                  </a:ext>
                </a:extLst>
              </a:tr>
              <a:tr h="595146">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a:latin typeface="Montserrat" panose="00000500000000000000" pitchFamily="2" charset="0"/>
                          <a:cs typeface="Calibri" panose="020F0502020204030204" pitchFamily="34" charset="0"/>
                        </a:rPr>
                        <a:t>2018-19</a:t>
                      </a:r>
                    </a:p>
                  </a:txBody>
                  <a:tcPr anchor="ctr">
                    <a:lnL w="28575" cap="flat" cmpd="sng" algn="ctr">
                      <a:noFill/>
                      <a:prstDash val="solid"/>
                      <a:round/>
                      <a:headEnd type="none" w="med" len="med"/>
                      <a:tailEnd type="none" w="med" len="med"/>
                    </a:lnL>
                    <a:lnR w="6350" cap="flat" cmpd="sng" algn="ctr">
                      <a:solidFill>
                        <a:srgbClr val="231F2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723</a:t>
                      </a:r>
                    </a:p>
                  </a:txBody>
                  <a:tcPr anchor="ctr">
                    <a:lnL w="6350" cap="flat" cmpd="sng" algn="ctr">
                      <a:solidFill>
                        <a:srgbClr val="231F20"/>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2.703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400">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9.280</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20.682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a:latin typeface="Montserrat" panose="00000500000000000000" pitchFamily="2" charset="0"/>
                          <a:cs typeface="Calibri" panose="020F0502020204030204" pitchFamily="34" charset="0"/>
                        </a:rPr>
                        <a:t>12,5% </a:t>
                      </a:r>
                      <a:r>
                        <a:rPr lang="en-AU" sz="1600">
                          <a:latin typeface="Montserrat" panose="00000500000000000000" pitchFamily="2" charset="0"/>
                          <a:cs typeface="Calibri" panose="020F0502020204030204" pitchFamily="34" charset="0"/>
                        </a:rPr>
                        <a:t>(4,7 – 19,6)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1055743"/>
                  </a:ext>
                </a:extLst>
              </a:tr>
              <a:tr h="595146">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a:latin typeface="Montserrat" panose="00000500000000000000" pitchFamily="2" charset="0"/>
                          <a:cs typeface="Calibri" panose="020F0502020204030204" pitchFamily="34" charset="0"/>
                        </a:rPr>
                        <a:t>2019-20</a:t>
                      </a:r>
                    </a:p>
                  </a:txBody>
                  <a:tcPr anchor="ctr">
                    <a:lnL w="28575" cap="flat" cmpd="sng" algn="ctr">
                      <a:noFill/>
                      <a:prstDash val="solid"/>
                      <a:round/>
                      <a:headEnd type="none" w="med" len="med"/>
                      <a:tailEnd type="none" w="med" len="med"/>
                    </a:lnL>
                    <a:lnR w="6350" cap="flat" cmpd="sng" algn="ctr">
                      <a:solidFill>
                        <a:srgbClr val="231F2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979</a:t>
                      </a:r>
                    </a:p>
                  </a:txBody>
                  <a:tcPr anchor="ctr">
                    <a:lnL w="6350" cap="flat" cmpd="sng" algn="ctr">
                      <a:solidFill>
                        <a:srgbClr val="231F20"/>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2.911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400">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9.987</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20.521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a:latin typeface="Montserrat" panose="00000500000000000000" pitchFamily="2" charset="0"/>
                          <a:cs typeface="Calibri" panose="020F0502020204030204" pitchFamily="34" charset="0"/>
                        </a:rPr>
                        <a:t>10,0% </a:t>
                      </a:r>
                      <a:r>
                        <a:rPr lang="en-AU" sz="1600">
                          <a:latin typeface="Montserrat" panose="00000500000000000000" pitchFamily="2" charset="0"/>
                          <a:cs typeface="Calibri" panose="020F0502020204030204" pitchFamily="34" charset="0"/>
                        </a:rPr>
                        <a:t>(2,7 – 16,7)</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891657"/>
                  </a:ext>
                </a:extLst>
              </a:tr>
            </a:tbl>
          </a:graphicData>
        </a:graphic>
      </p:graphicFrame>
      <p:graphicFrame>
        <p:nvGraphicFramePr>
          <p:cNvPr id="19" name="Chart 5">
            <a:extLst>
              <a:ext uri="{FF2B5EF4-FFF2-40B4-BE49-F238E27FC236}">
                <a16:creationId xmlns:a16="http://schemas.microsoft.com/office/drawing/2014/main" id="{0D624F98-11A8-C17B-894B-1EE6FF5FC049}"/>
              </a:ext>
            </a:extLst>
          </p:cNvPr>
          <p:cNvGraphicFramePr>
            <a:graphicFrameLocks/>
          </p:cNvGraphicFramePr>
          <p:nvPr/>
        </p:nvGraphicFramePr>
        <p:xfrm>
          <a:off x="5645768" y="3500169"/>
          <a:ext cx="4572000" cy="3021728"/>
        </p:xfrm>
        <a:graphic>
          <a:graphicData uri="http://schemas.openxmlformats.org/drawingml/2006/chart">
            <c:chart xmlns:c="http://schemas.openxmlformats.org/drawingml/2006/chart" xmlns:r="http://schemas.openxmlformats.org/officeDocument/2006/relationships" r:id="rId3"/>
          </a:graphicData>
        </a:graphic>
      </p:graphicFrame>
      <p:sp>
        <p:nvSpPr>
          <p:cNvPr id="20" name="Arrow: Right 19">
            <a:extLst>
              <a:ext uri="{FF2B5EF4-FFF2-40B4-BE49-F238E27FC236}">
                <a16:creationId xmlns:a16="http://schemas.microsoft.com/office/drawing/2014/main" id="{15921DB9-20C2-63DA-72A8-6CE89AA146F0}"/>
              </a:ext>
            </a:extLst>
          </p:cNvPr>
          <p:cNvSpPr/>
          <p:nvPr/>
        </p:nvSpPr>
        <p:spPr>
          <a:xfrm>
            <a:off x="6554901" y="2940010"/>
            <a:ext cx="2717265" cy="749695"/>
          </a:xfrm>
          <a:prstGeom prst="rightArrow">
            <a:avLst>
              <a:gd name="adj1" fmla="val 54312"/>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err="1">
                <a:ln>
                  <a:noFill/>
                </a:ln>
                <a:solidFill>
                  <a:prstClr val="white"/>
                </a:solidFill>
                <a:effectLst/>
                <a:uLnTx/>
                <a:uFillTx/>
                <a:latin typeface="Montserrat" panose="00000500000000000000" pitchFamily="2" charset="0"/>
                <a:ea typeface="+mn-ea"/>
                <a:cs typeface="Calibri" panose="020F0502020204030204" pitchFamily="34" charset="0"/>
              </a:rPr>
              <a:t>Favorisiert</a:t>
            </a:r>
            <a:r>
              <a:rPr kumimoji="0" lang="en-AU" sz="1400" b="1" i="0" u="none" strike="noStrike" kern="1200" cap="none" spc="0" normalizeH="0" baseline="0" noProof="0">
                <a:ln>
                  <a:noFill/>
                </a:ln>
                <a:solidFill>
                  <a:prstClr val="white"/>
                </a:solidFill>
                <a:effectLst/>
                <a:uLnTx/>
                <a:uFillTx/>
                <a:latin typeface="Montserrat" panose="00000500000000000000" pitchFamily="2" charset="0"/>
                <a:ea typeface="+mn-ea"/>
                <a:cs typeface="Calibri" panose="020F0502020204030204" pitchFamily="34" charset="0"/>
              </a:rPr>
              <a:t> z</a:t>
            </a:r>
            <a:r>
              <a:rPr kumimoji="0" lang="en-AU" sz="1400" b="1" i="0" u="none" strike="noStrike" kern="1200" cap="none" spc="0" normalizeH="0" baseline="0" noProof="0" err="1">
                <a:ln>
                  <a:noFill/>
                </a:ln>
                <a:solidFill>
                  <a:prstClr val="white"/>
                </a:solidFill>
                <a:effectLst/>
                <a:uLnTx/>
                <a:uFillTx/>
                <a:latin typeface="Montserrat" panose="00000500000000000000" pitchFamily="2" charset="0"/>
                <a:ea typeface="+mn-ea"/>
                <a:cs typeface="Calibri" panose="020F0502020204030204" pitchFamily="34" charset="0"/>
              </a:rPr>
              <a:t>ellkulturbasiert</a:t>
            </a:r>
            <a:endParaRPr kumimoji="0" lang="en-AU" sz="1400" b="1" i="0" u="none" strike="noStrike" kern="1200" cap="none" spc="0" normalizeH="0" baseline="0" noProof="0">
              <a:ln>
                <a:noFill/>
              </a:ln>
              <a:solidFill>
                <a:prstClr val="white"/>
              </a:solidFill>
              <a:effectLst/>
              <a:uLnTx/>
              <a:uFillTx/>
              <a:latin typeface="Montserrat" panose="00000500000000000000" pitchFamily="2" charset="0"/>
              <a:ea typeface="+mn-ea"/>
              <a:cs typeface="Calibri" panose="020F0502020204030204" pitchFamily="34" charset="0"/>
            </a:endParaRPr>
          </a:p>
        </p:txBody>
      </p:sp>
      <p:sp>
        <p:nvSpPr>
          <p:cNvPr id="13" name="Textplatzhalter 2">
            <a:extLst>
              <a:ext uri="{FF2B5EF4-FFF2-40B4-BE49-F238E27FC236}">
                <a16:creationId xmlns:a16="http://schemas.microsoft.com/office/drawing/2014/main" id="{1DD72EF0-3F87-FC24-0B78-00777F3B679E}"/>
              </a:ext>
            </a:extLst>
          </p:cNvPr>
          <p:cNvSpPr txBox="1">
            <a:spLocks/>
          </p:cNvSpPr>
          <p:nvPr/>
        </p:nvSpPr>
        <p:spPr>
          <a:xfrm>
            <a:off x="340346" y="267138"/>
            <a:ext cx="11727475" cy="243297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800" b="1" i="0" u="none" strike="noStrike" kern="1200" cap="none" spc="0" normalizeH="0" baseline="0" noProof="0" dirty="0">
                <a:ln>
                  <a:noFill/>
                </a:ln>
                <a:solidFill>
                  <a:srgbClr val="FC1921"/>
                </a:solidFill>
                <a:effectLst/>
                <a:uLnTx/>
                <a:uFillTx/>
                <a:latin typeface="Montserrat"/>
                <a:ea typeface="+mn-ea"/>
                <a:cs typeface="+mn-cs"/>
              </a:rPr>
              <a:t>Überlegene Impfeffektivität von zellkulturbasierten vs. Standard-eibasierten Grippeimpfstoffen                              über drei US-Saisons</a:t>
            </a:r>
            <a:r>
              <a:rPr kumimoji="0" lang="de-DE" sz="2800" b="1" i="0" u="none" strike="noStrike" kern="1200" cap="none" spc="0" normalizeH="0" baseline="30000" noProof="0" dirty="0">
                <a:ln>
                  <a:noFill/>
                </a:ln>
                <a:solidFill>
                  <a:srgbClr val="FC1921"/>
                </a:solidFill>
                <a:effectLst/>
                <a:uLnTx/>
                <a:uFillTx/>
                <a:latin typeface="Montserrat"/>
                <a:ea typeface="+mn-ea"/>
                <a:cs typeface="+mn-cs"/>
              </a:rPr>
              <a:t>1</a:t>
            </a:r>
          </a:p>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1800" b="1" i="0" u="none" strike="noStrike" kern="1200" cap="none" spc="0" normalizeH="0" baseline="0" noProof="0" dirty="0">
                <a:ln>
                  <a:noFill/>
                </a:ln>
                <a:solidFill>
                  <a:srgbClr val="FC1921"/>
                </a:solidFill>
                <a:effectLst/>
                <a:uLnTx/>
                <a:uFillTx/>
                <a:latin typeface="Montserrat"/>
                <a:ea typeface="+mn-ea"/>
                <a:cs typeface="Calibri" panose="020F0502020204030204" pitchFamily="34" charset="0"/>
              </a:rPr>
              <a:t>Retrospektive Fall-Kontroll-Studie: Prävention von testbestätigter Influenza (4-64 Jahre)</a:t>
            </a:r>
          </a:p>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endParaRPr kumimoji="0" lang="de-DE" sz="1800" b="1" i="0" u="none" strike="noStrike" kern="1200" cap="none" spc="0" normalizeH="0" baseline="30000" noProof="0" dirty="0">
              <a:ln>
                <a:noFill/>
              </a:ln>
              <a:solidFill>
                <a:srgbClr val="FC1921"/>
              </a:solidFill>
              <a:effectLst/>
              <a:uLnTx/>
              <a:uFillTx/>
              <a:latin typeface="Montserrat"/>
              <a:ea typeface="+mn-ea"/>
              <a:cs typeface="Calibri" panose="020F0502020204030204" pitchFamily="34" charset="0"/>
            </a:endParaRPr>
          </a:p>
          <a:p>
            <a:pPr marL="0" marR="0" lvl="0" indent="0" algn="l" defTabSz="914400" rtl="0" eaLnBrk="1" fontAlgn="auto" latinLnBrk="0" hangingPunct="1">
              <a:lnSpc>
                <a:spcPct val="100000"/>
              </a:lnSpc>
              <a:spcBef>
                <a:spcPts val="900"/>
              </a:spcBef>
              <a:spcAft>
                <a:spcPts val="0"/>
              </a:spcAft>
              <a:buClr>
                <a:srgbClr val="FC1921"/>
              </a:buClr>
              <a:buSzTx/>
              <a:buFont typeface="Arial" panose="020B0604020202020204" pitchFamily="34" charset="0"/>
              <a:buNone/>
              <a:tabLst/>
              <a:defRPr/>
            </a:pPr>
            <a:r>
              <a:rPr kumimoji="0" lang="de-DE" sz="1400" b="1" i="0" u="none" strike="noStrike" kern="1200" cap="none" spc="0" normalizeH="0" baseline="0" noProof="0" dirty="0">
                <a:ln>
                  <a:noFill/>
                </a:ln>
                <a:solidFill>
                  <a:srgbClr val="231F20"/>
                </a:solidFill>
                <a:effectLst/>
                <a:uLnTx/>
                <a:uFillTx/>
                <a:latin typeface="Montserrat Light"/>
                <a:ea typeface="+mn-ea"/>
                <a:cs typeface="+mn-cs"/>
              </a:rPr>
              <a:t>Mit zellkulturbasiertem Grippeimpfstoff Geimpfte zeigten eine 10 – 14 % geringere Inzidenz testbestätigter Influenza Fälle in der ambulanten Versorgung im Vergleich zu eibasierten Grippeimpfstoffen.</a:t>
            </a:r>
          </a:p>
        </p:txBody>
      </p:sp>
      <p:sp>
        <p:nvSpPr>
          <p:cNvPr id="2" name="TextBox 1">
            <a:extLst>
              <a:ext uri="{FF2B5EF4-FFF2-40B4-BE49-F238E27FC236}">
                <a16:creationId xmlns:a16="http://schemas.microsoft.com/office/drawing/2014/main" id="{E87629BF-7F1B-ACE5-D206-DF01B978106D}"/>
              </a:ext>
            </a:extLst>
          </p:cNvPr>
          <p:cNvSpPr txBox="1"/>
          <p:nvPr/>
        </p:nvSpPr>
        <p:spPr>
          <a:xfrm>
            <a:off x="879105" y="6386333"/>
            <a:ext cx="10582645" cy="461665"/>
          </a:xfrm>
          <a:prstGeom prst="rect">
            <a:avLst/>
          </a:prstGeom>
          <a:noFill/>
        </p:spPr>
        <p:txBody>
          <a:bodyPr wrap="square" rtlCol="0">
            <a:spAutoFit/>
          </a:bodyPr>
          <a:lstStyle/>
          <a:p>
            <a:pPr algn="just">
              <a:defRPr/>
            </a:pPr>
            <a:r>
              <a:rPr lang="en-AU" sz="600" b="1" dirty="0" err="1">
                <a:solidFill>
                  <a:srgbClr val="231F20"/>
                </a:solidFill>
                <a:latin typeface="Montserrat Light"/>
              </a:rPr>
              <a:t>Limitationen</a:t>
            </a:r>
            <a:r>
              <a:rPr lang="en-AU" sz="600" dirty="0">
                <a:solidFill>
                  <a:srgbClr val="231F20"/>
                </a:solidFill>
                <a:latin typeface="Montserrat Light"/>
              </a:rPr>
              <a:t>: </a:t>
            </a:r>
            <a:r>
              <a:rPr lang="de-DE" sz="600" dirty="0">
                <a:solidFill>
                  <a:srgbClr val="231F20"/>
                </a:solidFill>
                <a:latin typeface="Montserrat Light"/>
              </a:rPr>
              <a:t>Die Ergebnisse unterliegen den typischen Einschränkungen von Studien, bei denen Daten verwendet werden, die ursprünglich für Zwecke der Routineversorgung erhoben wurden, sowie den inhärenten potenziellen Risiken von Verzerrungen, Unvollständigkeit oder fehlenden Daten. Insbesondere wurde die Bestätigung des Influenza-Tests im Rahmen der Routineversorgung eingeholt und nicht nach vorher festgelegten Screening-Kriterien durchgeführt, die allerdings durch die Anforderung angenähert wurden, dass die Patienten eine Diagnose einer akuten Atemwegserkrankung oder einer fiebrigen Erkrankung in zeitlicher Nähe zum Influenza-Test haben. Darüber hinaus ist zu beachten, dass die Impfung nicht nach dem Zufallsprinzip zugewiesen wurde, was zu einer Verzerrung der Schätzungen durch nicht gemessene Störfaktoren führen könnte. Außerdem fehlten in den Daten Informationen über Grippetests, die in einem Krankenhaus durchgeführt wurden.</a:t>
            </a:r>
          </a:p>
        </p:txBody>
      </p:sp>
    </p:spTree>
    <p:extLst>
      <p:ext uri="{BB962C8B-B14F-4D97-AF65-F5344CB8AC3E}">
        <p14:creationId xmlns:p14="http://schemas.microsoft.com/office/powerpoint/2010/main" val="2357876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6AD0E7F-9157-2EDF-B9A6-F8CC1258A125}"/>
              </a:ext>
            </a:extLst>
          </p:cNvPr>
          <p:cNvSpPr txBox="1">
            <a:spLocks/>
          </p:cNvSpPr>
          <p:nvPr/>
        </p:nvSpPr>
        <p:spPr>
          <a:xfrm>
            <a:off x="730250" y="6323954"/>
            <a:ext cx="297710" cy="201266"/>
          </a:xfrm>
          <a:prstGeom prst="rect">
            <a:avLst/>
          </a:prstGeom>
        </p:spPr>
        <p:txBody>
          <a:bodyPr vert="horz" lIns="0" tIns="0" rIns="0" bIns="0" rtlCol="0" anchor="b"/>
          <a:lstStyle>
            <a:defPPr>
              <a:defRPr lang="en-US"/>
            </a:defPPr>
            <a:lvl1pPr marL="0" algn="l" defTabSz="914400" rtl="0" eaLnBrk="1" latinLnBrk="0" hangingPunct="1">
              <a:defRPr sz="900" kern="1200">
                <a:solidFill>
                  <a:schemeClr val="bg2"/>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3" name="Textplatzhalter 2">
            <a:extLst>
              <a:ext uri="{FF2B5EF4-FFF2-40B4-BE49-F238E27FC236}">
                <a16:creationId xmlns:a16="http://schemas.microsoft.com/office/drawing/2014/main" id="{8778ADD8-9631-055D-1DE1-278AF9B28463}"/>
              </a:ext>
            </a:extLst>
          </p:cNvPr>
          <p:cNvSpPr txBox="1">
            <a:spLocks/>
          </p:cNvSpPr>
          <p:nvPr/>
        </p:nvSpPr>
        <p:spPr>
          <a:xfrm>
            <a:off x="340346" y="267138"/>
            <a:ext cx="11268670" cy="158197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800" b="1" i="0" u="none" strike="noStrike" kern="1200" cap="none" spc="0" normalizeH="0" baseline="0" noProof="0">
                <a:ln>
                  <a:noFill/>
                </a:ln>
                <a:solidFill>
                  <a:srgbClr val="FC1921"/>
                </a:solidFill>
                <a:effectLst/>
                <a:uLnTx/>
                <a:uFillTx/>
                <a:latin typeface="Montserrat"/>
                <a:ea typeface="+mn-ea"/>
                <a:cs typeface="+mn-cs"/>
              </a:rPr>
              <a:t>Gute Verträglichkeit des </a:t>
            </a:r>
            <a:r>
              <a:rPr kumimoji="0" lang="de-DE" sz="2800" b="1" i="0" u="none" strike="noStrike" kern="1200" cap="none" spc="0" normalizeH="0" baseline="0" noProof="0">
                <a:ln>
                  <a:noFill/>
                </a:ln>
                <a:solidFill>
                  <a:srgbClr val="FC1921"/>
                </a:solidFill>
                <a:effectLst/>
                <a:uLnTx/>
                <a:uFillTx/>
                <a:latin typeface="Montserrat"/>
                <a:ea typeface="Calibri" panose="020F0502020204030204" pitchFamily="34" charset="0"/>
                <a:cs typeface="Calibri" panose="020F0502020204030204" pitchFamily="34" charset="0"/>
              </a:rPr>
              <a:t>zellkulturbasierten Grippeimpfstoffs</a:t>
            </a:r>
            <a:r>
              <a:rPr kumimoji="0" lang="de-DE" sz="2800" b="1" i="0" u="none" strike="noStrike" kern="1200" cap="none" spc="0" normalizeH="0" baseline="0" noProof="0">
                <a:ln>
                  <a:noFill/>
                </a:ln>
                <a:solidFill>
                  <a:srgbClr val="FC1921"/>
                </a:solidFill>
                <a:effectLst/>
                <a:uLnTx/>
                <a:uFillTx/>
                <a:latin typeface="Montserrat"/>
                <a:ea typeface="+mn-ea"/>
                <a:cs typeface="+mn-cs"/>
              </a:rPr>
              <a:t> bei Schwangeren</a:t>
            </a:r>
            <a:r>
              <a:rPr kumimoji="0" lang="de-DE" sz="2800" b="1" i="0" u="none" strike="noStrike" kern="1200" cap="none" spc="0" normalizeH="0" baseline="30000" noProof="0">
                <a:ln>
                  <a:noFill/>
                </a:ln>
                <a:solidFill>
                  <a:srgbClr val="FC1921"/>
                </a:solidFill>
                <a:effectLst/>
                <a:uLnTx/>
                <a:uFillTx/>
                <a:latin typeface="Montserrat"/>
                <a:ea typeface="+mn-ea"/>
                <a:cs typeface="+mn-cs"/>
              </a:rPr>
              <a:t>1</a:t>
            </a:r>
            <a:r>
              <a:rPr kumimoji="0" lang="de-DE" sz="2800" b="1" i="0" u="none" strike="noStrike" kern="1200" cap="none" spc="0" normalizeH="0" baseline="0" noProof="0">
                <a:ln>
                  <a:noFill/>
                </a:ln>
                <a:solidFill>
                  <a:srgbClr val="FC1921"/>
                </a:solidFill>
                <a:effectLst/>
                <a:uLnTx/>
                <a:uFillTx/>
                <a:latin typeface="Montserrat"/>
                <a:ea typeface="+mn-ea"/>
                <a:cs typeface="+mn-cs"/>
              </a:rPr>
              <a:t>                                                  </a:t>
            </a:r>
          </a:p>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000" b="0" i="0" u="none" strike="noStrike" kern="1200" cap="none" spc="0" normalizeH="0" baseline="0" noProof="0">
                <a:ln>
                  <a:noFill/>
                </a:ln>
                <a:solidFill>
                  <a:srgbClr val="FC1921"/>
                </a:solidFill>
                <a:effectLst/>
                <a:uLnTx/>
                <a:uFillTx/>
                <a:latin typeface="Montserrat"/>
                <a:ea typeface="+mn-ea"/>
                <a:cs typeface="+mn-cs"/>
              </a:rPr>
              <a:t>Schwangerschafts-Expositions-Register über 3 US-Saisons (2017-2020)</a:t>
            </a:r>
          </a:p>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1600" b="1" i="0" u="none" strike="noStrike" kern="1200" cap="none" spc="0" normalizeH="0" baseline="0" noProof="0">
                <a:ln>
                  <a:noFill/>
                </a:ln>
                <a:solidFill>
                  <a:srgbClr val="231F20"/>
                </a:solidFill>
                <a:effectLst/>
                <a:uLnTx/>
                <a:uFillTx/>
                <a:latin typeface="Montserrat Light"/>
                <a:ea typeface="+mn-ea"/>
                <a:cs typeface="+mn-cs"/>
              </a:rPr>
              <a:t>665 schwangere Frauen im Alter von 18-46 Jahren </a:t>
            </a:r>
            <a:endParaRPr kumimoji="0" lang="en-US" sz="16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4" name="Rectangle 15">
            <a:extLst>
              <a:ext uri="{FF2B5EF4-FFF2-40B4-BE49-F238E27FC236}">
                <a16:creationId xmlns:a16="http://schemas.microsoft.com/office/drawing/2014/main" id="{6E0EFDE2-0716-8849-BD60-E96BCCD2EFA6}"/>
              </a:ext>
            </a:extLst>
          </p:cNvPr>
          <p:cNvSpPr/>
          <p:nvPr/>
        </p:nvSpPr>
        <p:spPr>
          <a:xfrm>
            <a:off x="879105" y="6049802"/>
            <a:ext cx="10729911" cy="749569"/>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231F20"/>
                </a:solidFill>
                <a:effectLst/>
                <a:uLnTx/>
                <a:uFillTx/>
                <a:latin typeface="Montserrat Light"/>
                <a:ea typeface="+mn-ea"/>
                <a:cs typeface="+mn-cs"/>
              </a:rPr>
              <a:t>KI – Konfidenzintervall; US – Vereinigte Staaten von Amerika.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231F20"/>
                </a:solidFill>
                <a:effectLst/>
                <a:uLnTx/>
                <a:uFillTx/>
                <a:latin typeface="Montserrat Light"/>
                <a:ea typeface="+mn-ea"/>
                <a:cs typeface="+mn-cs"/>
              </a:rPr>
              <a:t>1. </a:t>
            </a:r>
            <a:r>
              <a:rPr kumimoji="0" lang="en-US" sz="800" b="0" i="0" u="none" strike="noStrike" kern="1200" cap="none" spc="0" normalizeH="0" baseline="0" noProof="0">
                <a:ln>
                  <a:noFill/>
                </a:ln>
                <a:solidFill>
                  <a:srgbClr val="231F20"/>
                </a:solidFill>
                <a:effectLst/>
                <a:uLnTx/>
                <a:uFillTx/>
                <a:latin typeface="Montserrat Light"/>
                <a:ea typeface="+mn-ea"/>
                <a:cs typeface="+mn-cs"/>
              </a:rPr>
              <a:t>Robinson et al. Vaccines 2022;10:1600. 2. </a:t>
            </a:r>
            <a:r>
              <a:rPr kumimoji="0" lang="en-GB" sz="800" b="0" i="0" u="none" strike="noStrike" kern="1200" cap="none" spc="0" normalizeH="0" baseline="0" noProof="0">
                <a:ln>
                  <a:noFill/>
                </a:ln>
                <a:solidFill>
                  <a:srgbClr val="231F20"/>
                </a:solidFill>
                <a:effectLst/>
                <a:uLnTx/>
                <a:uFillTx/>
                <a:latin typeface="Montserrat Light"/>
                <a:ea typeface="+mn-ea"/>
                <a:cs typeface="+mn-cs"/>
              </a:rPr>
              <a:t>Martin et al. NCHS Data Brief 2020;346:1-8. 3. Martin et al. Natl Vital Stat Rep. 2019;68(13):1–47.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231F20"/>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err="1">
                <a:ln>
                  <a:noFill/>
                </a:ln>
                <a:solidFill>
                  <a:srgbClr val="231F20"/>
                </a:solidFill>
                <a:effectLst/>
                <a:uLnTx/>
                <a:uFillTx/>
                <a:latin typeface="Montserrat Light"/>
                <a:ea typeface="+mn-ea"/>
                <a:cs typeface="+mn-cs"/>
              </a:rPr>
              <a:t>Limitationen</a:t>
            </a:r>
            <a:r>
              <a:rPr kumimoji="0" lang="en-US" sz="700" b="1" i="0" u="none" strike="noStrike" kern="1200" cap="none" spc="0" normalizeH="0" baseline="0" noProof="0">
                <a:ln>
                  <a:noFill/>
                </a:ln>
                <a:solidFill>
                  <a:srgbClr val="231F20"/>
                </a:solidFill>
                <a:effectLst/>
                <a:uLnTx/>
                <a:uFillTx/>
                <a:latin typeface="Montserrat Light"/>
                <a:ea typeface="+mn-ea"/>
                <a:cs typeface="+mn-cs"/>
              </a:rPr>
              <a:t>: </a:t>
            </a:r>
            <a:r>
              <a:rPr kumimoji="0" lang="de-DE" sz="700" b="0" i="0" u="none" strike="noStrike" kern="1200" cap="none" spc="0" normalizeH="0" baseline="0" noProof="0">
                <a:ln>
                  <a:noFill/>
                </a:ln>
                <a:solidFill>
                  <a:srgbClr val="231F20"/>
                </a:solidFill>
                <a:effectLst/>
                <a:uLnTx/>
                <a:uFillTx/>
                <a:latin typeface="Montserrat Light"/>
                <a:ea typeface="+mn-ea"/>
                <a:cs typeface="+mn-cs"/>
              </a:rPr>
              <a:t>Deskriptive Studie, die nur zur Identifizierung von Sicherheitssignalen entwickelt wurde. Es wurden nur Teilnehmer aus einem einzigen Land, einem einzigen Zentrum rekrutiert. Die Einschreibung im ersten Trimester war häufig (ca. 30 %), was per se mit einer höheren Rate an Spontanaborten und anderen Schwangerschaftskomplikationen verbunden ist, im Vergleich zu späteren Schwangerschaftswochen. Personen, die nicht nachverfolgt wurden, waren mit größerer Wahrscheinlichkeit früher exponiert.</a:t>
            </a:r>
          </a:p>
        </p:txBody>
      </p:sp>
      <p:grpSp>
        <p:nvGrpSpPr>
          <p:cNvPr id="10" name="Group 9">
            <a:extLst>
              <a:ext uri="{FF2B5EF4-FFF2-40B4-BE49-F238E27FC236}">
                <a16:creationId xmlns:a16="http://schemas.microsoft.com/office/drawing/2014/main" id="{1A2F6708-E500-8659-6D1D-D21285EFCF43}"/>
              </a:ext>
            </a:extLst>
          </p:cNvPr>
          <p:cNvGrpSpPr/>
          <p:nvPr/>
        </p:nvGrpSpPr>
        <p:grpSpPr>
          <a:xfrm>
            <a:off x="340346" y="2532993"/>
            <a:ext cx="10845999" cy="1990410"/>
            <a:chOff x="340346" y="2350633"/>
            <a:chExt cx="10845999" cy="1990410"/>
          </a:xfrm>
        </p:grpSpPr>
        <p:sp>
          <p:nvSpPr>
            <p:cNvPr id="5" name="Freeform: Shape 27">
              <a:extLst>
                <a:ext uri="{FF2B5EF4-FFF2-40B4-BE49-F238E27FC236}">
                  <a16:creationId xmlns:a16="http://schemas.microsoft.com/office/drawing/2014/main" id="{3099E0B7-101E-201A-A2E5-F65B24CBF6D7}"/>
                </a:ext>
              </a:extLst>
            </p:cNvPr>
            <p:cNvSpPr/>
            <p:nvPr/>
          </p:nvSpPr>
          <p:spPr>
            <a:xfrm>
              <a:off x="340346" y="2350633"/>
              <a:ext cx="4895262" cy="1990410"/>
            </a:xfrm>
            <a:prstGeom prst="roundRect">
              <a:avLst>
                <a:gd name="adj" fmla="val 0"/>
              </a:avLst>
            </a:prstGeom>
            <a:noFill/>
            <a:ln w="12700" cap="rnd" cmpd="sng" algn="ctr">
              <a:noFill/>
              <a:prstDash val="solid"/>
              <a:round/>
            </a:ln>
            <a:effectLst/>
          </p:spPr>
          <p:txBody>
            <a:bodyPr rtlCol="0" anchor="ctr"/>
            <a:lstStyle/>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231F20"/>
                  </a:solidFill>
                  <a:effectLst/>
                  <a:uLnTx/>
                  <a:uFillTx/>
                  <a:latin typeface="Montserrat Light"/>
                  <a:ea typeface="+mn-ea"/>
                  <a:cs typeface="+mn-cs"/>
                </a:rPr>
                <a:t>Vergleich der Prävalenz spezifischer Ereignisse von Interesse in mit </a:t>
              </a:r>
              <a:r>
                <a:rPr kumimoji="0" lang="de-DE" sz="1400" b="0" i="0" strike="noStrike" kern="0" cap="none" spc="0" normalizeH="0" baseline="0" noProof="0" dirty="0">
                  <a:ln>
                    <a:noFill/>
                  </a:ln>
                  <a:solidFill>
                    <a:srgbClr val="231F20"/>
                  </a:solidFill>
                  <a:effectLst/>
                  <a:uLnTx/>
                  <a:uFillTx/>
                  <a:latin typeface="Montserrat Light"/>
                  <a:ea typeface="+mn-ea"/>
                  <a:cs typeface="+mn-cs"/>
                </a:rPr>
                <a:t>Flucelvax</a:t>
              </a:r>
              <a:r>
                <a:rPr kumimoji="0" lang="de-DE" sz="1400" b="0" i="0" u="none" strike="noStrike" kern="0" cap="none" spc="0" normalizeH="0" baseline="0" noProof="0" dirty="0">
                  <a:ln>
                    <a:noFill/>
                  </a:ln>
                  <a:solidFill>
                    <a:srgbClr val="231F20"/>
                  </a:solidFill>
                  <a:effectLst/>
                  <a:uLnTx/>
                  <a:uFillTx/>
                  <a:latin typeface="Montserrat Light"/>
                  <a:ea typeface="+mn-ea"/>
                  <a:cs typeface="+mn-cs"/>
                </a:rPr>
                <a:t> Geimpften Müttern mit der allgemeinen Prävalenz in der US-Bevölkerung</a:t>
              </a:r>
            </a:p>
            <a:p>
              <a:pPr marL="171450" marR="0" lvl="0" indent="-1714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400" b="0" i="0" u="none" strike="noStrike" kern="0" cap="none" spc="0" normalizeH="0" baseline="0" noProof="0" dirty="0">
                  <a:ln>
                    <a:noFill/>
                  </a:ln>
                  <a:solidFill>
                    <a:srgbClr val="231F20"/>
                  </a:solidFill>
                  <a:effectLst/>
                  <a:uLnTx/>
                  <a:uFillTx/>
                  <a:latin typeface="Montserrat Light"/>
                  <a:ea typeface="+mn-ea"/>
                  <a:cs typeface="+mn-cs"/>
                </a:rPr>
                <a:t>Bei allen unerwünschten Schwangerschaftsendpunkten war die in der </a:t>
              </a:r>
              <a:r>
                <a:rPr kumimoji="0" lang="de-DE" sz="1400" b="1" i="0" u="none" strike="noStrike" kern="0" cap="none" spc="0" normalizeH="0" baseline="0" noProof="0" dirty="0">
                  <a:ln>
                    <a:noFill/>
                  </a:ln>
                  <a:solidFill>
                    <a:srgbClr val="231F20"/>
                  </a:solidFill>
                  <a:effectLst/>
                  <a:uLnTx/>
                  <a:uFillTx/>
                  <a:latin typeface="Montserrat Light"/>
                  <a:ea typeface="+mn-ea"/>
                  <a:cs typeface="+mn-cs"/>
                </a:rPr>
                <a:t>Studienpopulation beobachtete Prävalenz konsistent mit den gemeldeten Daten für die allgemeine US-Bevölkerung </a:t>
              </a:r>
              <a:r>
                <a:rPr kumimoji="0" lang="de-DE" sz="1400" b="0" i="0" u="none" strike="noStrike" kern="0" cap="none" spc="0" normalizeH="0" baseline="0" noProof="0" dirty="0">
                  <a:ln>
                    <a:noFill/>
                  </a:ln>
                  <a:solidFill>
                    <a:srgbClr val="231F20"/>
                  </a:solidFill>
                  <a:effectLst/>
                  <a:uLnTx/>
                  <a:uFillTx/>
                  <a:latin typeface="Montserrat Light"/>
                  <a:ea typeface="+mn-ea"/>
                  <a:cs typeface="+mn-cs"/>
                </a:rPr>
                <a:t>oder lag darunter</a:t>
              </a:r>
            </a:p>
          </p:txBody>
        </p:sp>
        <p:graphicFrame>
          <p:nvGraphicFramePr>
            <p:cNvPr id="7" name="Google Shape;317;g624202887f_4_118">
              <a:extLst>
                <a:ext uri="{FF2B5EF4-FFF2-40B4-BE49-F238E27FC236}">
                  <a16:creationId xmlns:a16="http://schemas.microsoft.com/office/drawing/2014/main" id="{F94B7A47-6F4D-4D35-03E8-F2A33ACBAD68}"/>
                </a:ext>
              </a:extLst>
            </p:cNvPr>
            <p:cNvGraphicFramePr/>
            <p:nvPr/>
          </p:nvGraphicFramePr>
          <p:xfrm>
            <a:off x="5505635" y="2420951"/>
            <a:ext cx="5680710" cy="1861463"/>
          </p:xfrm>
          <a:graphic>
            <a:graphicData uri="http://schemas.openxmlformats.org/drawingml/2006/table">
              <a:tbl>
                <a:tblPr firstRow="1" firstCol="1" bandRow="1"/>
                <a:tblGrid>
                  <a:gridCol w="2032040">
                    <a:extLst>
                      <a:ext uri="{9D8B030D-6E8A-4147-A177-3AD203B41FA5}">
                        <a16:colId xmlns:a16="http://schemas.microsoft.com/office/drawing/2014/main" val="496853610"/>
                      </a:ext>
                    </a:extLst>
                  </a:gridCol>
                  <a:gridCol w="1950709">
                    <a:extLst>
                      <a:ext uri="{9D8B030D-6E8A-4147-A177-3AD203B41FA5}">
                        <a16:colId xmlns:a16="http://schemas.microsoft.com/office/drawing/2014/main" val="1692021095"/>
                      </a:ext>
                    </a:extLst>
                  </a:gridCol>
                  <a:gridCol w="1697961">
                    <a:extLst>
                      <a:ext uri="{9D8B030D-6E8A-4147-A177-3AD203B41FA5}">
                        <a16:colId xmlns:a16="http://schemas.microsoft.com/office/drawing/2014/main" val="3303728529"/>
                      </a:ext>
                    </a:extLst>
                  </a:gridCol>
                </a:tblGrid>
                <a:tr h="507704">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116204" marR="0" lvl="0" indent="0" algn="l" rtl="0">
                          <a:lnSpc>
                            <a:spcPct val="90000"/>
                          </a:lnSpc>
                          <a:spcBef>
                            <a:spcPts val="0"/>
                          </a:spcBef>
                          <a:spcAft>
                            <a:spcPts val="0"/>
                          </a:spcAft>
                          <a:buClr>
                            <a:srgbClr val="000000"/>
                          </a:buClr>
                          <a:buSzPts val="1800"/>
                          <a:buFont typeface="Arial"/>
                          <a:buNone/>
                        </a:pPr>
                        <a:r>
                          <a:rPr lang="de-DE" sz="1400" b="1" u="none" strike="noStrike" cap="none" noProof="0">
                            <a:solidFill>
                              <a:schemeClr val="tx1"/>
                            </a:solidFill>
                            <a:latin typeface="Montserrat" panose="00000500000000000000" pitchFamily="2" charset="0"/>
                            <a:sym typeface="Arial"/>
                          </a:rPr>
                          <a:t>Ereignisse von Interesse</a:t>
                        </a:r>
                        <a:endParaRPr lang="de-DE" sz="1400" b="1" u="none" strike="noStrike" cap="none" noProof="0">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116204" marR="0" lvl="0" indent="0" algn="ctr" rtl="0">
                          <a:lnSpc>
                            <a:spcPct val="90000"/>
                          </a:lnSpc>
                          <a:spcBef>
                            <a:spcPts val="0"/>
                          </a:spcBef>
                          <a:spcAft>
                            <a:spcPts val="0"/>
                          </a:spcAft>
                          <a:buClr>
                            <a:srgbClr val="000000"/>
                          </a:buClr>
                          <a:buSzPts val="1800"/>
                          <a:buFont typeface="Arial"/>
                          <a:buNone/>
                        </a:pPr>
                        <a:r>
                          <a:rPr lang="en-GB" sz="1400" b="1" u="none" strike="noStrike" cap="none">
                            <a:solidFill>
                              <a:schemeClr val="tx1"/>
                            </a:solidFill>
                            <a:latin typeface="Montserrat" panose="00000500000000000000" pitchFamily="2" charset="0"/>
                            <a:sym typeface="Arial"/>
                          </a:rPr>
                          <a:t>% </a:t>
                        </a:r>
                        <a:r>
                          <a:rPr lang="de-DE" sz="1400" b="1" u="none" strike="noStrike" cap="none" noProof="0">
                            <a:solidFill>
                              <a:schemeClr val="tx1"/>
                            </a:solidFill>
                            <a:latin typeface="Montserrat" panose="00000500000000000000" pitchFamily="2" charset="0"/>
                            <a:sym typeface="Arial"/>
                          </a:rPr>
                          <a:t>Neugeborene geimpfter Mütter</a:t>
                        </a:r>
                        <a:endParaRPr lang="de-DE" sz="1400" b="1" u="none" strike="noStrike" cap="none" noProof="0">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3">
                          <a:lumMod val="20000"/>
                          <a:lumOff val="80000"/>
                        </a:schemeClr>
                      </a:solidFill>
                    </a:tcPr>
                  </a:tc>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116204" marR="0" lvl="0" indent="0" algn="ctr" rtl="0">
                          <a:lnSpc>
                            <a:spcPct val="90000"/>
                          </a:lnSpc>
                          <a:spcBef>
                            <a:spcPts val="0"/>
                          </a:spcBef>
                          <a:spcAft>
                            <a:spcPts val="0"/>
                          </a:spcAft>
                          <a:buClr>
                            <a:srgbClr val="000000"/>
                          </a:buClr>
                          <a:buSzPts val="1800"/>
                          <a:buFont typeface="Arial"/>
                          <a:buNone/>
                        </a:pPr>
                        <a:r>
                          <a:rPr lang="en-GB" sz="1400" b="1" u="none" strike="noStrike" cap="none">
                            <a:solidFill>
                              <a:schemeClr val="tx1"/>
                            </a:solidFill>
                            <a:latin typeface="Montserrat" panose="00000500000000000000" pitchFamily="2" charset="0"/>
                            <a:sym typeface="Arial"/>
                          </a:rPr>
                          <a:t>US-</a:t>
                        </a:r>
                        <a:r>
                          <a:rPr lang="de-DE" sz="1400" b="1" u="none" strike="noStrike" cap="none" noProof="0">
                            <a:solidFill>
                              <a:schemeClr val="tx1"/>
                            </a:solidFill>
                            <a:latin typeface="Montserrat" panose="00000500000000000000" pitchFamily="2" charset="0"/>
                            <a:sym typeface="Arial"/>
                          </a:rPr>
                          <a:t>Prävalenz</a:t>
                        </a:r>
                        <a:endParaRPr lang="de-DE" sz="1400" b="1" u="none" strike="noStrike" cap="none" noProof="0">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0"/>
                    </a:ext>
                  </a:extLst>
                </a:tr>
                <a:tr h="433791">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400" u="none" strike="noStrike" kern="1200" cap="none" noProof="0">
                            <a:solidFill>
                              <a:schemeClr val="tx1"/>
                            </a:solidFill>
                            <a:latin typeface="Montserrat" panose="00000500000000000000" pitchFamily="2" charset="0"/>
                            <a:ea typeface="+mn-ea"/>
                            <a:cs typeface="+mn-cs"/>
                            <a:sym typeface="Arial"/>
                          </a:rPr>
                          <a:t>Frühgeburt</a:t>
                        </a:r>
                      </a:p>
                    </a:txBody>
                    <a:tcPr marL="0" marR="0"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90170" marR="0" lvl="0" indent="-90170" algn="ctr" rtl="0">
                          <a:lnSpc>
                            <a:spcPct val="90000"/>
                          </a:lnSpc>
                          <a:spcBef>
                            <a:spcPts val="0"/>
                          </a:spcBef>
                          <a:spcAft>
                            <a:spcPts val="0"/>
                          </a:spcAft>
                          <a:buClr>
                            <a:srgbClr val="000000"/>
                          </a:buClr>
                          <a:buSzPts val="1800"/>
                          <a:buFont typeface="Arial"/>
                          <a:buNone/>
                        </a:pPr>
                        <a:r>
                          <a:rPr lang="en-GB" sz="1400" u="none" strike="noStrike" cap="none">
                            <a:solidFill>
                              <a:schemeClr val="tx1"/>
                            </a:solidFill>
                            <a:latin typeface="Montserrat" panose="00000500000000000000" pitchFamily="2" charset="0"/>
                            <a:sym typeface="Arial"/>
                          </a:rPr>
                          <a:t>9,2</a:t>
                        </a:r>
                        <a:endParaRPr sz="1400" u="none" strike="noStrike" cap="none">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90170" marR="0" lvl="0" indent="-90170" algn="ctr" rtl="0">
                          <a:lnSpc>
                            <a:spcPct val="90000"/>
                          </a:lnSpc>
                          <a:spcBef>
                            <a:spcPts val="0"/>
                          </a:spcBef>
                          <a:spcAft>
                            <a:spcPts val="0"/>
                          </a:spcAft>
                          <a:buClr>
                            <a:srgbClr val="000000"/>
                          </a:buClr>
                          <a:buSzPts val="1800"/>
                          <a:buFont typeface="Arial"/>
                          <a:buNone/>
                        </a:pPr>
                        <a:r>
                          <a:rPr lang="en-GB" sz="1400" u="none" strike="noStrike" cap="none">
                            <a:solidFill>
                              <a:schemeClr val="tx1"/>
                            </a:solidFill>
                            <a:latin typeface="Montserrat" panose="00000500000000000000" pitchFamily="2" charset="0"/>
                            <a:sym typeface="Arial"/>
                          </a:rPr>
                          <a:t>10,2</a:t>
                        </a:r>
                        <a:r>
                          <a:rPr lang="en-GB" sz="1400" u="none" strike="noStrike" cap="none" baseline="30000">
                            <a:solidFill>
                              <a:schemeClr val="tx1"/>
                            </a:solidFill>
                            <a:latin typeface="Montserrat" panose="00000500000000000000" pitchFamily="2" charset="0"/>
                            <a:sym typeface="Arial"/>
                          </a:rPr>
                          <a:t>2</a:t>
                        </a:r>
                        <a:endParaRPr sz="1400" u="none" strike="noStrike" cap="none" baseline="30000">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3791">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400" u="none" strike="noStrike" kern="1200" cap="none" noProof="0">
                            <a:solidFill>
                              <a:schemeClr val="tx1"/>
                            </a:solidFill>
                            <a:latin typeface="Montserrat" panose="00000500000000000000" pitchFamily="2" charset="0"/>
                            <a:ea typeface="+mn-ea"/>
                            <a:cs typeface="+mn-cs"/>
                            <a:sym typeface="Arial"/>
                          </a:rPr>
                          <a:t>Niedriges Geburtsgewicht</a:t>
                        </a:r>
                      </a:p>
                    </a:txBody>
                    <a:tcPr marL="0" marR="0"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116840" marR="0" lvl="0" indent="-90170" algn="ctr" rtl="0">
                          <a:lnSpc>
                            <a:spcPct val="90000"/>
                          </a:lnSpc>
                          <a:spcBef>
                            <a:spcPts val="0"/>
                          </a:spcBef>
                          <a:spcAft>
                            <a:spcPts val="0"/>
                          </a:spcAft>
                          <a:buClr>
                            <a:srgbClr val="000000"/>
                          </a:buClr>
                          <a:buSzPts val="1800"/>
                          <a:buFont typeface="Arial"/>
                          <a:buNone/>
                        </a:pPr>
                        <a:r>
                          <a:rPr lang="en-GB" sz="1400" u="none" strike="noStrike" cap="none">
                            <a:solidFill>
                              <a:schemeClr val="tx1"/>
                            </a:solidFill>
                            <a:latin typeface="Montserrat" panose="00000500000000000000" pitchFamily="2" charset="0"/>
                            <a:sym typeface="Arial"/>
                          </a:rPr>
                          <a:t>5,8</a:t>
                        </a:r>
                        <a:endParaRPr sz="1400" u="none" strike="noStrike" cap="none">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116840" marR="0" lvl="0" indent="-90170" algn="ctr" rtl="0">
                          <a:lnSpc>
                            <a:spcPct val="90000"/>
                          </a:lnSpc>
                          <a:spcBef>
                            <a:spcPts val="0"/>
                          </a:spcBef>
                          <a:spcAft>
                            <a:spcPts val="0"/>
                          </a:spcAft>
                          <a:buClr>
                            <a:srgbClr val="000000"/>
                          </a:buClr>
                          <a:buSzPts val="1800"/>
                          <a:buFont typeface="Arial"/>
                          <a:buNone/>
                        </a:pPr>
                        <a:r>
                          <a:rPr lang="en-GB" sz="1400" u="none" strike="noStrike" cap="none" baseline="0">
                            <a:solidFill>
                              <a:schemeClr val="tx1"/>
                            </a:solidFill>
                            <a:latin typeface="Montserrat" panose="00000500000000000000" pitchFamily="2" charset="0"/>
                            <a:sym typeface="Arial"/>
                          </a:rPr>
                          <a:t>8,3</a:t>
                        </a:r>
                        <a:r>
                          <a:rPr lang="en-GB" sz="1400" u="none" strike="noStrike" cap="none" baseline="30000">
                            <a:solidFill>
                              <a:schemeClr val="tx1"/>
                            </a:solidFill>
                            <a:latin typeface="Montserrat" panose="00000500000000000000" pitchFamily="2" charset="0"/>
                            <a:sym typeface="Arial"/>
                          </a:rPr>
                          <a:t>3</a:t>
                        </a:r>
                        <a:endParaRPr sz="1400" u="none" strike="noStrike" cap="none">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3791">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63500" marR="0" lvl="0" indent="0" algn="l" defTabSz="914400" rtl="0" eaLnBrk="1" latinLnBrk="0" hangingPunct="1">
                          <a:lnSpc>
                            <a:spcPct val="107000"/>
                          </a:lnSpc>
                          <a:spcBef>
                            <a:spcPts val="0"/>
                          </a:spcBef>
                          <a:spcAft>
                            <a:spcPts val="0"/>
                          </a:spcAft>
                          <a:buClr>
                            <a:srgbClr val="000000"/>
                          </a:buClr>
                          <a:buSzPts val="1800"/>
                          <a:buFont typeface="Arial"/>
                          <a:buNone/>
                        </a:pPr>
                        <a:r>
                          <a:rPr lang="de-DE" sz="1400" u="none" strike="noStrike" kern="1200" cap="none" noProof="0">
                            <a:solidFill>
                              <a:schemeClr val="tx1"/>
                            </a:solidFill>
                            <a:latin typeface="Montserrat" panose="00000500000000000000" pitchFamily="2" charset="0"/>
                            <a:ea typeface="+mn-ea"/>
                            <a:cs typeface="+mn-cs"/>
                            <a:sym typeface="Arial"/>
                          </a:rPr>
                          <a:t>Schwere kongenitale Fehlbildungen</a:t>
                        </a:r>
                      </a:p>
                    </a:txBody>
                    <a:tcPr marL="0" marR="0"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63500" marR="0" lvl="0" indent="-36830" algn="ctr" rtl="0">
                          <a:lnSpc>
                            <a:spcPct val="90000"/>
                          </a:lnSpc>
                          <a:spcBef>
                            <a:spcPts val="0"/>
                          </a:spcBef>
                          <a:spcAft>
                            <a:spcPts val="0"/>
                          </a:spcAft>
                          <a:buClr>
                            <a:srgbClr val="000000"/>
                          </a:buClr>
                          <a:buSzPts val="1800"/>
                          <a:buFont typeface="Arial"/>
                          <a:buNone/>
                        </a:pPr>
                        <a:r>
                          <a:rPr lang="en-GB" sz="1400" u="none" strike="noStrike" cap="none">
                            <a:solidFill>
                              <a:schemeClr val="tx1"/>
                            </a:solidFill>
                            <a:latin typeface="Montserrat" panose="00000500000000000000" pitchFamily="2" charset="0"/>
                            <a:sym typeface="Arial"/>
                          </a:rPr>
                          <a:t>1,9</a:t>
                        </a:r>
                        <a:endParaRPr sz="1400" u="none" strike="noStrike" cap="none">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Montserrat Light"/>
                          </a:defRPr>
                        </a:lvl1pPr>
                        <a:lvl2pPr marL="457200" algn="l" defTabSz="914400" rtl="0" eaLnBrk="1" latinLnBrk="0" hangingPunct="1">
                          <a:defRPr sz="1800" kern="1200">
                            <a:solidFill>
                              <a:schemeClr val="tx1"/>
                            </a:solidFill>
                            <a:latin typeface="Montserrat Light"/>
                          </a:defRPr>
                        </a:lvl2pPr>
                        <a:lvl3pPr marL="914400" algn="l" defTabSz="914400" rtl="0" eaLnBrk="1" latinLnBrk="0" hangingPunct="1">
                          <a:defRPr sz="1800" kern="1200">
                            <a:solidFill>
                              <a:schemeClr val="tx1"/>
                            </a:solidFill>
                            <a:latin typeface="Montserrat Light"/>
                          </a:defRPr>
                        </a:lvl3pPr>
                        <a:lvl4pPr marL="1371600" algn="l" defTabSz="914400" rtl="0" eaLnBrk="1" latinLnBrk="0" hangingPunct="1">
                          <a:defRPr sz="1800" kern="1200">
                            <a:solidFill>
                              <a:schemeClr val="tx1"/>
                            </a:solidFill>
                            <a:latin typeface="Montserrat Light"/>
                          </a:defRPr>
                        </a:lvl4pPr>
                        <a:lvl5pPr marL="1828800" algn="l" defTabSz="914400" rtl="0" eaLnBrk="1" latinLnBrk="0" hangingPunct="1">
                          <a:defRPr sz="1800" kern="1200">
                            <a:solidFill>
                              <a:schemeClr val="tx1"/>
                            </a:solidFill>
                            <a:latin typeface="Montserrat Light"/>
                          </a:defRPr>
                        </a:lvl5pPr>
                        <a:lvl6pPr marL="2286000" algn="l" defTabSz="914400" rtl="0" eaLnBrk="1" latinLnBrk="0" hangingPunct="1">
                          <a:defRPr sz="1800" kern="1200">
                            <a:solidFill>
                              <a:schemeClr val="tx1"/>
                            </a:solidFill>
                            <a:latin typeface="Montserrat Light"/>
                          </a:defRPr>
                        </a:lvl6pPr>
                        <a:lvl7pPr marL="2743200" algn="l" defTabSz="914400" rtl="0" eaLnBrk="1" latinLnBrk="0" hangingPunct="1">
                          <a:defRPr sz="1800" kern="1200">
                            <a:solidFill>
                              <a:schemeClr val="tx1"/>
                            </a:solidFill>
                            <a:latin typeface="Montserrat Light"/>
                          </a:defRPr>
                        </a:lvl7pPr>
                        <a:lvl8pPr marL="3200400" algn="l" defTabSz="914400" rtl="0" eaLnBrk="1" latinLnBrk="0" hangingPunct="1">
                          <a:defRPr sz="1800" kern="1200">
                            <a:solidFill>
                              <a:schemeClr val="tx1"/>
                            </a:solidFill>
                            <a:latin typeface="Montserrat Light"/>
                          </a:defRPr>
                        </a:lvl8pPr>
                        <a:lvl9pPr marL="3657600" algn="l" defTabSz="914400" rtl="0" eaLnBrk="1" latinLnBrk="0" hangingPunct="1">
                          <a:defRPr sz="1800" kern="1200">
                            <a:solidFill>
                              <a:schemeClr val="tx1"/>
                            </a:solidFill>
                            <a:latin typeface="Montserrat Light"/>
                          </a:defRPr>
                        </a:lvl9pPr>
                      </a:lstStyle>
                      <a:p>
                        <a:pPr marL="63500" marR="0" lvl="0" indent="-36830" algn="ctr" rtl="0">
                          <a:lnSpc>
                            <a:spcPct val="90000"/>
                          </a:lnSpc>
                          <a:spcBef>
                            <a:spcPts val="0"/>
                          </a:spcBef>
                          <a:spcAft>
                            <a:spcPts val="0"/>
                          </a:spcAft>
                          <a:buClr>
                            <a:srgbClr val="000000"/>
                          </a:buClr>
                          <a:buSzPts val="1800"/>
                          <a:buFont typeface="Arial"/>
                          <a:buNone/>
                        </a:pPr>
                        <a:r>
                          <a:rPr lang="en-GB" sz="1400" u="none" strike="noStrike" cap="none" baseline="0">
                            <a:solidFill>
                              <a:schemeClr val="tx1"/>
                            </a:solidFill>
                            <a:latin typeface="Montserrat" panose="00000500000000000000" pitchFamily="2" charset="0"/>
                            <a:sym typeface="Arial"/>
                          </a:rPr>
                          <a:t>2,8</a:t>
                        </a:r>
                        <a:r>
                          <a:rPr lang="en-GB" sz="1400" u="none" strike="noStrike" cap="none" baseline="30000">
                            <a:solidFill>
                              <a:schemeClr val="tx1"/>
                            </a:solidFill>
                            <a:latin typeface="Montserrat" panose="00000500000000000000" pitchFamily="2" charset="0"/>
                            <a:sym typeface="Arial"/>
                          </a:rPr>
                          <a:t>1</a:t>
                        </a:r>
                        <a:endParaRPr sz="1400" u="none" strike="noStrike" cap="none">
                          <a:solidFill>
                            <a:schemeClr val="tx1"/>
                          </a:solidFill>
                          <a:latin typeface="Montserrat" panose="00000500000000000000" pitchFamily="2" charset="0"/>
                          <a:ea typeface="Arial"/>
                          <a:cs typeface="Calibri" panose="020F0502020204030204" pitchFamily="34" charset="0"/>
                          <a:sym typeface="Arial"/>
                        </a:endParaRPr>
                      </a:p>
                    </a:txBody>
                    <a:tcPr marL="0" marR="54775" marT="1650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pSp>
      <p:sp>
        <p:nvSpPr>
          <p:cNvPr id="9" name="Freeform: Shape 27">
            <a:extLst>
              <a:ext uri="{FF2B5EF4-FFF2-40B4-BE49-F238E27FC236}">
                <a16:creationId xmlns:a16="http://schemas.microsoft.com/office/drawing/2014/main" id="{B1F2A01D-26A4-93E2-1C04-C968FEA7015E}"/>
              </a:ext>
            </a:extLst>
          </p:cNvPr>
          <p:cNvSpPr/>
          <p:nvPr/>
        </p:nvSpPr>
        <p:spPr>
          <a:xfrm>
            <a:off x="340346" y="4797554"/>
            <a:ext cx="10845999" cy="674931"/>
          </a:xfrm>
          <a:prstGeom prst="roundRect">
            <a:avLst>
              <a:gd name="adj" fmla="val 0"/>
            </a:avLst>
          </a:prstGeom>
          <a:solidFill>
            <a:srgbClr val="5C6F7B"/>
          </a:solidFill>
          <a:ln w="12700" cap="rnd" cmpd="sng" algn="ctr">
            <a:solidFill>
              <a:srgbClr val="E2DFDA"/>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a:ea typeface="+mn-ea"/>
                <a:cs typeface="+mn-cs"/>
              </a:rPr>
              <a:t>Die Studiendaten lassen keine Sicherheitsbedenken des zellkulturbasierten Grippeimpfstoffs                                                 bei schwangeren Frauen erkennen</a:t>
            </a:r>
            <a:r>
              <a:rPr kumimoji="0" lang="de-DE" sz="1400" b="1" i="0" u="none" strike="noStrike" kern="0" cap="none" spc="0" normalizeH="0" baseline="30000" noProof="0">
                <a:ln>
                  <a:noFill/>
                </a:ln>
                <a:solidFill>
                  <a:srgbClr val="FFFFFF"/>
                </a:solidFill>
                <a:effectLst/>
                <a:uLnTx/>
                <a:uFillTx/>
                <a:latin typeface="Montserrat"/>
                <a:ea typeface="+mn-ea"/>
                <a:cs typeface="+mn-cs"/>
              </a:rPr>
              <a:t>1</a:t>
            </a:r>
          </a:p>
        </p:txBody>
      </p:sp>
    </p:spTree>
    <p:extLst>
      <p:ext uri="{BB962C8B-B14F-4D97-AF65-F5344CB8AC3E}">
        <p14:creationId xmlns:p14="http://schemas.microsoft.com/office/powerpoint/2010/main" val="1966208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344EE06-496C-8B49-8CAC-2B6A26DCB742}"/>
              </a:ext>
            </a:extLst>
          </p:cNvPr>
          <p:cNvSpPr txBox="1">
            <a:spLocks/>
          </p:cNvSpPr>
          <p:nvPr/>
        </p:nvSpPr>
        <p:spPr>
          <a:xfrm>
            <a:off x="730250" y="6323954"/>
            <a:ext cx="297710" cy="201266"/>
          </a:xfrm>
          <a:prstGeom prst="rect">
            <a:avLst/>
          </a:prstGeom>
        </p:spPr>
        <p:txBody>
          <a:bodyPr vert="horz" lIns="0" tIns="0" rIns="0" bIns="0" rtlCol="0" anchor="b"/>
          <a:lstStyle>
            <a:defPPr>
              <a:defRPr lang="en-US"/>
            </a:defPPr>
            <a:lvl1pPr marL="0" algn="l" defTabSz="914400" rtl="0" eaLnBrk="1" latinLnBrk="0" hangingPunct="1">
              <a:defRPr sz="900" kern="1200">
                <a:solidFill>
                  <a:schemeClr val="bg2"/>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3" name="Textplatzhalter 2">
            <a:extLst>
              <a:ext uri="{FF2B5EF4-FFF2-40B4-BE49-F238E27FC236}">
                <a16:creationId xmlns:a16="http://schemas.microsoft.com/office/drawing/2014/main" id="{CA825C70-7906-CC55-2065-70AD7A74F47F}"/>
              </a:ext>
            </a:extLst>
          </p:cNvPr>
          <p:cNvSpPr txBox="1">
            <a:spLocks/>
          </p:cNvSpPr>
          <p:nvPr/>
        </p:nvSpPr>
        <p:spPr>
          <a:xfrm>
            <a:off x="513762" y="437843"/>
            <a:ext cx="11093554" cy="7755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800" b="1" i="0" u="none" strike="noStrike" kern="1200" cap="none" spc="0" normalizeH="0" baseline="0" noProof="0">
                <a:ln>
                  <a:noFill/>
                </a:ln>
                <a:solidFill>
                  <a:srgbClr val="FC1921"/>
                </a:solidFill>
                <a:effectLst/>
                <a:uLnTx/>
                <a:uFillTx/>
                <a:latin typeface="Montserrat"/>
                <a:ea typeface="+mn-ea"/>
                <a:cs typeface="+mn-cs"/>
              </a:rPr>
              <a:t>Mögliche Vorteile des Austauschs eibasierter durch zellkulturbasierte Grippeimpfstoffe</a:t>
            </a:r>
          </a:p>
        </p:txBody>
      </p:sp>
      <p:sp>
        <p:nvSpPr>
          <p:cNvPr id="4" name="Rectangle 15">
            <a:extLst>
              <a:ext uri="{FF2B5EF4-FFF2-40B4-BE49-F238E27FC236}">
                <a16:creationId xmlns:a16="http://schemas.microsoft.com/office/drawing/2014/main" id="{545DE7AF-E724-87AA-28A9-9C02474A4CE0}"/>
              </a:ext>
            </a:extLst>
          </p:cNvPr>
          <p:cNvSpPr/>
          <p:nvPr/>
        </p:nvSpPr>
        <p:spPr>
          <a:xfrm>
            <a:off x="879105" y="6235074"/>
            <a:ext cx="10729911" cy="580292"/>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231F20"/>
                </a:solidFill>
                <a:effectLst/>
                <a:uLnTx/>
                <a:uFillTx/>
                <a:latin typeface="Montserrat Light"/>
                <a:ea typeface="+mn-ea"/>
                <a:cs typeface="+mn-cs"/>
              </a:rPr>
              <a:t>1. Cai et al</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 J Med Econom 2021;24(1):490-501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800" b="1"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600" b="1" i="0" u="none" strike="noStrike" kern="1200" cap="none" spc="0" normalizeH="0" baseline="0" noProof="0" dirty="0">
                <a:ln>
                  <a:noFill/>
                </a:ln>
                <a:solidFill>
                  <a:srgbClr val="231F20"/>
                </a:solidFill>
                <a:effectLst/>
                <a:uLnTx/>
                <a:uFillTx/>
                <a:latin typeface="Montserrat Light"/>
                <a:ea typeface="+mn-ea"/>
                <a:cs typeface="+mn-cs"/>
              </a:rPr>
              <a:t>Limitationen:</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Zahlen und Darstellung beruhen auf Modellberechnungen (4Flu Modell, Epimos GmbH und GSK GmbH &amp; Co. KG). Bezüglich der Demographie wurde versucht, die Entwicklung der deutschen Bevölkerung anhand historischer sowie prognostischer Angaben des Statistischen Bundesamtes nachzubilden. Angaben zur Effektivität von Vakzinen (absolut und relativ) wurden der einschlägigen Literatur entnommen, das Auftreten einer Ei-Adaptation in 55 % der Influenza-Saisons wurde bei der Betrachtung von 29 Saisons festgestellt (Rajaram et al. IJERPH. 2020; 17(15): 5423). Alle im Modell verwendeten Annahmen müssen nicht mit den tatsächlich eintretenden Entwicklungen und Ereignissen übereinstimmen.</a:t>
            </a:r>
            <a:endParaRPr kumimoji="0" lang="en-US" sz="600" b="0" i="0" u="none" strike="noStrike" kern="1200" cap="none" spc="0" normalizeH="0" baseline="0" noProof="0" dirty="0">
              <a:ln>
                <a:noFill/>
              </a:ln>
              <a:solidFill>
                <a:srgbClr val="231F20"/>
              </a:solidFill>
              <a:effectLst/>
              <a:uLnTx/>
              <a:uFillTx/>
              <a:latin typeface="Montserrat Light"/>
              <a:ea typeface="+mn-ea"/>
              <a:cs typeface="+mn-cs"/>
            </a:endParaRPr>
          </a:p>
        </p:txBody>
      </p:sp>
      <p:sp>
        <p:nvSpPr>
          <p:cNvPr id="5" name="Content Placeholder 7">
            <a:extLst>
              <a:ext uri="{FF2B5EF4-FFF2-40B4-BE49-F238E27FC236}">
                <a16:creationId xmlns:a16="http://schemas.microsoft.com/office/drawing/2014/main" id="{395036E5-039A-60C5-9869-F49D51CB545B}"/>
              </a:ext>
            </a:extLst>
          </p:cNvPr>
          <p:cNvSpPr txBox="1">
            <a:spLocks/>
          </p:cNvSpPr>
          <p:nvPr/>
        </p:nvSpPr>
        <p:spPr>
          <a:xfrm>
            <a:off x="513760" y="1629002"/>
            <a:ext cx="11093555" cy="708822"/>
          </a:xfrm>
          <a:prstGeom prst="rect">
            <a:avLst/>
          </a:prstGeom>
        </p:spPr>
        <p:txBody>
          <a:bodyPr/>
          <a:lstStyle>
            <a:lvl1pPr marL="0" indent="0" algn="l" defTabSz="914400" rtl="0" eaLnBrk="1" latinLnBrk="0" hangingPunct="1">
              <a:lnSpc>
                <a:spcPct val="110000"/>
              </a:lnSpc>
              <a:spcBef>
                <a:spcPts val="1200"/>
              </a:spcBef>
              <a:spcAft>
                <a:spcPts val="600"/>
              </a:spcAft>
              <a:buClr>
                <a:schemeClr val="accent1"/>
              </a:buClr>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200"/>
              </a:spcBef>
              <a:spcAft>
                <a:spcPts val="600"/>
              </a:spcAft>
              <a:buClr>
                <a:srgbClr val="FC1921"/>
              </a:buClr>
              <a:buSzTx/>
              <a:buFont typeface="Arial" panose="020B0604020202020204" pitchFamily="34" charset="0"/>
              <a:buNone/>
              <a:tabLst/>
              <a:defRPr/>
            </a:pPr>
            <a:r>
              <a:rPr kumimoji="0" lang="de-DE" sz="1600" b="1" i="0" u="none" strike="noStrike" kern="1200" cap="none" spc="0" normalizeH="0" baseline="0" noProof="0">
                <a:ln>
                  <a:noFill/>
                </a:ln>
                <a:solidFill>
                  <a:srgbClr val="231F20"/>
                </a:solidFill>
                <a:effectLst/>
                <a:uLnTx/>
                <a:uFillTx/>
                <a:latin typeface="Montserrat Light"/>
                <a:ea typeface="+mn-ea"/>
                <a:cs typeface="+mn-cs"/>
              </a:rPr>
              <a:t>Kosten-Effektivitätsmodell: der Austausch von eibasierten</a:t>
            </a:r>
            <a:r>
              <a:rPr kumimoji="0" lang="de-DE" sz="1600" b="1" i="0" u="none" strike="sngStrike" kern="1200" cap="none" spc="0" normalizeH="0" baseline="0" noProof="0">
                <a:ln>
                  <a:noFill/>
                </a:ln>
                <a:solidFill>
                  <a:srgbClr val="231F20"/>
                </a:solidFill>
                <a:effectLst/>
                <a:uLnTx/>
                <a:uFillTx/>
                <a:latin typeface="Montserrat Light"/>
                <a:ea typeface="+mn-ea"/>
                <a:cs typeface="+mn-cs"/>
              </a:rPr>
              <a:t> </a:t>
            </a:r>
            <a:r>
              <a:rPr kumimoji="0" lang="de-DE" sz="1600" b="1" i="0" u="none" strike="noStrike" kern="1200" cap="none" spc="0" normalizeH="0" baseline="0" noProof="0">
                <a:ln>
                  <a:noFill/>
                </a:ln>
                <a:solidFill>
                  <a:srgbClr val="231F20"/>
                </a:solidFill>
                <a:effectLst/>
                <a:uLnTx/>
                <a:uFillTx/>
                <a:latin typeface="Montserrat Light"/>
                <a:ea typeface="+mn-ea"/>
                <a:cs typeface="+mn-cs"/>
              </a:rPr>
              <a:t>Influenza-Impfstoffen durch zellkulturbasierte Influenza-Impfstoffe könnte in Deutschland zu folgenden Effekten führen</a:t>
            </a:r>
            <a:r>
              <a:rPr kumimoji="0" lang="de-DE" sz="1600" b="0" i="0" u="none" strike="noStrike" kern="1200" cap="none" spc="0" normalizeH="0" baseline="0" noProof="0">
                <a:ln>
                  <a:noFill/>
                </a:ln>
                <a:solidFill>
                  <a:srgbClr val="231F20"/>
                </a:solidFill>
                <a:effectLst/>
                <a:uLnTx/>
                <a:uFillTx/>
                <a:latin typeface="Montserrat Light"/>
                <a:ea typeface="+mn-ea"/>
                <a:cs typeface="+mn-cs"/>
              </a:rPr>
              <a:t>:</a:t>
            </a:r>
            <a:r>
              <a:rPr kumimoji="0" lang="de-DE" sz="1600" b="0" i="0" u="none" strike="noStrike" kern="1200" cap="none" spc="0" normalizeH="0" baseline="30000" noProof="0">
                <a:ln>
                  <a:noFill/>
                </a:ln>
                <a:solidFill>
                  <a:srgbClr val="231F20"/>
                </a:solidFill>
                <a:effectLst/>
                <a:uLnTx/>
                <a:uFillTx/>
                <a:latin typeface="Montserrat Light"/>
                <a:ea typeface="+mn-ea"/>
                <a:cs typeface="+mn-cs"/>
              </a:rPr>
              <a:t>1</a:t>
            </a:r>
            <a:endParaRPr kumimoji="0" lang="en-GB" sz="1600" b="0" i="0" u="none" strike="noStrike" kern="1200" cap="none" spc="0" normalizeH="0" baseline="30000" noProof="0">
              <a:ln>
                <a:noFill/>
              </a:ln>
              <a:solidFill>
                <a:srgbClr val="231F20"/>
              </a:solidFill>
              <a:effectLst/>
              <a:uLnTx/>
              <a:uFillTx/>
              <a:latin typeface="Montserrat Light"/>
              <a:ea typeface="+mn-ea"/>
              <a:cs typeface="+mn-cs"/>
            </a:endParaRPr>
          </a:p>
          <a:p>
            <a:pPr marL="0" marR="0" lvl="0" indent="0" algn="l" defTabSz="914400" rtl="0" eaLnBrk="1" fontAlgn="auto" latinLnBrk="0" hangingPunct="1">
              <a:lnSpc>
                <a:spcPct val="110000"/>
              </a:lnSpc>
              <a:spcBef>
                <a:spcPts val="1200"/>
              </a:spcBef>
              <a:spcAft>
                <a:spcPts val="600"/>
              </a:spcAft>
              <a:buClr>
                <a:srgbClr val="FC1921"/>
              </a:buClr>
              <a:buSzTx/>
              <a:buFont typeface="Arial" panose="020B0604020202020204" pitchFamily="34" charset="0"/>
              <a:buNone/>
              <a:tabLst/>
              <a:defRPr/>
            </a:pPr>
            <a:endParaRPr kumimoji="0" lang="en-AU" sz="1600" b="0" i="0" u="none" strike="noStrike" kern="1200" cap="none" spc="0" normalizeH="0" baseline="0" noProof="0">
              <a:ln>
                <a:noFill/>
              </a:ln>
              <a:solidFill>
                <a:srgbClr val="231F20"/>
              </a:solidFill>
              <a:effectLst/>
              <a:uLnTx/>
              <a:uFillTx/>
              <a:latin typeface="Montserrat Light"/>
              <a:ea typeface="+mn-ea"/>
              <a:cs typeface="+mn-cs"/>
            </a:endParaRPr>
          </a:p>
        </p:txBody>
      </p:sp>
      <p:grpSp>
        <p:nvGrpSpPr>
          <p:cNvPr id="6" name="Gruppieren 5">
            <a:extLst>
              <a:ext uri="{FF2B5EF4-FFF2-40B4-BE49-F238E27FC236}">
                <a16:creationId xmlns:a16="http://schemas.microsoft.com/office/drawing/2014/main" id="{D024086D-DC74-663E-AB8D-5E04054B0C60}"/>
              </a:ext>
            </a:extLst>
          </p:cNvPr>
          <p:cNvGrpSpPr/>
          <p:nvPr/>
        </p:nvGrpSpPr>
        <p:grpSpPr>
          <a:xfrm>
            <a:off x="2003818" y="2614851"/>
            <a:ext cx="9603498" cy="3200241"/>
            <a:chOff x="2320245" y="2346481"/>
            <a:chExt cx="9603498" cy="3723525"/>
          </a:xfrm>
        </p:grpSpPr>
        <p:pic>
          <p:nvPicPr>
            <p:cNvPr id="7" name="Grafik 6" descr="Stationär mit einfarbiger Füllung">
              <a:extLst>
                <a:ext uri="{FF2B5EF4-FFF2-40B4-BE49-F238E27FC236}">
                  <a16:creationId xmlns:a16="http://schemas.microsoft.com/office/drawing/2014/main" id="{14D9B973-B61E-FDE4-3ED1-3A5B01D0C2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0780" y="2360466"/>
              <a:ext cx="1219200" cy="1219200"/>
            </a:xfrm>
            <a:prstGeom prst="rect">
              <a:avLst/>
            </a:prstGeom>
          </p:spPr>
        </p:pic>
        <p:grpSp>
          <p:nvGrpSpPr>
            <p:cNvPr id="8" name="Gruppieren 9">
              <a:extLst>
                <a:ext uri="{FF2B5EF4-FFF2-40B4-BE49-F238E27FC236}">
                  <a16:creationId xmlns:a16="http://schemas.microsoft.com/office/drawing/2014/main" id="{EC2C4398-3D44-C073-50DA-9FBC798D11F0}"/>
                </a:ext>
              </a:extLst>
            </p:cNvPr>
            <p:cNvGrpSpPr/>
            <p:nvPr/>
          </p:nvGrpSpPr>
          <p:grpSpPr>
            <a:xfrm>
              <a:off x="2745344" y="2346481"/>
              <a:ext cx="1499785" cy="1133168"/>
              <a:chOff x="851174" y="1147943"/>
              <a:chExt cx="1301548" cy="914400"/>
            </a:xfrm>
            <a:solidFill>
              <a:srgbClr val="FC1920">
                <a:lumMod val="75000"/>
              </a:srgbClr>
            </a:solidFill>
          </p:grpSpPr>
          <p:pic>
            <p:nvPicPr>
              <p:cNvPr id="18" name="Grafik 8" descr="Ärztin mit einfarbiger Füllung">
                <a:extLst>
                  <a:ext uri="{FF2B5EF4-FFF2-40B4-BE49-F238E27FC236}">
                    <a16:creationId xmlns:a16="http://schemas.microsoft.com/office/drawing/2014/main" id="{F0199B23-F283-78AA-E7FB-5D07FADE38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174" y="1147943"/>
                <a:ext cx="914400" cy="914400"/>
              </a:xfrm>
              <a:prstGeom prst="rect">
                <a:avLst/>
              </a:prstGeom>
            </p:spPr>
          </p:pic>
          <p:pic>
            <p:nvPicPr>
              <p:cNvPr id="19" name="Grafik 12" descr="Arzt mit einfarbiger Füllung">
                <a:extLst>
                  <a:ext uri="{FF2B5EF4-FFF2-40B4-BE49-F238E27FC236}">
                    <a16:creationId xmlns:a16="http://schemas.microsoft.com/office/drawing/2014/main" id="{EC3A6032-4A67-41D5-8D63-B3F94C6E447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8322" y="1147943"/>
                <a:ext cx="914400" cy="914400"/>
              </a:xfrm>
              <a:prstGeom prst="rect">
                <a:avLst/>
              </a:prstGeom>
            </p:spPr>
          </p:pic>
        </p:grpSp>
        <p:pic>
          <p:nvPicPr>
            <p:cNvPr id="9" name="Grafik 16" descr="Grabstein mit einfarbiger Füllung">
              <a:extLst>
                <a:ext uri="{FF2B5EF4-FFF2-40B4-BE49-F238E27FC236}">
                  <a16:creationId xmlns:a16="http://schemas.microsoft.com/office/drawing/2014/main" id="{E25FA0AC-E67D-A5CE-104F-FF58C718C0F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2929" y="2430465"/>
              <a:ext cx="1219200" cy="1014194"/>
            </a:xfrm>
            <a:prstGeom prst="rect">
              <a:avLst/>
            </a:prstGeom>
          </p:spPr>
        </p:pic>
        <p:sp>
          <p:nvSpPr>
            <p:cNvPr id="10" name="Textfeld 67">
              <a:extLst>
                <a:ext uri="{FF2B5EF4-FFF2-40B4-BE49-F238E27FC236}">
                  <a16:creationId xmlns:a16="http://schemas.microsoft.com/office/drawing/2014/main" id="{3DD0AA9F-721A-96B6-E233-16C71EFC2E69}"/>
                </a:ext>
              </a:extLst>
            </p:cNvPr>
            <p:cNvSpPr txBox="1"/>
            <p:nvPr/>
          </p:nvSpPr>
          <p:spPr>
            <a:xfrm>
              <a:off x="8600396" y="5410842"/>
              <a:ext cx="3323347" cy="659164"/>
            </a:xfrm>
            <a:prstGeom prst="roundRect">
              <a:avLst/>
            </a:prstGeom>
            <a:ln w="28575">
              <a:solidFill>
                <a:srgbClr val="5C6F7B"/>
              </a:solidFill>
            </a:ln>
            <a:effectLst>
              <a:outerShdw blurRad="63500" sx="102000" sy="102000" algn="ctr" rotWithShape="0">
                <a:prstClr val="black">
                  <a:alpha val="40000"/>
                </a:prstClr>
              </a:outerShdw>
            </a:effectLst>
          </p:spPr>
          <p:txBody>
            <a:bodyPr vert="horz"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a:ln>
                    <a:noFill/>
                  </a:ln>
                  <a:solidFill>
                    <a:srgbClr val="231F20"/>
                  </a:solidFill>
                  <a:effectLst/>
                  <a:uLnTx/>
                  <a:uFillTx/>
                  <a:latin typeface="Montserrat Light"/>
                  <a:ea typeface="+mn-ea"/>
                  <a:cs typeface="+mn-cs"/>
                </a:rPr>
                <a:t>ca. 85 Millionen Euro weniger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a:ln>
                    <a:noFill/>
                  </a:ln>
                  <a:solidFill>
                    <a:srgbClr val="231F20"/>
                  </a:solidFill>
                  <a:effectLst/>
                  <a:uLnTx/>
                  <a:uFillTx/>
                  <a:latin typeface="Montserrat Light"/>
                  <a:ea typeface="+mn-ea"/>
                  <a:cs typeface="+mn-cs"/>
                </a:rPr>
                <a:t> gesellschaftliche Gesundheitskosten</a:t>
              </a:r>
            </a:p>
          </p:txBody>
        </p:sp>
        <p:sp>
          <p:nvSpPr>
            <p:cNvPr id="11" name="Arrow: Down 14">
              <a:extLst>
                <a:ext uri="{FF2B5EF4-FFF2-40B4-BE49-F238E27FC236}">
                  <a16:creationId xmlns:a16="http://schemas.microsoft.com/office/drawing/2014/main" id="{34076224-0E03-AE7C-1531-374DE7B5EC0D}"/>
                </a:ext>
              </a:extLst>
            </p:cNvPr>
            <p:cNvSpPr/>
            <p:nvPr/>
          </p:nvSpPr>
          <p:spPr>
            <a:xfrm>
              <a:off x="2320245" y="3396285"/>
              <a:ext cx="2296867" cy="1567435"/>
            </a:xfrm>
            <a:prstGeom prst="downArrow">
              <a:avLst>
                <a:gd name="adj1" fmla="val 54797"/>
                <a:gd name="adj2" fmla="val 54189"/>
              </a:avLst>
            </a:prstGeom>
            <a:solidFill>
              <a:srgbClr val="5C6F7B">
                <a:lumMod val="60000"/>
                <a:lumOff val="40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TextBox 9">
              <a:extLst>
                <a:ext uri="{FF2B5EF4-FFF2-40B4-BE49-F238E27FC236}">
                  <a16:creationId xmlns:a16="http://schemas.microsoft.com/office/drawing/2014/main" id="{955A400D-258F-CF72-366A-BAFEF007F986}"/>
                </a:ext>
              </a:extLst>
            </p:cNvPr>
            <p:cNvSpPr txBox="1"/>
            <p:nvPr/>
          </p:nvSpPr>
          <p:spPr>
            <a:xfrm>
              <a:off x="2835896" y="3879306"/>
              <a:ext cx="1219200" cy="565772"/>
            </a:xfrm>
            <a:prstGeom prst="rect">
              <a:avLst/>
            </a:prstGeom>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Light"/>
                  <a:ea typeface="+mn-ea"/>
                  <a:cs typeface="+mn-cs"/>
                </a:rPr>
                <a:t>ca. </a:t>
              </a:r>
              <a:r>
                <a:rPr kumimoji="0" lang="de-DE" sz="1400" b="1" i="0" u="none" strike="noStrike" kern="0" cap="none" spc="0" normalizeH="0" baseline="0" noProof="0">
                  <a:ln>
                    <a:noFill/>
                  </a:ln>
                  <a:solidFill>
                    <a:srgbClr val="FFFFFF"/>
                  </a:solidFill>
                  <a:effectLst/>
                  <a:uLnTx/>
                  <a:uFillTx/>
                  <a:latin typeface="Montserrat"/>
                  <a:ea typeface="+mn-ea"/>
                  <a:cs typeface="+mn-cs"/>
                </a:rPr>
                <a:t>26.000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a:ea typeface="+mn-ea"/>
                  <a:cs typeface="+mn-cs"/>
                </a:rPr>
                <a:t>Arztbesuche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Light"/>
                  <a:ea typeface="+mn-ea"/>
                  <a:cs typeface="+mn-cs"/>
                </a:rPr>
                <a:t>weniger</a:t>
              </a:r>
              <a:endParaRPr kumimoji="0" lang="en-US" sz="1400" b="1" i="0" u="none" strike="noStrike" kern="0" cap="none" spc="0" normalizeH="0" baseline="0" noProof="0">
                <a:ln>
                  <a:noFill/>
                </a:ln>
                <a:solidFill>
                  <a:srgbClr val="FFFFFF"/>
                </a:solidFill>
                <a:effectLst/>
                <a:uLnTx/>
                <a:uFillTx/>
                <a:latin typeface="Montserrat Light"/>
                <a:ea typeface="+mn-ea"/>
                <a:cs typeface="+mn-cs"/>
              </a:endParaRPr>
            </a:p>
          </p:txBody>
        </p:sp>
        <p:sp>
          <p:nvSpPr>
            <p:cNvPr id="13" name="Plus Sign 20">
              <a:extLst>
                <a:ext uri="{FF2B5EF4-FFF2-40B4-BE49-F238E27FC236}">
                  <a16:creationId xmlns:a16="http://schemas.microsoft.com/office/drawing/2014/main" id="{A00E9C4E-D058-FE98-760E-A10A1B2FFEAA}"/>
                </a:ext>
              </a:extLst>
            </p:cNvPr>
            <p:cNvSpPr/>
            <p:nvPr/>
          </p:nvSpPr>
          <p:spPr>
            <a:xfrm>
              <a:off x="9086600" y="4688248"/>
              <a:ext cx="621303" cy="659164"/>
            </a:xfrm>
            <a:prstGeom prst="mathPlus">
              <a:avLst/>
            </a:prstGeom>
            <a:solidFill>
              <a:srgbClr val="5C6F7B"/>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ontserrat Light"/>
                <a:ea typeface="+mn-ea"/>
                <a:cs typeface="+mn-cs"/>
              </a:endParaRPr>
            </a:p>
          </p:txBody>
        </p:sp>
        <p:sp>
          <p:nvSpPr>
            <p:cNvPr id="14" name="Arrow: Down 14">
              <a:extLst>
                <a:ext uri="{FF2B5EF4-FFF2-40B4-BE49-F238E27FC236}">
                  <a16:creationId xmlns:a16="http://schemas.microsoft.com/office/drawing/2014/main" id="{46802D04-148E-9236-B7C6-49315A769981}"/>
                </a:ext>
              </a:extLst>
            </p:cNvPr>
            <p:cNvSpPr/>
            <p:nvPr/>
          </p:nvSpPr>
          <p:spPr>
            <a:xfrm>
              <a:off x="4871947" y="3400151"/>
              <a:ext cx="2296867" cy="1567435"/>
            </a:xfrm>
            <a:prstGeom prst="downArrow">
              <a:avLst>
                <a:gd name="adj1" fmla="val 54797"/>
                <a:gd name="adj2" fmla="val 54189"/>
              </a:avLst>
            </a:prstGeom>
            <a:solidFill>
              <a:srgbClr val="5C6F7B">
                <a:lumMod val="60000"/>
                <a:lumOff val="40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Box 16">
              <a:extLst>
                <a:ext uri="{FF2B5EF4-FFF2-40B4-BE49-F238E27FC236}">
                  <a16:creationId xmlns:a16="http://schemas.microsoft.com/office/drawing/2014/main" id="{EC906712-D367-2D0D-4B9B-00D2494DE86F}"/>
                </a:ext>
              </a:extLst>
            </p:cNvPr>
            <p:cNvSpPr txBox="1"/>
            <p:nvPr/>
          </p:nvSpPr>
          <p:spPr>
            <a:xfrm>
              <a:off x="5031739" y="3875631"/>
              <a:ext cx="1925476" cy="858919"/>
            </a:xfrm>
            <a:prstGeom prst="rect">
              <a:avLst/>
            </a:prstGeom>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Light"/>
                  <a:ea typeface="+mn-ea"/>
                  <a:cs typeface="+mn-cs"/>
                </a:rPr>
                <a:t>ca. </a:t>
              </a:r>
              <a:r>
                <a:rPr kumimoji="0" lang="de-DE" sz="1400" b="1" i="0" u="none" strike="noStrike" kern="0" cap="none" spc="0" normalizeH="0" baseline="0" noProof="0">
                  <a:ln>
                    <a:noFill/>
                  </a:ln>
                  <a:solidFill>
                    <a:srgbClr val="FFFFFF"/>
                  </a:solidFill>
                  <a:effectLst/>
                  <a:uLnTx/>
                  <a:uFillTx/>
                  <a:latin typeface="Montserrat"/>
                  <a:ea typeface="+mn-ea"/>
                  <a:cs typeface="+mn-cs"/>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a:ea typeface="+mn-ea"/>
                  <a:cs typeface="+mn-cs"/>
                </a:rPr>
                <a:t>Hospitalisierungen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Light"/>
                  <a:ea typeface="+mn-ea"/>
                  <a:cs typeface="+mn-cs"/>
                </a:rPr>
                <a:t>weniger</a:t>
              </a:r>
              <a:endParaRPr kumimoji="0" lang="en-US" sz="1400" b="1" i="0" u="none" strike="noStrike" kern="0" cap="none" spc="0" normalizeH="0" baseline="0" noProof="0">
                <a:ln>
                  <a:noFill/>
                </a:ln>
                <a:solidFill>
                  <a:srgbClr val="FFFFFF"/>
                </a:solidFill>
                <a:effectLst/>
                <a:uLnTx/>
                <a:uFillTx/>
                <a:latin typeface="Montserrat Light"/>
                <a:ea typeface="+mn-ea"/>
                <a:cs typeface="+mn-cs"/>
              </a:endParaRPr>
            </a:p>
          </p:txBody>
        </p:sp>
        <p:sp>
          <p:nvSpPr>
            <p:cNvPr id="16" name="Arrow: Down 14">
              <a:extLst>
                <a:ext uri="{FF2B5EF4-FFF2-40B4-BE49-F238E27FC236}">
                  <a16:creationId xmlns:a16="http://schemas.microsoft.com/office/drawing/2014/main" id="{C1A61ACA-913F-C377-14F7-E76DAD65362B}"/>
                </a:ext>
              </a:extLst>
            </p:cNvPr>
            <p:cNvSpPr/>
            <p:nvPr/>
          </p:nvSpPr>
          <p:spPr>
            <a:xfrm>
              <a:off x="7554529" y="3397203"/>
              <a:ext cx="2296867" cy="1567435"/>
            </a:xfrm>
            <a:prstGeom prst="downArrow">
              <a:avLst>
                <a:gd name="adj1" fmla="val 54797"/>
                <a:gd name="adj2" fmla="val 54189"/>
              </a:avLst>
            </a:prstGeom>
            <a:solidFill>
              <a:srgbClr val="5C6F7B">
                <a:lumMod val="60000"/>
                <a:lumOff val="40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TextBox 18">
              <a:extLst>
                <a:ext uri="{FF2B5EF4-FFF2-40B4-BE49-F238E27FC236}">
                  <a16:creationId xmlns:a16="http://schemas.microsoft.com/office/drawing/2014/main" id="{22D6C448-424E-95F5-783C-5003AC43682A}"/>
                </a:ext>
              </a:extLst>
            </p:cNvPr>
            <p:cNvSpPr txBox="1"/>
            <p:nvPr/>
          </p:nvSpPr>
          <p:spPr>
            <a:xfrm>
              <a:off x="8102988" y="3875631"/>
              <a:ext cx="1219200" cy="1219200"/>
            </a:xfrm>
            <a:prstGeom prst="rect">
              <a:avLst/>
            </a:prstGeom>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Light"/>
                  <a:ea typeface="+mn-ea"/>
                  <a:cs typeface="+mn-cs"/>
                </a:rPr>
                <a:t>ca. </a:t>
              </a:r>
              <a:r>
                <a:rPr kumimoji="0" lang="de-DE" sz="1400" b="1" i="0" u="none" strike="noStrike" kern="0" cap="none" spc="0" normalizeH="0" baseline="0" noProof="0">
                  <a:ln>
                    <a:noFill/>
                  </a:ln>
                  <a:solidFill>
                    <a:srgbClr val="FFFFFF"/>
                  </a:solidFill>
                  <a:effectLst/>
                  <a:uLnTx/>
                  <a:uFillTx/>
                  <a:latin typeface="Montserrat"/>
                  <a:ea typeface="+mn-ea"/>
                  <a:cs typeface="+mn-cs"/>
                </a:rPr>
                <a:t>50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a:ea typeface="+mn-ea"/>
                  <a:cs typeface="+mn-cs"/>
                </a:rPr>
                <a:t>Todesfälle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a:ln>
                    <a:noFill/>
                  </a:ln>
                  <a:solidFill>
                    <a:srgbClr val="FFFFFF"/>
                  </a:solidFill>
                  <a:effectLst/>
                  <a:uLnTx/>
                  <a:uFillTx/>
                  <a:latin typeface="Montserrat Light"/>
                  <a:ea typeface="+mn-ea"/>
                  <a:cs typeface="+mn-cs"/>
                </a:rPr>
                <a:t> weniger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Montserrat Light"/>
                <a:ea typeface="+mn-ea"/>
                <a:cs typeface="+mn-cs"/>
              </a:endParaRPr>
            </a:p>
          </p:txBody>
        </p:sp>
      </p:grpSp>
    </p:spTree>
    <p:extLst>
      <p:ext uri="{BB962C8B-B14F-4D97-AF65-F5344CB8AC3E}">
        <p14:creationId xmlns:p14="http://schemas.microsoft.com/office/powerpoint/2010/main" val="1107491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23525" y="736798"/>
            <a:ext cx="10729912" cy="775597"/>
          </a:xfrm>
        </p:spPr>
        <p:txBody>
          <a:bodyPr/>
          <a:lstStyle/>
          <a:p>
            <a:r>
              <a:rPr lang="de-DE" sz="2800" b="1" dirty="0"/>
              <a:t>Weiterentwickelte Influenzaimpfstoffe für ältere Erwachsene </a:t>
            </a:r>
            <a:endParaRPr lang="en-AU" dirty="0"/>
          </a:p>
        </p:txBody>
      </p:sp>
      <p:sp>
        <p:nvSpPr>
          <p:cNvPr id="8" name="Content Placeholder 7">
            <a:extLst>
              <a:ext uri="{FF2B5EF4-FFF2-40B4-BE49-F238E27FC236}">
                <a16:creationId xmlns:a16="http://schemas.microsoft.com/office/drawing/2014/main" id="{949F1AB2-70DF-436B-930F-75655AB97266}"/>
              </a:ext>
            </a:extLst>
          </p:cNvPr>
          <p:cNvSpPr>
            <a:spLocks noGrp="1"/>
          </p:cNvSpPr>
          <p:nvPr>
            <p:ph idx="1"/>
          </p:nvPr>
        </p:nvSpPr>
        <p:spPr/>
        <p:txBody>
          <a:bodyPr/>
          <a:lstStyle/>
          <a:p>
            <a:r>
              <a:rPr lang="de-DE" sz="1600" b="1" dirty="0"/>
              <a:t>Technologien um dem älter werdenden Immunsystem (Immunsensezenz) zu begegnen</a:t>
            </a:r>
            <a:r>
              <a:rPr lang="en-US" sz="1600" b="0" i="0" u="none" strike="noStrike" baseline="30000" dirty="0"/>
              <a:t>1</a:t>
            </a:r>
            <a:r>
              <a:rPr lang="en-US" sz="1600" baseline="30000" dirty="0"/>
              <a:t>–3</a:t>
            </a:r>
            <a:endParaRPr lang="en-US" sz="1600" b="0" i="0" u="none" strike="noStrike" baseline="30000" dirty="0"/>
          </a:p>
        </p:txBody>
      </p:sp>
      <p:sp>
        <p:nvSpPr>
          <p:cNvPr id="5" name="TextBox 13">
            <a:extLst>
              <a:ext uri="{FF2B5EF4-FFF2-40B4-BE49-F238E27FC236}">
                <a16:creationId xmlns:a16="http://schemas.microsoft.com/office/drawing/2014/main" id="{4ADF3A21-BFF4-B535-3563-211D53BB306B}"/>
              </a:ext>
            </a:extLst>
          </p:cNvPr>
          <p:cNvSpPr txBox="1"/>
          <p:nvPr/>
        </p:nvSpPr>
        <p:spPr>
          <a:xfrm>
            <a:off x="2446111" y="3461256"/>
            <a:ext cx="3286580" cy="2029786"/>
          </a:xfrm>
          <a:prstGeom prst="rect">
            <a:avLst/>
          </a:prstGeom>
          <a:noFill/>
          <a:ln>
            <a:noFill/>
          </a:ln>
        </p:spPr>
        <p:txBody>
          <a:bodyPr wrap="square" rtlCol="0">
            <a:spAutoFit/>
          </a:bodyPr>
          <a:lstStyle/>
          <a:p>
            <a:pPr marL="203200" indent="-203200">
              <a:lnSpc>
                <a:spcPct val="90000"/>
              </a:lnSpc>
              <a:spcAft>
                <a:spcPts val="300"/>
              </a:spcAft>
              <a:buClr>
                <a:prstClr val="black"/>
              </a:buClr>
              <a:buFont typeface="Arial" panose="020B0604020202020204" pitchFamily="34" charset="0"/>
              <a:buChar char="•"/>
              <a:defRPr/>
            </a:pPr>
            <a:endParaRPr kumimoji="0" lang="de-DE" sz="1400" b="0" i="0" u="none" strike="noStrike" kern="1200" cap="none" spc="0" normalizeH="0" baseline="0" noProof="0" dirty="0">
              <a:ln>
                <a:noFill/>
              </a:ln>
              <a:solidFill>
                <a:prstClr val="black"/>
              </a:solidFill>
              <a:effectLst/>
              <a:uLnTx/>
              <a:uFillTx/>
              <a:latin typeface="Montserrat Light"/>
              <a:ea typeface="+mn-ea"/>
              <a:cs typeface="+mn-cs"/>
            </a:endParaRPr>
          </a:p>
          <a:p>
            <a:pPr marL="203200" indent="-203200">
              <a:lnSpc>
                <a:spcPct val="90000"/>
              </a:lnSpc>
              <a:spcAft>
                <a:spcPts val="300"/>
              </a:spcAft>
              <a:buClr>
                <a:prstClr val="black"/>
              </a:buClr>
              <a:buFont typeface="Arial" panose="020B0604020202020204" pitchFamily="34" charset="0"/>
              <a:buChar char="•"/>
              <a:defRPr/>
            </a:pPr>
            <a:r>
              <a:rPr kumimoji="0" lang="de-DE" sz="1400" b="0" i="0" u="none" strike="noStrike" kern="1200" cap="none" spc="0" normalizeH="0" baseline="0" noProof="0" dirty="0">
                <a:ln>
                  <a:noFill/>
                </a:ln>
                <a:solidFill>
                  <a:prstClr val="black"/>
                </a:solidFill>
                <a:effectLst/>
                <a:uLnTx/>
                <a:uFillTx/>
                <a:latin typeface="Montserrat Light"/>
                <a:ea typeface="+mn-ea"/>
                <a:cs typeface="+mn-cs"/>
              </a:rPr>
              <a:t>Fluad Tetra enthält das </a:t>
            </a:r>
            <a:r>
              <a:rPr kumimoji="0" lang="de-DE" sz="1400" b="1" i="0" u="none" strike="noStrike" kern="1200" cap="none" spc="0" normalizeH="0" baseline="0" noProof="0" dirty="0">
                <a:ln>
                  <a:noFill/>
                </a:ln>
                <a:solidFill>
                  <a:prstClr val="black"/>
                </a:solidFill>
                <a:effectLst/>
                <a:uLnTx/>
                <a:uFillTx/>
                <a:latin typeface="Montserrat Light"/>
                <a:ea typeface="+mn-ea"/>
                <a:cs typeface="+mn-cs"/>
              </a:rPr>
              <a:t>Adjuvans MF59C.1 (MF59) </a:t>
            </a:r>
            <a:r>
              <a:rPr kumimoji="0" lang="de-DE" sz="1400" b="0" i="0" u="none" strike="noStrike" kern="1200" cap="none" spc="0" normalizeH="0" baseline="0" noProof="0" dirty="0">
                <a:ln>
                  <a:noFill/>
                </a:ln>
                <a:solidFill>
                  <a:prstClr val="black"/>
                </a:solidFill>
                <a:effectLst/>
                <a:uLnTx/>
                <a:uFillTx/>
                <a:latin typeface="Montserrat Light"/>
                <a:ea typeface="+mn-ea"/>
                <a:cs typeface="+mn-cs"/>
              </a:rPr>
              <a:t>bei gleichbleibender Antigenmenge (15 µg HA/Stamm)</a:t>
            </a:r>
            <a:r>
              <a:rPr kumimoji="0" lang="de-DE" sz="1400" b="0" i="0" u="none" strike="noStrike" kern="1200" cap="none" spc="0" normalizeH="0" baseline="30000" noProof="0" dirty="0">
                <a:ln>
                  <a:noFill/>
                </a:ln>
                <a:solidFill>
                  <a:prstClr val="black"/>
                </a:solidFill>
                <a:effectLst/>
                <a:uLnTx/>
                <a:uFillTx/>
                <a:latin typeface="Montserrat Light"/>
                <a:ea typeface="+mn-ea"/>
                <a:cs typeface="+mn-cs"/>
              </a:rPr>
              <a:t>4</a:t>
            </a:r>
          </a:p>
          <a:p>
            <a:pPr marL="203200" indent="-203200">
              <a:lnSpc>
                <a:spcPct val="90000"/>
              </a:lnSpc>
              <a:spcAft>
                <a:spcPts val="300"/>
              </a:spcAft>
              <a:buClr>
                <a:prstClr val="black"/>
              </a:buClr>
              <a:buFont typeface="Arial" panose="020B0604020202020204" pitchFamily="34" charset="0"/>
              <a:buChar char="•"/>
              <a:defRPr/>
            </a:pPr>
            <a:endParaRPr lang="de-DE" sz="1400" dirty="0">
              <a:solidFill>
                <a:prstClr val="black"/>
              </a:solidFill>
              <a:latin typeface="Montserrat Light"/>
            </a:endParaRPr>
          </a:p>
          <a:p>
            <a:pPr>
              <a:lnSpc>
                <a:spcPct val="90000"/>
              </a:lnSpc>
              <a:spcAft>
                <a:spcPts val="300"/>
              </a:spcAft>
              <a:buClr>
                <a:prstClr val="black"/>
              </a:buClr>
              <a:defRPr/>
            </a:pPr>
            <a:endParaRPr kumimoji="0" lang="de-DE" sz="1400" b="1" i="0" u="none" strike="noStrike" kern="1200" cap="none" spc="0" normalizeH="0" baseline="0" noProof="0" dirty="0">
              <a:ln>
                <a:noFill/>
              </a:ln>
              <a:solidFill>
                <a:prstClr val="black"/>
              </a:solidFill>
              <a:effectLst/>
              <a:uLnTx/>
              <a:uFillTx/>
              <a:latin typeface="Montserrat Light"/>
              <a:ea typeface="+mn-ea"/>
              <a:cs typeface="+mn-cs"/>
            </a:endParaRPr>
          </a:p>
          <a:p>
            <a:pPr>
              <a:lnSpc>
                <a:spcPct val="90000"/>
              </a:lnSpc>
              <a:spcAft>
                <a:spcPts val="300"/>
              </a:spcAft>
              <a:buClr>
                <a:prstClr val="black"/>
              </a:buClr>
              <a:defRPr/>
            </a:pPr>
            <a:endParaRPr lang="de-DE" sz="1400" b="1" dirty="0">
              <a:solidFill>
                <a:prstClr val="black"/>
              </a:solidFill>
              <a:latin typeface="Montserrat Light"/>
            </a:endParaRPr>
          </a:p>
          <a:p>
            <a:pPr>
              <a:lnSpc>
                <a:spcPct val="90000"/>
              </a:lnSpc>
              <a:spcAft>
                <a:spcPts val="300"/>
              </a:spcAft>
              <a:buClr>
                <a:prstClr val="black"/>
              </a:buClr>
              <a:defRPr/>
            </a:pPr>
            <a:endParaRPr kumimoji="0" lang="de-DE" sz="1400" b="1" i="0" u="none" strike="noStrike" kern="1200" cap="none" spc="0" normalizeH="0" baseline="0" noProof="0" dirty="0">
              <a:ln>
                <a:noFill/>
              </a:ln>
              <a:solidFill>
                <a:prstClr val="black"/>
              </a:solidFill>
              <a:effectLst/>
              <a:uLnTx/>
              <a:uFillTx/>
              <a:latin typeface="Montserrat Light"/>
              <a:ea typeface="+mn-ea"/>
              <a:cs typeface="+mn-cs"/>
            </a:endParaRPr>
          </a:p>
        </p:txBody>
      </p:sp>
      <p:sp>
        <p:nvSpPr>
          <p:cNvPr id="6" name="TextBox 14">
            <a:extLst>
              <a:ext uri="{FF2B5EF4-FFF2-40B4-BE49-F238E27FC236}">
                <a16:creationId xmlns:a16="http://schemas.microsoft.com/office/drawing/2014/main" id="{922DD177-FAB4-FFA1-6EFD-EDF7A41E6C1A}"/>
              </a:ext>
            </a:extLst>
          </p:cNvPr>
          <p:cNvSpPr txBox="1"/>
          <p:nvPr/>
        </p:nvSpPr>
        <p:spPr>
          <a:xfrm>
            <a:off x="6284686" y="3455100"/>
            <a:ext cx="3286580" cy="1963614"/>
          </a:xfrm>
          <a:prstGeom prst="rect">
            <a:avLst/>
          </a:prstGeom>
          <a:noFill/>
          <a:ln>
            <a:noFill/>
          </a:ln>
        </p:spPr>
        <p:txBody>
          <a:bodyPr wrap="square" rtlCol="0">
            <a:spAutoFit/>
          </a:bodyPr>
          <a:lstStyle/>
          <a:p>
            <a:pPr marL="203200" marR="0" lvl="0" indent="-2032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de-DE" sz="1400" b="1" i="0" u="none" strike="noStrike" kern="1200" cap="none" spc="0" normalizeH="0" baseline="0" noProof="0" dirty="0">
              <a:ln>
                <a:noFill/>
              </a:ln>
              <a:solidFill>
                <a:prstClr val="black"/>
              </a:solidFill>
              <a:effectLst/>
              <a:uLnTx/>
              <a:uFillTx/>
              <a:latin typeface="Montserrat Light"/>
              <a:ea typeface="+mn-ea"/>
              <a:cs typeface="+mn-cs"/>
            </a:endParaRPr>
          </a:p>
          <a:p>
            <a:pPr marL="203200" marR="0" lvl="0" indent="-2032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de-DE" sz="1400" b="1" i="0" u="none" strike="noStrike" kern="1200" cap="none" spc="0" normalizeH="0" baseline="0" noProof="0" dirty="0">
                <a:ln>
                  <a:noFill/>
                </a:ln>
                <a:solidFill>
                  <a:prstClr val="black"/>
                </a:solidFill>
                <a:effectLst/>
                <a:uLnTx/>
                <a:uFillTx/>
                <a:latin typeface="Montserrat Light"/>
                <a:ea typeface="+mn-ea"/>
                <a:cs typeface="+mn-cs"/>
              </a:rPr>
              <a:t>Höhere (4-fache) Antigendosierung </a:t>
            </a:r>
            <a:r>
              <a:rPr kumimoji="0" lang="de-DE" sz="1400" b="0" i="0" u="none" strike="noStrike" kern="1200" cap="none" spc="0" normalizeH="0" baseline="0" noProof="0" dirty="0">
                <a:ln>
                  <a:noFill/>
                </a:ln>
                <a:solidFill>
                  <a:prstClr val="black"/>
                </a:solidFill>
                <a:effectLst/>
                <a:uLnTx/>
                <a:uFillTx/>
                <a:latin typeface="Montserrat Light"/>
                <a:ea typeface="+mn-ea"/>
                <a:cs typeface="+mn-cs"/>
              </a:rPr>
              <a:t>als Standard-dosierte Impfstoffe (50 µg statt 15 µg HA/Stamm)</a:t>
            </a:r>
            <a:r>
              <a:rPr kumimoji="0" lang="de-DE" sz="1400" b="0" i="0" u="none" strike="noStrike" kern="1200" cap="none" spc="0" normalizeH="0" baseline="30000" noProof="0" dirty="0">
                <a:ln>
                  <a:noFill/>
                </a:ln>
                <a:solidFill>
                  <a:prstClr val="black"/>
                </a:solidFill>
                <a:effectLst/>
                <a:uLnTx/>
                <a:uFillTx/>
                <a:latin typeface="Montserrat Light"/>
                <a:ea typeface="+mn-ea"/>
                <a:cs typeface="+mn-cs"/>
              </a:rPr>
              <a:t>5</a:t>
            </a:r>
            <a:endParaRPr kumimoji="0" lang="de-DE" sz="1400" b="0" i="0" u="none" strike="noStrike" kern="1200" cap="none" spc="0" normalizeH="0" baseline="0" noProof="0" dirty="0">
              <a:ln>
                <a:noFill/>
              </a:ln>
              <a:solidFill>
                <a:prstClr val="black"/>
              </a:solidFill>
              <a:effectLst/>
              <a:uLnTx/>
              <a:uFillTx/>
              <a:latin typeface="Montserrat Light"/>
              <a:ea typeface="+mn-ea"/>
              <a:cs typeface="+mn-cs"/>
            </a:endParaRPr>
          </a:p>
          <a:p>
            <a:pPr marR="0" lvl="0" algn="l" defTabSz="914400" rtl="0" eaLnBrk="1" fontAlgn="auto" latinLnBrk="0" hangingPunct="1">
              <a:lnSpc>
                <a:spcPct val="90000"/>
              </a:lnSpc>
              <a:spcBef>
                <a:spcPts val="600"/>
              </a:spcBef>
              <a:spcAft>
                <a:spcPts val="300"/>
              </a:spcAft>
              <a:buClrTx/>
              <a:buSzTx/>
              <a:tabLst/>
              <a:defRPr/>
            </a:pPr>
            <a:endParaRPr kumimoji="0" lang="de-DE" sz="1400" b="0" i="0" u="none" strike="noStrike" kern="1200" cap="none" spc="0" normalizeH="0" baseline="30000" noProof="0" dirty="0">
              <a:ln>
                <a:noFill/>
              </a:ln>
              <a:solidFill>
                <a:prstClr val="black"/>
              </a:solidFill>
              <a:effectLst/>
              <a:uLnTx/>
              <a:uFillTx/>
              <a:latin typeface="Montserrat Light"/>
              <a:ea typeface="+mn-ea"/>
              <a:cs typeface="+mn-cs"/>
            </a:endParaRPr>
          </a:p>
          <a:p>
            <a:pPr marL="0" marR="0" lvl="0" indent="0" algn="l" defTabSz="914400" rtl="0" eaLnBrk="1" fontAlgn="auto" latinLnBrk="0" hangingPunct="1">
              <a:lnSpc>
                <a:spcPct val="90000"/>
              </a:lnSpc>
              <a:spcBef>
                <a:spcPts val="600"/>
              </a:spcBef>
              <a:spcAft>
                <a:spcPts val="300"/>
              </a:spcAft>
              <a:buClrTx/>
              <a:buSzTx/>
              <a:buFontTx/>
              <a:buNone/>
              <a:tabLst/>
              <a:defRPr/>
            </a:pPr>
            <a:endParaRPr kumimoji="0" lang="en-US" sz="1400" b="1" i="0" u="none" strike="noStrike" kern="1200" cap="none" spc="0" normalizeH="0" baseline="0" noProof="0" dirty="0">
              <a:ln>
                <a:noFill/>
              </a:ln>
              <a:solidFill>
                <a:srgbClr val="002060"/>
              </a:solidFill>
              <a:effectLst/>
              <a:uLnTx/>
              <a:uFillTx/>
              <a:latin typeface="Montserrat Light"/>
              <a:ea typeface="+mn-ea"/>
              <a:cs typeface="+mn-cs"/>
            </a:endParaRPr>
          </a:p>
          <a:p>
            <a:pPr marL="0" marR="0" lvl="0" indent="0" algn="l" defTabSz="914400" rtl="0" eaLnBrk="1" fontAlgn="auto" latinLnBrk="0" hangingPunct="1">
              <a:lnSpc>
                <a:spcPct val="90000"/>
              </a:lnSpc>
              <a:spcBef>
                <a:spcPts val="600"/>
              </a:spcBef>
              <a:spcAft>
                <a:spcPts val="300"/>
              </a:spcAft>
              <a:buClrTx/>
              <a:buSzTx/>
              <a:buFontTx/>
              <a:buNone/>
              <a:tabLst/>
              <a:defRPr/>
            </a:pPr>
            <a:endParaRPr kumimoji="0" lang="en-US" sz="1400" b="1" i="0" u="none" strike="noStrike" kern="1200" cap="none" spc="0" normalizeH="0" baseline="0" noProof="0" dirty="0">
              <a:ln>
                <a:noFill/>
              </a:ln>
              <a:solidFill>
                <a:srgbClr val="002060"/>
              </a:solidFill>
              <a:effectLst/>
              <a:uLnTx/>
              <a:uFillTx/>
              <a:latin typeface="Montserrat Light"/>
              <a:ea typeface="+mn-ea"/>
              <a:cs typeface="+mn-cs"/>
            </a:endParaRPr>
          </a:p>
        </p:txBody>
      </p:sp>
      <p:sp>
        <p:nvSpPr>
          <p:cNvPr id="7" name="TextBox 16">
            <a:extLst>
              <a:ext uri="{FF2B5EF4-FFF2-40B4-BE49-F238E27FC236}">
                <a16:creationId xmlns:a16="http://schemas.microsoft.com/office/drawing/2014/main" id="{CF5C5E70-DCE6-EC5F-9626-1B9DCBDBDA74}"/>
              </a:ext>
            </a:extLst>
          </p:cNvPr>
          <p:cNvSpPr txBox="1"/>
          <p:nvPr/>
        </p:nvSpPr>
        <p:spPr>
          <a:xfrm>
            <a:off x="2202091" y="3091924"/>
            <a:ext cx="375148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4472C4"/>
                </a:solidFill>
                <a:effectLst/>
                <a:uLnTx/>
                <a:uFillTx/>
                <a:latin typeface="Montserrat"/>
                <a:ea typeface="+mn-ea"/>
                <a:cs typeface="+mn-cs"/>
              </a:rPr>
              <a:t>Adjuvantierte Impfstoffe</a:t>
            </a:r>
          </a:p>
        </p:txBody>
      </p:sp>
      <p:sp>
        <p:nvSpPr>
          <p:cNvPr id="9" name="TextBox 17">
            <a:extLst>
              <a:ext uri="{FF2B5EF4-FFF2-40B4-BE49-F238E27FC236}">
                <a16:creationId xmlns:a16="http://schemas.microsoft.com/office/drawing/2014/main" id="{0B5F0AA1-C92A-F9FA-93AA-1D4FBA12A7BA}"/>
              </a:ext>
            </a:extLst>
          </p:cNvPr>
          <p:cNvSpPr txBox="1"/>
          <p:nvPr/>
        </p:nvSpPr>
        <p:spPr>
          <a:xfrm>
            <a:off x="6284686" y="3091924"/>
            <a:ext cx="342899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4472C4"/>
                </a:solidFill>
                <a:effectLst/>
                <a:uLnTx/>
                <a:uFillTx/>
                <a:latin typeface="Montserrat"/>
                <a:ea typeface="+mn-ea"/>
                <a:cs typeface="+mn-cs"/>
              </a:rPr>
              <a:t>Hochdosierte Impfstoffe</a:t>
            </a:r>
          </a:p>
        </p:txBody>
      </p:sp>
      <p:sp>
        <p:nvSpPr>
          <p:cNvPr id="10" name="Rectangle 19">
            <a:extLst>
              <a:ext uri="{FF2B5EF4-FFF2-40B4-BE49-F238E27FC236}">
                <a16:creationId xmlns:a16="http://schemas.microsoft.com/office/drawing/2014/main" id="{BDFA6B48-56E3-93B6-1400-DB86392E72E3}"/>
              </a:ext>
            </a:extLst>
          </p:cNvPr>
          <p:cNvSpPr/>
          <p:nvPr/>
        </p:nvSpPr>
        <p:spPr>
          <a:xfrm>
            <a:off x="2202090" y="2573199"/>
            <a:ext cx="3736514" cy="323613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Light"/>
              <a:ea typeface="+mn-ea"/>
              <a:cs typeface="+mn-cs"/>
            </a:endParaRPr>
          </a:p>
        </p:txBody>
      </p:sp>
      <p:sp>
        <p:nvSpPr>
          <p:cNvPr id="11" name="Rectangle 20">
            <a:extLst>
              <a:ext uri="{FF2B5EF4-FFF2-40B4-BE49-F238E27FC236}">
                <a16:creationId xmlns:a16="http://schemas.microsoft.com/office/drawing/2014/main" id="{10FA9143-D74B-EC8D-0CF2-FE958A9785E6}"/>
              </a:ext>
            </a:extLst>
          </p:cNvPr>
          <p:cNvSpPr/>
          <p:nvPr/>
        </p:nvSpPr>
        <p:spPr>
          <a:xfrm>
            <a:off x="6096000" y="2573199"/>
            <a:ext cx="3744000" cy="323613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Light"/>
              <a:ea typeface="+mn-ea"/>
              <a:cs typeface="+mn-cs"/>
            </a:endParaRPr>
          </a:p>
        </p:txBody>
      </p:sp>
      <p:grpSp>
        <p:nvGrpSpPr>
          <p:cNvPr id="12" name="Group 22">
            <a:extLst>
              <a:ext uri="{FF2B5EF4-FFF2-40B4-BE49-F238E27FC236}">
                <a16:creationId xmlns:a16="http://schemas.microsoft.com/office/drawing/2014/main" id="{866CF782-2004-7FFC-9B6A-A78FBB57FE77}"/>
              </a:ext>
            </a:extLst>
          </p:cNvPr>
          <p:cNvGrpSpPr/>
          <p:nvPr/>
        </p:nvGrpSpPr>
        <p:grpSpPr>
          <a:xfrm>
            <a:off x="3638229" y="2033987"/>
            <a:ext cx="1005800" cy="1005800"/>
            <a:chOff x="1775500" y="2105486"/>
            <a:chExt cx="1005800" cy="1005800"/>
          </a:xfrm>
        </p:grpSpPr>
        <p:sp>
          <p:nvSpPr>
            <p:cNvPr id="13" name="Oval 23">
              <a:extLst>
                <a:ext uri="{FF2B5EF4-FFF2-40B4-BE49-F238E27FC236}">
                  <a16:creationId xmlns:a16="http://schemas.microsoft.com/office/drawing/2014/main" id="{52FB3E50-38B5-8F99-ECEA-A1AAA968E9DB}"/>
                </a:ext>
              </a:extLst>
            </p:cNvPr>
            <p:cNvSpPr/>
            <p:nvPr/>
          </p:nvSpPr>
          <p:spPr>
            <a:xfrm>
              <a:off x="1775500"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24">
              <a:extLst>
                <a:ext uri="{FF2B5EF4-FFF2-40B4-BE49-F238E27FC236}">
                  <a16:creationId xmlns:a16="http://schemas.microsoft.com/office/drawing/2014/main" id="{FC7DA6B8-4BC4-775D-3208-A66333BE08EA}"/>
                </a:ext>
              </a:extLst>
            </p:cNvPr>
            <p:cNvGrpSpPr/>
            <p:nvPr/>
          </p:nvGrpSpPr>
          <p:grpSpPr>
            <a:xfrm rot="1800000">
              <a:off x="2172012" y="2348970"/>
              <a:ext cx="299123" cy="619162"/>
              <a:chOff x="5200256" y="1719263"/>
              <a:chExt cx="1657350" cy="3430588"/>
            </a:xfrm>
          </p:grpSpPr>
          <p:sp>
            <p:nvSpPr>
              <p:cNvPr id="16" name="Line 5">
                <a:extLst>
                  <a:ext uri="{FF2B5EF4-FFF2-40B4-BE49-F238E27FC236}">
                    <a16:creationId xmlns:a16="http://schemas.microsoft.com/office/drawing/2014/main" id="{8F9651CA-A1F4-8255-BAF9-50115E474015}"/>
                  </a:ext>
                </a:extLst>
              </p:cNvPr>
              <p:cNvSpPr>
                <a:spLocks noChangeShapeType="1"/>
              </p:cNvSpPr>
              <p:nvPr/>
            </p:nvSpPr>
            <p:spPr bwMode="auto">
              <a:xfrm>
                <a:off x="5391151" y="1719263"/>
                <a:ext cx="127793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17" name="Line 6">
                <a:extLst>
                  <a:ext uri="{FF2B5EF4-FFF2-40B4-BE49-F238E27FC236}">
                    <a16:creationId xmlns:a16="http://schemas.microsoft.com/office/drawing/2014/main" id="{9A9CE68E-9FF8-380F-F3E7-9D517ED47D9F}"/>
                  </a:ext>
                </a:extLst>
              </p:cNvPr>
              <p:cNvSpPr>
                <a:spLocks noChangeShapeType="1"/>
              </p:cNvSpPr>
              <p:nvPr/>
            </p:nvSpPr>
            <p:spPr bwMode="auto">
              <a:xfrm>
                <a:off x="5648326"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18" name="Line 7">
                <a:extLst>
                  <a:ext uri="{FF2B5EF4-FFF2-40B4-BE49-F238E27FC236}">
                    <a16:creationId xmlns:a16="http://schemas.microsoft.com/office/drawing/2014/main" id="{BFE032B1-72D9-7353-759A-3922FE4F32A6}"/>
                  </a:ext>
                </a:extLst>
              </p:cNvPr>
              <p:cNvSpPr>
                <a:spLocks noChangeShapeType="1"/>
              </p:cNvSpPr>
              <p:nvPr/>
            </p:nvSpPr>
            <p:spPr bwMode="auto">
              <a:xfrm>
                <a:off x="6030913" y="4643438"/>
                <a:ext cx="0" cy="506413"/>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19" name="Line 8">
                <a:extLst>
                  <a:ext uri="{FF2B5EF4-FFF2-40B4-BE49-F238E27FC236}">
                    <a16:creationId xmlns:a16="http://schemas.microsoft.com/office/drawing/2014/main" id="{400A3EF8-0B64-AE12-5AB9-80F58FAA679B}"/>
                  </a:ext>
                </a:extLst>
              </p:cNvPr>
              <p:cNvSpPr>
                <a:spLocks noChangeShapeType="1"/>
              </p:cNvSpPr>
              <p:nvPr/>
            </p:nvSpPr>
            <p:spPr bwMode="auto">
              <a:xfrm>
                <a:off x="6415088"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0" name="Freeform 9">
                <a:extLst>
                  <a:ext uri="{FF2B5EF4-FFF2-40B4-BE49-F238E27FC236}">
                    <a16:creationId xmlns:a16="http://schemas.microsoft.com/office/drawing/2014/main" id="{54116C99-839E-5B1E-0BA2-1E34107D5594}"/>
                  </a:ext>
                </a:extLst>
              </p:cNvPr>
              <p:cNvSpPr>
                <a:spLocks/>
              </p:cNvSpPr>
              <p:nvPr/>
            </p:nvSpPr>
            <p:spPr bwMode="auto">
              <a:xfrm>
                <a:off x="5200256" y="2473371"/>
                <a:ext cx="1657350" cy="0"/>
              </a:xfrm>
              <a:custGeom>
                <a:avLst/>
                <a:gdLst>
                  <a:gd name="T0" fmla="*/ 0 w 1044"/>
                  <a:gd name="T1" fmla="*/ 79 w 1044"/>
                  <a:gd name="T2" fmla="*/ 1044 w 1044"/>
                </a:gdLst>
                <a:ahLst/>
                <a:cxnLst>
                  <a:cxn ang="0">
                    <a:pos x="T0" y="0"/>
                  </a:cxn>
                  <a:cxn ang="0">
                    <a:pos x="T1" y="0"/>
                  </a:cxn>
                  <a:cxn ang="0">
                    <a:pos x="T2" y="0"/>
                  </a:cxn>
                </a:cxnLst>
                <a:rect l="0" t="0" r="r" b="b"/>
                <a:pathLst>
                  <a:path w="1044">
                    <a:moveTo>
                      <a:pt x="0" y="0"/>
                    </a:moveTo>
                    <a:lnTo>
                      <a:pt x="79" y="0"/>
                    </a:lnTo>
                    <a:lnTo>
                      <a:pt x="1044"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1" name="Freeform 10">
                <a:extLst>
                  <a:ext uri="{FF2B5EF4-FFF2-40B4-BE49-F238E27FC236}">
                    <a16:creationId xmlns:a16="http://schemas.microsoft.com/office/drawing/2014/main" id="{3F04766F-8658-D150-DB13-EE5FADE4BB1D}"/>
                  </a:ext>
                </a:extLst>
              </p:cNvPr>
              <p:cNvSpPr>
                <a:spLocks/>
              </p:cNvSpPr>
              <p:nvPr/>
            </p:nvSpPr>
            <p:spPr bwMode="auto">
              <a:xfrm>
                <a:off x="5391151" y="2481263"/>
                <a:ext cx="1277938" cy="2162175"/>
              </a:xfrm>
              <a:custGeom>
                <a:avLst/>
                <a:gdLst>
                  <a:gd name="T0" fmla="*/ 0 w 805"/>
                  <a:gd name="T1" fmla="*/ 0 h 1362"/>
                  <a:gd name="T2" fmla="*/ 0 w 805"/>
                  <a:gd name="T3" fmla="*/ 1042 h 1362"/>
                  <a:gd name="T4" fmla="*/ 403 w 805"/>
                  <a:gd name="T5" fmla="*/ 1362 h 1362"/>
                  <a:gd name="T6" fmla="*/ 805 w 805"/>
                  <a:gd name="T7" fmla="*/ 1042 h 1362"/>
                  <a:gd name="T8" fmla="*/ 805 w 805"/>
                  <a:gd name="T9" fmla="*/ 0 h 1362"/>
                </a:gdLst>
                <a:ahLst/>
                <a:cxnLst>
                  <a:cxn ang="0">
                    <a:pos x="T0" y="T1"/>
                  </a:cxn>
                  <a:cxn ang="0">
                    <a:pos x="T2" y="T3"/>
                  </a:cxn>
                  <a:cxn ang="0">
                    <a:pos x="T4" y="T5"/>
                  </a:cxn>
                  <a:cxn ang="0">
                    <a:pos x="T6" y="T7"/>
                  </a:cxn>
                  <a:cxn ang="0">
                    <a:pos x="T8" y="T9"/>
                  </a:cxn>
                </a:cxnLst>
                <a:rect l="0" t="0" r="r" b="b"/>
                <a:pathLst>
                  <a:path w="805" h="1362">
                    <a:moveTo>
                      <a:pt x="0" y="0"/>
                    </a:moveTo>
                    <a:lnTo>
                      <a:pt x="0" y="1042"/>
                    </a:lnTo>
                    <a:lnTo>
                      <a:pt x="403" y="1362"/>
                    </a:lnTo>
                    <a:lnTo>
                      <a:pt x="805" y="1042"/>
                    </a:lnTo>
                    <a:lnTo>
                      <a:pt x="805"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2" name="Line 11">
                <a:extLst>
                  <a:ext uri="{FF2B5EF4-FFF2-40B4-BE49-F238E27FC236}">
                    <a16:creationId xmlns:a16="http://schemas.microsoft.com/office/drawing/2014/main" id="{35996364-3430-DBD3-F428-B1B917447D29}"/>
                  </a:ext>
                </a:extLst>
              </p:cNvPr>
              <p:cNvSpPr>
                <a:spLocks noChangeShapeType="1"/>
              </p:cNvSpPr>
              <p:nvPr/>
            </p:nvSpPr>
            <p:spPr bwMode="auto">
              <a:xfrm>
                <a:off x="5391151" y="2990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3" name="Line 12">
                <a:extLst>
                  <a:ext uri="{FF2B5EF4-FFF2-40B4-BE49-F238E27FC236}">
                    <a16:creationId xmlns:a16="http://schemas.microsoft.com/office/drawing/2014/main" id="{A690CA77-87C4-6137-D915-A757B8CFD441}"/>
                  </a:ext>
                </a:extLst>
              </p:cNvPr>
              <p:cNvSpPr>
                <a:spLocks noChangeShapeType="1"/>
              </p:cNvSpPr>
              <p:nvPr/>
            </p:nvSpPr>
            <p:spPr bwMode="auto">
              <a:xfrm>
                <a:off x="5391151" y="3371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4" name="Line 13">
                <a:extLst>
                  <a:ext uri="{FF2B5EF4-FFF2-40B4-BE49-F238E27FC236}">
                    <a16:creationId xmlns:a16="http://schemas.microsoft.com/office/drawing/2014/main" id="{836E24DF-BADC-8396-216C-667D7A5631D5}"/>
                  </a:ext>
                </a:extLst>
              </p:cNvPr>
              <p:cNvSpPr>
                <a:spLocks noChangeShapeType="1"/>
              </p:cNvSpPr>
              <p:nvPr/>
            </p:nvSpPr>
            <p:spPr bwMode="auto">
              <a:xfrm>
                <a:off x="5391151" y="3752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grpSp>
        <p:sp>
          <p:nvSpPr>
            <p:cNvPr id="15" name="Plus Sign 25">
              <a:extLst>
                <a:ext uri="{FF2B5EF4-FFF2-40B4-BE49-F238E27FC236}">
                  <a16:creationId xmlns:a16="http://schemas.microsoft.com/office/drawing/2014/main" id="{3060738B-A3AD-EFEC-00D5-5EA5AEE66DBA}"/>
                </a:ext>
              </a:extLst>
            </p:cNvPr>
            <p:cNvSpPr/>
            <p:nvPr/>
          </p:nvSpPr>
          <p:spPr>
            <a:xfrm>
              <a:off x="1971004" y="2275697"/>
              <a:ext cx="311236" cy="311236"/>
            </a:xfrm>
            <a:prstGeom prst="mathPlus">
              <a:avLst>
                <a:gd name="adj1" fmla="val 10259"/>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5" name="Group 35">
            <a:extLst>
              <a:ext uri="{FF2B5EF4-FFF2-40B4-BE49-F238E27FC236}">
                <a16:creationId xmlns:a16="http://schemas.microsoft.com/office/drawing/2014/main" id="{B03F9754-0140-AF19-3BF8-05F1152B07FC}"/>
              </a:ext>
            </a:extLst>
          </p:cNvPr>
          <p:cNvGrpSpPr/>
          <p:nvPr/>
        </p:nvGrpSpPr>
        <p:grpSpPr>
          <a:xfrm>
            <a:off x="7532138" y="2033987"/>
            <a:ext cx="1005800" cy="1005800"/>
            <a:chOff x="5669409" y="2105486"/>
            <a:chExt cx="1005800" cy="1005800"/>
          </a:xfrm>
        </p:grpSpPr>
        <p:sp>
          <p:nvSpPr>
            <p:cNvPr id="26" name="Oval 36">
              <a:extLst>
                <a:ext uri="{FF2B5EF4-FFF2-40B4-BE49-F238E27FC236}">
                  <a16:creationId xmlns:a16="http://schemas.microsoft.com/office/drawing/2014/main" id="{15636A1F-2E3E-9742-8750-DF349979EDB9}"/>
                </a:ext>
              </a:extLst>
            </p:cNvPr>
            <p:cNvSpPr/>
            <p:nvPr/>
          </p:nvSpPr>
          <p:spPr>
            <a:xfrm>
              <a:off x="5669409"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Arrow: Striped Right 37">
              <a:extLst>
                <a:ext uri="{FF2B5EF4-FFF2-40B4-BE49-F238E27FC236}">
                  <a16:creationId xmlns:a16="http://schemas.microsoft.com/office/drawing/2014/main" id="{A75458FA-0558-84B7-47D4-353045CDCB38}"/>
                </a:ext>
              </a:extLst>
            </p:cNvPr>
            <p:cNvSpPr/>
            <p:nvPr/>
          </p:nvSpPr>
          <p:spPr>
            <a:xfrm rot="16200000">
              <a:off x="5888142" y="2410637"/>
              <a:ext cx="568334" cy="395500"/>
            </a:xfrm>
            <a:prstGeom prst="stripedRightArrow">
              <a:avLst>
                <a:gd name="adj1" fmla="val 58459"/>
                <a:gd name="adj2" fmla="val 63534"/>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8" name="TextBox 8">
            <a:extLst>
              <a:ext uri="{FF2B5EF4-FFF2-40B4-BE49-F238E27FC236}">
                <a16:creationId xmlns:a16="http://schemas.microsoft.com/office/drawing/2014/main" id="{21782456-6FE4-D9CE-D7BF-3B301243317B}"/>
              </a:ext>
            </a:extLst>
          </p:cNvPr>
          <p:cNvSpPr txBox="1"/>
          <p:nvPr/>
        </p:nvSpPr>
        <p:spPr>
          <a:xfrm>
            <a:off x="879105" y="6261617"/>
            <a:ext cx="10847175"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1F20"/>
                </a:solidFill>
                <a:effectLst/>
                <a:uLnTx/>
                <a:uFillTx/>
                <a:latin typeface="Montserrat Light"/>
                <a:ea typeface="+mn-ea"/>
                <a:cs typeface="+mn-cs"/>
              </a:rPr>
              <a:t>HA-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Hämagglutinin</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STIKO –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Ständige</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Impfkommission</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1F20"/>
                </a:solidFill>
                <a:effectLst/>
                <a:uLnTx/>
                <a:uFillTx/>
                <a:latin typeface="Montserrat Light"/>
                <a:ea typeface="+mn-ea"/>
                <a:cs typeface="+mn-cs"/>
              </a:rPr>
              <a:t>1. Wong &amp; Webby. Clin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Microbiol</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Rev. 2013;26:476–92. 2. Wei et al. Nat Rev Drug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Discov</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2020;19:239–52. 3.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Scorza</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&amp;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Pardi</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Vaccines (Basel). 2018;6:20. 4. </a:t>
            </a:r>
            <a:r>
              <a:rPr kumimoji="0" lang="de-DE" sz="900" b="0" i="0" u="none" strike="noStrike" kern="1200" cap="none" spc="0" normalizeH="0" baseline="0" noProof="0" dirty="0">
                <a:ln>
                  <a:noFill/>
                </a:ln>
                <a:solidFill>
                  <a:srgbClr val="231F20"/>
                </a:solidFill>
                <a:effectLst/>
                <a:uLnTx/>
                <a:uFillTx/>
                <a:latin typeface="Montserrat Light"/>
                <a:ea typeface="+mn-ea"/>
                <a:cs typeface="+mn-cs"/>
              </a:rPr>
              <a:t>Fachinformation Fluad Tetra. 5. Fachinformation Efluelda. </a:t>
            </a:r>
          </a:p>
        </p:txBody>
      </p:sp>
      <p:sp>
        <p:nvSpPr>
          <p:cNvPr id="3" name="Slide Number Placeholder 2">
            <a:extLst>
              <a:ext uri="{FF2B5EF4-FFF2-40B4-BE49-F238E27FC236}">
                <a16:creationId xmlns:a16="http://schemas.microsoft.com/office/drawing/2014/main" id="{0EF73F67-EE94-4BA1-A9E1-FA94DDD16EA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AU" sz="900" b="0" i="0" u="none" strike="noStrike" kern="1200" cap="none" spc="0" normalizeH="0" baseline="0" noProof="0" dirty="0">
              <a:ln>
                <a:noFill/>
              </a:ln>
              <a:solidFill>
                <a:srgbClr val="808285"/>
              </a:solidFill>
              <a:effectLst/>
              <a:uLnTx/>
              <a:uFillTx/>
              <a:latin typeface="Montserrat" panose="00000500000000000000" pitchFamily="2" charset="0"/>
              <a:ea typeface="+mn-ea"/>
              <a:cs typeface="+mn-cs"/>
            </a:endParaRPr>
          </a:p>
        </p:txBody>
      </p:sp>
      <p:sp>
        <p:nvSpPr>
          <p:cNvPr id="29" name="TextBox 28">
            <a:extLst>
              <a:ext uri="{FF2B5EF4-FFF2-40B4-BE49-F238E27FC236}">
                <a16:creationId xmlns:a16="http://schemas.microsoft.com/office/drawing/2014/main" id="{B72D2DB1-BC70-ABC4-46DA-5B054F40A9D4}"/>
              </a:ext>
            </a:extLst>
          </p:cNvPr>
          <p:cNvSpPr txBox="1"/>
          <p:nvPr/>
        </p:nvSpPr>
        <p:spPr>
          <a:xfrm>
            <a:off x="2241281" y="5192506"/>
            <a:ext cx="3697323" cy="313932"/>
          </a:xfrm>
          <a:prstGeom prst="rect">
            <a:avLst/>
          </a:prstGeom>
          <a:noFill/>
        </p:spPr>
        <p:txBody>
          <a:bodyPr wrap="square">
            <a:spAutoFit/>
          </a:bodyPr>
          <a:lstStyle/>
          <a:p>
            <a:pPr>
              <a:lnSpc>
                <a:spcPct val="90000"/>
              </a:lnSpc>
              <a:spcAft>
                <a:spcPts val="300"/>
              </a:spcAft>
              <a:buClr>
                <a:prstClr val="black"/>
              </a:buClr>
              <a:defRPr/>
            </a:pPr>
            <a:r>
              <a:rPr kumimoji="0" lang="en-US" sz="1600" b="1" i="0" u="none" strike="noStrike" kern="1200" cap="none" spc="0" normalizeH="0" baseline="0" noProof="0" dirty="0">
                <a:ln>
                  <a:noFill/>
                </a:ln>
                <a:solidFill>
                  <a:srgbClr val="002060"/>
                </a:solidFill>
                <a:effectLst/>
                <a:uLnTx/>
                <a:uFillTx/>
                <a:latin typeface="Montserrat Light"/>
                <a:ea typeface="+mn-ea"/>
                <a:cs typeface="+mn-cs"/>
              </a:rPr>
              <a:t>Ab 50 Jahre</a:t>
            </a:r>
          </a:p>
        </p:txBody>
      </p:sp>
      <p:sp>
        <p:nvSpPr>
          <p:cNvPr id="30" name="TextBox 29">
            <a:extLst>
              <a:ext uri="{FF2B5EF4-FFF2-40B4-BE49-F238E27FC236}">
                <a16:creationId xmlns:a16="http://schemas.microsoft.com/office/drawing/2014/main" id="{CDA9BDAB-752D-D86E-A802-BF1FE5D7DD3F}"/>
              </a:ext>
            </a:extLst>
          </p:cNvPr>
          <p:cNvSpPr txBox="1"/>
          <p:nvPr/>
        </p:nvSpPr>
        <p:spPr>
          <a:xfrm>
            <a:off x="6164156" y="5186343"/>
            <a:ext cx="3675844" cy="535531"/>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30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Montserrat Light"/>
                <a:ea typeface="+mn-ea"/>
                <a:cs typeface="+mn-cs"/>
              </a:rPr>
              <a:t>Ab 60 Jahre                                                                                                      (STIKO-</a:t>
            </a:r>
            <a:r>
              <a:rPr kumimoji="0" lang="en-US" sz="1600" b="1" i="0" u="none" strike="noStrike" kern="1200" cap="none" spc="0" normalizeH="0" baseline="0" noProof="0" dirty="0" err="1">
                <a:ln>
                  <a:noFill/>
                </a:ln>
                <a:solidFill>
                  <a:srgbClr val="002060"/>
                </a:solidFill>
                <a:effectLst/>
                <a:uLnTx/>
                <a:uFillTx/>
                <a:latin typeface="Montserrat Light"/>
                <a:ea typeface="+mn-ea"/>
                <a:cs typeface="+mn-cs"/>
              </a:rPr>
              <a:t>Empfehlung</a:t>
            </a:r>
            <a:r>
              <a:rPr kumimoji="0" lang="en-US" sz="1600" b="1" i="0" u="none" strike="noStrike" kern="1200" cap="none" spc="0" normalizeH="0" baseline="0" noProof="0" dirty="0">
                <a:ln>
                  <a:noFill/>
                </a:ln>
                <a:solidFill>
                  <a:srgbClr val="002060"/>
                </a:solidFill>
                <a:effectLst/>
                <a:uLnTx/>
                <a:uFillTx/>
                <a:latin typeface="Montserrat Light"/>
                <a:ea typeface="+mn-ea"/>
                <a:cs typeface="+mn-cs"/>
              </a:rPr>
              <a:t>)</a:t>
            </a:r>
          </a:p>
        </p:txBody>
      </p:sp>
    </p:spTree>
    <p:extLst>
      <p:ext uri="{BB962C8B-B14F-4D97-AF65-F5344CB8AC3E}">
        <p14:creationId xmlns:p14="http://schemas.microsoft.com/office/powerpoint/2010/main" val="3434590282"/>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335B07-8DA7-27FA-02F0-D37429D2F2D8}"/>
              </a:ext>
            </a:extLst>
          </p:cNvPr>
          <p:cNvSpPr>
            <a:spLocks noGrp="1"/>
          </p:cNvSpPr>
          <p:nvPr>
            <p:ph type="sldNum" sz="quarter" idx="10"/>
          </p:nvPr>
        </p:nvSpPr>
        <p:spPr/>
        <p:txBody>
          <a:bodyPr/>
          <a:lstStyle/>
          <a:p>
            <a:fld id="{99EB916B-55F2-4A6B-BCF8-09E073F77D34}" type="slidenum">
              <a:rPr lang="en-AU" smtClean="0"/>
              <a:pPr/>
              <a:t>34</a:t>
            </a:fld>
            <a:endParaRPr lang="en-AU"/>
          </a:p>
        </p:txBody>
      </p:sp>
      <p:sp>
        <p:nvSpPr>
          <p:cNvPr id="4" name="Text Placeholder 1">
            <a:extLst>
              <a:ext uri="{FF2B5EF4-FFF2-40B4-BE49-F238E27FC236}">
                <a16:creationId xmlns:a16="http://schemas.microsoft.com/office/drawing/2014/main" id="{FDE50E64-C868-A1D0-81D5-81A7D6B9587A}"/>
              </a:ext>
            </a:extLst>
          </p:cNvPr>
          <p:cNvSpPr txBox="1">
            <a:spLocks/>
          </p:cNvSpPr>
          <p:nvPr/>
        </p:nvSpPr>
        <p:spPr>
          <a:xfrm>
            <a:off x="730250" y="262144"/>
            <a:ext cx="10729912" cy="81868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r>
              <a:rPr lang="de-DE" dirty="0"/>
              <a:t>Wirkmechanismus von Adjuvantien:</a:t>
            </a:r>
          </a:p>
          <a:p>
            <a:r>
              <a:rPr lang="de-DE" sz="2000" dirty="0"/>
              <a:t>Adjuvantien sollen die Immunreaktion beeinflussen</a:t>
            </a:r>
          </a:p>
        </p:txBody>
      </p:sp>
      <p:grpSp>
        <p:nvGrpSpPr>
          <p:cNvPr id="13" name="Gruppieren 12">
            <a:extLst>
              <a:ext uri="{FF2B5EF4-FFF2-40B4-BE49-F238E27FC236}">
                <a16:creationId xmlns:a16="http://schemas.microsoft.com/office/drawing/2014/main" id="{F94858BF-29CC-60BC-19FD-406A00FFACF8}"/>
              </a:ext>
            </a:extLst>
          </p:cNvPr>
          <p:cNvGrpSpPr/>
          <p:nvPr/>
        </p:nvGrpSpPr>
        <p:grpSpPr>
          <a:xfrm>
            <a:off x="730250" y="1616577"/>
            <a:ext cx="5512817" cy="3624846"/>
            <a:chOff x="169682" y="1231853"/>
            <a:chExt cx="6073385" cy="3744715"/>
          </a:xfrm>
        </p:grpSpPr>
        <p:sp>
          <p:nvSpPr>
            <p:cNvPr id="12" name="Rechteck: abgerundete Ecken 11">
              <a:extLst>
                <a:ext uri="{FF2B5EF4-FFF2-40B4-BE49-F238E27FC236}">
                  <a16:creationId xmlns:a16="http://schemas.microsoft.com/office/drawing/2014/main" id="{51225813-3201-2420-ED6B-995710668773}"/>
                </a:ext>
              </a:extLst>
            </p:cNvPr>
            <p:cNvSpPr/>
            <p:nvPr/>
          </p:nvSpPr>
          <p:spPr>
            <a:xfrm>
              <a:off x="169682" y="1231853"/>
              <a:ext cx="6073385" cy="37447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Text, Screenshot, Reihe, Schrift enthält.&#10;&#10;Automatisch generierte Beschreibung">
              <a:extLst>
                <a:ext uri="{FF2B5EF4-FFF2-40B4-BE49-F238E27FC236}">
                  <a16:creationId xmlns:a16="http://schemas.microsoft.com/office/drawing/2014/main" id="{A288DB01-A4E1-6BD8-89BE-0556BF7E19F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646" t="18079" r="10809" b="20599"/>
            <a:stretch/>
          </p:blipFill>
          <p:spPr>
            <a:xfrm>
              <a:off x="272285" y="1538413"/>
              <a:ext cx="5970782" cy="3438155"/>
            </a:xfrm>
            <a:prstGeom prst="rect">
              <a:avLst/>
            </a:prstGeom>
            <a:effectLst/>
          </p:spPr>
        </p:pic>
      </p:grpSp>
      <p:sp>
        <p:nvSpPr>
          <p:cNvPr id="7" name="Textfeld 6">
            <a:extLst>
              <a:ext uri="{FF2B5EF4-FFF2-40B4-BE49-F238E27FC236}">
                <a16:creationId xmlns:a16="http://schemas.microsoft.com/office/drawing/2014/main" id="{A190C7C1-7537-1787-30E5-C3320DA4862D}"/>
              </a:ext>
            </a:extLst>
          </p:cNvPr>
          <p:cNvSpPr txBox="1"/>
          <p:nvPr/>
        </p:nvSpPr>
        <p:spPr>
          <a:xfrm>
            <a:off x="6336200" y="1466924"/>
            <a:ext cx="5678079" cy="3924151"/>
          </a:xfrm>
          <a:prstGeom prst="rect">
            <a:avLst/>
          </a:prstGeom>
          <a:noFill/>
        </p:spPr>
        <p:txBody>
          <a:bodyPr wrap="square">
            <a:spAutoFit/>
          </a:bodyPr>
          <a:lstStyle/>
          <a:p>
            <a:r>
              <a:rPr lang="de-DE" sz="1500" dirty="0"/>
              <a:t>Angestrebte Effekte von Adjuvantien</a:t>
            </a:r>
            <a:r>
              <a:rPr lang="de-DE" sz="1500" baseline="30000" dirty="0"/>
              <a:t>1,2</a:t>
            </a:r>
            <a:r>
              <a:rPr lang="de-DE" sz="1500" dirty="0"/>
              <a:t>:</a:t>
            </a:r>
          </a:p>
          <a:p>
            <a:endParaRPr lang="de-DE" sz="1500" dirty="0"/>
          </a:p>
          <a:p>
            <a:pPr marL="285750" indent="-285750">
              <a:buFont typeface="Arial" panose="020B0604020202020204" pitchFamily="34" charset="0"/>
              <a:buChar char="•"/>
            </a:pPr>
            <a:r>
              <a:rPr lang="de-DE" sz="1500" b="1" dirty="0">
                <a:latin typeface="+mj-lt"/>
              </a:rPr>
              <a:t>Verstärkung</a:t>
            </a:r>
            <a:r>
              <a:rPr lang="de-DE" sz="1500" dirty="0"/>
              <a:t> der Immunantwort, z.B.</a:t>
            </a:r>
          </a:p>
          <a:p>
            <a:pPr marL="742950" lvl="1" indent="-285750">
              <a:buClr>
                <a:srgbClr val="FF0000"/>
              </a:buClr>
              <a:buFont typeface="Arial" panose="020B0604020202020204" pitchFamily="34" charset="0"/>
              <a:buChar char="•"/>
            </a:pPr>
            <a:r>
              <a:rPr lang="de-DE" sz="1500" dirty="0"/>
              <a:t>quantitativer Anstieg des Antikörpertiters</a:t>
            </a:r>
          </a:p>
          <a:p>
            <a:pPr marL="742950" lvl="1" indent="-285750">
              <a:buClr>
                <a:srgbClr val="FF0000"/>
              </a:buClr>
              <a:buFont typeface="Arial" panose="020B0604020202020204" pitchFamily="34" charset="0"/>
              <a:buChar char="•"/>
            </a:pPr>
            <a:r>
              <a:rPr lang="de-DE" sz="1500" dirty="0"/>
              <a:t>Induktion von Antikörpern mit höherer Affinität</a:t>
            </a:r>
          </a:p>
          <a:p>
            <a:pPr marL="742950" lvl="1" indent="-285750">
              <a:buClr>
                <a:srgbClr val="FF0000"/>
              </a:buClr>
              <a:buFont typeface="Arial" panose="020B0604020202020204" pitchFamily="34" charset="0"/>
              <a:buChar char="•"/>
            </a:pPr>
            <a:r>
              <a:rPr lang="de-DE" sz="1500" dirty="0"/>
              <a:t>Induktion unterschiedlicher T-Zell-Antworten</a:t>
            </a:r>
          </a:p>
          <a:p>
            <a:endParaRPr lang="de-DE" sz="1500" dirty="0"/>
          </a:p>
          <a:p>
            <a:pPr marL="285750" indent="-285750">
              <a:buFont typeface="Arial" panose="020B0604020202020204" pitchFamily="34" charset="0"/>
              <a:buChar char="•"/>
            </a:pPr>
            <a:r>
              <a:rPr lang="de-DE" sz="1500" b="1" dirty="0">
                <a:latin typeface="+mj-lt"/>
              </a:rPr>
              <a:t>Verlängerung </a:t>
            </a:r>
            <a:r>
              <a:rPr lang="de-DE" sz="1500" dirty="0"/>
              <a:t>der Immunantwort</a:t>
            </a:r>
          </a:p>
          <a:p>
            <a:endParaRPr lang="de-DE" sz="1500" dirty="0"/>
          </a:p>
          <a:p>
            <a:pPr marL="285750" indent="-285750">
              <a:buFont typeface="Arial" panose="020B0604020202020204" pitchFamily="34" charset="0"/>
              <a:buChar char="•"/>
            </a:pPr>
            <a:r>
              <a:rPr lang="de-DE" sz="1500" b="1" dirty="0">
                <a:latin typeface="+mj-lt"/>
              </a:rPr>
              <a:t>Verbreiterung</a:t>
            </a:r>
            <a:r>
              <a:rPr lang="de-DE" sz="1500" dirty="0"/>
              <a:t> der Immunantwort</a:t>
            </a:r>
          </a:p>
          <a:p>
            <a:pPr marL="285750" indent="-285750">
              <a:buFont typeface="Arial" panose="020B0604020202020204" pitchFamily="34" charset="0"/>
              <a:buChar char="•"/>
            </a:pPr>
            <a:endParaRPr lang="de-DE" sz="1500" b="1" dirty="0">
              <a:latin typeface="+mj-lt"/>
            </a:endParaRPr>
          </a:p>
          <a:p>
            <a:pPr marL="285750" indent="-285750">
              <a:buFont typeface="Arial" panose="020B0604020202020204" pitchFamily="34" charset="0"/>
              <a:buChar char="•"/>
            </a:pPr>
            <a:r>
              <a:rPr lang="de-DE" sz="1500" b="1" dirty="0">
                <a:latin typeface="+mj-lt"/>
              </a:rPr>
              <a:t>Verminderung der Antigenmenge</a:t>
            </a:r>
          </a:p>
          <a:p>
            <a:endParaRPr lang="de-DE" sz="1500" dirty="0"/>
          </a:p>
          <a:p>
            <a:pPr marL="285750" indent="-285750">
              <a:buFont typeface="Arial" panose="020B0604020202020204" pitchFamily="34" charset="0"/>
              <a:buChar char="•"/>
            </a:pPr>
            <a:r>
              <a:rPr lang="de-DE" sz="1500" b="1" dirty="0">
                <a:latin typeface="+mj-lt"/>
              </a:rPr>
              <a:t>Erhöhung der Antigenität </a:t>
            </a:r>
            <a:r>
              <a:rPr lang="de-DE" sz="1500" dirty="0"/>
              <a:t>von Antigenen</a:t>
            </a:r>
          </a:p>
          <a:p>
            <a:pPr marL="285750" indent="-285750">
              <a:buFont typeface="Arial" panose="020B0604020202020204" pitchFamily="34" charset="0"/>
              <a:buChar char="•"/>
            </a:pPr>
            <a:endParaRPr lang="de-DE" sz="1500" dirty="0"/>
          </a:p>
          <a:p>
            <a:pPr marL="285750" indent="-285750">
              <a:buFont typeface="Arial" panose="020B0604020202020204" pitchFamily="34" charset="0"/>
              <a:buChar char="•"/>
            </a:pPr>
            <a:r>
              <a:rPr lang="de-DE" sz="1500" b="1" dirty="0">
                <a:latin typeface="+mj-lt"/>
              </a:rPr>
              <a:t>Überwindung von Immunseneszenz</a:t>
            </a:r>
          </a:p>
        </p:txBody>
      </p:sp>
      <p:sp>
        <p:nvSpPr>
          <p:cNvPr id="10" name="Textfeld 9">
            <a:extLst>
              <a:ext uri="{FF2B5EF4-FFF2-40B4-BE49-F238E27FC236}">
                <a16:creationId xmlns:a16="http://schemas.microsoft.com/office/drawing/2014/main" id="{E9394DB2-B25E-BAD8-EF5E-C6AB58417E04}"/>
              </a:ext>
            </a:extLst>
          </p:cNvPr>
          <p:cNvSpPr txBox="1"/>
          <p:nvPr/>
        </p:nvSpPr>
        <p:spPr>
          <a:xfrm>
            <a:off x="923828" y="6379417"/>
            <a:ext cx="11189616" cy="461665"/>
          </a:xfrm>
          <a:prstGeom prst="rect">
            <a:avLst/>
          </a:prstGeom>
          <a:noFill/>
        </p:spPr>
        <p:txBody>
          <a:bodyPr wrap="square">
            <a:spAutoFit/>
          </a:bodyPr>
          <a:lstStyle/>
          <a:p>
            <a:r>
              <a:rPr lang="de-DE" sz="800"/>
              <a:t>1. Wagner, R. &amp; </a:t>
            </a:r>
            <a:r>
              <a:rPr lang="de-DE" sz="800" err="1"/>
              <a:t>Hildt</a:t>
            </a:r>
            <a:r>
              <a:rPr lang="de-DE" sz="800"/>
              <a:t>, E. Zusammensetzung und Wirkmechanismen von </a:t>
            </a:r>
            <a:r>
              <a:rPr lang="de-DE" sz="800" err="1"/>
              <a:t>Adjuvanzien</a:t>
            </a:r>
            <a:r>
              <a:rPr lang="de-DE" sz="800"/>
              <a:t> in zugelassenen viralen Impfstoffen. Bundesgesundheitsblatt - Gesundheitsforschung - Gesundheitsschutz 62, 462–471 (2019). </a:t>
            </a:r>
          </a:p>
          <a:p>
            <a:r>
              <a:rPr lang="en-US" sz="800"/>
              <a:t>2. Zhao, T. et al. Vaccine adjuvants: mechanisms and platforms. Signal </a:t>
            </a:r>
            <a:r>
              <a:rPr lang="en-US" sz="800" err="1"/>
              <a:t>Transduct</a:t>
            </a:r>
            <a:r>
              <a:rPr lang="en-US" sz="800"/>
              <a:t>. Target. </a:t>
            </a:r>
            <a:r>
              <a:rPr lang="en-US" sz="800" err="1"/>
              <a:t>Ther</a:t>
            </a:r>
            <a:r>
              <a:rPr lang="en-US" sz="800"/>
              <a:t>. 8, 283 (2023).</a:t>
            </a:r>
          </a:p>
          <a:p>
            <a:r>
              <a:rPr lang="en-US" sz="800"/>
              <a:t>3. </a:t>
            </a:r>
            <a:r>
              <a:rPr lang="en-US" sz="800" err="1"/>
              <a:t>Übersetzt</a:t>
            </a:r>
            <a:r>
              <a:rPr lang="en-US" sz="800"/>
              <a:t> </a:t>
            </a:r>
            <a:r>
              <a:rPr lang="en-US" sz="800" err="1"/>
              <a:t>aus</a:t>
            </a:r>
            <a:r>
              <a:rPr lang="en-US" sz="800"/>
              <a:t>: CDC; https://www.cdc.gov/vaccinesafety/concerns/adjuvants.html; Stand 27.09.2022 (</a:t>
            </a:r>
            <a:r>
              <a:rPr lang="en-US" sz="800" err="1"/>
              <a:t>abgerufen</a:t>
            </a:r>
            <a:r>
              <a:rPr lang="en-US" sz="800"/>
              <a:t> am 01.08.2024)</a:t>
            </a:r>
            <a:endParaRPr lang="de-DE" sz="800"/>
          </a:p>
        </p:txBody>
      </p:sp>
      <p:sp>
        <p:nvSpPr>
          <p:cNvPr id="3" name="TextBox 2">
            <a:extLst>
              <a:ext uri="{FF2B5EF4-FFF2-40B4-BE49-F238E27FC236}">
                <a16:creationId xmlns:a16="http://schemas.microsoft.com/office/drawing/2014/main" id="{78E479C2-774D-2B9E-2DD2-18B6FC10BE06}"/>
              </a:ext>
            </a:extLst>
          </p:cNvPr>
          <p:cNvSpPr txBox="1"/>
          <p:nvPr/>
        </p:nvSpPr>
        <p:spPr>
          <a:xfrm>
            <a:off x="9348979" y="135668"/>
            <a:ext cx="2764465" cy="923330"/>
          </a:xfrm>
          <a:prstGeom prst="rect">
            <a:avLst/>
          </a:prstGeom>
          <a:noFill/>
        </p:spPr>
        <p:txBody>
          <a:bodyPr wrap="square" rtlCol="0">
            <a:spAutoFit/>
          </a:bodyPr>
          <a:lstStyle/>
          <a:p>
            <a:r>
              <a:rPr lang="de-DE" dirty="0">
                <a:highlight>
                  <a:srgbClr val="FFFF00"/>
                </a:highlight>
              </a:rPr>
              <a:t>Option 1 Wirkmechanismus Adjuvans</a:t>
            </a:r>
            <a:endParaRPr lang="en-US" dirty="0">
              <a:highlight>
                <a:srgbClr val="FFFF00"/>
              </a:highlight>
            </a:endParaRPr>
          </a:p>
        </p:txBody>
      </p:sp>
    </p:spTree>
    <p:extLst>
      <p:ext uri="{BB962C8B-B14F-4D97-AF65-F5344CB8AC3E}">
        <p14:creationId xmlns:p14="http://schemas.microsoft.com/office/powerpoint/2010/main" val="125479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24E24166-366C-90C2-F16F-538F2FCD23B1}"/>
              </a:ext>
            </a:extLst>
          </p:cNvPr>
          <p:cNvGraphicFramePr>
            <a:graphicFrameLocks noGrp="1"/>
          </p:cNvGraphicFramePr>
          <p:nvPr/>
        </p:nvGraphicFramePr>
        <p:xfrm>
          <a:off x="264161" y="2389667"/>
          <a:ext cx="11679897" cy="2704670"/>
        </p:xfrm>
        <a:graphic>
          <a:graphicData uri="http://schemas.openxmlformats.org/drawingml/2006/table">
            <a:tbl>
              <a:tblPr>
                <a:tableStyleId>{5940675A-B579-460E-94D1-54222C63F5DA}</a:tableStyleId>
              </a:tblPr>
              <a:tblGrid>
                <a:gridCol w="1735056">
                  <a:extLst>
                    <a:ext uri="{9D8B030D-6E8A-4147-A177-3AD203B41FA5}">
                      <a16:colId xmlns:a16="http://schemas.microsoft.com/office/drawing/2014/main" val="3001828605"/>
                    </a:ext>
                  </a:extLst>
                </a:gridCol>
                <a:gridCol w="1098114">
                  <a:extLst>
                    <a:ext uri="{9D8B030D-6E8A-4147-A177-3AD203B41FA5}">
                      <a16:colId xmlns:a16="http://schemas.microsoft.com/office/drawing/2014/main" val="2472854585"/>
                    </a:ext>
                  </a:extLst>
                </a:gridCol>
                <a:gridCol w="1098114">
                  <a:extLst>
                    <a:ext uri="{9D8B030D-6E8A-4147-A177-3AD203B41FA5}">
                      <a16:colId xmlns:a16="http://schemas.microsoft.com/office/drawing/2014/main" val="81221322"/>
                    </a:ext>
                  </a:extLst>
                </a:gridCol>
                <a:gridCol w="1098114">
                  <a:extLst>
                    <a:ext uri="{9D8B030D-6E8A-4147-A177-3AD203B41FA5}">
                      <a16:colId xmlns:a16="http://schemas.microsoft.com/office/drawing/2014/main" val="1182178561"/>
                    </a:ext>
                  </a:extLst>
                </a:gridCol>
                <a:gridCol w="1098114">
                  <a:extLst>
                    <a:ext uri="{9D8B030D-6E8A-4147-A177-3AD203B41FA5}">
                      <a16:colId xmlns:a16="http://schemas.microsoft.com/office/drawing/2014/main" val="146631077"/>
                    </a:ext>
                  </a:extLst>
                </a:gridCol>
                <a:gridCol w="3959259">
                  <a:extLst>
                    <a:ext uri="{9D8B030D-6E8A-4147-A177-3AD203B41FA5}">
                      <a16:colId xmlns:a16="http://schemas.microsoft.com/office/drawing/2014/main" val="2238578762"/>
                    </a:ext>
                  </a:extLst>
                </a:gridCol>
                <a:gridCol w="1593126">
                  <a:extLst>
                    <a:ext uri="{9D8B030D-6E8A-4147-A177-3AD203B41FA5}">
                      <a16:colId xmlns:a16="http://schemas.microsoft.com/office/drawing/2014/main" val="2127582629"/>
                    </a:ext>
                  </a:extLst>
                </a:gridCol>
              </a:tblGrid>
              <a:tr h="239985">
                <a:tc rowSpan="2">
                  <a:txBody>
                    <a:bodyPr/>
                    <a:lstStyle/>
                    <a:p>
                      <a:pPr algn="l" fontAlgn="ctr"/>
                      <a:r>
                        <a:rPr lang="en-US" sz="1400" b="1" u="none" strike="noStrike" dirty="0" err="1">
                          <a:solidFill>
                            <a:sysClr val="windowText" lastClr="000000"/>
                          </a:solidFill>
                          <a:effectLst/>
                          <a:latin typeface="+mj-lt"/>
                        </a:rPr>
                        <a:t>Klinisches</a:t>
                      </a:r>
                      <a:r>
                        <a:rPr lang="en-US" sz="1400" b="1" u="none" strike="noStrike" dirty="0">
                          <a:solidFill>
                            <a:sysClr val="windowText" lastClr="000000"/>
                          </a:solidFill>
                          <a:effectLst/>
                          <a:latin typeface="+mj-lt"/>
                        </a:rPr>
                        <a:t> Setting</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fontAlgn="ctr"/>
                      <a:r>
                        <a:rPr lang="en-US" sz="1400" b="1" u="none" strike="noStrike" dirty="0">
                          <a:solidFill>
                            <a:sysClr val="windowText" lastClr="000000"/>
                          </a:solidFill>
                          <a:effectLst/>
                          <a:latin typeface="+mj-lt"/>
                        </a:rPr>
                        <a:t>MF59-adjuvantiert</a:t>
                      </a:r>
                    </a:p>
                    <a:p>
                      <a:pPr algn="ctr" fontAlgn="ctr"/>
                      <a:r>
                        <a:rPr lang="en-US" sz="1400" b="1" u="none" strike="noStrike" dirty="0">
                          <a:solidFill>
                            <a:sysClr val="windowText" lastClr="000000"/>
                          </a:solidFill>
                          <a:effectLst/>
                          <a:latin typeface="+mj-lt"/>
                        </a:rPr>
                        <a:t>(</a:t>
                      </a:r>
                      <a:r>
                        <a:rPr lang="en-US" sz="1400" b="1" u="none" strike="noStrike" dirty="0" err="1">
                          <a:solidFill>
                            <a:sysClr val="windowText" lastClr="000000"/>
                          </a:solidFill>
                          <a:effectLst/>
                          <a:latin typeface="+mj-lt"/>
                        </a:rPr>
                        <a:t>aTIV</a:t>
                      </a:r>
                      <a:r>
                        <a:rPr lang="en-US" sz="1400" b="1" u="none" strike="noStrike" dirty="0">
                          <a:solidFill>
                            <a:sysClr val="windowText" lastClr="000000"/>
                          </a:solidFill>
                          <a:effectLst/>
                          <a:latin typeface="+mj-lt"/>
                        </a:rPr>
                        <a:t>)</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gridSpan="2">
                  <a:txBody>
                    <a:bodyPr/>
                    <a:lstStyle/>
                    <a:p>
                      <a:pPr algn="ctr" fontAlgn="ctr"/>
                      <a:r>
                        <a:rPr lang="en-US" sz="1400" b="1" u="none" strike="noStrike" dirty="0" err="1">
                          <a:solidFill>
                            <a:sysClr val="windowText" lastClr="000000"/>
                          </a:solidFill>
                          <a:effectLst/>
                          <a:latin typeface="+mj-lt"/>
                        </a:rPr>
                        <a:t>Hochdosiert</a:t>
                      </a:r>
                      <a:r>
                        <a:rPr lang="en-US" sz="1400" b="1" u="none" strike="noStrike" dirty="0">
                          <a:solidFill>
                            <a:sysClr val="windowText" lastClr="000000"/>
                          </a:solidFill>
                          <a:effectLst/>
                          <a:latin typeface="+mj-lt"/>
                        </a:rPr>
                        <a:t> </a:t>
                      </a:r>
                    </a:p>
                    <a:p>
                      <a:pPr algn="ctr" fontAlgn="ctr"/>
                      <a:r>
                        <a:rPr lang="en-US" sz="1400" b="1" u="none" strike="noStrike" dirty="0">
                          <a:solidFill>
                            <a:sysClr val="windowText" lastClr="000000"/>
                          </a:solidFill>
                          <a:effectLst/>
                          <a:latin typeface="+mj-lt"/>
                        </a:rPr>
                        <a:t>(HD-TIV)</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algn="l" fontAlgn="ctr"/>
                      <a:endParaRPr lang="en-US" sz="1400" b="1"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algn="ctr" fontAlgn="ctr"/>
                      <a:r>
                        <a:rPr lang="en-US" sz="1400" b="1" u="none" strike="noStrike" dirty="0">
                          <a:solidFill>
                            <a:sysClr val="windowText" lastClr="000000"/>
                          </a:solidFill>
                          <a:effectLst/>
                          <a:latin typeface="+mj-lt"/>
                        </a:rPr>
                        <a:t>Relative </a:t>
                      </a:r>
                      <a:r>
                        <a:rPr lang="en-US" sz="1400" b="1" u="none" strike="noStrike" dirty="0" err="1">
                          <a:solidFill>
                            <a:sysClr val="windowText" lastClr="000000"/>
                          </a:solidFill>
                          <a:effectLst/>
                          <a:latin typeface="+mj-lt"/>
                        </a:rPr>
                        <a:t>Impfeffektivität</a:t>
                      </a:r>
                      <a:r>
                        <a:rPr lang="en-US" sz="1400" b="1" u="none" strike="noStrike" dirty="0">
                          <a:solidFill>
                            <a:sysClr val="windowText" lastClr="000000"/>
                          </a:solidFill>
                          <a:effectLst/>
                          <a:latin typeface="+mj-lt"/>
                        </a:rPr>
                        <a:t>, </a:t>
                      </a:r>
                      <a:r>
                        <a:rPr lang="en-US" sz="1400" b="1" u="none" strike="noStrike" dirty="0" err="1">
                          <a:solidFill>
                            <a:sysClr val="windowText" lastClr="000000"/>
                          </a:solidFill>
                          <a:effectLst/>
                          <a:latin typeface="+mj-lt"/>
                        </a:rPr>
                        <a:t>rVE</a:t>
                      </a:r>
                      <a:r>
                        <a:rPr lang="en-US" sz="1400" b="1" u="none" strike="noStrike" dirty="0">
                          <a:solidFill>
                            <a:sysClr val="windowText" lastClr="000000"/>
                          </a:solidFill>
                          <a:effectLst/>
                          <a:latin typeface="+mj-lt"/>
                        </a:rPr>
                        <a:t> </a:t>
                      </a:r>
                    </a:p>
                    <a:p>
                      <a:pPr algn="ctr" fontAlgn="ctr"/>
                      <a:r>
                        <a:rPr lang="en-US" sz="1400" b="1" u="none" strike="noStrike" dirty="0">
                          <a:solidFill>
                            <a:sysClr val="windowText" lastClr="000000"/>
                          </a:solidFill>
                          <a:effectLst/>
                          <a:latin typeface="+mj-lt"/>
                        </a:rPr>
                        <a:t> (95% KI)</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89395779"/>
                  </a:ext>
                </a:extLst>
              </a:tr>
              <a:tr h="426678">
                <a:tc vMerge="1">
                  <a:txBody>
                    <a:bodyPr/>
                    <a:lstStyle/>
                    <a:p>
                      <a:pPr algn="l" fontAlgn="ctr"/>
                      <a:r>
                        <a:rPr lang="en-US" sz="1100" u="none" strike="noStrike">
                          <a:solidFill>
                            <a:sysClr val="windowText" lastClr="000000"/>
                          </a:solidFill>
                          <a:effectLst/>
                        </a:rPr>
                        <a:t>2017-2020</a:t>
                      </a:r>
                      <a:endParaRPr lang="en-US" sz="1100" b="0" i="0" u="none" strike="noStrike">
                        <a:solidFill>
                          <a:sysClr val="windowText" lastClr="000000"/>
                        </a:solidFill>
                        <a:effectLst/>
                        <a:latin typeface="Calibri" panose="020F0502020204030204" pitchFamily="34" charset="0"/>
                      </a:endParaRPr>
                    </a:p>
                  </a:txBody>
                  <a:tcPr marL="9525" marR="9525" marT="9525" marB="0" anchor="ctr"/>
                </a:tc>
                <a:tc>
                  <a:txBody>
                    <a:bodyPr/>
                    <a:lstStyle/>
                    <a:p>
                      <a:pPr algn="ctr" fontAlgn="ctr"/>
                      <a:r>
                        <a:rPr lang="en-US" sz="1400" b="1" u="none" strike="noStrike" dirty="0" err="1">
                          <a:solidFill>
                            <a:sysClr val="windowText" lastClr="000000"/>
                          </a:solidFill>
                          <a:effectLst/>
                          <a:latin typeface="+mj-lt"/>
                        </a:rPr>
                        <a:t>Fälle</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1" u="none" strike="noStrike">
                          <a:solidFill>
                            <a:sysClr val="windowText" lastClr="000000"/>
                          </a:solidFill>
                          <a:effectLst/>
                          <a:latin typeface="+mj-lt"/>
                        </a:rPr>
                        <a:t>Kontrollen</a:t>
                      </a:r>
                      <a:endParaRPr lang="en-US" sz="1400" b="1" i="0" u="none" strike="noStrike">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1" u="none" strike="noStrike" dirty="0" err="1">
                          <a:solidFill>
                            <a:sysClr val="windowText" lastClr="000000"/>
                          </a:solidFill>
                          <a:effectLst/>
                          <a:latin typeface="+mj-lt"/>
                        </a:rPr>
                        <a:t>Fälle</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1" u="none" strike="noStrike" dirty="0" err="1">
                          <a:solidFill>
                            <a:sysClr val="windowText" lastClr="000000"/>
                          </a:solidFill>
                          <a:effectLst/>
                          <a:latin typeface="+mj-lt"/>
                        </a:rPr>
                        <a:t>Kontrollen</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a:p>
                  </a:txBody>
                  <a:tcPr/>
                </a:tc>
                <a:extLst>
                  <a:ext uri="{0D108BD9-81ED-4DB2-BD59-A6C34878D82A}">
                    <a16:rowId xmlns:a16="http://schemas.microsoft.com/office/drawing/2014/main" val="711453029"/>
                  </a:ext>
                </a:extLst>
              </a:tr>
              <a:tr h="1121791">
                <a:tc>
                  <a:txBody>
                    <a:bodyPr/>
                    <a:lstStyle/>
                    <a:p>
                      <a:pPr algn="l" fontAlgn="ctr"/>
                      <a:r>
                        <a:rPr lang="en-US" sz="1400" b="0" u="none" strike="noStrike" dirty="0" err="1">
                          <a:solidFill>
                            <a:sysClr val="windowText" lastClr="000000"/>
                          </a:solidFill>
                          <a:effectLst/>
                        </a:rPr>
                        <a:t>Stationäre</a:t>
                      </a:r>
                      <a:r>
                        <a:rPr lang="en-US" sz="1400" b="0" u="none" strike="noStrike" dirty="0">
                          <a:solidFill>
                            <a:sysClr val="windowText" lastClr="000000"/>
                          </a:solidFill>
                          <a:effectLst/>
                        </a:rPr>
                        <a:t> </a:t>
                      </a:r>
                      <a:r>
                        <a:rPr lang="en-US" sz="1400" b="0" u="none" strike="noStrike" dirty="0" err="1">
                          <a:solidFill>
                            <a:sysClr val="windowText" lastClr="000000"/>
                          </a:solidFill>
                          <a:effectLst/>
                        </a:rPr>
                        <a:t>Aufnahmen</a:t>
                      </a:r>
                      <a:r>
                        <a:rPr lang="en-US" sz="1400" b="0" u="none" strike="noStrike" dirty="0">
                          <a:solidFill>
                            <a:sysClr val="windowText" lastClr="000000"/>
                          </a:solidFill>
                          <a:effectLst/>
                        </a:rPr>
                        <a:t> &amp; </a:t>
                      </a:r>
                      <a:r>
                        <a:rPr lang="en-US" sz="1400" b="0" u="none" strike="noStrike" dirty="0" err="1">
                          <a:solidFill>
                            <a:sysClr val="windowText" lastClr="000000"/>
                          </a:solidFill>
                          <a:effectLst/>
                        </a:rPr>
                        <a:t>Notaufnahme-besuch</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u="none" strike="noStrike">
                          <a:solidFill>
                            <a:sysClr val="windowText" lastClr="000000"/>
                          </a:solidFill>
                          <a:effectLst/>
                        </a:rPr>
                        <a:t>374</a:t>
                      </a:r>
                      <a:endParaRPr lang="en-US" sz="1400" b="0" i="0" u="none" strike="noStrike">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a:solidFill>
                            <a:sysClr val="windowText" lastClr="000000"/>
                          </a:solidFill>
                          <a:effectLst/>
                        </a:rPr>
                        <a:t>2.110</a:t>
                      </a:r>
                      <a:endParaRPr lang="en-US" sz="1400" b="0" i="0" u="none" strike="noStrike">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4.327</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22.042</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a:solidFill>
                            <a:sysClr val="windowText" lastClr="000000"/>
                          </a:solidFill>
                          <a:effectLst/>
                        </a:rPr>
                        <a:t>-2,5 % </a:t>
                      </a:r>
                    </a:p>
                    <a:p>
                      <a:pPr algn="ctr" fontAlgn="ctr"/>
                      <a:r>
                        <a:rPr lang="en-US" sz="1400" b="0" u="none" strike="noStrike">
                          <a:solidFill>
                            <a:sysClr val="windowText" lastClr="000000"/>
                          </a:solidFill>
                          <a:effectLst/>
                        </a:rPr>
                        <a:t>(-19,6-12,2)</a:t>
                      </a:r>
                      <a:endParaRPr lang="en-US" sz="1400" b="0" i="0" u="none" strike="noStrike">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2642981"/>
                  </a:ext>
                </a:extLst>
              </a:tr>
              <a:tr h="719956">
                <a:tc>
                  <a:txBody>
                    <a:bodyPr/>
                    <a:lstStyle/>
                    <a:p>
                      <a:pPr algn="l" fontAlgn="ctr"/>
                      <a:r>
                        <a:rPr lang="en-US" sz="1400" b="0" u="none" strike="noStrike" dirty="0">
                          <a:solidFill>
                            <a:sysClr val="windowText" lastClr="000000"/>
                          </a:solidFill>
                          <a:effectLst/>
                        </a:rPr>
                        <a:t>Nur </a:t>
                      </a:r>
                      <a:r>
                        <a:rPr lang="en-US" sz="1400" b="0" u="none" strike="noStrike" dirty="0" err="1">
                          <a:solidFill>
                            <a:sysClr val="windowText" lastClr="000000"/>
                          </a:solidFill>
                          <a:effectLst/>
                        </a:rPr>
                        <a:t>stationäre</a:t>
                      </a:r>
                      <a:r>
                        <a:rPr lang="en-US" sz="1400" b="0" u="none" strike="noStrike" dirty="0">
                          <a:solidFill>
                            <a:sysClr val="windowText" lastClr="000000"/>
                          </a:solidFill>
                          <a:effectLst/>
                        </a:rPr>
                        <a:t> </a:t>
                      </a:r>
                      <a:r>
                        <a:rPr lang="en-US" sz="1400" b="0" u="none" strike="noStrike" dirty="0" err="1">
                          <a:solidFill>
                            <a:sysClr val="windowText" lastClr="000000"/>
                          </a:solidFill>
                          <a:effectLst/>
                        </a:rPr>
                        <a:t>Aufnahmen</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249</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a:solidFill>
                            <a:sysClr val="windowText" lastClr="000000"/>
                          </a:solidFill>
                          <a:effectLst/>
                        </a:rPr>
                        <a:t>1.622</a:t>
                      </a:r>
                      <a:endParaRPr lang="en-US" sz="1400" b="0" i="0" u="none" strike="noStrike">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2.967</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17.264</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-1,6 % </a:t>
                      </a:r>
                    </a:p>
                    <a:p>
                      <a:pPr algn="ctr" fontAlgn="ctr"/>
                      <a:r>
                        <a:rPr lang="en-US" sz="1400" b="0" u="none" strike="noStrike" dirty="0">
                          <a:solidFill>
                            <a:sysClr val="windowText" lastClr="000000"/>
                          </a:solidFill>
                          <a:effectLst/>
                        </a:rPr>
                        <a:t>(-22,5-15,7)</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941814"/>
                  </a:ext>
                </a:extLst>
              </a:tr>
            </a:tbl>
          </a:graphicData>
        </a:graphic>
      </p:graphicFrame>
      <p:sp>
        <p:nvSpPr>
          <p:cNvPr id="2" name="Slide Number Placeholder 1">
            <a:extLst>
              <a:ext uri="{FF2B5EF4-FFF2-40B4-BE49-F238E27FC236}">
                <a16:creationId xmlns:a16="http://schemas.microsoft.com/office/drawing/2014/main" id="{BDD91A1A-9882-93AB-44D5-9FFEDD89847E}"/>
              </a:ext>
            </a:extLst>
          </p:cNvPr>
          <p:cNvSpPr>
            <a:spLocks noGrp="1"/>
          </p:cNvSpPr>
          <p:nvPr>
            <p:ph type="sldNum" sz="quarter" idx="10"/>
          </p:nvPr>
        </p:nvSpPr>
        <p:spPr/>
        <p:txBody>
          <a:bodyPr/>
          <a:lstStyle/>
          <a:p>
            <a:fld id="{99EB916B-55F2-4A6B-BCF8-09E073F77D34}" type="slidenum">
              <a:rPr lang="en-AU" smtClean="0"/>
              <a:pPr/>
              <a:t>35</a:t>
            </a:fld>
            <a:endParaRPr lang="en-AU"/>
          </a:p>
        </p:txBody>
      </p:sp>
      <p:sp>
        <p:nvSpPr>
          <p:cNvPr id="10" name="TextBox 9">
            <a:extLst>
              <a:ext uri="{FF2B5EF4-FFF2-40B4-BE49-F238E27FC236}">
                <a16:creationId xmlns:a16="http://schemas.microsoft.com/office/drawing/2014/main" id="{A76BF06A-0644-8861-6A06-7B235D33CF61}"/>
              </a:ext>
            </a:extLst>
          </p:cNvPr>
          <p:cNvSpPr txBox="1"/>
          <p:nvPr/>
        </p:nvSpPr>
        <p:spPr>
          <a:xfrm>
            <a:off x="663066" y="1848469"/>
            <a:ext cx="10934659" cy="400110"/>
          </a:xfrm>
          <a:prstGeom prst="rect">
            <a:avLst/>
          </a:prstGeom>
          <a:noFill/>
        </p:spPr>
        <p:txBody>
          <a:bodyPr wrap="square" rtlCol="0">
            <a:spAutoFit/>
          </a:bodyPr>
          <a:lstStyle/>
          <a:p>
            <a:r>
              <a:rPr lang="en-US" sz="2000" b="1" dirty="0" err="1">
                <a:latin typeface="+mj-lt"/>
              </a:rPr>
              <a:t>Gepoolte</a:t>
            </a:r>
            <a:r>
              <a:rPr lang="en-US" sz="2000" b="1" dirty="0">
                <a:latin typeface="+mj-lt"/>
              </a:rPr>
              <a:t> relative </a:t>
            </a:r>
            <a:r>
              <a:rPr lang="en-US" sz="2000" b="1" dirty="0" err="1">
                <a:latin typeface="+mj-lt"/>
              </a:rPr>
              <a:t>Impfeffektivität</a:t>
            </a:r>
            <a:r>
              <a:rPr lang="en-US" sz="2000" b="1" dirty="0">
                <a:latin typeface="+mj-lt"/>
              </a:rPr>
              <a:t> </a:t>
            </a:r>
            <a:r>
              <a:rPr lang="en-US" sz="2000" b="1" dirty="0" err="1">
                <a:latin typeface="+mj-lt"/>
              </a:rPr>
              <a:t>über</a:t>
            </a:r>
            <a:r>
              <a:rPr lang="en-US" sz="2000" b="1" dirty="0">
                <a:latin typeface="+mj-lt"/>
              </a:rPr>
              <a:t> 3 US-</a:t>
            </a:r>
            <a:r>
              <a:rPr lang="en-US" sz="2000" b="1" dirty="0" err="1">
                <a:latin typeface="+mj-lt"/>
              </a:rPr>
              <a:t>Saisons</a:t>
            </a:r>
            <a:endParaRPr lang="en-AU" sz="2000" b="1" dirty="0">
              <a:latin typeface="+mj-lt"/>
            </a:endParaRPr>
          </a:p>
        </p:txBody>
      </p:sp>
      <p:graphicFrame>
        <p:nvGraphicFramePr>
          <p:cNvPr id="12" name="Chart 11">
            <a:extLst>
              <a:ext uri="{FF2B5EF4-FFF2-40B4-BE49-F238E27FC236}">
                <a16:creationId xmlns:a16="http://schemas.microsoft.com/office/drawing/2014/main" id="{E1B4AD43-D500-2791-EEBD-4BDE0E17AE6E}"/>
              </a:ext>
            </a:extLst>
          </p:cNvPr>
          <p:cNvGraphicFramePr/>
          <p:nvPr/>
        </p:nvGraphicFramePr>
        <p:xfrm>
          <a:off x="6130396" y="2948683"/>
          <a:ext cx="4442542" cy="265558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Gerader Verbinder 6">
            <a:extLst>
              <a:ext uri="{FF2B5EF4-FFF2-40B4-BE49-F238E27FC236}">
                <a16:creationId xmlns:a16="http://schemas.microsoft.com/office/drawing/2014/main" id="{6F37F649-83B0-B96E-1A86-F01A51651AB1}"/>
              </a:ext>
            </a:extLst>
          </p:cNvPr>
          <p:cNvCxnSpPr>
            <a:cxnSpLocks/>
          </p:cNvCxnSpPr>
          <p:nvPr/>
        </p:nvCxnSpPr>
        <p:spPr>
          <a:xfrm>
            <a:off x="264161" y="3249193"/>
            <a:ext cx="1166183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FF863627-40C6-5543-8AC9-E8970ADA0BEF}"/>
              </a:ext>
            </a:extLst>
          </p:cNvPr>
          <p:cNvCxnSpPr>
            <a:cxnSpLocks/>
          </p:cNvCxnSpPr>
          <p:nvPr/>
        </p:nvCxnSpPr>
        <p:spPr>
          <a:xfrm>
            <a:off x="227657" y="4249292"/>
            <a:ext cx="116618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E82DBD37-2956-7AF5-1C71-272E0EA90A66}"/>
              </a:ext>
            </a:extLst>
          </p:cNvPr>
          <p:cNvSpPr txBox="1">
            <a:spLocks/>
          </p:cNvSpPr>
          <p:nvPr/>
        </p:nvSpPr>
        <p:spPr>
          <a:xfrm>
            <a:off x="663066" y="312126"/>
            <a:ext cx="11137692" cy="1354217"/>
          </a:xfrm>
          <a:prstGeom prst="rect">
            <a:avLst/>
          </a:prstGeom>
        </p:spPr>
        <p:txBody>
          <a:bodyPr vert="horz" wrap="square" lIns="0" tIns="0" rIns="0" bIns="0" rtlCol="0">
            <a:spAutoFit/>
          </a:bodyPr>
          <a:lstStyle>
            <a:lvl1pPr indent="0">
              <a:lnSpc>
                <a:spcPct val="100000"/>
              </a:lnSpc>
              <a:spcBef>
                <a:spcPts val="0"/>
              </a:spcBef>
              <a:spcAft>
                <a:spcPts val="0"/>
              </a:spcAft>
              <a:buFont typeface="Arial" panose="020B0604020202020204" pitchFamily="34" charset="0"/>
              <a:buNone/>
              <a:defRPr sz="2800" b="1">
                <a:solidFill>
                  <a:schemeClr val="accent1"/>
                </a:solidFill>
                <a:latin typeface="+mj-lt"/>
              </a:defRPr>
            </a:lvl1pPr>
            <a:lvl2pPr marL="0" indent="0">
              <a:lnSpc>
                <a:spcPct val="90000"/>
              </a:lnSpc>
              <a:spcBef>
                <a:spcPts val="300"/>
              </a:spcBef>
              <a:spcAft>
                <a:spcPts val="300"/>
              </a:spcAft>
              <a:buClr>
                <a:schemeClr val="accent1"/>
              </a:buClr>
              <a:buFont typeface="Arial" panose="020B0604020202020204" pitchFamily="34" charset="0"/>
              <a:buNone/>
              <a:defRPr sz="2000"/>
            </a:lvl2pPr>
            <a:lvl3pPr marL="720000" indent="-288000">
              <a:lnSpc>
                <a:spcPct val="100000"/>
              </a:lnSpc>
              <a:spcBef>
                <a:spcPts val="1800"/>
              </a:spcBef>
              <a:spcAft>
                <a:spcPts val="0"/>
              </a:spcAft>
              <a:buClr>
                <a:schemeClr val="accent1"/>
              </a:buClr>
              <a:buFont typeface="Arial" panose="020B0604020202020204" pitchFamily="34" charset="0"/>
              <a:buChar char="•"/>
              <a:defRPr sz="1000">
                <a:solidFill>
                  <a:schemeClr val="accent1"/>
                </a:solidFill>
                <a:latin typeface="+mj-lt"/>
                <a:cs typeface="Segoe UI" panose="020B0502040204020203" pitchFamily="34" charset="0"/>
              </a:defRPr>
            </a:lvl3pPr>
            <a:lvl4pPr marL="1080000" indent="-288000">
              <a:lnSpc>
                <a:spcPct val="100000"/>
              </a:lnSpc>
              <a:spcBef>
                <a:spcPts val="600"/>
              </a:spcBef>
              <a:spcAft>
                <a:spcPts val="0"/>
              </a:spcAft>
              <a:buClr>
                <a:schemeClr val="accent1"/>
              </a:buClr>
              <a:buFont typeface="Arial" panose="020B0604020202020204" pitchFamily="34" charset="0"/>
              <a:buChar char="•"/>
              <a:defRPr sz="1200"/>
            </a:lvl4pPr>
            <a:lvl5pPr marL="1440000" indent="-252000">
              <a:lnSpc>
                <a:spcPct val="100000"/>
              </a:lnSpc>
              <a:spcBef>
                <a:spcPts val="600"/>
              </a:spcBef>
              <a:spcAft>
                <a:spcPts val="0"/>
              </a:spcAft>
              <a:buClr>
                <a:schemeClr val="accent1"/>
              </a:buClr>
              <a:buFont typeface="Arial" panose="020B0604020202020204" pitchFamily="34" charset="0"/>
              <a:buChar char="•"/>
              <a:defRPr sz="1100"/>
            </a:lvl5pPr>
            <a:lvl6pPr marL="1800000" indent="-252000">
              <a:lnSpc>
                <a:spcPct val="100000"/>
              </a:lnSpc>
              <a:spcBef>
                <a:spcPts val="600"/>
              </a:spcBef>
              <a:spcAft>
                <a:spcPts val="0"/>
              </a:spcAft>
              <a:buClr>
                <a:schemeClr val="accent1"/>
              </a:buClr>
              <a:buFont typeface="Arial" panose="020B0604020202020204" pitchFamily="34" charset="0"/>
              <a:buChar char="•"/>
              <a:defRPr sz="1050"/>
            </a:lvl6pPr>
            <a:lvl7pPr marL="2160000" indent="-252000">
              <a:lnSpc>
                <a:spcPct val="100000"/>
              </a:lnSpc>
              <a:spcBef>
                <a:spcPts val="600"/>
              </a:spcBef>
              <a:spcAft>
                <a:spcPts val="0"/>
              </a:spcAft>
              <a:buClr>
                <a:schemeClr val="accent1"/>
              </a:buClr>
              <a:buFont typeface="Arial" panose="020B0604020202020204" pitchFamily="34" charset="0"/>
              <a:buChar char="•"/>
              <a:defRPr sz="1000"/>
            </a:lvl7pPr>
            <a:lvl8pPr marL="2520000" indent="-252000">
              <a:lnSpc>
                <a:spcPct val="100000"/>
              </a:lnSpc>
              <a:spcBef>
                <a:spcPts val="600"/>
              </a:spcBef>
              <a:spcAft>
                <a:spcPts val="0"/>
              </a:spcAft>
              <a:buClr>
                <a:schemeClr val="accent1"/>
              </a:buClr>
              <a:buFont typeface="Arial" panose="020B0604020202020204" pitchFamily="34" charset="0"/>
              <a:buChar char="•"/>
              <a:defRPr sz="900"/>
            </a:lvl8pPr>
            <a:lvl9pPr marL="2835450" indent="-171450">
              <a:lnSpc>
                <a:spcPct val="100000"/>
              </a:lnSpc>
              <a:spcBef>
                <a:spcPts val="600"/>
              </a:spcBef>
              <a:spcAft>
                <a:spcPts val="0"/>
              </a:spcAft>
              <a:buClr>
                <a:schemeClr val="accent1"/>
              </a:buClr>
              <a:buFont typeface="Arial" panose="020B0604020202020204" pitchFamily="34" charset="0"/>
              <a:buChar char="•"/>
              <a:defRPr sz="900"/>
            </a:lvl9pPr>
          </a:lstStyle>
          <a:p>
            <a:r>
              <a:rPr lang="en-US" sz="2200" b="0" dirty="0"/>
              <a:t>Der </a:t>
            </a:r>
            <a:r>
              <a:rPr lang="en-US" sz="2200" dirty="0"/>
              <a:t>MF59-adjuvantierte und </a:t>
            </a:r>
            <a:r>
              <a:rPr lang="en-US" sz="2200" dirty="0" err="1"/>
              <a:t>hochdosierte</a:t>
            </a:r>
            <a:r>
              <a:rPr lang="en-US" sz="2200" dirty="0"/>
              <a:t> </a:t>
            </a:r>
            <a:r>
              <a:rPr lang="en-US" sz="2200" dirty="0" err="1"/>
              <a:t>Grippeimpfstoff</a:t>
            </a:r>
            <a:r>
              <a:rPr lang="en-US" sz="2200" dirty="0"/>
              <a:t> </a:t>
            </a:r>
            <a:r>
              <a:rPr lang="en-US" sz="2200" b="0" dirty="0" err="1"/>
              <a:t>zeigten</a:t>
            </a:r>
            <a:r>
              <a:rPr lang="en-US" sz="2200" b="0" dirty="0"/>
              <a:t> </a:t>
            </a:r>
            <a:r>
              <a:rPr lang="en-US" sz="2200" dirty="0" err="1"/>
              <a:t>über</a:t>
            </a:r>
            <a:r>
              <a:rPr lang="en-US" sz="2200" dirty="0"/>
              <a:t> 3 US </a:t>
            </a:r>
            <a:r>
              <a:rPr lang="en-US" sz="2200" dirty="0" err="1"/>
              <a:t>Saisons</a:t>
            </a:r>
            <a:r>
              <a:rPr lang="en-US" sz="2200" dirty="0"/>
              <a:t> </a:t>
            </a:r>
            <a:r>
              <a:rPr lang="en-US" sz="2200" b="0" dirty="0" err="1"/>
              <a:t>eine</a:t>
            </a:r>
            <a:r>
              <a:rPr lang="en-US" sz="2200" b="0" dirty="0"/>
              <a:t> </a:t>
            </a:r>
            <a:r>
              <a:rPr lang="en-US" sz="2200" dirty="0" err="1"/>
              <a:t>vergleichbare</a:t>
            </a:r>
            <a:r>
              <a:rPr lang="en-US" sz="2200" dirty="0"/>
              <a:t> relative </a:t>
            </a:r>
            <a:r>
              <a:rPr lang="en-US" sz="2200" dirty="0" err="1"/>
              <a:t>Impfeffektivität</a:t>
            </a:r>
            <a:r>
              <a:rPr lang="en-US" sz="2200" dirty="0"/>
              <a:t> </a:t>
            </a:r>
            <a:r>
              <a:rPr lang="en-US" sz="2200" b="0" dirty="0"/>
              <a:t>in der </a:t>
            </a:r>
            <a:r>
              <a:rPr lang="en-US" sz="2200" dirty="0" err="1"/>
              <a:t>Prävention</a:t>
            </a:r>
            <a:r>
              <a:rPr lang="en-US" sz="2200" dirty="0"/>
              <a:t> von Influenza-</a:t>
            </a:r>
            <a:r>
              <a:rPr lang="en-US" sz="2200" dirty="0" err="1"/>
              <a:t>testbestätigten</a:t>
            </a:r>
            <a:r>
              <a:rPr lang="en-US" sz="2200" dirty="0"/>
              <a:t> </a:t>
            </a:r>
            <a:r>
              <a:rPr lang="en-US" sz="2200" dirty="0" err="1"/>
              <a:t>stationären</a:t>
            </a:r>
            <a:r>
              <a:rPr lang="en-US" sz="2200" dirty="0"/>
              <a:t> </a:t>
            </a:r>
            <a:r>
              <a:rPr lang="en-US" sz="2200" dirty="0" err="1"/>
              <a:t>Aufnahmen</a:t>
            </a:r>
            <a:r>
              <a:rPr lang="en-US" sz="2200" dirty="0"/>
              <a:t> &amp; </a:t>
            </a:r>
            <a:r>
              <a:rPr lang="en-US" sz="2200" dirty="0" err="1"/>
              <a:t>Notaufnahmebesuchen</a:t>
            </a:r>
            <a:r>
              <a:rPr lang="en-US" sz="2200" dirty="0"/>
              <a:t> </a:t>
            </a:r>
            <a:r>
              <a:rPr lang="en-US" sz="2200" b="0" dirty="0"/>
              <a:t>und </a:t>
            </a:r>
            <a:r>
              <a:rPr lang="en-US" sz="2200" dirty="0" err="1"/>
              <a:t>nur</a:t>
            </a:r>
            <a:r>
              <a:rPr lang="en-US" sz="2200" dirty="0"/>
              <a:t> </a:t>
            </a:r>
            <a:r>
              <a:rPr lang="en-US" sz="2200" dirty="0" err="1"/>
              <a:t>stationärer</a:t>
            </a:r>
            <a:r>
              <a:rPr lang="en-US" sz="2200" dirty="0"/>
              <a:t> </a:t>
            </a:r>
            <a:r>
              <a:rPr lang="en-US" sz="2200" dirty="0" err="1"/>
              <a:t>Aufnahmen</a:t>
            </a:r>
            <a:r>
              <a:rPr lang="en-US" sz="2200" dirty="0"/>
              <a:t> </a:t>
            </a:r>
            <a:endParaRPr lang="en-AU" sz="2200" dirty="0"/>
          </a:p>
        </p:txBody>
      </p:sp>
      <p:grpSp>
        <p:nvGrpSpPr>
          <p:cNvPr id="22" name="Group 21">
            <a:extLst>
              <a:ext uri="{FF2B5EF4-FFF2-40B4-BE49-F238E27FC236}">
                <a16:creationId xmlns:a16="http://schemas.microsoft.com/office/drawing/2014/main" id="{2BBBA6DA-CBC2-071A-7660-C1EA84A05E5E}"/>
              </a:ext>
            </a:extLst>
          </p:cNvPr>
          <p:cNvGrpSpPr/>
          <p:nvPr/>
        </p:nvGrpSpPr>
        <p:grpSpPr>
          <a:xfrm>
            <a:off x="6491473" y="5492050"/>
            <a:ext cx="3638758" cy="461814"/>
            <a:chOff x="6517758" y="5587530"/>
            <a:chExt cx="3638758" cy="461814"/>
          </a:xfrm>
        </p:grpSpPr>
        <p:sp>
          <p:nvSpPr>
            <p:cNvPr id="5" name="Arrow: Right 4">
              <a:extLst>
                <a:ext uri="{FF2B5EF4-FFF2-40B4-BE49-F238E27FC236}">
                  <a16:creationId xmlns:a16="http://schemas.microsoft.com/office/drawing/2014/main" id="{1C4513AA-1630-C97D-46DD-97C102BF7DFC}"/>
                </a:ext>
              </a:extLst>
            </p:cNvPr>
            <p:cNvSpPr/>
            <p:nvPr/>
          </p:nvSpPr>
          <p:spPr>
            <a:xfrm flipH="1">
              <a:off x="6517758" y="5587530"/>
              <a:ext cx="1808452" cy="461814"/>
            </a:xfrm>
            <a:prstGeom prst="rightArrow">
              <a:avLst>
                <a:gd name="adj1" fmla="val 54312"/>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err="1">
                  <a:solidFill>
                    <a:prstClr val="white"/>
                  </a:solidFill>
                  <a:latin typeface="Montserrat" panose="00000500000000000000" pitchFamily="2" charset="0"/>
                  <a:cs typeface="Calibri" panose="020F0502020204030204" pitchFamily="34" charset="0"/>
                </a:rPr>
                <a:t>Favorisiert</a:t>
              </a:r>
              <a:r>
                <a:rPr lang="en-AU" sz="1000" b="1" dirty="0">
                  <a:solidFill>
                    <a:prstClr val="white"/>
                  </a:solidFill>
                  <a:latin typeface="Montserrat" panose="00000500000000000000" pitchFamily="2" charset="0"/>
                  <a:cs typeface="Calibri" panose="020F0502020204030204" pitchFamily="34" charset="0"/>
                </a:rPr>
                <a:t> HD-TIV</a:t>
              </a:r>
            </a:p>
          </p:txBody>
        </p:sp>
        <p:sp>
          <p:nvSpPr>
            <p:cNvPr id="9" name="Arrow: Right 8">
              <a:extLst>
                <a:ext uri="{FF2B5EF4-FFF2-40B4-BE49-F238E27FC236}">
                  <a16:creationId xmlns:a16="http://schemas.microsoft.com/office/drawing/2014/main" id="{12DBF481-5591-05F7-B397-897294FF1664}"/>
                </a:ext>
              </a:extLst>
            </p:cNvPr>
            <p:cNvSpPr/>
            <p:nvPr/>
          </p:nvSpPr>
          <p:spPr>
            <a:xfrm>
              <a:off x="8348065" y="5587530"/>
              <a:ext cx="1808451" cy="461814"/>
            </a:xfrm>
            <a:prstGeom prst="rightArrow">
              <a:avLst>
                <a:gd name="adj1" fmla="val 54312"/>
                <a:gd name="adj2" fmla="val 5000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err="1">
                  <a:solidFill>
                    <a:prstClr val="white"/>
                  </a:solidFill>
                  <a:latin typeface="Montserrat" panose="00000500000000000000" pitchFamily="2" charset="0"/>
                  <a:cs typeface="Calibri" panose="020F0502020204030204" pitchFamily="34" charset="0"/>
                </a:rPr>
                <a:t>Favorisiert</a:t>
              </a:r>
              <a:r>
                <a:rPr lang="en-AU" sz="1000" b="1" dirty="0">
                  <a:solidFill>
                    <a:prstClr val="white"/>
                  </a:solidFill>
                  <a:latin typeface="Montserrat" panose="00000500000000000000" pitchFamily="2" charset="0"/>
                  <a:cs typeface="Calibri" panose="020F0502020204030204" pitchFamily="34" charset="0"/>
                </a:rPr>
                <a:t> </a:t>
              </a:r>
              <a:r>
                <a:rPr lang="en-AU" sz="1000" b="1" dirty="0" err="1">
                  <a:solidFill>
                    <a:prstClr val="white"/>
                  </a:solidFill>
                  <a:latin typeface="Montserrat" panose="00000500000000000000" pitchFamily="2" charset="0"/>
                  <a:cs typeface="Calibri" panose="020F0502020204030204" pitchFamily="34" charset="0"/>
                </a:rPr>
                <a:t>aTIV</a:t>
              </a:r>
              <a:endParaRPr lang="en-AU" sz="1000" b="1" dirty="0">
                <a:solidFill>
                  <a:prstClr val="white"/>
                </a:solidFill>
                <a:latin typeface="Montserrat" panose="00000500000000000000" pitchFamily="2" charset="0"/>
                <a:cs typeface="Calibri" panose="020F0502020204030204" pitchFamily="34" charset="0"/>
              </a:endParaRPr>
            </a:p>
          </p:txBody>
        </p:sp>
      </p:grpSp>
      <p:grpSp>
        <p:nvGrpSpPr>
          <p:cNvPr id="11" name="Group 10">
            <a:extLst>
              <a:ext uri="{FF2B5EF4-FFF2-40B4-BE49-F238E27FC236}">
                <a16:creationId xmlns:a16="http://schemas.microsoft.com/office/drawing/2014/main" id="{C76E8174-C6C2-E8F4-5DF8-AD2761DFD74D}"/>
              </a:ext>
            </a:extLst>
          </p:cNvPr>
          <p:cNvGrpSpPr/>
          <p:nvPr/>
        </p:nvGrpSpPr>
        <p:grpSpPr>
          <a:xfrm>
            <a:off x="879105" y="6108918"/>
            <a:ext cx="11010385" cy="741740"/>
            <a:chOff x="879105" y="6108918"/>
            <a:chExt cx="11010385" cy="741740"/>
          </a:xfrm>
        </p:grpSpPr>
        <p:grpSp>
          <p:nvGrpSpPr>
            <p:cNvPr id="8" name="Group 7">
              <a:extLst>
                <a:ext uri="{FF2B5EF4-FFF2-40B4-BE49-F238E27FC236}">
                  <a16:creationId xmlns:a16="http://schemas.microsoft.com/office/drawing/2014/main" id="{3874B818-71B6-2F9C-F6A2-A2C8D24CC2FF}"/>
                </a:ext>
              </a:extLst>
            </p:cNvPr>
            <p:cNvGrpSpPr/>
            <p:nvPr/>
          </p:nvGrpSpPr>
          <p:grpSpPr>
            <a:xfrm>
              <a:off x="879105" y="6108918"/>
              <a:ext cx="11010385" cy="425224"/>
              <a:chOff x="1027111" y="5715702"/>
              <a:chExt cx="11010385" cy="425224"/>
            </a:xfrm>
          </p:grpSpPr>
          <p:sp>
            <p:nvSpPr>
              <p:cNvPr id="23" name="TextBox 22">
                <a:extLst>
                  <a:ext uri="{FF2B5EF4-FFF2-40B4-BE49-F238E27FC236}">
                    <a16:creationId xmlns:a16="http://schemas.microsoft.com/office/drawing/2014/main" id="{3B3432CF-A781-0634-AA22-F7576F430ECE}"/>
                  </a:ext>
                </a:extLst>
              </p:cNvPr>
              <p:cNvSpPr txBox="1"/>
              <p:nvPr/>
            </p:nvSpPr>
            <p:spPr>
              <a:xfrm>
                <a:off x="1027111" y="5715702"/>
                <a:ext cx="8878203" cy="215444"/>
              </a:xfrm>
              <a:prstGeom prst="rect">
                <a:avLst/>
              </a:prstGeom>
              <a:noFill/>
            </p:spPr>
            <p:txBody>
              <a:bodyPr wrap="square" rtlCol="0" anchor="b">
                <a:spAutoFit/>
              </a:bodyPr>
              <a:lstStyle/>
              <a:p>
                <a:pPr>
                  <a:defRPr/>
                </a:pPr>
                <a:r>
                  <a:rPr lang="en-US" sz="800" dirty="0" err="1"/>
                  <a:t>aTIV</a:t>
                </a:r>
                <a:r>
                  <a:rPr lang="en-US" sz="800" dirty="0"/>
                  <a:t> – </a:t>
                </a:r>
                <a:r>
                  <a:rPr lang="en-US" sz="800" dirty="0" err="1"/>
                  <a:t>adjuvantierter</a:t>
                </a:r>
                <a:r>
                  <a:rPr lang="en-US" sz="800" dirty="0"/>
                  <a:t>, </a:t>
                </a:r>
                <a:r>
                  <a:rPr lang="en-US" sz="800" dirty="0" err="1"/>
                  <a:t>trivalenter</a:t>
                </a:r>
                <a:r>
                  <a:rPr lang="en-US" sz="800" dirty="0"/>
                  <a:t> </a:t>
                </a:r>
                <a:r>
                  <a:rPr lang="en-US" sz="800" dirty="0" err="1"/>
                  <a:t>Influenzaimpfstoff</a:t>
                </a:r>
                <a:r>
                  <a:rPr lang="en-US" sz="800" dirty="0"/>
                  <a:t>; HD-TIV – </a:t>
                </a:r>
                <a:r>
                  <a:rPr lang="en-US" sz="800" dirty="0" err="1"/>
                  <a:t>hochdosierter</a:t>
                </a:r>
                <a:r>
                  <a:rPr lang="en-US" sz="800" dirty="0"/>
                  <a:t>, </a:t>
                </a:r>
                <a:r>
                  <a:rPr lang="en-US" sz="800" dirty="0" err="1"/>
                  <a:t>trivalenter</a:t>
                </a:r>
                <a:r>
                  <a:rPr lang="en-US" sz="800" dirty="0"/>
                  <a:t> </a:t>
                </a:r>
                <a:r>
                  <a:rPr lang="en-US" sz="800" dirty="0" err="1"/>
                  <a:t>Influenzaimpfstoff</a:t>
                </a:r>
                <a:r>
                  <a:rPr lang="en-US" sz="800" dirty="0"/>
                  <a:t>; </a:t>
                </a:r>
                <a:r>
                  <a:rPr lang="en-US" sz="800" dirty="0" err="1"/>
                  <a:t>rVE</a:t>
                </a:r>
                <a:r>
                  <a:rPr lang="en-US" sz="800" dirty="0"/>
                  <a:t> – relative </a:t>
                </a:r>
                <a:r>
                  <a:rPr lang="en-US" sz="800" dirty="0" err="1"/>
                  <a:t>Impfeffektivität</a:t>
                </a:r>
                <a:r>
                  <a:rPr lang="en-US" sz="800" dirty="0"/>
                  <a:t>; KI – </a:t>
                </a:r>
                <a:r>
                  <a:rPr lang="en-US" sz="800" dirty="0" err="1"/>
                  <a:t>Konfidenzintervall</a:t>
                </a:r>
                <a:r>
                  <a:rPr lang="en-US" sz="800" dirty="0"/>
                  <a:t>.</a:t>
                </a:r>
              </a:p>
            </p:txBody>
          </p:sp>
          <p:sp>
            <p:nvSpPr>
              <p:cNvPr id="24" name="TextBox 23">
                <a:extLst>
                  <a:ext uri="{FF2B5EF4-FFF2-40B4-BE49-F238E27FC236}">
                    <a16:creationId xmlns:a16="http://schemas.microsoft.com/office/drawing/2014/main" id="{92D8DED2-00C9-34F1-C348-594EAEB8CDF0}"/>
                  </a:ext>
                </a:extLst>
              </p:cNvPr>
              <p:cNvSpPr txBox="1"/>
              <p:nvPr/>
            </p:nvSpPr>
            <p:spPr>
              <a:xfrm>
                <a:off x="1027960" y="5925482"/>
                <a:ext cx="11009536" cy="215444"/>
              </a:xfrm>
              <a:prstGeom prst="rect">
                <a:avLst/>
              </a:prstGeom>
              <a:noFill/>
            </p:spPr>
            <p:txBody>
              <a:bodyPr wrap="square">
                <a:spAutoFit/>
              </a:bodyPr>
              <a:lstStyle/>
              <a:p>
                <a:pPr>
                  <a:defRPr/>
                </a:pPr>
                <a:r>
                  <a:rPr lang="en-US" sz="800" dirty="0"/>
                  <a:t>McGovern et al. (2024). Relative vaccine effectiveness of MF59-adjuvanted vs high-dose trivalent inactivated influenza vaccines. International Journal of Infectious Diseases. DOI: 10.1016/j.ijid.2024.107160</a:t>
                </a:r>
              </a:p>
            </p:txBody>
          </p:sp>
        </p:grpSp>
        <p:sp>
          <p:nvSpPr>
            <p:cNvPr id="6" name="Rectangle 15">
              <a:extLst>
                <a:ext uri="{FF2B5EF4-FFF2-40B4-BE49-F238E27FC236}">
                  <a16:creationId xmlns:a16="http://schemas.microsoft.com/office/drawing/2014/main" id="{C4154D72-E429-60D3-025D-B52CDD369AEA}"/>
                </a:ext>
              </a:extLst>
            </p:cNvPr>
            <p:cNvSpPr/>
            <p:nvPr/>
          </p:nvSpPr>
          <p:spPr>
            <a:xfrm>
              <a:off x="879105" y="6516587"/>
              <a:ext cx="10729911" cy="334071"/>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1" i="0" u="none" strike="noStrike" kern="1200" cap="none" spc="0" normalizeH="0" baseline="0" noProof="0" dirty="0">
                  <a:ln>
                    <a:noFill/>
                  </a:ln>
                  <a:solidFill>
                    <a:srgbClr val="231F20"/>
                  </a:solidFill>
                  <a:effectLst/>
                  <a:uLnTx/>
                  <a:uFillTx/>
                  <a:latin typeface="Montserrat Light"/>
                  <a:ea typeface="+mn-ea"/>
                  <a:cs typeface="+mn-cs"/>
                </a:rPr>
                <a:t>Limitationen:</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Die Anzahl der Patienten mit validen Testergebnissen war im Vergleich zur Gesamtzahl der geimpften Personen gering, was die statistische Aussagekraft einschränkte. Unterschiede in der Nutzung des US-Gesundheitssystems und regionale Unterschiede in der Verteilung der Impfstoffe können zu Verzerrungen führen. Die Bestätigung der Influenza-Tests erfolgte im Rahmen der Routinepflege und nicht nach festgelegten Screening-Kriterien. Die breite Definition von ARFI könnte zu Unterschieden in der Schwere der Erkrankung zwischen den Patienten führen, die nicht erfasst wurden. Die Genauigkeit des testnegativen Ansatzes könnte durch die diagnostische Genauigkeit der verwendeten Influenza-Tests beeinflusst werden, wobei die spezifischen Tests in dieser Studie nicht identifiziert wurden.</a:t>
              </a:r>
              <a:endParaRPr kumimoji="0" lang="en-US" sz="600" b="0" i="0" u="none" strike="noStrike" kern="1200" cap="none" spc="0" normalizeH="0" baseline="0" noProof="0" dirty="0">
                <a:ln>
                  <a:noFill/>
                </a:ln>
                <a:solidFill>
                  <a:srgbClr val="231F20"/>
                </a:solidFill>
                <a:effectLst/>
                <a:uLnTx/>
                <a:uFillTx/>
                <a:latin typeface="Montserrat Light"/>
                <a:ea typeface="+mn-ea"/>
                <a:cs typeface="+mn-cs"/>
              </a:endParaRPr>
            </a:p>
          </p:txBody>
        </p:sp>
      </p:grpSp>
    </p:spTree>
    <p:extLst>
      <p:ext uri="{BB962C8B-B14F-4D97-AF65-F5344CB8AC3E}">
        <p14:creationId xmlns:p14="http://schemas.microsoft.com/office/powerpoint/2010/main" val="32876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0525C6C-3A12-8678-FF61-EA0B7563351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14" name="Content Placeholder 2">
            <a:extLst>
              <a:ext uri="{FF2B5EF4-FFF2-40B4-BE49-F238E27FC236}">
                <a16:creationId xmlns:a16="http://schemas.microsoft.com/office/drawing/2014/main" id="{74A8CA1E-B98E-C871-40E3-9744073DEDF8}"/>
              </a:ext>
            </a:extLst>
          </p:cNvPr>
          <p:cNvSpPr txBox="1">
            <a:spLocks/>
          </p:cNvSpPr>
          <p:nvPr/>
        </p:nvSpPr>
        <p:spPr>
          <a:xfrm>
            <a:off x="663066" y="1740918"/>
            <a:ext cx="8076953" cy="270409"/>
          </a:xfrm>
          <a:prstGeom prst="rect">
            <a:avLst/>
          </a:prstGeom>
        </p:spPr>
        <p:txBody>
          <a:bodyPr/>
          <a:lstStyle>
            <a:lvl1pPr marL="0" indent="0" algn="l" defTabSz="914400" rtl="0" eaLnBrk="1" latinLnBrk="0" hangingPunct="1">
              <a:lnSpc>
                <a:spcPct val="110000"/>
              </a:lnSpc>
              <a:spcBef>
                <a:spcPts val="1200"/>
              </a:spcBef>
              <a:spcAft>
                <a:spcPts val="600"/>
              </a:spcAft>
              <a:buFont typeface="Arial" panose="020B0604020202020204" pitchFamily="34" charset="0"/>
              <a:buNone/>
              <a:defRPr sz="1600" kern="1200">
                <a:solidFill>
                  <a:srgbClr val="FF0000"/>
                </a:solidFill>
                <a:latin typeface="+mn-lt"/>
                <a:ea typeface="+mn-ea"/>
                <a:cs typeface="+mn-cs"/>
              </a:defRPr>
            </a:lvl1pPr>
            <a:lvl2pPr marL="288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72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400" kern="1200">
                <a:solidFill>
                  <a:schemeClr val="tx1"/>
                </a:solidFill>
                <a:latin typeface="+mn-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r>
              <a:rPr lang="de-DE" sz="1800" b="1" dirty="0">
                <a:solidFill>
                  <a:srgbClr val="231F20"/>
                </a:solidFill>
                <a:latin typeface="Montserrat"/>
              </a:rPr>
              <a:t>Explorative Analyse der einzelnen Saisons</a:t>
            </a:r>
            <a:endParaRPr lang="en-US" sz="1800" b="1" dirty="0">
              <a:solidFill>
                <a:srgbClr val="231F20"/>
              </a:solidFill>
              <a:latin typeface="Montserrat Light"/>
            </a:endParaRPr>
          </a:p>
        </p:txBody>
      </p:sp>
      <p:graphicFrame>
        <p:nvGraphicFramePr>
          <p:cNvPr id="5" name="Table 9">
            <a:extLst>
              <a:ext uri="{FF2B5EF4-FFF2-40B4-BE49-F238E27FC236}">
                <a16:creationId xmlns:a16="http://schemas.microsoft.com/office/drawing/2014/main" id="{DB65050A-6851-BF01-DADB-A778C3940A35}"/>
              </a:ext>
            </a:extLst>
          </p:cNvPr>
          <p:cNvGraphicFramePr>
            <a:graphicFrameLocks noGrp="1"/>
          </p:cNvGraphicFramePr>
          <p:nvPr/>
        </p:nvGraphicFramePr>
        <p:xfrm>
          <a:off x="663066" y="2141348"/>
          <a:ext cx="10814785" cy="3312120"/>
        </p:xfrm>
        <a:graphic>
          <a:graphicData uri="http://schemas.openxmlformats.org/drawingml/2006/table">
            <a:tbl>
              <a:tblPr firstRow="1"/>
              <a:tblGrid>
                <a:gridCol w="1058779">
                  <a:extLst>
                    <a:ext uri="{9D8B030D-6E8A-4147-A177-3AD203B41FA5}">
                      <a16:colId xmlns:a16="http://schemas.microsoft.com/office/drawing/2014/main" val="3884989944"/>
                    </a:ext>
                  </a:extLst>
                </a:gridCol>
                <a:gridCol w="1809549">
                  <a:extLst>
                    <a:ext uri="{9D8B030D-6E8A-4147-A177-3AD203B41FA5}">
                      <a16:colId xmlns:a16="http://schemas.microsoft.com/office/drawing/2014/main" val="2201650454"/>
                    </a:ext>
                  </a:extLst>
                </a:gridCol>
                <a:gridCol w="875461">
                  <a:extLst>
                    <a:ext uri="{9D8B030D-6E8A-4147-A177-3AD203B41FA5}">
                      <a16:colId xmlns:a16="http://schemas.microsoft.com/office/drawing/2014/main" val="3679143391"/>
                    </a:ext>
                  </a:extLst>
                </a:gridCol>
                <a:gridCol w="875461">
                  <a:extLst>
                    <a:ext uri="{9D8B030D-6E8A-4147-A177-3AD203B41FA5}">
                      <a16:colId xmlns:a16="http://schemas.microsoft.com/office/drawing/2014/main" val="3318031005"/>
                    </a:ext>
                  </a:extLst>
                </a:gridCol>
                <a:gridCol w="875461">
                  <a:extLst>
                    <a:ext uri="{9D8B030D-6E8A-4147-A177-3AD203B41FA5}">
                      <a16:colId xmlns:a16="http://schemas.microsoft.com/office/drawing/2014/main" val="1796163110"/>
                    </a:ext>
                  </a:extLst>
                </a:gridCol>
                <a:gridCol w="875461">
                  <a:extLst>
                    <a:ext uri="{9D8B030D-6E8A-4147-A177-3AD203B41FA5}">
                      <a16:colId xmlns:a16="http://schemas.microsoft.com/office/drawing/2014/main" val="284440426"/>
                    </a:ext>
                  </a:extLst>
                </a:gridCol>
                <a:gridCol w="3185743">
                  <a:extLst>
                    <a:ext uri="{9D8B030D-6E8A-4147-A177-3AD203B41FA5}">
                      <a16:colId xmlns:a16="http://schemas.microsoft.com/office/drawing/2014/main" val="2164620177"/>
                    </a:ext>
                  </a:extLst>
                </a:gridCol>
                <a:gridCol w="1258870">
                  <a:extLst>
                    <a:ext uri="{9D8B030D-6E8A-4147-A177-3AD203B41FA5}">
                      <a16:colId xmlns:a16="http://schemas.microsoft.com/office/drawing/2014/main" val="3455238522"/>
                    </a:ext>
                  </a:extLst>
                </a:gridCol>
              </a:tblGrid>
              <a:tr h="276769">
                <a:tc rowSpan="2">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u="none" strike="noStrike">
                          <a:solidFill>
                            <a:schemeClr val="tx1"/>
                          </a:solidFill>
                          <a:effectLst/>
                          <a:latin typeface="Montserrat" panose="00000500000000000000" pitchFamily="2" charset="0"/>
                          <a:cs typeface="Times New Roman" panose="02020603050405020304" pitchFamily="18" charset="0"/>
                        </a:rPr>
                        <a:t>Saison</a:t>
                      </a:r>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72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i="0" u="none" strike="noStrike" err="1">
                          <a:solidFill>
                            <a:schemeClr val="tx1"/>
                          </a:solidFill>
                          <a:effectLst/>
                          <a:latin typeface="Montserrat" panose="00000500000000000000" pitchFamily="2" charset="0"/>
                          <a:cs typeface="Times New Roman" panose="02020603050405020304" pitchFamily="18" charset="0"/>
                        </a:rPr>
                        <a:t>Klin</a:t>
                      </a:r>
                      <a:r>
                        <a:rPr lang="en-US" sz="1200" b="1" i="0" u="none" strike="noStrike">
                          <a:solidFill>
                            <a:schemeClr val="tx1"/>
                          </a:solidFill>
                          <a:effectLst/>
                          <a:latin typeface="Montserrat" panose="00000500000000000000" pitchFamily="2" charset="0"/>
                          <a:cs typeface="Times New Roman" panose="02020603050405020304" pitchFamily="18" charset="0"/>
                        </a:rPr>
                        <a:t>. Setting</a:t>
                      </a:r>
                    </a:p>
                  </a:txBody>
                  <a:tcPr marL="8495" marR="8495" marT="8495" marB="0" anchor="ctr">
                    <a:lnL>
                      <a:noFill/>
                    </a:lnL>
                    <a:lnR>
                      <a:noFill/>
                    </a:lnR>
                    <a:lnT w="12700" cap="flat" cmpd="sng" algn="ctr">
                      <a:no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i="0" u="none" strike="noStrike" dirty="0" err="1">
                          <a:solidFill>
                            <a:schemeClr val="tx1"/>
                          </a:solidFill>
                          <a:effectLst/>
                          <a:latin typeface="Montserrat" panose="00000500000000000000" pitchFamily="2" charset="0"/>
                          <a:cs typeface="Times New Roman" panose="02020603050405020304" pitchFamily="18" charset="0"/>
                        </a:rPr>
                        <a:t>aTIV</a:t>
                      </a:r>
                      <a:endParaRPr lang="en-US" sz="1200" b="1" i="0" u="none" strike="noStrike" dirty="0">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i="0" u="none" strike="noStrike">
                          <a:solidFill>
                            <a:schemeClr val="tx1"/>
                          </a:solidFill>
                          <a:effectLst/>
                          <a:latin typeface="Montserrat" panose="00000500000000000000" pitchFamily="2" charset="0"/>
                          <a:cs typeface="Times New Roman" panose="02020603050405020304" pitchFamily="18" charset="0"/>
                        </a:rPr>
                        <a:t>HD-TIV</a:t>
                      </a:r>
                    </a:p>
                  </a:txBody>
                  <a:tcPr marL="8495" marR="8495" marT="849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no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u="none" strike="noStrike">
                          <a:solidFill>
                            <a:schemeClr val="tx1"/>
                          </a:solidFill>
                          <a:effectLst/>
                          <a:latin typeface="Montserrat" panose="00000500000000000000" pitchFamily="2" charset="0"/>
                          <a:cs typeface="Times New Roman" panose="02020603050405020304" pitchFamily="18" charset="0"/>
                        </a:rPr>
                        <a:t>rVE, % </a:t>
                      </a:r>
                    </a:p>
                    <a:p>
                      <a:pPr algn="ctr" fontAlgn="b"/>
                      <a:r>
                        <a:rPr lang="en-US" sz="1200" b="1" u="none" strike="noStrike">
                          <a:solidFill>
                            <a:schemeClr val="tx1"/>
                          </a:solidFill>
                          <a:effectLst/>
                          <a:latin typeface="Montserrat" panose="00000500000000000000" pitchFamily="2" charset="0"/>
                          <a:cs typeface="Times New Roman" panose="02020603050405020304" pitchFamily="18" charset="0"/>
                        </a:rPr>
                        <a:t>(95% KI)</a:t>
                      </a:r>
                    </a:p>
                  </a:txBody>
                  <a:tcPr marL="8495" marR="8495" marT="8495"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8262051"/>
                  </a:ext>
                </a:extLst>
              </a:tr>
              <a:tr h="292151">
                <a:tc vMerge="1">
                  <a:txBody>
                    <a:bodyPr/>
                    <a:lstStyle>
                      <a:lvl1pPr marL="0" algn="l" defTabSz="914400" rtl="0" eaLnBrk="1" latinLnBrk="0" hangingPunct="1">
                        <a:defRPr sz="14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fontAlgn="b"/>
                      <a:r>
                        <a:rPr lang="en-US" sz="1200" u="none" strike="noStrike">
                          <a:solidFill>
                            <a:schemeClr val="tx1"/>
                          </a:solidFill>
                          <a:effectLst/>
                          <a:latin typeface="Montserrat" panose="00000500000000000000" pitchFamily="2" charset="0"/>
                          <a:cs typeface="Times New Roman" panose="02020603050405020304" pitchFamily="18" charset="0"/>
                        </a:rPr>
                        <a:t>Season</a:t>
                      </a:r>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72000" marR="0" marT="0" marB="0" anchor="ctr">
                    <a:lnL w="12700" cap="flat" cmpd="sng" algn="ctr">
                      <a:solidFill>
                        <a:sysClr val="windowText" lastClr="000000"/>
                      </a:solidFill>
                      <a:prstDash val="solid"/>
                      <a:round/>
                      <a:headEnd type="none" w="med" len="med"/>
                      <a:tailEnd type="none" w="med" len="me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914400" rtl="0" eaLnBrk="1" latinLnBrk="0" hangingPunct="1">
                        <a:defRPr sz="14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fontAlgn="b"/>
                      <a:r>
                        <a:rPr lang="en-US" sz="1200" b="1" i="0" u="none" strike="noStrike">
                          <a:solidFill>
                            <a:schemeClr val="tx1"/>
                          </a:solidFill>
                          <a:effectLst/>
                          <a:latin typeface="Montserrat" panose="00000500000000000000" pitchFamily="2" charset="0"/>
                          <a:cs typeface="Times New Roman" panose="02020603050405020304" pitchFamily="18" charset="0"/>
                        </a:rPr>
                        <a:t>Setting</a:t>
                      </a:r>
                    </a:p>
                  </a:txBody>
                  <a:tcPr marL="8495" marR="8495" marT="8495"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i="0" u="none" strike="noStrike" err="1">
                          <a:solidFill>
                            <a:schemeClr val="tx1"/>
                          </a:solidFill>
                          <a:effectLst/>
                          <a:latin typeface="Montserrat" panose="00000500000000000000" pitchFamily="2" charset="0"/>
                          <a:cs typeface="Times New Roman" panose="02020603050405020304" pitchFamily="18" charset="0"/>
                        </a:rPr>
                        <a:t>Fälle</a:t>
                      </a:r>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no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i="0" u="none" strike="noStrike" err="1">
                          <a:solidFill>
                            <a:schemeClr val="tx1"/>
                          </a:solidFill>
                          <a:effectLst/>
                          <a:latin typeface="Montserrat" panose="00000500000000000000" pitchFamily="2" charset="0"/>
                          <a:cs typeface="Times New Roman" panose="02020603050405020304" pitchFamily="18" charset="0"/>
                        </a:rPr>
                        <a:t>Kontrollen</a:t>
                      </a:r>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no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i="0" u="none" strike="noStrike" err="1">
                          <a:solidFill>
                            <a:schemeClr val="tx1"/>
                          </a:solidFill>
                          <a:effectLst/>
                          <a:latin typeface="Montserrat" panose="00000500000000000000" pitchFamily="2" charset="0"/>
                          <a:cs typeface="Times New Roman" panose="02020603050405020304" pitchFamily="18" charset="0"/>
                        </a:rPr>
                        <a:t>Fälle</a:t>
                      </a:r>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no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b"/>
                      <a:r>
                        <a:rPr lang="en-US" sz="1200" b="1" i="0" u="none" strike="noStrike" err="1">
                          <a:solidFill>
                            <a:schemeClr val="tx1"/>
                          </a:solidFill>
                          <a:effectLst/>
                          <a:latin typeface="Montserrat" panose="00000500000000000000" pitchFamily="2" charset="0"/>
                          <a:cs typeface="Times New Roman" panose="02020603050405020304" pitchFamily="18" charset="0"/>
                        </a:rPr>
                        <a:t>Kontrollen</a:t>
                      </a:r>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noFill/>
                      <a:prstDash val="solid"/>
                      <a:round/>
                      <a:headEnd type="none" w="med" len="med"/>
                      <a:tailEnd type="none" w="med" len="med"/>
                    </a:lnT>
                    <a:lnB w="190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en-US" sz="1200" b="1"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914400" rtl="0" eaLnBrk="1" latinLnBrk="0" hangingPunct="1">
                        <a:defRPr sz="14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fontAlgn="b"/>
                      <a:endParaRPr lang="en-US" sz="120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6994042"/>
                  </a:ext>
                </a:extLst>
              </a:tr>
              <a:tr h="457200">
                <a:tc rowSpan="2">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nl-NL" sz="1200" b="0" i="0" u="none" strike="noStrike">
                          <a:solidFill>
                            <a:schemeClr val="tx1"/>
                          </a:solidFill>
                          <a:effectLst/>
                          <a:latin typeface="Montserrat" panose="00000500000000000000" pitchFamily="2" charset="0"/>
                          <a:cs typeface="Times New Roman" panose="02020603050405020304" pitchFamily="18" charset="0"/>
                        </a:rPr>
                        <a:t>2017–2018</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231F20"/>
                      </a:solidFill>
                      <a:prstDash val="solid"/>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en-US" sz="1200" b="0" i="0" u="none" strike="noStrike" dirty="0" err="1">
                          <a:solidFill>
                            <a:schemeClr val="tx1"/>
                          </a:solidFill>
                          <a:effectLst/>
                          <a:latin typeface="Montserrat" panose="00000500000000000000" pitchFamily="2" charset="0"/>
                          <a:cs typeface="Times New Roman" panose="02020603050405020304" pitchFamily="18" charset="0"/>
                        </a:rPr>
                        <a:t>Notaufnahmebesuch</a:t>
                      </a:r>
                      <a:r>
                        <a:rPr lang="en-US" sz="1200" b="0" i="0" u="none" strike="noStrike" dirty="0">
                          <a:solidFill>
                            <a:schemeClr val="tx1"/>
                          </a:solidFill>
                          <a:effectLst/>
                          <a:latin typeface="Montserrat" panose="00000500000000000000" pitchFamily="2" charset="0"/>
                          <a:cs typeface="Times New Roman" panose="02020603050405020304" pitchFamily="18" charset="0"/>
                        </a:rPr>
                        <a:t> oder stat. </a:t>
                      </a:r>
                      <a:r>
                        <a:rPr lang="en-US" sz="1200" b="0" i="0" u="none" strike="noStrike" dirty="0" err="1">
                          <a:solidFill>
                            <a:schemeClr val="tx1"/>
                          </a:solidFill>
                          <a:effectLst/>
                          <a:latin typeface="Montserrat" panose="00000500000000000000" pitchFamily="2" charset="0"/>
                          <a:cs typeface="Times New Roman" panose="02020603050405020304" pitchFamily="18" charset="0"/>
                        </a:rPr>
                        <a:t>Aufnahme</a:t>
                      </a:r>
                      <a:r>
                        <a:rPr lang="en-US" sz="1200" b="0" i="0" u="none" strike="noStrike" dirty="0">
                          <a:solidFill>
                            <a:schemeClr val="tx1"/>
                          </a:solidFill>
                          <a:effectLst/>
                          <a:latin typeface="Montserrat" panose="00000500000000000000" pitchFamily="2" charset="0"/>
                          <a:cs typeface="Times New Roman" panose="02020603050405020304" pitchFamily="18" charset="0"/>
                        </a:rPr>
                        <a:t> </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231F20"/>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t"/>
                      <a:r>
                        <a:rPr lang="en-US" sz="1200" b="0" i="0" u="none" strike="noStrike">
                          <a:solidFill>
                            <a:schemeClr val="tx1"/>
                          </a:solidFill>
                          <a:effectLst/>
                          <a:latin typeface="Montserrat" panose="00000500000000000000" pitchFamily="2" charset="0"/>
                          <a:cs typeface="Times New Roman" panose="02020603050405020304" pitchFamily="18" charset="0"/>
                        </a:rPr>
                        <a:t>128</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231F20"/>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t"/>
                      <a:r>
                        <a:rPr lang="en-US" sz="1200" b="0" i="0" u="none" strike="noStrike">
                          <a:solidFill>
                            <a:schemeClr val="tx1"/>
                          </a:solidFill>
                          <a:effectLst/>
                          <a:latin typeface="Montserrat" panose="00000500000000000000" pitchFamily="2" charset="0"/>
                          <a:cs typeface="Times New Roman" panose="02020603050405020304" pitchFamily="18" charset="0"/>
                        </a:rPr>
                        <a:t>491</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231F20"/>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t"/>
                      <a:r>
                        <a:rPr lang="en-US" sz="1200" b="0" i="0" u="none" strike="noStrike">
                          <a:solidFill>
                            <a:schemeClr val="tx1"/>
                          </a:solidFill>
                          <a:effectLst/>
                          <a:latin typeface="Montserrat" panose="00000500000000000000" pitchFamily="2" charset="0"/>
                          <a:cs typeface="Times New Roman" panose="02020603050405020304" pitchFamily="18" charset="0"/>
                        </a:rPr>
                        <a:t>2.466</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231F20"/>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t"/>
                      <a:r>
                        <a:rPr lang="en-US" sz="1200" b="0" i="0" u="none" strike="noStrike">
                          <a:solidFill>
                            <a:schemeClr val="tx1"/>
                          </a:solidFill>
                          <a:effectLst/>
                          <a:latin typeface="Montserrat" panose="00000500000000000000" pitchFamily="2" charset="0"/>
                          <a:cs typeface="Times New Roman" panose="02020603050405020304" pitchFamily="18" charset="0"/>
                        </a:rPr>
                        <a:t>8.345</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231F20"/>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endParaRPr lang="en-US" sz="1200" b="0"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231F20"/>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chemeClr val="tx1"/>
                          </a:solidFill>
                          <a:effectLst/>
                          <a:latin typeface="Montserrat" panose="00000500000000000000" pitchFamily="2" charset="0"/>
                          <a:cs typeface="Times New Roman" panose="02020603050405020304" pitchFamily="18" charset="0"/>
                        </a:rPr>
                        <a:t>1,6%</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chemeClr val="tx1"/>
                          </a:solidFill>
                          <a:effectLst/>
                          <a:latin typeface="Montserrat" panose="00000500000000000000" pitchFamily="2" charset="0"/>
                          <a:cs typeface="Times New Roman" panose="02020603050405020304" pitchFamily="18" charset="0"/>
                        </a:rPr>
                        <a:t>(−31,4 to 26,2)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231F20"/>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560001"/>
                  </a:ext>
                </a:extLst>
              </a:tr>
              <a:tr h="457200">
                <a:tc vMerge="1">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nl-NL" sz="1200" b="0" i="0" u="none" strike="noStrike">
                          <a:solidFill>
                            <a:schemeClr val="tx1"/>
                          </a:solidFill>
                          <a:effectLst/>
                          <a:latin typeface="Times New Roman" panose="02020603050405020304" pitchFamily="18" charset="0"/>
                          <a:cs typeface="Times New Roman" panose="02020603050405020304" pitchFamily="18" charset="0"/>
                        </a:rPr>
                        <a:t>2017–2018</a:t>
                      </a:r>
                    </a:p>
                  </a:txBody>
                  <a:tcPr marL="7200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en-US" sz="1200" b="0" i="0" u="none" strike="noStrike" dirty="0" err="1">
                          <a:solidFill>
                            <a:schemeClr val="tx1"/>
                          </a:solidFill>
                          <a:effectLst/>
                          <a:latin typeface="Montserrat" panose="00000500000000000000" pitchFamily="2" charset="0"/>
                          <a:cs typeface="Times New Roman" panose="02020603050405020304" pitchFamily="18" charset="0"/>
                        </a:rPr>
                        <a:t>Stationäre</a:t>
                      </a:r>
                      <a:r>
                        <a:rPr lang="en-US" sz="1200" b="0" i="0" u="none" strike="noStrike" dirty="0">
                          <a:solidFill>
                            <a:schemeClr val="tx1"/>
                          </a:solidFill>
                          <a:effectLst/>
                          <a:latin typeface="Montserrat" panose="00000500000000000000" pitchFamily="2" charset="0"/>
                          <a:cs typeface="Times New Roman" panose="02020603050405020304" pitchFamily="18" charset="0"/>
                        </a:rPr>
                        <a:t> </a:t>
                      </a:r>
                      <a:r>
                        <a:rPr lang="en-US" sz="1200" b="0" i="0" u="none" strike="noStrike" dirty="0" err="1">
                          <a:solidFill>
                            <a:schemeClr val="tx1"/>
                          </a:solidFill>
                          <a:effectLst/>
                          <a:latin typeface="Montserrat" panose="00000500000000000000" pitchFamily="2" charset="0"/>
                          <a:cs typeface="Times New Roman" panose="02020603050405020304" pitchFamily="18" charset="0"/>
                        </a:rPr>
                        <a:t>Aufnahme</a:t>
                      </a:r>
                      <a:endParaRPr lang="en-US" sz="1200" b="0" i="0" u="none" strike="noStrike" dirty="0">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t"/>
                      <a:r>
                        <a:rPr lang="en-US" sz="1200" b="0" i="0" u="none" strike="noStrike">
                          <a:solidFill>
                            <a:schemeClr val="tx1"/>
                          </a:solidFill>
                          <a:effectLst/>
                          <a:latin typeface="Montserrat" panose="00000500000000000000" pitchFamily="2" charset="0"/>
                          <a:cs typeface="Times New Roman" panose="02020603050405020304" pitchFamily="18" charset="0"/>
                        </a:rPr>
                        <a:t>85</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t"/>
                      <a:r>
                        <a:rPr lang="en-US" sz="1200" b="0" i="0" u="none" strike="noStrike">
                          <a:solidFill>
                            <a:schemeClr val="tx1"/>
                          </a:solidFill>
                          <a:effectLst/>
                          <a:latin typeface="Montserrat" panose="00000500000000000000" pitchFamily="2" charset="0"/>
                          <a:cs typeface="Times New Roman" panose="02020603050405020304" pitchFamily="18" charset="0"/>
                        </a:rPr>
                        <a:t>383</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t"/>
                      <a:r>
                        <a:rPr lang="en-US" sz="1200" b="0" i="0" u="none" strike="noStrike">
                          <a:solidFill>
                            <a:schemeClr val="tx1"/>
                          </a:solidFill>
                          <a:effectLst/>
                          <a:latin typeface="Montserrat" panose="00000500000000000000" pitchFamily="2" charset="0"/>
                          <a:cs typeface="Times New Roman" panose="02020603050405020304" pitchFamily="18" charset="0"/>
                        </a:rPr>
                        <a:t>1.703</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algn="ctr" fontAlgn="t"/>
                      <a:r>
                        <a:rPr lang="en-US" sz="1200" b="0" i="0" u="none" strike="noStrike">
                          <a:solidFill>
                            <a:schemeClr val="tx1"/>
                          </a:solidFill>
                          <a:effectLst/>
                          <a:latin typeface="Montserrat" panose="00000500000000000000" pitchFamily="2" charset="0"/>
                          <a:cs typeface="Times New Roman" panose="02020603050405020304" pitchFamily="18" charset="0"/>
                        </a:rPr>
                        <a:t>6.517</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endParaRPr lang="en-US" sz="1200" b="0"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rgbClr val="000000"/>
                          </a:solidFill>
                          <a:effectLst/>
                          <a:latin typeface="Montserrat" panose="00000500000000000000" pitchFamily="2" charset="0"/>
                          <a:cs typeface="Times New Roman" panose="02020603050405020304" pitchFamily="18" charset="0"/>
                        </a:rPr>
                        <a:t>−1,0%</a:t>
                      </a:r>
                    </a:p>
                    <a:p>
                      <a:pPr algn="ctr" fontAlgn="b"/>
                      <a:r>
                        <a:rPr lang="en-US" sz="1200" b="0" i="0" u="none" strike="noStrike">
                          <a:solidFill>
                            <a:srgbClr val="000000"/>
                          </a:solidFill>
                          <a:effectLst/>
                          <a:latin typeface="Montserrat" panose="00000500000000000000" pitchFamily="2" charset="0"/>
                          <a:cs typeface="Times New Roman" panose="02020603050405020304" pitchFamily="18" charset="0"/>
                        </a:rPr>
                        <a:t>(−43 to 28,7)</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2385721"/>
                  </a:ext>
                </a:extLst>
              </a:tr>
              <a:tr h="457200">
                <a:tc rowSpan="2">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nl-NL" sz="1200" b="0" i="0" u="none" strike="noStrike">
                          <a:solidFill>
                            <a:schemeClr val="tx1"/>
                          </a:solidFill>
                          <a:effectLst/>
                          <a:latin typeface="Montserrat" panose="00000500000000000000" pitchFamily="2" charset="0"/>
                          <a:cs typeface="Times New Roman" panose="02020603050405020304" pitchFamily="18" charset="0"/>
                        </a:rPr>
                        <a:t>2018–2019</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en-US" sz="1200" b="0" i="0" u="none" strike="noStrike" dirty="0" err="1">
                          <a:solidFill>
                            <a:schemeClr val="tx1"/>
                          </a:solidFill>
                          <a:effectLst/>
                          <a:latin typeface="Montserrat" panose="00000500000000000000" pitchFamily="2" charset="0"/>
                          <a:cs typeface="Times New Roman" panose="02020603050405020304" pitchFamily="18" charset="0"/>
                        </a:rPr>
                        <a:t>Notaufnahmebesuch</a:t>
                      </a:r>
                      <a:r>
                        <a:rPr lang="en-US" sz="1200" b="0" i="0" u="none" strike="noStrike" dirty="0">
                          <a:solidFill>
                            <a:schemeClr val="tx1"/>
                          </a:solidFill>
                          <a:effectLst/>
                          <a:latin typeface="Montserrat" panose="00000500000000000000" pitchFamily="2" charset="0"/>
                          <a:cs typeface="Times New Roman" panose="02020603050405020304" pitchFamily="18" charset="0"/>
                        </a:rPr>
                        <a:t> oder stat. </a:t>
                      </a:r>
                      <a:r>
                        <a:rPr lang="en-US" sz="1200" b="0" i="0" u="none" strike="noStrike" dirty="0" err="1">
                          <a:solidFill>
                            <a:schemeClr val="tx1"/>
                          </a:solidFill>
                          <a:effectLst/>
                          <a:latin typeface="Montserrat" panose="00000500000000000000" pitchFamily="2" charset="0"/>
                          <a:cs typeface="Times New Roman" panose="02020603050405020304" pitchFamily="18" charset="0"/>
                        </a:rPr>
                        <a:t>Aufnahme</a:t>
                      </a:r>
                      <a:r>
                        <a:rPr lang="en-US" sz="1200" b="0" i="0" u="none" strike="noStrike" dirty="0">
                          <a:solidFill>
                            <a:schemeClr val="tx1"/>
                          </a:solidFill>
                          <a:effectLst/>
                          <a:latin typeface="Montserrat" panose="00000500000000000000" pitchFamily="2" charset="0"/>
                          <a:cs typeface="Times New Roman" panose="02020603050405020304" pitchFamily="18" charset="0"/>
                        </a:rPr>
                        <a:t> </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148</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876</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1.135</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8.265</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endParaRPr lang="en-US" sz="1200" b="0"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Montserrat" panose="00000500000000000000" pitchFamily="2" charset="0"/>
                          <a:cs typeface="Times New Roman" panose="02020603050405020304" pitchFamily="18" charset="0"/>
                        </a:rPr>
                        <a:t>1,6%</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Montserrat" panose="00000500000000000000" pitchFamily="2" charset="0"/>
                          <a:cs typeface="Times New Roman" panose="02020603050405020304" pitchFamily="18" charset="0"/>
                        </a:rPr>
                        <a:t>(−22,7 to 21,1)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84574795"/>
                  </a:ext>
                </a:extLst>
              </a:tr>
              <a:tr h="457200">
                <a:tc vMerge="1">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nl-NL" sz="1200" b="0" i="0" u="none" strike="noStrike">
                          <a:solidFill>
                            <a:schemeClr val="tx1"/>
                          </a:solidFill>
                          <a:effectLst/>
                          <a:latin typeface="Times New Roman" panose="02020603050405020304" pitchFamily="18" charset="0"/>
                          <a:cs typeface="Times New Roman" panose="02020603050405020304" pitchFamily="18" charset="0"/>
                        </a:rPr>
                        <a:t>2018–2019</a:t>
                      </a:r>
                    </a:p>
                  </a:txBody>
                  <a:tcPr marL="7200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en-US" sz="1200" b="0" i="0" u="none" strike="noStrike" dirty="0" err="1">
                          <a:solidFill>
                            <a:schemeClr val="tx1"/>
                          </a:solidFill>
                          <a:effectLst/>
                          <a:latin typeface="Montserrat" panose="00000500000000000000" pitchFamily="2" charset="0"/>
                          <a:cs typeface="Times New Roman" panose="02020603050405020304" pitchFamily="18" charset="0"/>
                        </a:rPr>
                        <a:t>Stationäre</a:t>
                      </a:r>
                      <a:r>
                        <a:rPr lang="en-US" sz="1200" b="0" i="0" u="none" strike="noStrike" dirty="0">
                          <a:solidFill>
                            <a:schemeClr val="tx1"/>
                          </a:solidFill>
                          <a:effectLst/>
                          <a:latin typeface="Montserrat" panose="00000500000000000000" pitchFamily="2" charset="0"/>
                          <a:cs typeface="Times New Roman" panose="02020603050405020304" pitchFamily="18" charset="0"/>
                        </a:rPr>
                        <a:t> </a:t>
                      </a:r>
                      <a:r>
                        <a:rPr lang="en-US" sz="1200" b="0" i="0" u="none" strike="noStrike" dirty="0" err="1">
                          <a:solidFill>
                            <a:schemeClr val="tx1"/>
                          </a:solidFill>
                          <a:effectLst/>
                          <a:latin typeface="Montserrat" panose="00000500000000000000" pitchFamily="2" charset="0"/>
                          <a:cs typeface="Times New Roman" panose="02020603050405020304" pitchFamily="18" charset="0"/>
                        </a:rPr>
                        <a:t>Aufnahme</a:t>
                      </a:r>
                      <a:endParaRPr lang="en-US" sz="1200" b="0" i="0" u="none" strike="noStrike" dirty="0">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97</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660</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787</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6.541</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endParaRPr lang="en-US" sz="1200" b="0"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rgbClr val="000000"/>
                          </a:solidFill>
                          <a:effectLst/>
                          <a:latin typeface="Montserrat" panose="00000500000000000000" pitchFamily="2" charset="0"/>
                          <a:cs typeface="Times New Roman" panose="02020603050405020304" pitchFamily="18" charset="0"/>
                        </a:rPr>
                        <a:t>3,3%</a:t>
                      </a:r>
                    </a:p>
                    <a:p>
                      <a:pPr algn="ctr" fontAlgn="b"/>
                      <a:r>
                        <a:rPr lang="en-US" sz="1200" b="0" i="0" u="none" strike="noStrike">
                          <a:solidFill>
                            <a:srgbClr val="000000"/>
                          </a:solidFill>
                          <a:effectLst/>
                          <a:latin typeface="Montserrat" panose="00000500000000000000" pitchFamily="2" charset="0"/>
                          <a:cs typeface="Times New Roman" panose="02020603050405020304" pitchFamily="18" charset="0"/>
                        </a:rPr>
                        <a:t>(−27,4 to 26,5)</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2083179"/>
                  </a:ext>
                </a:extLst>
              </a:tr>
              <a:tr h="457200">
                <a:tc rowSpan="2">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lang="nl-NL" sz="1200" b="0" i="0" u="none" strike="noStrike">
                          <a:solidFill>
                            <a:schemeClr val="tx1"/>
                          </a:solidFill>
                          <a:effectLst/>
                          <a:latin typeface="Montserrat" panose="00000500000000000000" pitchFamily="2" charset="0"/>
                          <a:cs typeface="Times New Roman" panose="02020603050405020304" pitchFamily="18" charset="0"/>
                        </a:rPr>
                        <a:t>2019–2020</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en-US" sz="1200" b="0" i="0" u="none" strike="noStrike" dirty="0" err="1">
                          <a:solidFill>
                            <a:schemeClr val="tx1"/>
                          </a:solidFill>
                          <a:effectLst/>
                          <a:latin typeface="Montserrat" panose="00000500000000000000" pitchFamily="2" charset="0"/>
                          <a:cs typeface="Times New Roman" panose="02020603050405020304" pitchFamily="18" charset="0"/>
                        </a:rPr>
                        <a:t>Notaufnahmebesuch</a:t>
                      </a:r>
                      <a:r>
                        <a:rPr lang="en-US" sz="1200" b="0" i="0" u="none" strike="noStrike" dirty="0">
                          <a:solidFill>
                            <a:schemeClr val="tx1"/>
                          </a:solidFill>
                          <a:effectLst/>
                          <a:latin typeface="Montserrat" panose="00000500000000000000" pitchFamily="2" charset="0"/>
                          <a:cs typeface="Times New Roman" panose="02020603050405020304" pitchFamily="18" charset="0"/>
                        </a:rPr>
                        <a:t> oder stat. </a:t>
                      </a:r>
                      <a:r>
                        <a:rPr lang="en-US" sz="1200" b="0" i="0" u="none" strike="noStrike" dirty="0" err="1">
                          <a:solidFill>
                            <a:schemeClr val="tx1"/>
                          </a:solidFill>
                          <a:effectLst/>
                          <a:latin typeface="Montserrat" panose="00000500000000000000" pitchFamily="2" charset="0"/>
                          <a:cs typeface="Times New Roman" panose="02020603050405020304" pitchFamily="18" charset="0"/>
                        </a:rPr>
                        <a:t>Aufnahme</a:t>
                      </a:r>
                      <a:r>
                        <a:rPr lang="en-US" sz="1200" b="0" i="0" u="none" strike="noStrike" dirty="0">
                          <a:solidFill>
                            <a:schemeClr val="tx1"/>
                          </a:solidFill>
                          <a:effectLst/>
                          <a:latin typeface="Montserrat" panose="00000500000000000000" pitchFamily="2" charset="0"/>
                          <a:cs typeface="Times New Roman" panose="02020603050405020304" pitchFamily="18" charset="0"/>
                        </a:rPr>
                        <a:t> </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98</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743</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726</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5.432</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endParaRPr lang="en-US" sz="1200" b="0"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a:solidFill>
                            <a:srgbClr val="000000"/>
                          </a:solidFill>
                          <a:effectLst/>
                          <a:latin typeface="Montserrat" panose="00000500000000000000" pitchFamily="2" charset="0"/>
                          <a:cs typeface="Times New Roman" panose="02020603050405020304" pitchFamily="18" charset="0"/>
                        </a:rPr>
                        <a:t>−15,2%</a:t>
                      </a:r>
                    </a:p>
                    <a:p>
                      <a:pPr algn="ctr" fontAlgn="b"/>
                      <a:r>
                        <a:rPr lang="en-US" sz="1200" b="0" i="0" u="none" strike="noStrike">
                          <a:solidFill>
                            <a:srgbClr val="000000"/>
                          </a:solidFill>
                          <a:effectLst/>
                          <a:latin typeface="Montserrat" panose="00000500000000000000" pitchFamily="2" charset="0"/>
                          <a:cs typeface="Times New Roman" panose="02020603050405020304" pitchFamily="18" charset="0"/>
                        </a:rPr>
                        <a:t>(−54 to 13,8)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solid"/>
                      <a:round/>
                      <a:headEnd type="none" w="med" len="med"/>
                      <a:tailEnd type="none" w="med" len="med"/>
                    </a:lnT>
                    <a:lnB w="9525" cap="flat" cmpd="sng" algn="ctr">
                      <a:solidFill>
                        <a:srgbClr val="808285">
                          <a:lumMod val="75000"/>
                        </a:srgbClr>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227131"/>
                  </a:ext>
                </a:extLst>
              </a:tr>
              <a:tr h="457200">
                <a:tc vMerge="1">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lang="nl-NL" sz="1200" b="0" i="0" u="none" strike="noStrike">
                          <a:solidFill>
                            <a:schemeClr val="tx1"/>
                          </a:solidFill>
                          <a:effectLst/>
                          <a:latin typeface="Times New Roman" panose="02020603050405020304" pitchFamily="18" charset="0"/>
                          <a:cs typeface="Times New Roman" panose="02020603050405020304" pitchFamily="18" charset="0"/>
                        </a:rPr>
                        <a:t>2019–2020</a:t>
                      </a:r>
                    </a:p>
                  </a:txBody>
                  <a:tcPr marL="7200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r>
                        <a:rPr lang="en-US" sz="1200" b="0" i="0" u="none" strike="noStrike" dirty="0" err="1">
                          <a:solidFill>
                            <a:schemeClr val="tx1"/>
                          </a:solidFill>
                          <a:effectLst/>
                          <a:latin typeface="Montserrat" panose="00000500000000000000" pitchFamily="2" charset="0"/>
                          <a:cs typeface="Times New Roman" panose="02020603050405020304" pitchFamily="18" charset="0"/>
                        </a:rPr>
                        <a:t>Stationäre</a:t>
                      </a:r>
                      <a:r>
                        <a:rPr lang="en-US" sz="1200" b="0" i="0" u="none" strike="noStrike" dirty="0">
                          <a:solidFill>
                            <a:schemeClr val="tx1"/>
                          </a:solidFill>
                          <a:effectLst/>
                          <a:latin typeface="Montserrat" panose="00000500000000000000" pitchFamily="2" charset="0"/>
                          <a:cs typeface="Times New Roman" panose="02020603050405020304" pitchFamily="18" charset="0"/>
                        </a:rPr>
                        <a:t> </a:t>
                      </a:r>
                      <a:r>
                        <a:rPr lang="en-US" sz="1200" b="0" i="0" u="none" strike="noStrike" dirty="0" err="1">
                          <a:solidFill>
                            <a:schemeClr val="tx1"/>
                          </a:solidFill>
                          <a:effectLst/>
                          <a:latin typeface="Montserrat" panose="00000500000000000000" pitchFamily="2" charset="0"/>
                          <a:cs typeface="Times New Roman" panose="02020603050405020304" pitchFamily="18" charset="0"/>
                        </a:rPr>
                        <a:t>Aufnahme</a:t>
                      </a:r>
                      <a:endParaRPr lang="en-US" sz="1200" b="0" i="0" u="none" strike="noStrike" dirty="0">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ontserrat" panose="00000500000000000000" pitchFamily="2" charset="0"/>
                          <a:ea typeface="+mn-ea"/>
                          <a:cs typeface="Times New Roman" panose="02020603050405020304" pitchFamily="18" charset="0"/>
                        </a:rPr>
                        <a:t>67</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579</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477</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Montserrat Light"/>
                        </a:defRPr>
                      </a:lvl1pPr>
                      <a:lvl2pPr marL="457200" algn="l" defTabSz="457200" rtl="0" eaLnBrk="1" latinLnBrk="0" hangingPunct="1">
                        <a:defRPr sz="1800" kern="1200">
                          <a:solidFill>
                            <a:schemeClr val="tx1"/>
                          </a:solidFill>
                          <a:latin typeface="Montserrat Light"/>
                        </a:defRPr>
                      </a:lvl2pPr>
                      <a:lvl3pPr marL="914400" algn="l" defTabSz="457200" rtl="0" eaLnBrk="1" latinLnBrk="0" hangingPunct="1">
                        <a:defRPr sz="1800" kern="1200">
                          <a:solidFill>
                            <a:schemeClr val="tx1"/>
                          </a:solidFill>
                          <a:latin typeface="Montserrat Light"/>
                        </a:defRPr>
                      </a:lvl3pPr>
                      <a:lvl4pPr marL="1371600" algn="l" defTabSz="457200" rtl="0" eaLnBrk="1" latinLnBrk="0" hangingPunct="1">
                        <a:defRPr sz="1800" kern="1200">
                          <a:solidFill>
                            <a:schemeClr val="tx1"/>
                          </a:solidFill>
                          <a:latin typeface="Montserrat Light"/>
                        </a:defRPr>
                      </a:lvl4pPr>
                      <a:lvl5pPr marL="1828800" algn="l" defTabSz="457200" rtl="0" eaLnBrk="1" latinLnBrk="0" hangingPunct="1">
                        <a:defRPr sz="1800" kern="1200">
                          <a:solidFill>
                            <a:schemeClr val="tx1"/>
                          </a:solidFill>
                          <a:latin typeface="Montserrat Light"/>
                        </a:defRPr>
                      </a:lvl5pPr>
                      <a:lvl6pPr marL="2286000" algn="l" defTabSz="457200" rtl="0" eaLnBrk="1" latinLnBrk="0" hangingPunct="1">
                        <a:defRPr sz="1800" kern="1200">
                          <a:solidFill>
                            <a:schemeClr val="tx1"/>
                          </a:solidFill>
                          <a:latin typeface="Montserrat Light"/>
                        </a:defRPr>
                      </a:lvl6pPr>
                      <a:lvl7pPr marL="2743200" algn="l" defTabSz="457200" rtl="0" eaLnBrk="1" latinLnBrk="0" hangingPunct="1">
                        <a:defRPr sz="1800" kern="1200">
                          <a:solidFill>
                            <a:schemeClr val="tx1"/>
                          </a:solidFill>
                          <a:latin typeface="Montserrat Light"/>
                        </a:defRPr>
                      </a:lvl7pPr>
                      <a:lvl8pPr marL="3200400" algn="l" defTabSz="457200" rtl="0" eaLnBrk="1" latinLnBrk="0" hangingPunct="1">
                        <a:defRPr sz="1800" kern="1200">
                          <a:solidFill>
                            <a:schemeClr val="tx1"/>
                          </a:solidFill>
                          <a:latin typeface="Montserrat Light"/>
                        </a:defRPr>
                      </a:lvl8pPr>
                      <a:lvl9pPr marL="3657600" algn="l" defTabSz="457200" rtl="0" eaLnBrk="1" latinLnBrk="0" hangingPunct="1">
                        <a:defRPr sz="1800" kern="1200">
                          <a:solidFill>
                            <a:schemeClr val="tx1"/>
                          </a:solidFill>
                          <a:latin typeface="Montserrat Light"/>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panose="00000500000000000000" pitchFamily="2" charset="0"/>
                          <a:ea typeface="+mn-ea"/>
                          <a:cs typeface="Times New Roman" panose="02020603050405020304" pitchFamily="18" charset="0"/>
                        </a:rPr>
                        <a:t>4.206</a:t>
                      </a: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t"/>
                      <a:endParaRPr lang="en-US" sz="1200" b="0" i="0" u="none" strike="noStrike">
                        <a:solidFill>
                          <a:schemeClr val="tx1"/>
                        </a:solidFill>
                        <a:effectLst/>
                        <a:latin typeface="Montserrat" panose="00000500000000000000" pitchFamily="2" charset="0"/>
                        <a:cs typeface="Times New Roman" panose="02020603050405020304" pitchFamily="18" charset="0"/>
                      </a:endParaRPr>
                    </a:p>
                  </a:txBody>
                  <a:tcPr marL="8495" marR="8495" marT="849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4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en-US" sz="1200" b="0" i="0" u="none" strike="noStrike" dirty="0">
                          <a:solidFill>
                            <a:srgbClr val="000000"/>
                          </a:solidFill>
                          <a:effectLst/>
                          <a:latin typeface="Montserrat" panose="00000500000000000000" pitchFamily="2" charset="0"/>
                          <a:cs typeface="Times New Roman" panose="02020603050405020304" pitchFamily="18" charset="0"/>
                        </a:rPr>
                        <a:t>−6,0%</a:t>
                      </a:r>
                    </a:p>
                    <a:p>
                      <a:pPr algn="ctr" fontAlgn="b"/>
                      <a:r>
                        <a:rPr lang="en-US" sz="1200" b="0" i="0" u="none" strike="noStrike" dirty="0">
                          <a:solidFill>
                            <a:srgbClr val="000000"/>
                          </a:solidFill>
                          <a:effectLst/>
                          <a:latin typeface="Montserrat" panose="00000500000000000000" pitchFamily="2" charset="0"/>
                          <a:cs typeface="Times New Roman" panose="02020603050405020304" pitchFamily="18" charset="0"/>
                        </a:rPr>
                        <a:t>(−48,5 to 24,4)</a:t>
                      </a: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808285">
                          <a:lumMod val="75000"/>
                        </a:srgbClr>
                      </a:solidFill>
                      <a:prstDash val="lgDash"/>
                      <a:round/>
                      <a:headEnd type="none" w="med" len="med"/>
                      <a:tailEnd type="none" w="med" len="med"/>
                    </a:lnT>
                    <a:lnB w="9525" cap="flat" cmpd="sng" algn="ctr">
                      <a:solidFill>
                        <a:srgbClr val="808285">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9985946"/>
                  </a:ext>
                </a:extLst>
              </a:tr>
            </a:tbl>
          </a:graphicData>
        </a:graphic>
      </p:graphicFrame>
      <p:graphicFrame>
        <p:nvGraphicFramePr>
          <p:cNvPr id="6" name="Chart 10">
            <a:extLst>
              <a:ext uri="{FF2B5EF4-FFF2-40B4-BE49-F238E27FC236}">
                <a16:creationId xmlns:a16="http://schemas.microsoft.com/office/drawing/2014/main" id="{3226F7A4-1304-D3C4-768D-3DCB66F8B08A}"/>
              </a:ext>
            </a:extLst>
          </p:cNvPr>
          <p:cNvGraphicFramePr/>
          <p:nvPr/>
        </p:nvGraphicFramePr>
        <p:xfrm>
          <a:off x="7034394" y="2623896"/>
          <a:ext cx="3171826" cy="331212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1">
            <a:extLst>
              <a:ext uri="{FF2B5EF4-FFF2-40B4-BE49-F238E27FC236}">
                <a16:creationId xmlns:a16="http://schemas.microsoft.com/office/drawing/2014/main" id="{EE70B48D-88A6-5689-07C9-C2ACFC15DC80}"/>
              </a:ext>
            </a:extLst>
          </p:cNvPr>
          <p:cNvSpPr txBox="1">
            <a:spLocks/>
          </p:cNvSpPr>
          <p:nvPr/>
        </p:nvSpPr>
        <p:spPr>
          <a:xfrm>
            <a:off x="663066" y="312126"/>
            <a:ext cx="11137692" cy="1354217"/>
          </a:xfrm>
          <a:prstGeom prst="rect">
            <a:avLst/>
          </a:prstGeom>
        </p:spPr>
        <p:txBody>
          <a:bodyPr vert="horz" wrap="square" lIns="0" tIns="0" rIns="0" bIns="0" rtlCol="0">
            <a:spAutoFit/>
          </a:bodyPr>
          <a:lstStyle>
            <a:lvl1pPr indent="0">
              <a:lnSpc>
                <a:spcPct val="100000"/>
              </a:lnSpc>
              <a:spcBef>
                <a:spcPts val="0"/>
              </a:spcBef>
              <a:spcAft>
                <a:spcPts val="0"/>
              </a:spcAft>
              <a:buFont typeface="Arial" panose="020B0604020202020204" pitchFamily="34" charset="0"/>
              <a:buNone/>
              <a:defRPr sz="2800" b="1">
                <a:solidFill>
                  <a:schemeClr val="accent1"/>
                </a:solidFill>
                <a:latin typeface="+mj-lt"/>
              </a:defRPr>
            </a:lvl1pPr>
            <a:lvl2pPr marL="0" indent="0">
              <a:lnSpc>
                <a:spcPct val="90000"/>
              </a:lnSpc>
              <a:spcBef>
                <a:spcPts val="300"/>
              </a:spcBef>
              <a:spcAft>
                <a:spcPts val="300"/>
              </a:spcAft>
              <a:buClr>
                <a:schemeClr val="accent1"/>
              </a:buClr>
              <a:buFont typeface="Arial" panose="020B0604020202020204" pitchFamily="34" charset="0"/>
              <a:buNone/>
              <a:defRPr sz="2000"/>
            </a:lvl2pPr>
            <a:lvl3pPr marL="720000" indent="-288000">
              <a:lnSpc>
                <a:spcPct val="100000"/>
              </a:lnSpc>
              <a:spcBef>
                <a:spcPts val="1800"/>
              </a:spcBef>
              <a:spcAft>
                <a:spcPts val="0"/>
              </a:spcAft>
              <a:buClr>
                <a:schemeClr val="accent1"/>
              </a:buClr>
              <a:buFont typeface="Arial" panose="020B0604020202020204" pitchFamily="34" charset="0"/>
              <a:buChar char="•"/>
              <a:defRPr sz="1000">
                <a:solidFill>
                  <a:schemeClr val="accent1"/>
                </a:solidFill>
                <a:latin typeface="+mj-lt"/>
                <a:cs typeface="Segoe UI" panose="020B0502040204020203" pitchFamily="34" charset="0"/>
              </a:defRPr>
            </a:lvl3pPr>
            <a:lvl4pPr marL="1080000" indent="-288000">
              <a:lnSpc>
                <a:spcPct val="100000"/>
              </a:lnSpc>
              <a:spcBef>
                <a:spcPts val="600"/>
              </a:spcBef>
              <a:spcAft>
                <a:spcPts val="0"/>
              </a:spcAft>
              <a:buClr>
                <a:schemeClr val="accent1"/>
              </a:buClr>
              <a:buFont typeface="Arial" panose="020B0604020202020204" pitchFamily="34" charset="0"/>
              <a:buChar char="•"/>
              <a:defRPr sz="1200"/>
            </a:lvl4pPr>
            <a:lvl5pPr marL="1440000" indent="-252000">
              <a:lnSpc>
                <a:spcPct val="100000"/>
              </a:lnSpc>
              <a:spcBef>
                <a:spcPts val="600"/>
              </a:spcBef>
              <a:spcAft>
                <a:spcPts val="0"/>
              </a:spcAft>
              <a:buClr>
                <a:schemeClr val="accent1"/>
              </a:buClr>
              <a:buFont typeface="Arial" panose="020B0604020202020204" pitchFamily="34" charset="0"/>
              <a:buChar char="•"/>
              <a:defRPr sz="1100"/>
            </a:lvl5pPr>
            <a:lvl6pPr marL="1800000" indent="-252000">
              <a:lnSpc>
                <a:spcPct val="100000"/>
              </a:lnSpc>
              <a:spcBef>
                <a:spcPts val="600"/>
              </a:spcBef>
              <a:spcAft>
                <a:spcPts val="0"/>
              </a:spcAft>
              <a:buClr>
                <a:schemeClr val="accent1"/>
              </a:buClr>
              <a:buFont typeface="Arial" panose="020B0604020202020204" pitchFamily="34" charset="0"/>
              <a:buChar char="•"/>
              <a:defRPr sz="1050"/>
            </a:lvl6pPr>
            <a:lvl7pPr marL="2160000" indent="-252000">
              <a:lnSpc>
                <a:spcPct val="100000"/>
              </a:lnSpc>
              <a:spcBef>
                <a:spcPts val="600"/>
              </a:spcBef>
              <a:spcAft>
                <a:spcPts val="0"/>
              </a:spcAft>
              <a:buClr>
                <a:schemeClr val="accent1"/>
              </a:buClr>
              <a:buFont typeface="Arial" panose="020B0604020202020204" pitchFamily="34" charset="0"/>
              <a:buChar char="•"/>
              <a:defRPr sz="1000"/>
            </a:lvl7pPr>
            <a:lvl8pPr marL="2520000" indent="-252000">
              <a:lnSpc>
                <a:spcPct val="100000"/>
              </a:lnSpc>
              <a:spcBef>
                <a:spcPts val="600"/>
              </a:spcBef>
              <a:spcAft>
                <a:spcPts val="0"/>
              </a:spcAft>
              <a:buClr>
                <a:schemeClr val="accent1"/>
              </a:buClr>
              <a:buFont typeface="Arial" panose="020B0604020202020204" pitchFamily="34" charset="0"/>
              <a:buChar char="•"/>
              <a:defRPr sz="900"/>
            </a:lvl8pPr>
            <a:lvl9pPr marL="2835450" indent="-171450">
              <a:lnSpc>
                <a:spcPct val="100000"/>
              </a:lnSpc>
              <a:spcBef>
                <a:spcPts val="600"/>
              </a:spcBef>
              <a:spcAft>
                <a:spcPts val="0"/>
              </a:spcAft>
              <a:buClr>
                <a:schemeClr val="accent1"/>
              </a:buClr>
              <a:buFont typeface="Arial" panose="020B0604020202020204" pitchFamily="34" charset="0"/>
              <a:buChar char="•"/>
              <a:defRPr sz="900"/>
            </a:lvl9pPr>
          </a:lstStyle>
          <a:p>
            <a:r>
              <a:rPr lang="en-US" sz="2200" b="0" dirty="0"/>
              <a:t>Der </a:t>
            </a:r>
            <a:r>
              <a:rPr lang="en-US" sz="2200" dirty="0"/>
              <a:t>MF59-adjuvantierte und </a:t>
            </a:r>
            <a:r>
              <a:rPr lang="en-US" sz="2200" dirty="0" err="1"/>
              <a:t>hochdosierte</a:t>
            </a:r>
            <a:r>
              <a:rPr lang="en-US" sz="2200" dirty="0"/>
              <a:t> </a:t>
            </a:r>
            <a:r>
              <a:rPr lang="en-US" sz="2200" dirty="0" err="1"/>
              <a:t>Grippeimpfstoff</a:t>
            </a:r>
            <a:r>
              <a:rPr lang="en-US" sz="2200" dirty="0"/>
              <a:t> </a:t>
            </a:r>
            <a:r>
              <a:rPr lang="en-US" sz="2200" b="0" dirty="0" err="1"/>
              <a:t>zeigten</a:t>
            </a:r>
            <a:r>
              <a:rPr lang="en-US" sz="2200" b="0" dirty="0"/>
              <a:t> </a:t>
            </a:r>
            <a:r>
              <a:rPr lang="en-US" sz="2200" dirty="0" err="1"/>
              <a:t>über</a:t>
            </a:r>
            <a:r>
              <a:rPr lang="en-US" sz="2200" dirty="0"/>
              <a:t> 3 US </a:t>
            </a:r>
            <a:r>
              <a:rPr lang="en-US" sz="2200" dirty="0" err="1"/>
              <a:t>Saisons</a:t>
            </a:r>
            <a:r>
              <a:rPr lang="en-US" sz="2200" dirty="0"/>
              <a:t> </a:t>
            </a:r>
            <a:r>
              <a:rPr lang="en-US" sz="2200" b="0" dirty="0" err="1"/>
              <a:t>eine</a:t>
            </a:r>
            <a:r>
              <a:rPr lang="en-US" sz="2200" b="0" dirty="0"/>
              <a:t> </a:t>
            </a:r>
            <a:r>
              <a:rPr lang="en-US" sz="2200" dirty="0" err="1"/>
              <a:t>vergleichbare</a:t>
            </a:r>
            <a:r>
              <a:rPr lang="en-US" sz="2200" dirty="0"/>
              <a:t> relative </a:t>
            </a:r>
            <a:r>
              <a:rPr lang="en-US" sz="2200" dirty="0" err="1"/>
              <a:t>Impfeffektivität</a:t>
            </a:r>
            <a:r>
              <a:rPr lang="en-US" sz="2200" dirty="0"/>
              <a:t> </a:t>
            </a:r>
            <a:r>
              <a:rPr lang="en-US" sz="2200" b="0" dirty="0"/>
              <a:t>in der </a:t>
            </a:r>
            <a:r>
              <a:rPr lang="en-US" sz="2200" dirty="0" err="1"/>
              <a:t>Prävention</a:t>
            </a:r>
            <a:r>
              <a:rPr lang="en-US" sz="2200" dirty="0"/>
              <a:t> von Influenza-</a:t>
            </a:r>
            <a:r>
              <a:rPr lang="en-US" sz="2200" dirty="0" err="1"/>
              <a:t>testbestätigten</a:t>
            </a:r>
            <a:r>
              <a:rPr lang="en-US" sz="2200" dirty="0"/>
              <a:t> </a:t>
            </a:r>
            <a:r>
              <a:rPr lang="en-US" sz="2200" dirty="0" err="1"/>
              <a:t>stationären</a:t>
            </a:r>
            <a:r>
              <a:rPr lang="en-US" sz="2200" dirty="0"/>
              <a:t> </a:t>
            </a:r>
            <a:r>
              <a:rPr lang="en-US" sz="2200" dirty="0" err="1"/>
              <a:t>Aufnahmen</a:t>
            </a:r>
            <a:r>
              <a:rPr lang="en-US" sz="2200" dirty="0"/>
              <a:t> &amp; </a:t>
            </a:r>
            <a:r>
              <a:rPr lang="en-US" sz="2200" dirty="0" err="1"/>
              <a:t>Notaufnahmebesuchen</a:t>
            </a:r>
            <a:r>
              <a:rPr lang="en-US" sz="2200" dirty="0"/>
              <a:t> </a:t>
            </a:r>
            <a:r>
              <a:rPr lang="en-US" sz="2200" b="0" dirty="0"/>
              <a:t>und </a:t>
            </a:r>
            <a:r>
              <a:rPr lang="en-US" sz="2200" dirty="0" err="1"/>
              <a:t>nur</a:t>
            </a:r>
            <a:r>
              <a:rPr lang="en-US" sz="2200" dirty="0"/>
              <a:t> </a:t>
            </a:r>
            <a:r>
              <a:rPr lang="en-US" sz="2200" dirty="0" err="1"/>
              <a:t>stationärer</a:t>
            </a:r>
            <a:r>
              <a:rPr lang="en-US" sz="2200" dirty="0"/>
              <a:t> </a:t>
            </a:r>
            <a:r>
              <a:rPr lang="en-US" sz="2200" dirty="0" err="1"/>
              <a:t>Aufnahmen</a:t>
            </a:r>
            <a:r>
              <a:rPr lang="en-US" sz="2200" dirty="0"/>
              <a:t> </a:t>
            </a:r>
            <a:endParaRPr lang="en-AU" sz="2200" dirty="0"/>
          </a:p>
        </p:txBody>
      </p:sp>
      <p:grpSp>
        <p:nvGrpSpPr>
          <p:cNvPr id="18" name="Group 17">
            <a:extLst>
              <a:ext uri="{FF2B5EF4-FFF2-40B4-BE49-F238E27FC236}">
                <a16:creationId xmlns:a16="http://schemas.microsoft.com/office/drawing/2014/main" id="{106BAD8E-A8B1-550F-DB8B-DBDC1DEFF381}"/>
              </a:ext>
            </a:extLst>
          </p:cNvPr>
          <p:cNvGrpSpPr/>
          <p:nvPr/>
        </p:nvGrpSpPr>
        <p:grpSpPr>
          <a:xfrm>
            <a:off x="6800928" y="5668116"/>
            <a:ext cx="3638758" cy="461814"/>
            <a:chOff x="6517758" y="5587530"/>
            <a:chExt cx="3638758" cy="461814"/>
          </a:xfrm>
        </p:grpSpPr>
        <p:sp>
          <p:nvSpPr>
            <p:cNvPr id="19" name="Arrow: Right 18">
              <a:extLst>
                <a:ext uri="{FF2B5EF4-FFF2-40B4-BE49-F238E27FC236}">
                  <a16:creationId xmlns:a16="http://schemas.microsoft.com/office/drawing/2014/main" id="{6AB5FC5B-9DDE-D99E-AB0A-2C703934EC95}"/>
                </a:ext>
              </a:extLst>
            </p:cNvPr>
            <p:cNvSpPr/>
            <p:nvPr/>
          </p:nvSpPr>
          <p:spPr>
            <a:xfrm flipH="1">
              <a:off x="6517758" y="5587530"/>
              <a:ext cx="1808452" cy="461814"/>
            </a:xfrm>
            <a:prstGeom prst="rightArrow">
              <a:avLst>
                <a:gd name="adj1" fmla="val 54312"/>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err="1">
                  <a:solidFill>
                    <a:prstClr val="white"/>
                  </a:solidFill>
                  <a:latin typeface="Montserrat" panose="00000500000000000000" pitchFamily="2" charset="0"/>
                  <a:cs typeface="Calibri" panose="020F0502020204030204" pitchFamily="34" charset="0"/>
                </a:rPr>
                <a:t>Favorisiert</a:t>
              </a:r>
              <a:r>
                <a:rPr lang="en-AU" sz="1000" b="1" dirty="0">
                  <a:solidFill>
                    <a:prstClr val="white"/>
                  </a:solidFill>
                  <a:latin typeface="Montserrat" panose="00000500000000000000" pitchFamily="2" charset="0"/>
                  <a:cs typeface="Calibri" panose="020F0502020204030204" pitchFamily="34" charset="0"/>
                </a:rPr>
                <a:t> HD-TIV</a:t>
              </a:r>
            </a:p>
          </p:txBody>
        </p:sp>
        <p:sp>
          <p:nvSpPr>
            <p:cNvPr id="20" name="Arrow: Right 19">
              <a:extLst>
                <a:ext uri="{FF2B5EF4-FFF2-40B4-BE49-F238E27FC236}">
                  <a16:creationId xmlns:a16="http://schemas.microsoft.com/office/drawing/2014/main" id="{301FF89B-4A2B-AEDC-0C80-BA98203BA819}"/>
                </a:ext>
              </a:extLst>
            </p:cNvPr>
            <p:cNvSpPr/>
            <p:nvPr/>
          </p:nvSpPr>
          <p:spPr>
            <a:xfrm>
              <a:off x="8348065" y="5587530"/>
              <a:ext cx="1808451" cy="461814"/>
            </a:xfrm>
            <a:prstGeom prst="rightArrow">
              <a:avLst>
                <a:gd name="adj1" fmla="val 54312"/>
                <a:gd name="adj2" fmla="val 5000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err="1">
                  <a:solidFill>
                    <a:prstClr val="white"/>
                  </a:solidFill>
                  <a:latin typeface="Montserrat" panose="00000500000000000000" pitchFamily="2" charset="0"/>
                  <a:cs typeface="Calibri" panose="020F0502020204030204" pitchFamily="34" charset="0"/>
                </a:rPr>
                <a:t>Favorisiert</a:t>
              </a:r>
              <a:r>
                <a:rPr lang="en-AU" sz="1000" b="1" dirty="0">
                  <a:solidFill>
                    <a:prstClr val="white"/>
                  </a:solidFill>
                  <a:latin typeface="Montserrat" panose="00000500000000000000" pitchFamily="2" charset="0"/>
                  <a:cs typeface="Calibri" panose="020F0502020204030204" pitchFamily="34" charset="0"/>
                </a:rPr>
                <a:t> </a:t>
              </a:r>
              <a:r>
                <a:rPr lang="en-AU" sz="1000" b="1" dirty="0" err="1">
                  <a:solidFill>
                    <a:prstClr val="white"/>
                  </a:solidFill>
                  <a:latin typeface="Montserrat" panose="00000500000000000000" pitchFamily="2" charset="0"/>
                  <a:cs typeface="Calibri" panose="020F0502020204030204" pitchFamily="34" charset="0"/>
                </a:rPr>
                <a:t>aTIV</a:t>
              </a:r>
              <a:endParaRPr lang="en-AU" sz="1000" b="1" dirty="0">
                <a:solidFill>
                  <a:prstClr val="white"/>
                </a:solidFill>
                <a:latin typeface="Montserrat" panose="00000500000000000000" pitchFamily="2" charset="0"/>
                <a:cs typeface="Calibri" panose="020F0502020204030204" pitchFamily="34" charset="0"/>
              </a:endParaRPr>
            </a:p>
          </p:txBody>
        </p:sp>
      </p:grpSp>
      <p:sp>
        <p:nvSpPr>
          <p:cNvPr id="21" name="TextBox 20">
            <a:extLst>
              <a:ext uri="{FF2B5EF4-FFF2-40B4-BE49-F238E27FC236}">
                <a16:creationId xmlns:a16="http://schemas.microsoft.com/office/drawing/2014/main" id="{23713FB9-BB61-075F-81D5-59C37C25B95B}"/>
              </a:ext>
            </a:extLst>
          </p:cNvPr>
          <p:cNvSpPr txBox="1"/>
          <p:nvPr/>
        </p:nvSpPr>
        <p:spPr>
          <a:xfrm>
            <a:off x="9603822" y="15485"/>
            <a:ext cx="2588178" cy="1169551"/>
          </a:xfrm>
          <a:prstGeom prst="rect">
            <a:avLst/>
          </a:prstGeom>
          <a:noFill/>
        </p:spPr>
        <p:txBody>
          <a:bodyPr wrap="square" rtlCol="0">
            <a:spAutoFit/>
          </a:bodyPr>
          <a:lstStyle/>
          <a:p>
            <a:r>
              <a:rPr lang="de-DE" sz="1400" b="1" dirty="0">
                <a:highlight>
                  <a:srgbClr val="00FFFF"/>
                </a:highlight>
              </a:rPr>
              <a:t>Anmerkung CSL Seqirus:</a:t>
            </a:r>
          </a:p>
          <a:p>
            <a:r>
              <a:rPr lang="de-DE" sz="1400" b="1" dirty="0">
                <a:highlight>
                  <a:srgbClr val="00FFFF"/>
                </a:highlight>
              </a:rPr>
              <a:t>Optional, exploratorische Analysen über die Saison-spezifische relative Impfstoffeffektivität</a:t>
            </a:r>
            <a:endParaRPr lang="en-US" sz="1400" b="1" dirty="0">
              <a:highlight>
                <a:srgbClr val="00FFFF"/>
              </a:highlight>
            </a:endParaRPr>
          </a:p>
        </p:txBody>
      </p:sp>
      <p:grpSp>
        <p:nvGrpSpPr>
          <p:cNvPr id="2" name="Group 1">
            <a:extLst>
              <a:ext uri="{FF2B5EF4-FFF2-40B4-BE49-F238E27FC236}">
                <a16:creationId xmlns:a16="http://schemas.microsoft.com/office/drawing/2014/main" id="{01119A80-F01E-9869-A6E5-1676E7426617}"/>
              </a:ext>
            </a:extLst>
          </p:cNvPr>
          <p:cNvGrpSpPr/>
          <p:nvPr/>
        </p:nvGrpSpPr>
        <p:grpSpPr>
          <a:xfrm>
            <a:off x="879105" y="6108918"/>
            <a:ext cx="11010385" cy="741740"/>
            <a:chOff x="879105" y="6108918"/>
            <a:chExt cx="11010385" cy="741740"/>
          </a:xfrm>
        </p:grpSpPr>
        <p:grpSp>
          <p:nvGrpSpPr>
            <p:cNvPr id="4" name="Group 3">
              <a:extLst>
                <a:ext uri="{FF2B5EF4-FFF2-40B4-BE49-F238E27FC236}">
                  <a16:creationId xmlns:a16="http://schemas.microsoft.com/office/drawing/2014/main" id="{56A6020C-4D37-E7FA-96B2-0B14CAD22A3A}"/>
                </a:ext>
              </a:extLst>
            </p:cNvPr>
            <p:cNvGrpSpPr/>
            <p:nvPr/>
          </p:nvGrpSpPr>
          <p:grpSpPr>
            <a:xfrm>
              <a:off x="879105" y="6108918"/>
              <a:ext cx="11010385" cy="425224"/>
              <a:chOff x="1027111" y="5715702"/>
              <a:chExt cx="11010385" cy="425224"/>
            </a:xfrm>
          </p:grpSpPr>
          <p:sp>
            <p:nvSpPr>
              <p:cNvPr id="8" name="TextBox 7">
                <a:extLst>
                  <a:ext uri="{FF2B5EF4-FFF2-40B4-BE49-F238E27FC236}">
                    <a16:creationId xmlns:a16="http://schemas.microsoft.com/office/drawing/2014/main" id="{88CF67C8-C114-2C71-4592-CA0FB24BF589}"/>
                  </a:ext>
                </a:extLst>
              </p:cNvPr>
              <p:cNvSpPr txBox="1"/>
              <p:nvPr/>
            </p:nvSpPr>
            <p:spPr>
              <a:xfrm>
                <a:off x="1027111" y="5715702"/>
                <a:ext cx="8878203" cy="215444"/>
              </a:xfrm>
              <a:prstGeom prst="rect">
                <a:avLst/>
              </a:prstGeom>
              <a:noFill/>
            </p:spPr>
            <p:txBody>
              <a:bodyPr wrap="square" rtlCol="0" anchor="b">
                <a:spAutoFit/>
              </a:bodyPr>
              <a:lstStyle/>
              <a:p>
                <a:pPr>
                  <a:defRPr/>
                </a:pPr>
                <a:r>
                  <a:rPr lang="en-US" sz="800" dirty="0" err="1"/>
                  <a:t>aTIV</a:t>
                </a:r>
                <a:r>
                  <a:rPr lang="en-US" sz="800" dirty="0"/>
                  <a:t> – </a:t>
                </a:r>
                <a:r>
                  <a:rPr lang="en-US" sz="800" dirty="0" err="1"/>
                  <a:t>adjuvantierter</a:t>
                </a:r>
                <a:r>
                  <a:rPr lang="en-US" sz="800" dirty="0"/>
                  <a:t>, </a:t>
                </a:r>
                <a:r>
                  <a:rPr lang="en-US" sz="800" dirty="0" err="1"/>
                  <a:t>trivalenter</a:t>
                </a:r>
                <a:r>
                  <a:rPr lang="en-US" sz="800" dirty="0"/>
                  <a:t> </a:t>
                </a:r>
                <a:r>
                  <a:rPr lang="en-US" sz="800" dirty="0" err="1"/>
                  <a:t>Influenzaimpfstoff</a:t>
                </a:r>
                <a:r>
                  <a:rPr lang="en-US" sz="800" dirty="0"/>
                  <a:t>; HD-TIV – </a:t>
                </a:r>
                <a:r>
                  <a:rPr lang="en-US" sz="800" dirty="0" err="1"/>
                  <a:t>hochdosierter</a:t>
                </a:r>
                <a:r>
                  <a:rPr lang="en-US" sz="800" dirty="0"/>
                  <a:t>, </a:t>
                </a:r>
                <a:r>
                  <a:rPr lang="en-US" sz="800" dirty="0" err="1"/>
                  <a:t>trivalenter</a:t>
                </a:r>
                <a:r>
                  <a:rPr lang="en-US" sz="800" dirty="0"/>
                  <a:t> </a:t>
                </a:r>
                <a:r>
                  <a:rPr lang="en-US" sz="800" dirty="0" err="1"/>
                  <a:t>Influenzaimpfstoff</a:t>
                </a:r>
                <a:r>
                  <a:rPr lang="en-US" sz="800" dirty="0"/>
                  <a:t>; </a:t>
                </a:r>
                <a:r>
                  <a:rPr lang="en-US" sz="800" dirty="0" err="1"/>
                  <a:t>rVE</a:t>
                </a:r>
                <a:r>
                  <a:rPr lang="en-US" sz="800" dirty="0"/>
                  <a:t> – relative </a:t>
                </a:r>
                <a:r>
                  <a:rPr lang="en-US" sz="800" dirty="0" err="1"/>
                  <a:t>Impfeffektivität</a:t>
                </a:r>
                <a:r>
                  <a:rPr lang="en-US" sz="800" dirty="0"/>
                  <a:t>; KI – </a:t>
                </a:r>
                <a:r>
                  <a:rPr lang="en-US" sz="800" dirty="0" err="1"/>
                  <a:t>Konfidenzintervall</a:t>
                </a:r>
                <a:r>
                  <a:rPr lang="en-US" sz="800" dirty="0"/>
                  <a:t>.</a:t>
                </a:r>
              </a:p>
            </p:txBody>
          </p:sp>
          <p:sp>
            <p:nvSpPr>
              <p:cNvPr id="10" name="TextBox 9">
                <a:extLst>
                  <a:ext uri="{FF2B5EF4-FFF2-40B4-BE49-F238E27FC236}">
                    <a16:creationId xmlns:a16="http://schemas.microsoft.com/office/drawing/2014/main" id="{D13B17F7-2A64-565F-EE4A-A49164ABB65F}"/>
                  </a:ext>
                </a:extLst>
              </p:cNvPr>
              <p:cNvSpPr txBox="1"/>
              <p:nvPr/>
            </p:nvSpPr>
            <p:spPr>
              <a:xfrm>
                <a:off x="1027960" y="5925482"/>
                <a:ext cx="11009536" cy="215444"/>
              </a:xfrm>
              <a:prstGeom prst="rect">
                <a:avLst/>
              </a:prstGeom>
              <a:noFill/>
            </p:spPr>
            <p:txBody>
              <a:bodyPr wrap="square">
                <a:spAutoFit/>
              </a:bodyPr>
              <a:lstStyle/>
              <a:p>
                <a:pPr>
                  <a:defRPr/>
                </a:pPr>
                <a:r>
                  <a:rPr lang="en-US" sz="800" dirty="0"/>
                  <a:t>McGovern et al. (2024). Relative vaccine effectiveness of MF59-adjuvanted vs high-dose trivalent inactivated influenza vaccines. International Journal of Infectious Diseases. DOI: 10.1016/j.ijid.2024.107160</a:t>
                </a:r>
              </a:p>
            </p:txBody>
          </p:sp>
        </p:grpSp>
        <p:sp>
          <p:nvSpPr>
            <p:cNvPr id="7" name="Rectangle 15">
              <a:extLst>
                <a:ext uri="{FF2B5EF4-FFF2-40B4-BE49-F238E27FC236}">
                  <a16:creationId xmlns:a16="http://schemas.microsoft.com/office/drawing/2014/main" id="{03A3F83B-BE16-089D-024D-8EB324FFD02C}"/>
                </a:ext>
              </a:extLst>
            </p:cNvPr>
            <p:cNvSpPr/>
            <p:nvPr/>
          </p:nvSpPr>
          <p:spPr>
            <a:xfrm>
              <a:off x="879105" y="6516587"/>
              <a:ext cx="10729911" cy="334071"/>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1" i="0" u="none" strike="noStrike" kern="1200" cap="none" spc="0" normalizeH="0" baseline="0" noProof="0" dirty="0">
                  <a:ln>
                    <a:noFill/>
                  </a:ln>
                  <a:solidFill>
                    <a:srgbClr val="231F20"/>
                  </a:solidFill>
                  <a:effectLst/>
                  <a:uLnTx/>
                  <a:uFillTx/>
                  <a:latin typeface="Montserrat Light"/>
                  <a:ea typeface="+mn-ea"/>
                  <a:cs typeface="+mn-cs"/>
                </a:rPr>
                <a:t>Limitationen:</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Die Anzahl der Patienten mit validen Testergebnissen war im Vergleich zur Gesamtzahl der geimpften Personen gering, was die statistische Aussagekraft einschränkte. Unterschiede in der Nutzung des US-Gesundheitssystems und regionale Unterschiede in der Verteilung der Impfstoffe können zu Verzerrungen führen. Die Bestätigung der Influenza-Tests erfolgte im Rahmen der Routinepflege und nicht nach festgelegten Screening-Kriterien. Die breite Definition von ARFI könnte zu Unterschieden in der Schwere der Erkrankung zwischen den Patienten führen, die nicht erfasst wurden. Die Genauigkeit des testnegativen Ansatzes könnte durch die diagnostische Genauigkeit der verwendeten Influenza-Tests beeinflusst werden, wobei die spezifischen Tests in dieser Studie nicht identifiziert wurden.</a:t>
              </a:r>
              <a:endParaRPr kumimoji="0" lang="en-US" sz="600" b="0" i="0" u="none" strike="noStrike" kern="1200" cap="none" spc="0" normalizeH="0" baseline="0" noProof="0" dirty="0">
                <a:ln>
                  <a:noFill/>
                </a:ln>
                <a:solidFill>
                  <a:srgbClr val="231F20"/>
                </a:solidFill>
                <a:effectLst/>
                <a:uLnTx/>
                <a:uFillTx/>
                <a:latin typeface="Montserrat Light"/>
                <a:ea typeface="+mn-ea"/>
                <a:cs typeface="+mn-cs"/>
              </a:endParaRPr>
            </a:p>
          </p:txBody>
        </p:sp>
      </p:grpSp>
    </p:spTree>
    <p:extLst>
      <p:ext uri="{BB962C8B-B14F-4D97-AF65-F5344CB8AC3E}">
        <p14:creationId xmlns:p14="http://schemas.microsoft.com/office/powerpoint/2010/main" val="241062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F18F1339-2202-08B1-2F2E-1C083833103A}"/>
              </a:ext>
            </a:extLst>
          </p:cNvPr>
          <p:cNvSpPr>
            <a:spLocks noChangeArrowheads="1"/>
          </p:cNvSpPr>
          <p:nvPr/>
        </p:nvSpPr>
        <p:spPr bwMode="auto">
          <a:xfrm>
            <a:off x="1524000" y="346515"/>
            <a:ext cx="91440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36000" rIns="72000" bIns="36000" anchor="ctr"/>
          <a:lstStyle>
            <a:lvl1pPr>
              <a:defRPr sz="3200" b="1">
                <a:solidFill>
                  <a:schemeClr val="bg1"/>
                </a:solidFill>
                <a:latin typeface="Arial" panose="020B0604020202020204" pitchFamily="34" charset="0"/>
              </a:defRPr>
            </a:lvl1pPr>
            <a:lvl2pPr marL="742950" indent="-285750">
              <a:defRPr sz="3200" b="1">
                <a:solidFill>
                  <a:schemeClr val="bg1"/>
                </a:solidFill>
                <a:latin typeface="Arial" panose="020B0604020202020204" pitchFamily="34" charset="0"/>
              </a:defRPr>
            </a:lvl2pPr>
            <a:lvl3pPr marL="1143000" indent="-228600">
              <a:defRPr sz="3200" b="1">
                <a:solidFill>
                  <a:schemeClr val="bg1"/>
                </a:solidFill>
                <a:latin typeface="Arial" panose="020B0604020202020204" pitchFamily="34" charset="0"/>
              </a:defRPr>
            </a:lvl3pPr>
            <a:lvl4pPr marL="1600200" indent="-228600">
              <a:defRPr sz="3200" b="1">
                <a:solidFill>
                  <a:schemeClr val="bg1"/>
                </a:solidFill>
                <a:latin typeface="Arial" panose="020B0604020202020204" pitchFamily="34" charset="0"/>
              </a:defRPr>
            </a:lvl4pPr>
            <a:lvl5pPr marL="2057400" indent="-228600">
              <a:defRPr sz="3200" b="1">
                <a:solidFill>
                  <a:schemeClr val="bg1"/>
                </a:solidFill>
                <a:latin typeface="Arial" panose="020B0604020202020204" pitchFamily="34" charset="0"/>
              </a:defRPr>
            </a:lvl5pPr>
            <a:lvl6pPr marL="2514600" indent="-228600" eaLnBrk="0" fontAlgn="base" hangingPunct="0">
              <a:spcBef>
                <a:spcPct val="0"/>
              </a:spcBef>
              <a:spcAft>
                <a:spcPct val="0"/>
              </a:spcAft>
              <a:defRPr sz="3200" b="1">
                <a:solidFill>
                  <a:schemeClr val="bg1"/>
                </a:solidFill>
                <a:latin typeface="Arial" panose="020B0604020202020204" pitchFamily="34" charset="0"/>
              </a:defRPr>
            </a:lvl6pPr>
            <a:lvl7pPr marL="2971800" indent="-228600" eaLnBrk="0" fontAlgn="base" hangingPunct="0">
              <a:spcBef>
                <a:spcPct val="0"/>
              </a:spcBef>
              <a:spcAft>
                <a:spcPct val="0"/>
              </a:spcAft>
              <a:defRPr sz="3200" b="1">
                <a:solidFill>
                  <a:schemeClr val="bg1"/>
                </a:solidFill>
                <a:latin typeface="Arial" panose="020B0604020202020204" pitchFamily="34" charset="0"/>
              </a:defRPr>
            </a:lvl7pPr>
            <a:lvl8pPr marL="3429000" indent="-228600" eaLnBrk="0" fontAlgn="base" hangingPunct="0">
              <a:spcBef>
                <a:spcPct val="0"/>
              </a:spcBef>
              <a:spcAft>
                <a:spcPct val="0"/>
              </a:spcAft>
              <a:defRPr sz="3200" b="1">
                <a:solidFill>
                  <a:schemeClr val="bg1"/>
                </a:solidFill>
                <a:latin typeface="Arial" panose="020B0604020202020204" pitchFamily="34" charset="0"/>
              </a:defRPr>
            </a:lvl8pPr>
            <a:lvl9pPr marL="3886200" indent="-228600" eaLnBrk="0" fontAlgn="base" hangingPunct="0">
              <a:spcBef>
                <a:spcPct val="0"/>
              </a:spcBef>
              <a:spcAft>
                <a:spcPct val="0"/>
              </a:spcAft>
              <a:defRPr sz="3200" b="1">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a:ln>
                  <a:noFill/>
                </a:ln>
                <a:solidFill>
                  <a:srgbClr val="FC1921"/>
                </a:solidFill>
                <a:effectLst/>
                <a:uLnTx/>
                <a:uFillTx/>
                <a:latin typeface="Montserrat"/>
                <a:ea typeface="+mn-ea"/>
                <a:cs typeface="+mn-cs"/>
              </a:rPr>
              <a:t>Empfehlungen weiterentwickelte Grippeimpfstoffe in anderen Ländern</a:t>
            </a:r>
          </a:p>
        </p:txBody>
      </p:sp>
      <p:pic>
        <p:nvPicPr>
          <p:cNvPr id="2" name="Grafik 1">
            <a:extLst>
              <a:ext uri="{FF2B5EF4-FFF2-40B4-BE49-F238E27FC236}">
                <a16:creationId xmlns:a16="http://schemas.microsoft.com/office/drawing/2014/main" id="{ECB02337-EA79-E48A-DC8D-57BBA226F21D}"/>
              </a:ext>
            </a:extLst>
          </p:cNvPr>
          <p:cNvPicPr>
            <a:picLocks/>
          </p:cNvPicPr>
          <p:nvPr/>
        </p:nvPicPr>
        <p:blipFill>
          <a:blip r:embed="rId3"/>
          <a:stretch>
            <a:fillRect/>
          </a:stretch>
        </p:blipFill>
        <p:spPr>
          <a:xfrm>
            <a:off x="1607916" y="1775478"/>
            <a:ext cx="1224000" cy="648000"/>
          </a:xfrm>
          <a:prstGeom prst="rect">
            <a:avLst/>
          </a:prstGeom>
        </p:spPr>
      </p:pic>
      <p:sp>
        <p:nvSpPr>
          <p:cNvPr id="5" name="Textfeld 4">
            <a:extLst>
              <a:ext uri="{FF2B5EF4-FFF2-40B4-BE49-F238E27FC236}">
                <a16:creationId xmlns:a16="http://schemas.microsoft.com/office/drawing/2014/main" id="{F497C31E-EC1E-237C-3096-2A13D8BDAC77}"/>
              </a:ext>
            </a:extLst>
          </p:cNvPr>
          <p:cNvSpPr txBox="1"/>
          <p:nvPr/>
        </p:nvSpPr>
        <p:spPr>
          <a:xfrm>
            <a:off x="2804032" y="1758936"/>
            <a:ext cx="16515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31F20"/>
                </a:solidFill>
                <a:effectLst/>
                <a:uLnTx/>
                <a:uFillTx/>
                <a:latin typeface="Montserrat Light"/>
                <a:ea typeface="+mn-ea"/>
                <a:cs typeface="+mn-cs"/>
              </a:rPr>
              <a:t>ACIP</a:t>
            </a:r>
            <a:r>
              <a:rPr kumimoji="0" lang="en-US" sz="2000" b="0" i="0" u="none" strike="noStrike" kern="1200" cap="none" spc="0" normalizeH="0" baseline="30000" noProof="0">
                <a:ln>
                  <a:noFill/>
                </a:ln>
                <a:solidFill>
                  <a:srgbClr val="231F20"/>
                </a:solidFill>
                <a:effectLst/>
                <a:uLnTx/>
                <a:uFillTx/>
                <a:latin typeface="Montserrat Ligh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31F20"/>
                </a:solidFill>
                <a:effectLst/>
                <a:uLnTx/>
                <a:uFillTx/>
                <a:latin typeface="Montserrat Light"/>
                <a:ea typeface="+mn-ea"/>
                <a:cs typeface="+mn-cs"/>
              </a:rPr>
              <a:t> (2023/24)</a:t>
            </a:r>
          </a:p>
        </p:txBody>
      </p:sp>
      <p:graphicFrame>
        <p:nvGraphicFramePr>
          <p:cNvPr id="8" name="Tabelle 8">
            <a:extLst>
              <a:ext uri="{FF2B5EF4-FFF2-40B4-BE49-F238E27FC236}">
                <a16:creationId xmlns:a16="http://schemas.microsoft.com/office/drawing/2014/main" id="{00E7479D-66A1-F41E-E5DC-70B77A398676}"/>
              </a:ext>
            </a:extLst>
          </p:cNvPr>
          <p:cNvGraphicFramePr>
            <a:graphicFrameLocks noGrp="1"/>
          </p:cNvGraphicFramePr>
          <p:nvPr/>
        </p:nvGraphicFramePr>
        <p:xfrm>
          <a:off x="4367808" y="1340768"/>
          <a:ext cx="6168108" cy="1376680"/>
        </p:xfrm>
        <a:graphic>
          <a:graphicData uri="http://schemas.openxmlformats.org/drawingml/2006/table">
            <a:tbl>
              <a:tblPr firstRow="1" bandRow="1">
                <a:tableStyleId>{7DF18680-E054-41AD-8BC1-D1AEF772440D}</a:tableStyleId>
              </a:tblPr>
              <a:tblGrid>
                <a:gridCol w="3665055">
                  <a:extLst>
                    <a:ext uri="{9D8B030D-6E8A-4147-A177-3AD203B41FA5}">
                      <a16:colId xmlns:a16="http://schemas.microsoft.com/office/drawing/2014/main" val="115823630"/>
                    </a:ext>
                  </a:extLst>
                </a:gridCol>
                <a:gridCol w="2503053">
                  <a:extLst>
                    <a:ext uri="{9D8B030D-6E8A-4147-A177-3AD203B41FA5}">
                      <a16:colId xmlns:a16="http://schemas.microsoft.com/office/drawing/2014/main" val="3842948380"/>
                    </a:ext>
                  </a:extLst>
                </a:gridCol>
              </a:tblGrid>
              <a:tr h="370840">
                <a:tc>
                  <a:txBody>
                    <a:bodyPr/>
                    <a:lstStyle/>
                    <a:p>
                      <a:r>
                        <a:rPr lang="de-DE" sz="1400">
                          <a:solidFill>
                            <a:schemeClr val="tx1"/>
                          </a:solidFill>
                          <a:latin typeface="+mj-lt"/>
                        </a:rPr>
                        <a:t>&lt; 65 Jahre</a:t>
                      </a:r>
                      <a:endParaRPr lang="en-US" sz="1400">
                        <a:solidFill>
                          <a:schemeClr val="tx1"/>
                        </a:solidFill>
                        <a:latin typeface="+mj-lt"/>
                      </a:endParaRPr>
                    </a:p>
                  </a:txBody>
                  <a:tcPr/>
                </a:tc>
                <a:tc>
                  <a:txBody>
                    <a:bodyPr/>
                    <a:lstStyle/>
                    <a:p>
                      <a:r>
                        <a:rPr lang="de-DE" sz="1400">
                          <a:solidFill>
                            <a:schemeClr val="tx1"/>
                          </a:solidFill>
                          <a:latin typeface="+mj-lt"/>
                        </a:rPr>
                        <a:t>≥ 65 Jahre</a:t>
                      </a:r>
                      <a:endParaRPr lang="en-US" sz="1400">
                        <a:solidFill>
                          <a:schemeClr val="tx1"/>
                        </a:solidFill>
                        <a:latin typeface="+mj-lt"/>
                      </a:endParaRPr>
                    </a:p>
                  </a:txBody>
                  <a:tcPr/>
                </a:tc>
                <a:extLst>
                  <a:ext uri="{0D108BD9-81ED-4DB2-BD59-A6C34878D82A}">
                    <a16:rowId xmlns:a16="http://schemas.microsoft.com/office/drawing/2014/main" val="27978465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Keine Präferenz:</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200"/>
                        <a:t>Zellkulturbasiert (ab 6 Monaten)</a:t>
                      </a:r>
                    </a:p>
                    <a:p>
                      <a:pPr marL="285750" indent="-285750">
                        <a:buFontTx/>
                        <a:buChar char="-"/>
                      </a:pPr>
                      <a:r>
                        <a:rPr lang="de-DE" sz="1200"/>
                        <a:t>Standard-Ei (ab 6 Monaten)</a:t>
                      </a:r>
                    </a:p>
                    <a:p>
                      <a:pPr marL="285750" indent="-285750">
                        <a:buFontTx/>
                        <a:buChar char="-"/>
                      </a:pPr>
                      <a:r>
                        <a:rPr lang="de-DE" sz="1200"/>
                        <a:t>Rekombinant (ab 18 Jahren)</a:t>
                      </a:r>
                    </a:p>
                    <a:p>
                      <a:pPr marL="285750" indent="-285750">
                        <a:buFontTx/>
                        <a:buChar char="-"/>
                      </a:pPr>
                      <a:r>
                        <a:rPr lang="de-DE" sz="1200"/>
                        <a:t>Lebend-attenuiert (2-49 Jahre)</a:t>
                      </a:r>
                      <a:endParaRPr lang="en-US" sz="1200"/>
                    </a:p>
                  </a:txBody>
                  <a:tcPr/>
                </a:tc>
                <a:tc>
                  <a:txBody>
                    <a:bodyPr/>
                    <a:lstStyle/>
                    <a:p>
                      <a:r>
                        <a:rPr lang="en-US" sz="1200" err="1"/>
                        <a:t>Präferenziell</a:t>
                      </a:r>
                      <a:r>
                        <a:rPr lang="en-US" sz="1200"/>
                        <a:t>: </a:t>
                      </a:r>
                    </a:p>
                    <a:p>
                      <a:r>
                        <a:rPr lang="en-US" sz="1200"/>
                        <a:t>- </a:t>
                      </a:r>
                      <a:r>
                        <a:rPr lang="en-US" sz="1200" err="1"/>
                        <a:t>Hochdosis</a:t>
                      </a:r>
                      <a:endParaRPr lang="en-US" sz="1200"/>
                    </a:p>
                    <a:p>
                      <a:r>
                        <a:rPr lang="en-US" sz="1200"/>
                        <a:t>- </a:t>
                      </a:r>
                      <a:r>
                        <a:rPr lang="en-US" sz="1200" err="1"/>
                        <a:t>Adjuvantiert</a:t>
                      </a:r>
                      <a:endParaRPr lang="en-US" sz="1200"/>
                    </a:p>
                    <a:p>
                      <a:r>
                        <a:rPr lang="en-US" sz="1200"/>
                        <a:t>- </a:t>
                      </a:r>
                      <a:r>
                        <a:rPr lang="en-US" sz="1200" err="1"/>
                        <a:t>Rekombinant</a:t>
                      </a:r>
                      <a:endParaRPr lang="en-US" sz="1200"/>
                    </a:p>
                    <a:p>
                      <a:endParaRPr lang="en-US" sz="1200"/>
                    </a:p>
                  </a:txBody>
                  <a:tcPr/>
                </a:tc>
                <a:extLst>
                  <a:ext uri="{0D108BD9-81ED-4DB2-BD59-A6C34878D82A}">
                    <a16:rowId xmlns:a16="http://schemas.microsoft.com/office/drawing/2014/main" val="1362971074"/>
                  </a:ext>
                </a:extLst>
              </a:tr>
            </a:tbl>
          </a:graphicData>
        </a:graphic>
      </p:graphicFrame>
      <p:pic>
        <p:nvPicPr>
          <p:cNvPr id="9" name="Grafik 8">
            <a:extLst>
              <a:ext uri="{FF2B5EF4-FFF2-40B4-BE49-F238E27FC236}">
                <a16:creationId xmlns:a16="http://schemas.microsoft.com/office/drawing/2014/main" id="{720B7E5E-0712-AAE5-24F3-9DB31438DA3E}"/>
              </a:ext>
            </a:extLst>
          </p:cNvPr>
          <p:cNvPicPr>
            <a:picLocks/>
          </p:cNvPicPr>
          <p:nvPr/>
        </p:nvPicPr>
        <p:blipFill>
          <a:blip r:embed="rId4"/>
          <a:stretch>
            <a:fillRect/>
          </a:stretch>
        </p:blipFill>
        <p:spPr>
          <a:xfrm>
            <a:off x="1607916" y="3300460"/>
            <a:ext cx="1224000" cy="648000"/>
          </a:xfrm>
          <a:prstGeom prst="rect">
            <a:avLst/>
          </a:prstGeom>
        </p:spPr>
      </p:pic>
      <p:sp>
        <p:nvSpPr>
          <p:cNvPr id="10" name="Textfeld 9">
            <a:extLst>
              <a:ext uri="{FF2B5EF4-FFF2-40B4-BE49-F238E27FC236}">
                <a16:creationId xmlns:a16="http://schemas.microsoft.com/office/drawing/2014/main" id="{6F6C255D-96BC-5CBC-96E0-489847DEC65F}"/>
              </a:ext>
            </a:extLst>
          </p:cNvPr>
          <p:cNvSpPr txBox="1"/>
          <p:nvPr/>
        </p:nvSpPr>
        <p:spPr>
          <a:xfrm>
            <a:off x="2804032" y="3240574"/>
            <a:ext cx="16515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31F20"/>
                </a:solidFill>
                <a:effectLst/>
                <a:uLnTx/>
                <a:uFillTx/>
                <a:latin typeface="Montserrat Light"/>
                <a:ea typeface="+mn-ea"/>
                <a:cs typeface="+mn-cs"/>
              </a:rPr>
              <a:t>JCVI</a:t>
            </a:r>
            <a:r>
              <a:rPr kumimoji="0" lang="en-US" sz="2000" b="0" i="0" u="none" strike="noStrike" kern="1200" cap="none" spc="0" normalizeH="0" baseline="30000" noProof="0">
                <a:ln>
                  <a:noFill/>
                </a:ln>
                <a:solidFill>
                  <a:srgbClr val="231F20"/>
                </a:solidFill>
                <a:effectLst/>
                <a:uLnTx/>
                <a:uFillTx/>
                <a:latin typeface="Montserrat Light"/>
                <a:ea typeface="+mn-ea"/>
                <a:cs typeface="+mn-cs"/>
              </a:rPr>
              <a:t>2</a:t>
            </a:r>
            <a:endParaRPr kumimoji="0" lang="en-US" sz="2000" b="0" i="0" u="none" strike="noStrike" kern="1200" cap="none" spc="0" normalizeH="0" baseline="0" noProof="0">
              <a:ln>
                <a:noFill/>
              </a:ln>
              <a:solidFill>
                <a:srgbClr val="231F20"/>
              </a:solidFill>
              <a:effectLst/>
              <a:uLnTx/>
              <a:uFillTx/>
              <a:latin typeface="Montserra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31F20"/>
                </a:solidFill>
                <a:effectLst/>
                <a:uLnTx/>
                <a:uFillTx/>
                <a:latin typeface="Montserrat Light"/>
                <a:ea typeface="+mn-ea"/>
                <a:cs typeface="+mn-cs"/>
              </a:rPr>
              <a:t> (2024/25)</a:t>
            </a:r>
          </a:p>
        </p:txBody>
      </p:sp>
      <p:graphicFrame>
        <p:nvGraphicFramePr>
          <p:cNvPr id="14" name="Tabelle 8">
            <a:extLst>
              <a:ext uri="{FF2B5EF4-FFF2-40B4-BE49-F238E27FC236}">
                <a16:creationId xmlns:a16="http://schemas.microsoft.com/office/drawing/2014/main" id="{BC773674-8718-3546-C048-622F5F08530D}"/>
              </a:ext>
            </a:extLst>
          </p:cNvPr>
          <p:cNvGraphicFramePr>
            <a:graphicFrameLocks noGrp="1"/>
          </p:cNvGraphicFramePr>
          <p:nvPr/>
        </p:nvGraphicFramePr>
        <p:xfrm>
          <a:off x="4367808" y="2717448"/>
          <a:ext cx="6168108" cy="1696720"/>
        </p:xfrm>
        <a:graphic>
          <a:graphicData uri="http://schemas.openxmlformats.org/drawingml/2006/table">
            <a:tbl>
              <a:tblPr firstRow="1" bandRow="1">
                <a:tableStyleId>{7DF18680-E054-41AD-8BC1-D1AEF772440D}</a:tableStyleId>
              </a:tblPr>
              <a:tblGrid>
                <a:gridCol w="3665055">
                  <a:extLst>
                    <a:ext uri="{9D8B030D-6E8A-4147-A177-3AD203B41FA5}">
                      <a16:colId xmlns:a16="http://schemas.microsoft.com/office/drawing/2014/main" val="115823630"/>
                    </a:ext>
                  </a:extLst>
                </a:gridCol>
                <a:gridCol w="2503053">
                  <a:extLst>
                    <a:ext uri="{9D8B030D-6E8A-4147-A177-3AD203B41FA5}">
                      <a16:colId xmlns:a16="http://schemas.microsoft.com/office/drawing/2014/main" val="3842948380"/>
                    </a:ext>
                  </a:extLst>
                </a:gridCol>
              </a:tblGrid>
              <a:tr h="370840">
                <a:tc>
                  <a:txBody>
                    <a:bodyPr/>
                    <a:lstStyle/>
                    <a:p>
                      <a:r>
                        <a:rPr lang="de-DE" sz="1400" b="1" kern="1200">
                          <a:solidFill>
                            <a:schemeClr val="tx1"/>
                          </a:solidFill>
                          <a:latin typeface="+mj-lt"/>
                          <a:ea typeface="+mn-ea"/>
                          <a:cs typeface="+mn-cs"/>
                        </a:rPr>
                        <a:t>&lt; 65 Jahre</a:t>
                      </a:r>
                      <a:endParaRPr lang="en-US" sz="1400" b="1" kern="1200">
                        <a:solidFill>
                          <a:schemeClr val="tx1"/>
                        </a:solidFill>
                        <a:latin typeface="+mj-lt"/>
                        <a:ea typeface="+mn-ea"/>
                        <a:cs typeface="+mn-cs"/>
                      </a:endParaRPr>
                    </a:p>
                  </a:txBody>
                  <a:tcPr/>
                </a:tc>
                <a:tc>
                  <a:txBody>
                    <a:bodyPr/>
                    <a:lstStyle/>
                    <a:p>
                      <a:pPr marL="0" algn="l" defTabSz="914400" rtl="0" eaLnBrk="1" latinLnBrk="0" hangingPunct="1"/>
                      <a:r>
                        <a:rPr lang="de-DE" sz="1400" b="1" kern="1200">
                          <a:solidFill>
                            <a:schemeClr val="tx1"/>
                          </a:solidFill>
                          <a:latin typeface="+mj-lt"/>
                          <a:ea typeface="+mn-ea"/>
                          <a:cs typeface="+mn-cs"/>
                        </a:rPr>
                        <a:t>≥ 65 Jahre</a:t>
                      </a:r>
                      <a:endParaRPr lang="en-US" sz="1400" b="1" kern="1200">
                        <a:solidFill>
                          <a:schemeClr val="tx1"/>
                        </a:solidFill>
                        <a:latin typeface="+mj-lt"/>
                        <a:ea typeface="+mn-ea"/>
                        <a:cs typeface="+mn-cs"/>
                      </a:endParaRPr>
                    </a:p>
                  </a:txBody>
                  <a:tcPr/>
                </a:tc>
                <a:extLst>
                  <a:ext uri="{0D108BD9-81ED-4DB2-BD59-A6C34878D82A}">
                    <a16:rowId xmlns:a16="http://schemas.microsoft.com/office/drawing/2014/main" val="27978465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Präferenziell: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200"/>
                        <a:t>Zellkulturbasiert oder rekombinant (18-64 Jahre in Risikogruppen)</a:t>
                      </a:r>
                    </a:p>
                    <a:p>
                      <a:pPr marL="728756" marR="0" lvl="1" indent="-285750" algn="l" defTabSz="914400" rtl="0" eaLnBrk="1" fontAlgn="auto" latinLnBrk="0" hangingPunct="1">
                        <a:lnSpc>
                          <a:spcPct val="100000"/>
                        </a:lnSpc>
                        <a:spcBef>
                          <a:spcPts val="0"/>
                        </a:spcBef>
                        <a:spcAft>
                          <a:spcPts val="0"/>
                        </a:spcAft>
                        <a:buClrTx/>
                        <a:buSzTx/>
                        <a:buFontTx/>
                        <a:buChar char="-"/>
                        <a:tabLst/>
                        <a:defRPr/>
                      </a:pPr>
                      <a:r>
                        <a:rPr lang="de-DE" sz="1100"/>
                        <a:t>Zellkulturbasiert: Risikogruppen 6 Monate bis 2 Jahre (off-label)</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200"/>
                        <a:t>Lebend-attenuiert (2-17 Jahre)</a:t>
                      </a:r>
                    </a:p>
                    <a:p>
                      <a:pPr marL="728756" marR="0" lvl="1" indent="-285750" algn="l" defTabSz="914400" rtl="0" eaLnBrk="1" fontAlgn="auto" latinLnBrk="0" hangingPunct="1">
                        <a:lnSpc>
                          <a:spcPct val="100000"/>
                        </a:lnSpc>
                        <a:spcBef>
                          <a:spcPts val="0"/>
                        </a:spcBef>
                        <a:spcAft>
                          <a:spcPts val="0"/>
                        </a:spcAft>
                        <a:buClrTx/>
                        <a:buSzTx/>
                        <a:buFontTx/>
                        <a:buChar char="-"/>
                        <a:tabLst/>
                        <a:defRPr/>
                      </a:pPr>
                      <a:r>
                        <a:rPr lang="de-DE" sz="1100"/>
                        <a:t>Falls nicht anwendbar: Zellkulturbasiert</a:t>
                      </a:r>
                      <a:endParaRPr lang="en-US" sz="1100"/>
                    </a:p>
                  </a:txBody>
                  <a:tcPr/>
                </a:tc>
                <a:tc>
                  <a:txBody>
                    <a:bodyPr/>
                    <a:lstStyle/>
                    <a:p>
                      <a:r>
                        <a:rPr lang="en-US" sz="1200" err="1"/>
                        <a:t>Präferenziell</a:t>
                      </a:r>
                      <a:r>
                        <a:rPr lang="en-US" sz="1200"/>
                        <a:t>: </a:t>
                      </a:r>
                    </a:p>
                    <a:p>
                      <a:r>
                        <a:rPr lang="en-US" sz="1200"/>
                        <a:t>- </a:t>
                      </a:r>
                      <a:r>
                        <a:rPr lang="en-US" sz="1200" err="1"/>
                        <a:t>Hochdosis</a:t>
                      </a:r>
                      <a:endParaRPr lang="en-US" sz="1200"/>
                    </a:p>
                    <a:p>
                      <a:r>
                        <a:rPr lang="en-US" sz="1200"/>
                        <a:t>- </a:t>
                      </a:r>
                      <a:r>
                        <a:rPr lang="en-US" sz="1200" err="1"/>
                        <a:t>Adjuvantiert</a:t>
                      </a:r>
                      <a:endParaRPr lang="en-US" sz="1200"/>
                    </a:p>
                    <a:p>
                      <a:r>
                        <a:rPr lang="en-US" sz="1200"/>
                        <a:t>- </a:t>
                      </a:r>
                      <a:r>
                        <a:rPr lang="en-US" sz="1200" err="1"/>
                        <a:t>Rekombinant</a:t>
                      </a:r>
                      <a:endParaRPr lang="en-US" sz="1200"/>
                    </a:p>
                    <a:p>
                      <a:endParaRPr lang="en-US" sz="1200"/>
                    </a:p>
                  </a:txBody>
                  <a:tcPr/>
                </a:tc>
                <a:extLst>
                  <a:ext uri="{0D108BD9-81ED-4DB2-BD59-A6C34878D82A}">
                    <a16:rowId xmlns:a16="http://schemas.microsoft.com/office/drawing/2014/main" val="1362971074"/>
                  </a:ext>
                </a:extLst>
              </a:tr>
            </a:tbl>
          </a:graphicData>
        </a:graphic>
      </p:graphicFrame>
      <p:pic>
        <p:nvPicPr>
          <p:cNvPr id="17" name="Grafik 16">
            <a:extLst>
              <a:ext uri="{FF2B5EF4-FFF2-40B4-BE49-F238E27FC236}">
                <a16:creationId xmlns:a16="http://schemas.microsoft.com/office/drawing/2014/main" id="{3B15DF1B-CEB3-476E-7FAD-4090DBD4F3D3}"/>
              </a:ext>
            </a:extLst>
          </p:cNvPr>
          <p:cNvPicPr>
            <a:picLocks/>
          </p:cNvPicPr>
          <p:nvPr/>
        </p:nvPicPr>
        <p:blipFill>
          <a:blip r:embed="rId5"/>
          <a:stretch>
            <a:fillRect/>
          </a:stretch>
        </p:blipFill>
        <p:spPr>
          <a:xfrm>
            <a:off x="1607916" y="4772368"/>
            <a:ext cx="1224000" cy="648000"/>
          </a:xfrm>
          <a:prstGeom prst="rect">
            <a:avLst/>
          </a:prstGeom>
        </p:spPr>
      </p:pic>
      <p:sp>
        <p:nvSpPr>
          <p:cNvPr id="18" name="Textfeld 17">
            <a:extLst>
              <a:ext uri="{FF2B5EF4-FFF2-40B4-BE49-F238E27FC236}">
                <a16:creationId xmlns:a16="http://schemas.microsoft.com/office/drawing/2014/main" id="{F59E0B88-E05C-291D-BFF4-C07B50161C7F}"/>
              </a:ext>
            </a:extLst>
          </p:cNvPr>
          <p:cNvSpPr txBox="1"/>
          <p:nvPr/>
        </p:nvSpPr>
        <p:spPr>
          <a:xfrm>
            <a:off x="2768866" y="4702161"/>
            <a:ext cx="16515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31F20"/>
                </a:solidFill>
                <a:effectLst/>
                <a:uLnTx/>
                <a:uFillTx/>
                <a:latin typeface="Montserrat Light"/>
                <a:ea typeface="+mn-ea"/>
                <a:cs typeface="+mn-cs"/>
              </a:rPr>
              <a:t>NACI</a:t>
            </a:r>
            <a:r>
              <a:rPr kumimoji="0" lang="en-US" sz="2000" b="0" i="0" u="none" strike="noStrike" kern="1200" cap="none" spc="0" normalizeH="0" baseline="30000" noProof="0">
                <a:ln>
                  <a:noFill/>
                </a:ln>
                <a:solidFill>
                  <a:srgbClr val="231F20"/>
                </a:solidFill>
                <a:effectLst/>
                <a:uLnTx/>
                <a:uFillTx/>
                <a:latin typeface="Montserrat Light"/>
                <a:ea typeface="+mn-ea"/>
                <a:cs typeface="+mn-cs"/>
              </a:rPr>
              <a:t>3</a:t>
            </a:r>
            <a:endParaRPr kumimoji="0" lang="en-US" sz="2000" b="0" i="0" u="none" strike="noStrike" kern="1200" cap="none" spc="0" normalizeH="0" baseline="0" noProof="0">
              <a:ln>
                <a:noFill/>
              </a:ln>
              <a:solidFill>
                <a:srgbClr val="231F20"/>
              </a:solidFill>
              <a:effectLst/>
              <a:uLnTx/>
              <a:uFillTx/>
              <a:latin typeface="Montserrat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31F20"/>
                </a:solidFill>
                <a:effectLst/>
                <a:uLnTx/>
                <a:uFillTx/>
                <a:latin typeface="Montserrat Light"/>
                <a:ea typeface="+mn-ea"/>
                <a:cs typeface="+mn-cs"/>
              </a:rPr>
              <a:t> (2024/25)</a:t>
            </a:r>
          </a:p>
        </p:txBody>
      </p:sp>
      <p:graphicFrame>
        <p:nvGraphicFramePr>
          <p:cNvPr id="19" name="Tabelle 8">
            <a:extLst>
              <a:ext uri="{FF2B5EF4-FFF2-40B4-BE49-F238E27FC236}">
                <a16:creationId xmlns:a16="http://schemas.microsoft.com/office/drawing/2014/main" id="{93F17B34-0C07-5B0A-A751-7B8CC486FDDD}"/>
              </a:ext>
            </a:extLst>
          </p:cNvPr>
          <p:cNvGraphicFramePr>
            <a:graphicFrameLocks noGrp="1"/>
          </p:cNvGraphicFramePr>
          <p:nvPr/>
        </p:nvGraphicFramePr>
        <p:xfrm>
          <a:off x="4367808" y="4454714"/>
          <a:ext cx="6168108" cy="1559560"/>
        </p:xfrm>
        <a:graphic>
          <a:graphicData uri="http://schemas.openxmlformats.org/drawingml/2006/table">
            <a:tbl>
              <a:tblPr firstRow="1" bandRow="1">
                <a:tableStyleId>{7DF18680-E054-41AD-8BC1-D1AEF772440D}</a:tableStyleId>
              </a:tblPr>
              <a:tblGrid>
                <a:gridCol w="3665055">
                  <a:extLst>
                    <a:ext uri="{9D8B030D-6E8A-4147-A177-3AD203B41FA5}">
                      <a16:colId xmlns:a16="http://schemas.microsoft.com/office/drawing/2014/main" val="115823630"/>
                    </a:ext>
                  </a:extLst>
                </a:gridCol>
                <a:gridCol w="2503053">
                  <a:extLst>
                    <a:ext uri="{9D8B030D-6E8A-4147-A177-3AD203B41FA5}">
                      <a16:colId xmlns:a16="http://schemas.microsoft.com/office/drawing/2014/main" val="3842948380"/>
                    </a:ext>
                  </a:extLst>
                </a:gridCol>
              </a:tblGrid>
              <a:tr h="370840">
                <a:tc>
                  <a:txBody>
                    <a:bodyPr/>
                    <a:lstStyle/>
                    <a:p>
                      <a:pPr marL="0" algn="l" defTabSz="914400" rtl="0" eaLnBrk="1" latinLnBrk="0" hangingPunct="1"/>
                      <a:r>
                        <a:rPr lang="de-DE" sz="1400" b="1" kern="1200">
                          <a:solidFill>
                            <a:schemeClr val="tx1"/>
                          </a:solidFill>
                          <a:latin typeface="+mj-lt"/>
                          <a:ea typeface="+mn-ea"/>
                          <a:cs typeface="+mn-cs"/>
                        </a:rPr>
                        <a:t>&lt; 65 Jahre</a:t>
                      </a:r>
                      <a:endParaRPr lang="en-US" sz="1400" b="1" kern="1200">
                        <a:solidFill>
                          <a:schemeClr val="tx1"/>
                        </a:solidFill>
                        <a:latin typeface="+mj-lt"/>
                        <a:ea typeface="+mn-ea"/>
                        <a:cs typeface="+mn-cs"/>
                      </a:endParaRPr>
                    </a:p>
                  </a:txBody>
                  <a:tcPr/>
                </a:tc>
                <a:tc>
                  <a:txBody>
                    <a:bodyPr/>
                    <a:lstStyle/>
                    <a:p>
                      <a:pPr marL="0" algn="l" defTabSz="914400" rtl="0" eaLnBrk="1" latinLnBrk="0" hangingPunct="1"/>
                      <a:r>
                        <a:rPr lang="de-DE" sz="1400" b="1" kern="1200">
                          <a:solidFill>
                            <a:schemeClr val="tx1"/>
                          </a:solidFill>
                          <a:latin typeface="+mj-lt"/>
                          <a:ea typeface="+mn-ea"/>
                          <a:cs typeface="+mn-cs"/>
                        </a:rPr>
                        <a:t>≥ 65 Jahre</a:t>
                      </a:r>
                      <a:endParaRPr lang="en-US" sz="1400" b="1" kern="1200">
                        <a:solidFill>
                          <a:schemeClr val="tx1"/>
                        </a:solidFill>
                        <a:latin typeface="+mj-lt"/>
                        <a:ea typeface="+mn-ea"/>
                        <a:cs typeface="+mn-cs"/>
                      </a:endParaRPr>
                    </a:p>
                  </a:txBody>
                  <a:tcPr/>
                </a:tc>
                <a:extLst>
                  <a:ext uri="{0D108BD9-81ED-4DB2-BD59-A6C34878D82A}">
                    <a16:rowId xmlns:a16="http://schemas.microsoft.com/office/drawing/2014/main" val="27978465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a:t>Keine Präferenz:</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200"/>
                        <a:t>Zellkulturbasiert (ab 6 Monaten)</a:t>
                      </a:r>
                    </a:p>
                    <a:p>
                      <a:pPr marL="285750" indent="-285750">
                        <a:buFontTx/>
                        <a:buChar char="-"/>
                      </a:pPr>
                      <a:r>
                        <a:rPr lang="de-DE" sz="1200"/>
                        <a:t>Standard-Ei (ab 6 Monaten)</a:t>
                      </a:r>
                    </a:p>
                    <a:p>
                      <a:pPr marL="285750" indent="-285750">
                        <a:buFontTx/>
                        <a:buChar char="-"/>
                      </a:pPr>
                      <a:r>
                        <a:rPr lang="de-DE" sz="1200"/>
                        <a:t>Rekombinant (ab 18 Jahren)</a:t>
                      </a:r>
                    </a:p>
                    <a:p>
                      <a:pPr marL="285750" indent="-285750">
                        <a:buFontTx/>
                        <a:buChar char="-"/>
                      </a:pPr>
                      <a:r>
                        <a:rPr lang="de-DE" sz="1200"/>
                        <a:t>Lebend-attenuiert (2-59 Jahre)</a:t>
                      </a:r>
                    </a:p>
                    <a:p>
                      <a:pPr marL="285750" indent="-285750">
                        <a:buFontTx/>
                        <a:buChar char="-"/>
                      </a:pPr>
                      <a:r>
                        <a:rPr lang="de-DE" sz="1200"/>
                        <a:t>Adjuvantiert (6-23 Monate)</a:t>
                      </a:r>
                      <a:endParaRPr lang="en-US" sz="1200"/>
                    </a:p>
                  </a:txBody>
                  <a:tcPr/>
                </a:tc>
                <a:tc>
                  <a:txBody>
                    <a:bodyPr/>
                    <a:lstStyle/>
                    <a:p>
                      <a:r>
                        <a:rPr lang="en-US" sz="1200" err="1"/>
                        <a:t>Präferenziell</a:t>
                      </a:r>
                      <a:r>
                        <a:rPr lang="en-US" sz="1200"/>
                        <a:t>: </a:t>
                      </a:r>
                    </a:p>
                    <a:p>
                      <a:r>
                        <a:rPr lang="en-US" sz="1200"/>
                        <a:t>- </a:t>
                      </a:r>
                      <a:r>
                        <a:rPr lang="en-US" sz="1200" err="1"/>
                        <a:t>Hochdosis</a:t>
                      </a:r>
                      <a:endParaRPr lang="en-US" sz="1200"/>
                    </a:p>
                    <a:p>
                      <a:r>
                        <a:rPr lang="en-US" sz="1200"/>
                        <a:t>- </a:t>
                      </a:r>
                      <a:r>
                        <a:rPr lang="en-US" sz="1200" err="1"/>
                        <a:t>Adjuvantiert</a:t>
                      </a:r>
                      <a:endParaRPr lang="en-US" sz="1200"/>
                    </a:p>
                    <a:p>
                      <a:r>
                        <a:rPr lang="en-US" sz="1200"/>
                        <a:t>- </a:t>
                      </a:r>
                      <a:r>
                        <a:rPr lang="en-US" sz="1200" err="1"/>
                        <a:t>Rekombinant</a:t>
                      </a:r>
                      <a:endParaRPr lang="en-US" sz="1200"/>
                    </a:p>
                    <a:p>
                      <a:endParaRPr lang="en-US" sz="1200"/>
                    </a:p>
                  </a:txBody>
                  <a:tcPr/>
                </a:tc>
                <a:extLst>
                  <a:ext uri="{0D108BD9-81ED-4DB2-BD59-A6C34878D82A}">
                    <a16:rowId xmlns:a16="http://schemas.microsoft.com/office/drawing/2014/main" val="1362971074"/>
                  </a:ext>
                </a:extLst>
              </a:tr>
            </a:tbl>
          </a:graphicData>
        </a:graphic>
      </p:graphicFrame>
      <p:sp>
        <p:nvSpPr>
          <p:cNvPr id="3" name="Textfeld 6">
            <a:extLst>
              <a:ext uri="{FF2B5EF4-FFF2-40B4-BE49-F238E27FC236}">
                <a16:creationId xmlns:a16="http://schemas.microsoft.com/office/drawing/2014/main" id="{F551E0CC-7360-941D-8123-77A062E9E071}"/>
              </a:ext>
            </a:extLst>
          </p:cNvPr>
          <p:cNvSpPr txBox="1"/>
          <p:nvPr/>
        </p:nvSpPr>
        <p:spPr>
          <a:xfrm>
            <a:off x="714690" y="6163748"/>
            <a:ext cx="1091709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231F20"/>
                </a:solidFill>
                <a:effectLst/>
                <a:uLnTx/>
                <a:uFillTx/>
                <a:latin typeface="Montserrat Light"/>
                <a:ea typeface="+mn-ea"/>
                <a:cs typeface="+mn-cs"/>
              </a:rPr>
              <a:t>*Standard-Ei: nicht-adjuvantierte Grippeimpfstoffe in Standard-Dosis (15 µg Hämagglutinin/Stamm).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231F20"/>
                </a:solidFill>
                <a:effectLst/>
                <a:uLnTx/>
                <a:uFillTx/>
                <a:latin typeface="Montserrat Light"/>
                <a:ea typeface="+mn-ea"/>
                <a:cs typeface="+mn-cs"/>
              </a:rPr>
              <a:t>ACIP - </a:t>
            </a:r>
            <a:r>
              <a:rPr kumimoji="0" lang="en-US" sz="800" b="0" i="0" u="none" strike="noStrike" kern="1200" cap="none" spc="0" normalizeH="0" baseline="0" noProof="0">
                <a:ln>
                  <a:noFill/>
                </a:ln>
                <a:solidFill>
                  <a:srgbClr val="231F20"/>
                </a:solidFill>
                <a:effectLst/>
                <a:uLnTx/>
                <a:uFillTx/>
                <a:latin typeface="Montserrat Light"/>
                <a:ea typeface="+mn-ea"/>
                <a:cs typeface="+mn-cs"/>
              </a:rPr>
              <a:t>Advisory Committee on Immunization Practices</a:t>
            </a:r>
            <a:r>
              <a:rPr kumimoji="0" lang="de-DE" sz="800" b="0" i="0" u="none" strike="noStrike" kern="1200" cap="none" spc="0" normalizeH="0" baseline="0" noProof="0">
                <a:ln>
                  <a:noFill/>
                </a:ln>
                <a:solidFill>
                  <a:srgbClr val="231F20"/>
                </a:solidFill>
                <a:effectLst/>
                <a:uLnTx/>
                <a:uFillTx/>
                <a:latin typeface="Montserrat Light"/>
                <a:ea typeface="+mn-ea"/>
                <a:cs typeface="+mn-cs"/>
              </a:rPr>
              <a:t>, JCVI - </a:t>
            </a:r>
            <a:r>
              <a:rPr kumimoji="0" lang="en-US" sz="800" b="0" i="0" u="none" strike="noStrike" kern="1200" cap="none" spc="0" normalizeH="0" baseline="0" noProof="0">
                <a:ln>
                  <a:noFill/>
                </a:ln>
                <a:solidFill>
                  <a:srgbClr val="231F20"/>
                </a:solidFill>
                <a:effectLst/>
                <a:uLnTx/>
                <a:uFillTx/>
                <a:latin typeface="Montserrat Light"/>
                <a:ea typeface="+mn-ea"/>
                <a:cs typeface="+mn-cs"/>
              </a:rPr>
              <a:t>Joint Committee on Vaccination and </a:t>
            </a:r>
            <a:r>
              <a:rPr kumimoji="0" lang="en-US" sz="800" b="0" i="0" u="none" strike="noStrike" kern="1200" cap="none" spc="0" normalizeH="0" baseline="0" noProof="0" err="1">
                <a:ln>
                  <a:noFill/>
                </a:ln>
                <a:solidFill>
                  <a:srgbClr val="231F20"/>
                </a:solidFill>
                <a:effectLst/>
                <a:uLnTx/>
                <a:uFillTx/>
                <a:latin typeface="Montserrat Light"/>
                <a:ea typeface="+mn-ea"/>
                <a:cs typeface="+mn-cs"/>
              </a:rPr>
              <a:t>Immunisation</a:t>
            </a:r>
            <a:r>
              <a:rPr kumimoji="0" lang="de-DE" sz="800" b="0" i="0" u="none" strike="noStrike" kern="1200" cap="none" spc="0" normalizeH="0" baseline="0" noProof="0">
                <a:ln>
                  <a:noFill/>
                </a:ln>
                <a:solidFill>
                  <a:srgbClr val="231F20"/>
                </a:solidFill>
                <a:effectLst/>
                <a:uLnTx/>
                <a:uFillTx/>
                <a:latin typeface="Montserrat Light"/>
                <a:ea typeface="+mn-ea"/>
                <a:cs typeface="+mn-cs"/>
              </a:rPr>
              <a:t>, NACI - </a:t>
            </a:r>
            <a:r>
              <a:rPr kumimoji="0" lang="en-US" sz="800" b="0" i="0" u="none" strike="noStrike" kern="1200" cap="none" spc="0" normalizeH="0" baseline="0" noProof="0">
                <a:ln>
                  <a:noFill/>
                </a:ln>
                <a:solidFill>
                  <a:srgbClr val="231F20"/>
                </a:solidFill>
                <a:effectLst/>
                <a:uLnTx/>
                <a:uFillTx/>
                <a:latin typeface="Montserrat Light"/>
                <a:ea typeface="+mn-ea"/>
                <a:cs typeface="+mn-cs"/>
              </a:rPr>
              <a:t>National Advisory Committee on Immunization</a:t>
            </a:r>
            <a:r>
              <a:rPr kumimoji="0" lang="de-DE" sz="800" b="0" i="0" u="none" strike="noStrike" kern="1200" cap="none" spc="0" normalizeH="0" baseline="0" noProof="0">
                <a:ln>
                  <a:noFill/>
                </a:ln>
                <a:solidFill>
                  <a:srgbClr val="231F20"/>
                </a:solidFill>
                <a:effectLst/>
                <a:uLnTx/>
                <a:uFillTx/>
                <a:latin typeface="Montserrat Ligh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srgbClr val="231F20"/>
                </a:solidFill>
                <a:effectLst/>
                <a:uLnTx/>
                <a:uFillTx/>
                <a:latin typeface="Montserrat Light"/>
                <a:ea typeface="+mn-ea"/>
                <a:cs typeface="+mn-cs"/>
              </a:rPr>
              <a:t>1. </a:t>
            </a:r>
            <a:r>
              <a:rPr kumimoji="0" lang="en-US" sz="800" b="0" i="0" u="none" strike="noStrike" kern="1200" cap="none" spc="0" normalizeH="0" baseline="0" noProof="0">
                <a:ln>
                  <a:noFill/>
                </a:ln>
                <a:solidFill>
                  <a:srgbClr val="231F20"/>
                </a:solidFill>
                <a:effectLst/>
                <a:uLnTx/>
                <a:uFillTx/>
                <a:latin typeface="Montserrat Light"/>
                <a:ea typeface="+mn-ea"/>
                <a:cs typeface="+mn-cs"/>
              </a:rPr>
              <a:t>Advisory Committee on Immunization Practices. MMWR 2023; 72: 1-25, 2. </a:t>
            </a:r>
            <a:r>
              <a:rPr kumimoji="0" lang="en-US" sz="800" b="0" i="0" u="none" strike="noStrike" kern="1200" cap="none" spc="0" normalizeH="0" baseline="0" noProof="0">
                <a:ln>
                  <a:noFill/>
                </a:ln>
                <a:solidFill>
                  <a:srgbClr val="231F20"/>
                </a:solidFill>
                <a:effectLst/>
                <a:uLnTx/>
                <a:uFillTx/>
                <a:latin typeface="Montserrat Light"/>
                <a:ea typeface="+mn-ea"/>
                <a:cs typeface="+mn-cs"/>
                <a:hlinkClick r:id="rId6"/>
              </a:rPr>
              <a:t>https://app.box.com/s/t5ockz9bb6xw6t2mrrzb144njplimfo0/file/1289995245447</a:t>
            </a:r>
            <a:r>
              <a:rPr kumimoji="0" lang="en-US" sz="800" b="0" i="0" u="none" strike="noStrike" kern="1200" cap="none" spc="0" normalizeH="0" baseline="0" noProof="0">
                <a:ln>
                  <a:noFill/>
                </a:ln>
                <a:solidFill>
                  <a:srgbClr val="231F20"/>
                </a:solidFill>
                <a:effectLst/>
                <a:uLnTx/>
                <a:uFillTx/>
                <a:latin typeface="Montserrat Light"/>
                <a:ea typeface="+mn-ea"/>
                <a:cs typeface="+mn-cs"/>
              </a:rPr>
              <a:t>, Advice on influenza vaccines for 2024/25, 3. </a:t>
            </a:r>
            <a:r>
              <a:rPr kumimoji="0" lang="en-US" sz="800" b="0" i="0" u="none" strike="noStrike" kern="1200" cap="none" spc="0" normalizeH="0" baseline="0" noProof="0">
                <a:ln>
                  <a:noFill/>
                </a:ln>
                <a:solidFill>
                  <a:srgbClr val="231F20"/>
                </a:solidFill>
                <a:effectLst/>
                <a:uLnTx/>
                <a:uFillTx/>
                <a:latin typeface="Montserrat Light"/>
                <a:ea typeface="+mn-ea"/>
                <a:cs typeface="+mn-cs"/>
                <a:hlinkClick r:id="rId7"/>
              </a:rPr>
              <a:t>https://static1.squarespace.com/static/5c2fa7b03917eed9b5a436d8/t/65b7bfae0a7685536038ba60/1706540974794/24-25+Seasonal+Influenza+Stmt_EN.PDF</a:t>
            </a:r>
            <a:r>
              <a:rPr kumimoji="0" lang="en-US" sz="800" b="0" i="0" u="none" strike="noStrike" kern="1200" cap="none" spc="0" normalizeH="0" baseline="0" noProof="0">
                <a:ln>
                  <a:noFill/>
                </a:ln>
                <a:solidFill>
                  <a:srgbClr val="231F20"/>
                </a:solidFill>
                <a:effectLst/>
                <a:uLnTx/>
                <a:uFillTx/>
                <a:latin typeface="Montserrat Light"/>
                <a:ea typeface="+mn-ea"/>
                <a:cs typeface="+mn-cs"/>
              </a:rPr>
              <a:t>, Statement on Seasonal Influenza Vaccine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Montserrat Light"/>
                <a:ea typeface="+mn-ea"/>
                <a:cs typeface="+mn-cs"/>
              </a:rPr>
              <a:t>2024–2025.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a:ln>
                <a:noFill/>
              </a:ln>
              <a:solidFill>
                <a:srgbClr val="231F20"/>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a:ln>
                <a:noFill/>
              </a:ln>
              <a:solidFill>
                <a:srgbClr val="231F20"/>
              </a:solidFill>
              <a:effectLst/>
              <a:uLnTx/>
              <a:uFillTx/>
              <a:latin typeface="Montserrat Light"/>
              <a:ea typeface="+mn-ea"/>
              <a:cs typeface="+mn-cs"/>
            </a:endParaRPr>
          </a:p>
        </p:txBody>
      </p:sp>
      <p:sp>
        <p:nvSpPr>
          <p:cNvPr id="4" name="TextBox 3">
            <a:extLst>
              <a:ext uri="{FF2B5EF4-FFF2-40B4-BE49-F238E27FC236}">
                <a16:creationId xmlns:a16="http://schemas.microsoft.com/office/drawing/2014/main" id="{89ECD845-67C1-8557-F25E-19C274B9B32D}"/>
              </a:ext>
            </a:extLst>
          </p:cNvPr>
          <p:cNvSpPr txBox="1"/>
          <p:nvPr/>
        </p:nvSpPr>
        <p:spPr>
          <a:xfrm>
            <a:off x="9572119" y="74544"/>
            <a:ext cx="2588178" cy="738664"/>
          </a:xfrm>
          <a:prstGeom prst="rect">
            <a:avLst/>
          </a:prstGeom>
          <a:noFill/>
        </p:spPr>
        <p:txBody>
          <a:bodyPr wrap="square" rtlCol="0">
            <a:spAutoFit/>
          </a:bodyPr>
          <a:lstStyle/>
          <a:p>
            <a:r>
              <a:rPr lang="de-DE" sz="1400" b="1" dirty="0">
                <a:highlight>
                  <a:srgbClr val="00FFFF"/>
                </a:highlight>
              </a:rPr>
              <a:t>Anmerkung an CSL Seqirus:</a:t>
            </a:r>
          </a:p>
          <a:p>
            <a:r>
              <a:rPr lang="en-US" sz="1400" b="1" dirty="0">
                <a:highlight>
                  <a:srgbClr val="00FFFF"/>
                </a:highlight>
              </a:rPr>
              <a:t>Auf </a:t>
            </a:r>
            <a:r>
              <a:rPr lang="en-US" sz="1400" b="1" dirty="0" err="1">
                <a:highlight>
                  <a:srgbClr val="00FFFF"/>
                </a:highlight>
              </a:rPr>
              <a:t>Aktualiät</a:t>
            </a:r>
            <a:r>
              <a:rPr lang="en-US" sz="1400" b="1" dirty="0">
                <a:highlight>
                  <a:srgbClr val="00FFFF"/>
                </a:highlight>
              </a:rPr>
              <a:t> </a:t>
            </a:r>
            <a:r>
              <a:rPr lang="en-US" sz="1400" b="1" dirty="0" err="1">
                <a:highlight>
                  <a:srgbClr val="00FFFF"/>
                </a:highlight>
              </a:rPr>
              <a:t>achten</a:t>
            </a:r>
            <a:endParaRPr lang="en-US" sz="1400" b="1" dirty="0">
              <a:highlight>
                <a:srgbClr val="00FFFF"/>
              </a:highlight>
            </a:endParaRPr>
          </a:p>
        </p:txBody>
      </p:sp>
    </p:spTree>
    <p:extLst>
      <p:ext uri="{BB962C8B-B14F-4D97-AF65-F5344CB8AC3E}">
        <p14:creationId xmlns:p14="http://schemas.microsoft.com/office/powerpoint/2010/main" val="696097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58B0EF-14D4-16F3-E6C0-A25A388AFA55}"/>
              </a:ext>
            </a:extLst>
          </p:cNvPr>
          <p:cNvSpPr>
            <a:spLocks noGrp="1"/>
          </p:cNvSpPr>
          <p:nvPr>
            <p:ph type="body" sz="quarter" idx="18"/>
          </p:nvPr>
        </p:nvSpPr>
        <p:spPr>
          <a:xfrm>
            <a:off x="731044" y="317406"/>
            <a:ext cx="10729912" cy="387798"/>
          </a:xfrm>
        </p:spPr>
        <p:txBody>
          <a:bodyPr/>
          <a:lstStyle/>
          <a:p>
            <a:r>
              <a:rPr lang="de-DE" dirty="0"/>
              <a:t>Influenza-Impfstoffe Saison 2024/2025 Hamburg</a:t>
            </a:r>
            <a:endParaRPr lang="en-US" dirty="0"/>
          </a:p>
        </p:txBody>
      </p:sp>
      <p:sp>
        <p:nvSpPr>
          <p:cNvPr id="7" name="Textfeld 9">
            <a:extLst>
              <a:ext uri="{FF2B5EF4-FFF2-40B4-BE49-F238E27FC236}">
                <a16:creationId xmlns:a16="http://schemas.microsoft.com/office/drawing/2014/main" id="{BEFD4B7F-4FCE-3497-3E33-AEC59A1EE66E}"/>
              </a:ext>
            </a:extLst>
          </p:cNvPr>
          <p:cNvSpPr txBox="1"/>
          <p:nvPr/>
        </p:nvSpPr>
        <p:spPr>
          <a:xfrm>
            <a:off x="771110" y="6548940"/>
            <a:ext cx="1124666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Influenza-</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Impfstoffe</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2024/2025 in Hamburg, </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abrufbar</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unter</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hlinkClick r:id="rId3"/>
              </a:rPr>
              <a:t>https://www.kvhh.net/_Resources/Persistent/1/4/8/5/14853452bc0aaf5ee227e3e492e91c618eb27b20/Preisinformation%20gem.%20%C2%A7%2073%20Abs%208.12.23.pdf</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p>
        </p:txBody>
      </p:sp>
      <p:pic>
        <p:nvPicPr>
          <p:cNvPr id="4" name="Picture 3">
            <a:extLst>
              <a:ext uri="{FF2B5EF4-FFF2-40B4-BE49-F238E27FC236}">
                <a16:creationId xmlns:a16="http://schemas.microsoft.com/office/drawing/2014/main" id="{BDBF9E4C-4772-C71C-A751-3E5F18D89ED8}"/>
              </a:ext>
            </a:extLst>
          </p:cNvPr>
          <p:cNvPicPr>
            <a:picLocks noChangeAspect="1"/>
          </p:cNvPicPr>
          <p:nvPr/>
        </p:nvPicPr>
        <p:blipFill>
          <a:blip r:embed="rId4"/>
          <a:stretch>
            <a:fillRect/>
          </a:stretch>
        </p:blipFill>
        <p:spPr>
          <a:xfrm>
            <a:off x="3191164" y="783598"/>
            <a:ext cx="5227782" cy="5625548"/>
          </a:xfrm>
          <a:prstGeom prst="rect">
            <a:avLst/>
          </a:prstGeom>
        </p:spPr>
      </p:pic>
      <p:sp>
        <p:nvSpPr>
          <p:cNvPr id="9" name="Rectangle 8">
            <a:extLst>
              <a:ext uri="{FF2B5EF4-FFF2-40B4-BE49-F238E27FC236}">
                <a16:creationId xmlns:a16="http://schemas.microsoft.com/office/drawing/2014/main" id="{A363F22C-DA13-0AEC-4BC3-19A662097BEF}"/>
              </a:ext>
            </a:extLst>
          </p:cNvPr>
          <p:cNvSpPr/>
          <p:nvPr/>
        </p:nvSpPr>
        <p:spPr>
          <a:xfrm>
            <a:off x="3255818" y="2198256"/>
            <a:ext cx="5163128" cy="19858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8C1782-7BD9-32A1-FC14-6F67369EB50A}"/>
              </a:ext>
            </a:extLst>
          </p:cNvPr>
          <p:cNvSpPr/>
          <p:nvPr/>
        </p:nvSpPr>
        <p:spPr>
          <a:xfrm>
            <a:off x="3255818" y="3777673"/>
            <a:ext cx="5163128" cy="47105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A9F66B-948B-5E75-D644-D754AEAF5548}"/>
              </a:ext>
            </a:extLst>
          </p:cNvPr>
          <p:cNvSpPr/>
          <p:nvPr/>
        </p:nvSpPr>
        <p:spPr>
          <a:xfrm>
            <a:off x="3255818" y="4669161"/>
            <a:ext cx="5163128" cy="1152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4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7B1F74-459B-70B7-6A8F-DAD6F2219224}"/>
              </a:ext>
            </a:extLst>
          </p:cNvPr>
          <p:cNvSpPr>
            <a:spLocks noGrp="1"/>
          </p:cNvSpPr>
          <p:nvPr>
            <p:ph idx="1"/>
          </p:nvPr>
        </p:nvSpPr>
        <p:spPr/>
        <p:txBody>
          <a:bodyPr>
            <a:normAutofit/>
          </a:bodyPr>
          <a:lstStyle/>
          <a:p>
            <a:r>
              <a:rPr lang="de-DE" dirty="0"/>
              <a:t>COVID-19-Impfungen und andere Totimpfstoffe (inaktivierte Impfstoffe) können gleichzeitig erfolgen. </a:t>
            </a:r>
          </a:p>
          <a:p>
            <a:r>
              <a:rPr lang="de-DE" dirty="0"/>
              <a:t>Dies gilt insbesondere für die Influenzaimpfung</a:t>
            </a:r>
          </a:p>
          <a:p>
            <a:pPr lvl="1"/>
            <a:r>
              <a:rPr lang="de-DE" dirty="0"/>
              <a:t>Injektion jeweils an unterschiedlichen Gliedmaßen </a:t>
            </a:r>
          </a:p>
          <a:p>
            <a:pPr lvl="1"/>
            <a:r>
              <a:rPr lang="de-DE" dirty="0"/>
              <a:t>gleichzeitige Gabe COVID-19- und Influenza-Impfstoffe (inklusive Hochdosis-Impfstoffen) Impfreaktionen häufiger </a:t>
            </a:r>
          </a:p>
          <a:p>
            <a:pPr lvl="1"/>
            <a:r>
              <a:rPr lang="de-DE" dirty="0"/>
              <a:t>Immunantwort und Nebenwirkungsprofil entsprechen dem bei alleiniger Anwendung</a:t>
            </a:r>
          </a:p>
        </p:txBody>
      </p:sp>
      <p:sp>
        <p:nvSpPr>
          <p:cNvPr id="3" name="Titel 2">
            <a:extLst>
              <a:ext uri="{FF2B5EF4-FFF2-40B4-BE49-F238E27FC236}">
                <a16:creationId xmlns:a16="http://schemas.microsoft.com/office/drawing/2014/main" id="{7513F6DC-D243-E87B-AC45-7A0A9DD57E7F}"/>
              </a:ext>
            </a:extLst>
          </p:cNvPr>
          <p:cNvSpPr>
            <a:spLocks noGrp="1"/>
          </p:cNvSpPr>
          <p:nvPr>
            <p:ph type="title"/>
          </p:nvPr>
        </p:nvSpPr>
        <p:spPr/>
        <p:txBody>
          <a:bodyPr/>
          <a:lstStyle/>
          <a:p>
            <a:r>
              <a:rPr lang="de-DE" u="sng" dirty="0"/>
              <a:t>Gleichzeitige </a:t>
            </a:r>
            <a:r>
              <a:rPr lang="de-DE" dirty="0"/>
              <a:t>Impfung Influenza und COVID-19</a:t>
            </a:r>
          </a:p>
        </p:txBody>
      </p:sp>
      <p:pic>
        <p:nvPicPr>
          <p:cNvPr id="5" name="Grafik 4">
            <a:extLst>
              <a:ext uri="{FF2B5EF4-FFF2-40B4-BE49-F238E27FC236}">
                <a16:creationId xmlns:a16="http://schemas.microsoft.com/office/drawing/2014/main" id="{789AE1F9-03F3-515F-4647-4FA2E9F43C8D}"/>
              </a:ext>
            </a:extLst>
          </p:cNvPr>
          <p:cNvPicPr>
            <a:picLocks noChangeAspect="1"/>
          </p:cNvPicPr>
          <p:nvPr/>
        </p:nvPicPr>
        <p:blipFill>
          <a:blip r:embed="rId2"/>
          <a:stretch>
            <a:fillRect/>
          </a:stretch>
        </p:blipFill>
        <p:spPr>
          <a:xfrm>
            <a:off x="481280" y="209180"/>
            <a:ext cx="10872520" cy="6547224"/>
          </a:xfrm>
          <a:prstGeom prst="rect">
            <a:avLst/>
          </a:prstGeom>
        </p:spPr>
      </p:pic>
    </p:spTree>
    <p:extLst>
      <p:ext uri="{BB962C8B-B14F-4D97-AF65-F5344CB8AC3E}">
        <p14:creationId xmlns:p14="http://schemas.microsoft.com/office/powerpoint/2010/main" val="28171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23DF1-1124-CF95-9242-2BF8E417FC0B}"/>
              </a:ext>
            </a:extLst>
          </p:cNvPr>
          <p:cNvSpPr>
            <a:spLocks noGrp="1"/>
          </p:cNvSpPr>
          <p:nvPr>
            <p:ph type="title"/>
          </p:nvPr>
        </p:nvSpPr>
        <p:spPr>
          <a:xfrm>
            <a:off x="838200" y="365125"/>
            <a:ext cx="11049000" cy="1325563"/>
          </a:xfrm>
        </p:spPr>
        <p:txBody>
          <a:bodyPr>
            <a:normAutofit/>
          </a:bodyPr>
          <a:lstStyle/>
          <a:p>
            <a:r>
              <a:rPr lang="de-DE" sz="3600" dirty="0"/>
              <a:t>Grippeähnliche Erkrankungen  </a:t>
            </a:r>
            <a:r>
              <a:rPr lang="de-DE" sz="1600" dirty="0"/>
              <a:t>(ILI = influenza-like </a:t>
            </a:r>
            <a:r>
              <a:rPr lang="de-DE" sz="1600" dirty="0" err="1"/>
              <a:t>illness</a:t>
            </a:r>
            <a:r>
              <a:rPr lang="de-DE" sz="1600" dirty="0"/>
              <a:t>)</a:t>
            </a:r>
            <a:endParaRPr lang="de-DE" sz="3600" dirty="0"/>
          </a:p>
        </p:txBody>
      </p:sp>
      <p:sp>
        <p:nvSpPr>
          <p:cNvPr id="7" name="TextBox 6">
            <a:extLst>
              <a:ext uri="{FF2B5EF4-FFF2-40B4-BE49-F238E27FC236}">
                <a16:creationId xmlns:a16="http://schemas.microsoft.com/office/drawing/2014/main" id="{D10A3ED7-C4B4-DBCB-8744-00106FFF295C}"/>
              </a:ext>
            </a:extLst>
          </p:cNvPr>
          <p:cNvSpPr txBox="1"/>
          <p:nvPr/>
        </p:nvSpPr>
        <p:spPr>
          <a:xfrm>
            <a:off x="838200" y="6167827"/>
            <a:ext cx="10925710" cy="707886"/>
          </a:xfrm>
          <a:prstGeom prst="rect">
            <a:avLst/>
          </a:prstGeom>
          <a:noFill/>
        </p:spPr>
        <p:txBody>
          <a:bodyPr wrap="square">
            <a:spAutoFit/>
          </a:bodyPr>
          <a:lstStyle/>
          <a:p>
            <a:r>
              <a:rPr lang="de-DE" sz="1000" dirty="0"/>
              <a:t>Für die Bevölkerung in Deutschland geschätzten </a:t>
            </a:r>
            <a:r>
              <a:rPr lang="de-DE" sz="1000" b="1" dirty="0"/>
              <a:t>ILI-Inzidenzen (gesamt, pro 100.000 Einw.; Linien) </a:t>
            </a:r>
            <a:r>
              <a:rPr lang="de-DE" sz="1000" dirty="0"/>
              <a:t>in </a:t>
            </a:r>
            <a:r>
              <a:rPr lang="de-DE" sz="1000" b="1" dirty="0"/>
              <a:t>den Saisons 2017/18 bis 2023/24</a:t>
            </a:r>
            <a:r>
              <a:rPr lang="de-DE" sz="1000" dirty="0"/>
              <a:t>. Im Vergleich dazu ist die aus GrippeWeb berechnete COVID-19-Inzidenz (GrippeWeb-Teilnehmende mit einer akuten Atemwegserkrankung, die als Erregernachweis „SARS-CoV-2“ (laborbestätigt oder per Schnell-/Selbsttest) angegeben haben; braune Fläche) ab der 40. KW 2023 dargestellt. </a:t>
            </a:r>
          </a:p>
          <a:p>
            <a:r>
              <a:rPr lang="en-US" sz="1000" dirty="0" err="1"/>
              <a:t>GrippeWeb-Wochenbericht</a:t>
            </a:r>
            <a:r>
              <a:rPr lang="en-US" sz="1000" dirty="0"/>
              <a:t>, </a:t>
            </a:r>
            <a:r>
              <a:rPr lang="de-DE" sz="1000" dirty="0"/>
              <a:t>Kalenderwoche 45/2023, Datenstand: Dienstag, 14.11.2023, 0:00 Uhr.</a:t>
            </a:r>
            <a:endParaRPr lang="en-US" sz="1000" dirty="0"/>
          </a:p>
        </p:txBody>
      </p:sp>
      <p:pic>
        <p:nvPicPr>
          <p:cNvPr id="1028" name="Picture 4" descr="Abbildung (2). Quelle: © RKI">
            <a:extLst>
              <a:ext uri="{FF2B5EF4-FFF2-40B4-BE49-F238E27FC236}">
                <a16:creationId xmlns:a16="http://schemas.microsoft.com/office/drawing/2014/main" id="{D7DE7C0E-0E75-E5C1-FA13-03E4EB3DB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41" y="1406002"/>
            <a:ext cx="6645317"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35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18515E-ABDC-A480-8B78-1676CDFFFF8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Rectangle 3">
            <a:extLst>
              <a:ext uri="{FF2B5EF4-FFF2-40B4-BE49-F238E27FC236}">
                <a16:creationId xmlns:a16="http://schemas.microsoft.com/office/drawing/2014/main" id="{0AF43067-5260-33AA-FD9D-9AC5939DC661}"/>
              </a:ext>
            </a:extLst>
          </p:cNvPr>
          <p:cNvSpPr>
            <a:spLocks noChangeArrowheads="1"/>
          </p:cNvSpPr>
          <p:nvPr/>
        </p:nvSpPr>
        <p:spPr bwMode="auto">
          <a:xfrm>
            <a:off x="0" y="374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Rechteck 2">
            <a:extLst>
              <a:ext uri="{FF2B5EF4-FFF2-40B4-BE49-F238E27FC236}">
                <a16:creationId xmlns:a16="http://schemas.microsoft.com/office/drawing/2014/main" id="{6A7103AD-073C-954A-CAB9-0CC648334A66}"/>
              </a:ext>
            </a:extLst>
          </p:cNvPr>
          <p:cNvSpPr/>
          <p:nvPr/>
        </p:nvSpPr>
        <p:spPr>
          <a:xfrm>
            <a:off x="8497177" y="151482"/>
            <a:ext cx="2804711" cy="1247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7">
            <a:extLst>
              <a:ext uri="{FF2B5EF4-FFF2-40B4-BE49-F238E27FC236}">
                <a16:creationId xmlns:a16="http://schemas.microsoft.com/office/drawing/2014/main" id="{FD07EA5A-A929-4D32-8CBB-07ED4B519DDF}"/>
              </a:ext>
            </a:extLst>
          </p:cNvPr>
          <p:cNvPicPr>
            <a:picLocks noChangeAspect="1"/>
          </p:cNvPicPr>
          <p:nvPr/>
        </p:nvPicPr>
        <p:blipFill>
          <a:blip r:embed="rId3"/>
          <a:stretch>
            <a:fillRect/>
          </a:stretch>
        </p:blipFill>
        <p:spPr>
          <a:xfrm>
            <a:off x="2317796" y="1043325"/>
            <a:ext cx="7556406" cy="5400000"/>
          </a:xfrm>
          <a:prstGeom prst="rect">
            <a:avLst/>
          </a:prstGeom>
        </p:spPr>
      </p:pic>
      <p:sp>
        <p:nvSpPr>
          <p:cNvPr id="9" name="Titel 1">
            <a:extLst>
              <a:ext uri="{FF2B5EF4-FFF2-40B4-BE49-F238E27FC236}">
                <a16:creationId xmlns:a16="http://schemas.microsoft.com/office/drawing/2014/main" id="{6FE73367-4A0B-E8FB-AACB-C76A0DC8C82F}"/>
              </a:ext>
            </a:extLst>
          </p:cNvPr>
          <p:cNvSpPr>
            <a:spLocks noGrp="1"/>
          </p:cNvSpPr>
          <p:nvPr>
            <p:ph type="title"/>
          </p:nvPr>
        </p:nvSpPr>
        <p:spPr>
          <a:xfrm>
            <a:off x="838199" y="17248"/>
            <a:ext cx="10515600" cy="1325563"/>
          </a:xfrm>
        </p:spPr>
        <p:txBody>
          <a:bodyPr>
            <a:normAutofit/>
          </a:bodyPr>
          <a:lstStyle/>
          <a:p>
            <a:r>
              <a:rPr lang="de-DE" sz="3600" dirty="0"/>
              <a:t>Influenza: häufigste impfpräventable Reisekrankheit</a:t>
            </a:r>
            <a:r>
              <a:rPr lang="de-DE" sz="3600" baseline="30000" dirty="0"/>
              <a:t>1</a:t>
            </a:r>
          </a:p>
        </p:txBody>
      </p:sp>
      <p:sp>
        <p:nvSpPr>
          <p:cNvPr id="10" name="TextBox 9">
            <a:extLst>
              <a:ext uri="{FF2B5EF4-FFF2-40B4-BE49-F238E27FC236}">
                <a16:creationId xmlns:a16="http://schemas.microsoft.com/office/drawing/2014/main" id="{9AE0A5F0-22B0-D4B2-80C7-9A1CE0365E37}"/>
              </a:ext>
            </a:extLst>
          </p:cNvPr>
          <p:cNvSpPr txBox="1"/>
          <p:nvPr/>
        </p:nvSpPr>
        <p:spPr>
          <a:xfrm>
            <a:off x="1018068" y="6491074"/>
            <a:ext cx="10515600" cy="215444"/>
          </a:xfrm>
          <a:prstGeom prst="rect">
            <a:avLst/>
          </a:prstGeom>
          <a:noFill/>
        </p:spPr>
        <p:txBody>
          <a:bodyPr wrap="square">
            <a:spAutoFit/>
          </a:bodyPr>
          <a:lstStyle/>
          <a:p>
            <a:r>
              <a:rPr lang="en-US" sz="800" dirty="0"/>
              <a:t>Robert Steffen, Travel vaccine preventable diseases—updated logarithmic scale with monthly incidence rates, Journal of Travel Medicine, Volume 25, Issue 1, 2018, tay046, </a:t>
            </a:r>
            <a:r>
              <a:rPr lang="en-US" sz="800" dirty="0">
                <a:hlinkClick r:id="rId4"/>
              </a:rPr>
              <a:t>https://doi.org/10.1093/jtm/tay046</a:t>
            </a:r>
            <a:r>
              <a:rPr lang="en-US" sz="800" dirty="0"/>
              <a:t> </a:t>
            </a:r>
          </a:p>
        </p:txBody>
      </p:sp>
    </p:spTree>
    <p:extLst>
      <p:ext uri="{BB962C8B-B14F-4D97-AF65-F5344CB8AC3E}">
        <p14:creationId xmlns:p14="http://schemas.microsoft.com/office/powerpoint/2010/main" val="441645380"/>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76686-CC61-C702-7BF3-0B48C4EFDF45}"/>
              </a:ext>
            </a:extLst>
          </p:cNvPr>
          <p:cNvSpPr>
            <a:spLocks noGrp="1"/>
          </p:cNvSpPr>
          <p:nvPr>
            <p:ph type="title"/>
          </p:nvPr>
        </p:nvSpPr>
        <p:spPr>
          <a:xfrm>
            <a:off x="838200" y="500062"/>
            <a:ext cx="10515600" cy="1325563"/>
          </a:xfrm>
        </p:spPr>
        <p:txBody>
          <a:bodyPr/>
          <a:lstStyle/>
          <a:p>
            <a:r>
              <a:rPr lang="de-DE" dirty="0"/>
              <a:t>Abschließende Fakten zu Influenza</a:t>
            </a:r>
          </a:p>
        </p:txBody>
      </p:sp>
      <p:sp>
        <p:nvSpPr>
          <p:cNvPr id="3" name="Inhaltsplatzhalter 2">
            <a:extLst>
              <a:ext uri="{FF2B5EF4-FFF2-40B4-BE49-F238E27FC236}">
                <a16:creationId xmlns:a16="http://schemas.microsoft.com/office/drawing/2014/main" id="{FE2A17BE-FF4F-DBFC-1436-42E169397CAC}"/>
              </a:ext>
            </a:extLst>
          </p:cNvPr>
          <p:cNvSpPr>
            <a:spLocks noGrp="1"/>
          </p:cNvSpPr>
          <p:nvPr>
            <p:ph idx="1"/>
          </p:nvPr>
        </p:nvSpPr>
        <p:spPr>
          <a:xfrm>
            <a:off x="838200" y="1825624"/>
            <a:ext cx="10515600" cy="4532313"/>
          </a:xfrm>
        </p:spPr>
        <p:txBody>
          <a:bodyPr>
            <a:normAutofit/>
          </a:bodyPr>
          <a:lstStyle/>
          <a:p>
            <a:pPr>
              <a:buFont typeface="Arial" panose="020B0604020202020204" pitchFamily="34" charset="0"/>
              <a:buChar char="•"/>
            </a:pPr>
            <a:r>
              <a:rPr lang="de-DE" b="1" dirty="0"/>
              <a:t>hochansteckende, schwere Virusinfektion </a:t>
            </a:r>
            <a:r>
              <a:rPr lang="de-DE" b="1" baseline="30000" dirty="0"/>
              <a:t>1</a:t>
            </a:r>
          </a:p>
          <a:p>
            <a:pPr lvl="1"/>
            <a:r>
              <a:rPr lang="de-DE" dirty="0"/>
              <a:t>(kurze) Inkubationszeit 1 bis 2 Tage.</a:t>
            </a:r>
          </a:p>
          <a:p>
            <a:pPr lvl="1"/>
            <a:r>
              <a:rPr lang="de-DE" dirty="0"/>
              <a:t>Übertragung über Tröpfcheninfektion (Husten /Niesen) und über Hände</a:t>
            </a:r>
          </a:p>
          <a:p>
            <a:r>
              <a:rPr lang="de-DE" b="1" dirty="0"/>
              <a:t>Grippeschutzimpfung ist die wichtigste Präventionsmaßnahme</a:t>
            </a:r>
            <a:r>
              <a:rPr lang="de-DE" b="1" baseline="30000" dirty="0"/>
              <a:t>1</a:t>
            </a:r>
            <a:r>
              <a:rPr lang="de-DE" b="1" dirty="0"/>
              <a:t> </a:t>
            </a:r>
          </a:p>
          <a:p>
            <a:pPr lvl="1"/>
            <a:r>
              <a:rPr lang="de-DE" dirty="0"/>
              <a:t>Medikamente (</a:t>
            </a:r>
            <a:r>
              <a:rPr lang="de-DE" dirty="0" err="1"/>
              <a:t>Olsetamivir</a:t>
            </a:r>
            <a:r>
              <a:rPr lang="de-DE" dirty="0"/>
              <a:t>) sind kaum / wenig erfolgreich</a:t>
            </a:r>
          </a:p>
          <a:p>
            <a:pPr>
              <a:buFont typeface="Arial" panose="020B0604020202020204" pitchFamily="34" charset="0"/>
              <a:buChar char="•"/>
            </a:pPr>
            <a:r>
              <a:rPr lang="de-DE" b="1" dirty="0"/>
              <a:t>Jährliche Anpassung Influenza-Impfstoff</a:t>
            </a:r>
            <a:r>
              <a:rPr lang="de-DE" b="1" baseline="30000" dirty="0"/>
              <a:t>2</a:t>
            </a:r>
            <a:endParaRPr lang="de-DE" b="1" dirty="0"/>
          </a:p>
          <a:p>
            <a:pPr>
              <a:buFont typeface="Arial" panose="020B0604020202020204" pitchFamily="34" charset="0"/>
              <a:buChar char="•"/>
            </a:pPr>
            <a:r>
              <a:rPr lang="de-DE" b="1" dirty="0"/>
              <a:t>Impfoptimierung möglich</a:t>
            </a:r>
            <a:r>
              <a:rPr lang="de-DE" b="1" baseline="30000" dirty="0"/>
              <a:t>3</a:t>
            </a:r>
            <a:r>
              <a:rPr lang="de-DE" b="1" dirty="0"/>
              <a:t> </a:t>
            </a:r>
          </a:p>
          <a:p>
            <a:pPr lvl="1"/>
            <a:r>
              <a:rPr lang="de-DE" dirty="0"/>
              <a:t>z.B. durch </a:t>
            </a:r>
            <a:r>
              <a:rPr lang="de-DE" dirty="0">
                <a:solidFill>
                  <a:srgbClr val="FF0000"/>
                </a:solidFill>
              </a:rPr>
              <a:t>weiterentwickelte Impfstoffe (adjuvantiert, hochdosiert, zellkulturbasiert, rekombinant)</a:t>
            </a:r>
          </a:p>
        </p:txBody>
      </p:sp>
      <p:sp>
        <p:nvSpPr>
          <p:cNvPr id="4" name="Rectangle 3">
            <a:extLst>
              <a:ext uri="{FF2B5EF4-FFF2-40B4-BE49-F238E27FC236}">
                <a16:creationId xmlns:a16="http://schemas.microsoft.com/office/drawing/2014/main" id="{930B7DBA-CC53-027A-D36E-81C4FF85EC8E}"/>
              </a:ext>
            </a:extLst>
          </p:cNvPr>
          <p:cNvSpPr/>
          <p:nvPr/>
        </p:nvSpPr>
        <p:spPr>
          <a:xfrm>
            <a:off x="731044" y="6357937"/>
            <a:ext cx="10729911" cy="195571"/>
          </a:xfrm>
          <a:prstGeom prst="rect">
            <a:avLst/>
          </a:prstGeom>
        </p:spPr>
        <p:txBody>
          <a:bodyPr wrap="square" bIns="10800" anchor="b">
            <a:spAutoFit/>
          </a:bodyPr>
          <a:lstStyle/>
          <a:p>
            <a:pPr>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1. RKI Ratgeber Influenza, 2. Impfen-info.de: Fragen und Antworten zur Grippeimpfung, 3. RKI EpiBull 1/2021.</a:t>
            </a:r>
          </a:p>
        </p:txBody>
      </p:sp>
    </p:spTree>
    <p:extLst>
      <p:ext uri="{BB962C8B-B14F-4D97-AF65-F5344CB8AC3E}">
        <p14:creationId xmlns:p14="http://schemas.microsoft.com/office/powerpoint/2010/main" val="2882632966"/>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41986EA-15C6-5D13-AAF7-B7E427A6C43A}"/>
              </a:ext>
            </a:extLst>
          </p:cNvPr>
          <p:cNvPicPr>
            <a:picLocks noChangeAspect="1"/>
          </p:cNvPicPr>
          <p:nvPr/>
        </p:nvPicPr>
        <p:blipFill>
          <a:blip r:embed="rId3"/>
          <a:stretch>
            <a:fillRect/>
          </a:stretch>
        </p:blipFill>
        <p:spPr>
          <a:xfrm>
            <a:off x="2672624" y="307995"/>
            <a:ext cx="6846752" cy="5940000"/>
          </a:xfrm>
          <a:prstGeom prst="rect">
            <a:avLst/>
          </a:prstGeom>
        </p:spPr>
      </p:pic>
      <p:sp>
        <p:nvSpPr>
          <p:cNvPr id="2" name="Rectangle 1">
            <a:extLst>
              <a:ext uri="{FF2B5EF4-FFF2-40B4-BE49-F238E27FC236}">
                <a16:creationId xmlns:a16="http://schemas.microsoft.com/office/drawing/2014/main" id="{BD2ED1F0-4017-333B-9E72-6C082044872D}"/>
              </a:ext>
            </a:extLst>
          </p:cNvPr>
          <p:cNvSpPr/>
          <p:nvPr/>
        </p:nvSpPr>
        <p:spPr>
          <a:xfrm>
            <a:off x="731044" y="6304319"/>
            <a:ext cx="10729911" cy="195571"/>
          </a:xfrm>
          <a:prstGeom prst="rect">
            <a:avLst/>
          </a:prstGeom>
        </p:spPr>
        <p:txBody>
          <a:bodyPr wrap="square" bIns="10800" anchor="b">
            <a:spAutoFit/>
          </a:bodyPr>
          <a:lstStyle/>
          <a:p>
            <a:pPr>
              <a:defRPr/>
            </a:pPr>
            <a:r>
              <a:rPr kumimoji="0" lang="de-DE" sz="900" i="0" u="none" strike="noStrike" kern="1200" cap="none" spc="0" normalizeH="0" baseline="0" noProof="0" dirty="0">
                <a:ln>
                  <a:noFill/>
                </a:ln>
                <a:effectLst/>
                <a:uLnTx/>
                <a:uFillTx/>
                <a:latin typeface="Calibri" panose="020F0502020204030204" pitchFamily="34" charset="0"/>
                <a:cs typeface="Calibri" panose="020F0502020204030204" pitchFamily="34" charset="0"/>
                <a:hlinkClick r:id="rId4"/>
              </a:rPr>
              <a:t>https://pharma-fakten.de/grafiken/grippe-deutschland-verfehlt-impfziel/</a:t>
            </a:r>
            <a:r>
              <a:rPr kumimoji="0" lang="de-DE" sz="9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lang="en-US" sz="9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8149548"/>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7F7F81D-442F-4356-21F8-3A754B0D1BB7}"/>
              </a:ext>
            </a:extLst>
          </p:cNvPr>
          <p:cNvSpPr>
            <a:spLocks noGrp="1"/>
          </p:cNvSpPr>
          <p:nvPr>
            <p:ph idx="1"/>
          </p:nvPr>
        </p:nvSpPr>
        <p:spPr>
          <a:xfrm>
            <a:off x="798105" y="788478"/>
            <a:ext cx="10729912" cy="608971"/>
          </a:xfrm>
        </p:spPr>
        <p:txBody>
          <a:bodyPr>
            <a:noAutofit/>
          </a:bodyPr>
          <a:lstStyle/>
          <a:p>
            <a:pPr marL="0" indent="0">
              <a:buNone/>
            </a:pPr>
            <a:r>
              <a:rPr lang="de-DE" dirty="0"/>
              <a:t>Impfquoten bei Patienten mit ausgewählten chronischen Krankheiten nach Geschlecht und Alter für die </a:t>
            </a:r>
            <a:r>
              <a:rPr lang="de-DE" b="1" dirty="0"/>
              <a:t>Influenzasaison 2017/2018</a:t>
            </a:r>
          </a:p>
          <a:p>
            <a:endParaRPr lang="en-GB" dirty="0"/>
          </a:p>
        </p:txBody>
      </p:sp>
      <p:grpSp>
        <p:nvGrpSpPr>
          <p:cNvPr id="9" name="Gruppieren 42">
            <a:extLst>
              <a:ext uri="{FF2B5EF4-FFF2-40B4-BE49-F238E27FC236}">
                <a16:creationId xmlns:a16="http://schemas.microsoft.com/office/drawing/2014/main" id="{09F2E11A-67E7-F7B3-17FB-015DB7BC020B}"/>
              </a:ext>
            </a:extLst>
          </p:cNvPr>
          <p:cNvGrpSpPr/>
          <p:nvPr/>
        </p:nvGrpSpPr>
        <p:grpSpPr>
          <a:xfrm>
            <a:off x="798105" y="2041868"/>
            <a:ext cx="6056121" cy="3398939"/>
            <a:chOff x="743008" y="2339584"/>
            <a:chExt cx="6261100" cy="3550940"/>
          </a:xfrm>
        </p:grpSpPr>
        <p:pic>
          <p:nvPicPr>
            <p:cNvPr id="10" name="Picture 3">
              <a:extLst>
                <a:ext uri="{FF2B5EF4-FFF2-40B4-BE49-F238E27FC236}">
                  <a16:creationId xmlns:a16="http://schemas.microsoft.com/office/drawing/2014/main" id="{AA989BF6-1E87-BB45-38FB-8436EE817C06}"/>
                </a:ext>
              </a:extLst>
            </p:cNvPr>
            <p:cNvPicPr>
              <a:picLocks noChangeAspect="1"/>
            </p:cNvPicPr>
            <p:nvPr/>
          </p:nvPicPr>
          <p:blipFill rotWithShape="1">
            <a:blip r:embed="rId2"/>
            <a:srcRect l="4154" t="1538" r="2291"/>
            <a:stretch/>
          </p:blipFill>
          <p:spPr>
            <a:xfrm>
              <a:off x="743008" y="2339584"/>
              <a:ext cx="6261100" cy="3550940"/>
            </a:xfrm>
            <a:prstGeom prst="rect">
              <a:avLst/>
            </a:prstGeom>
          </p:spPr>
        </p:pic>
        <p:sp>
          <p:nvSpPr>
            <p:cNvPr id="11" name="Ellipse 5">
              <a:extLst>
                <a:ext uri="{FF2B5EF4-FFF2-40B4-BE49-F238E27FC236}">
                  <a16:creationId xmlns:a16="http://schemas.microsoft.com/office/drawing/2014/main" id="{960B164C-8510-CCE3-3485-F6CFFA8FC664}"/>
                </a:ext>
              </a:extLst>
            </p:cNvPr>
            <p:cNvSpPr/>
            <p:nvPr/>
          </p:nvSpPr>
          <p:spPr>
            <a:xfrm>
              <a:off x="1706636" y="3023366"/>
              <a:ext cx="140400" cy="1260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6">
              <a:extLst>
                <a:ext uri="{FF2B5EF4-FFF2-40B4-BE49-F238E27FC236}">
                  <a16:creationId xmlns:a16="http://schemas.microsoft.com/office/drawing/2014/main" id="{3C0000BF-B30C-C52F-1CBE-03D3FBFBB060}"/>
                </a:ext>
              </a:extLst>
            </p:cNvPr>
            <p:cNvSpPr/>
            <p:nvPr/>
          </p:nvSpPr>
          <p:spPr>
            <a:xfrm>
              <a:off x="1703742" y="3191359"/>
              <a:ext cx="140400" cy="1260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77">
              <a:extLst>
                <a:ext uri="{FF2B5EF4-FFF2-40B4-BE49-F238E27FC236}">
                  <a16:creationId xmlns:a16="http://schemas.microsoft.com/office/drawing/2014/main" id="{45D55268-5019-454B-F973-2BD16AABA51C}"/>
                </a:ext>
              </a:extLst>
            </p:cNvPr>
            <p:cNvSpPr txBox="1"/>
            <p:nvPr/>
          </p:nvSpPr>
          <p:spPr>
            <a:xfrm rot="16200000">
              <a:off x="4965" y="3649639"/>
              <a:ext cx="1653773" cy="141418"/>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dirty="0">
                  <a:solidFill>
                    <a:srgbClr val="51545D"/>
                  </a:solidFill>
                </a:rPr>
                <a:t>Impfquote (%) </a:t>
              </a:r>
              <a:endParaRPr kumimoji="0" lang="en-GB" sz="1200" b="1" i="0" u="none" strike="noStrike" kern="1200" cap="none" spc="0" normalizeH="0" baseline="0" noProof="0" dirty="0">
                <a:ln>
                  <a:noFill/>
                </a:ln>
                <a:solidFill>
                  <a:srgbClr val="51545D"/>
                </a:solidFill>
                <a:effectLst/>
                <a:uLnTx/>
                <a:uFillTx/>
                <a:ea typeface="+mn-ea"/>
                <a:cs typeface="+mn-cs"/>
              </a:endParaRPr>
            </a:p>
          </p:txBody>
        </p:sp>
        <p:sp>
          <p:nvSpPr>
            <p:cNvPr id="14" name="Ellipse 10">
              <a:extLst>
                <a:ext uri="{FF2B5EF4-FFF2-40B4-BE49-F238E27FC236}">
                  <a16:creationId xmlns:a16="http://schemas.microsoft.com/office/drawing/2014/main" id="{C4E53D03-8C46-8ECE-E354-041FDB97B8B0}"/>
                </a:ext>
              </a:extLst>
            </p:cNvPr>
            <p:cNvSpPr/>
            <p:nvPr/>
          </p:nvSpPr>
          <p:spPr>
            <a:xfrm>
              <a:off x="1609048" y="4396398"/>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3">
              <a:extLst>
                <a:ext uri="{FF2B5EF4-FFF2-40B4-BE49-F238E27FC236}">
                  <a16:creationId xmlns:a16="http://schemas.microsoft.com/office/drawing/2014/main" id="{BC222BC6-1B1D-67B0-AD99-EC9FA192C44C}"/>
                </a:ext>
              </a:extLst>
            </p:cNvPr>
            <p:cNvSpPr/>
            <p:nvPr/>
          </p:nvSpPr>
          <p:spPr>
            <a:xfrm>
              <a:off x="1961112" y="4404323"/>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lipse 11">
              <a:extLst>
                <a:ext uri="{FF2B5EF4-FFF2-40B4-BE49-F238E27FC236}">
                  <a16:creationId xmlns:a16="http://schemas.microsoft.com/office/drawing/2014/main" id="{60EA5C65-D8F1-6191-2576-353A9B3EC378}"/>
                </a:ext>
              </a:extLst>
            </p:cNvPr>
            <p:cNvSpPr/>
            <p:nvPr/>
          </p:nvSpPr>
          <p:spPr>
            <a:xfrm>
              <a:off x="1609048" y="4383912"/>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lipse 12">
              <a:extLst>
                <a:ext uri="{FF2B5EF4-FFF2-40B4-BE49-F238E27FC236}">
                  <a16:creationId xmlns:a16="http://schemas.microsoft.com/office/drawing/2014/main" id="{FAC0742C-C46E-8F9B-EC74-7326415D502E}"/>
                </a:ext>
              </a:extLst>
            </p:cNvPr>
            <p:cNvSpPr/>
            <p:nvPr/>
          </p:nvSpPr>
          <p:spPr>
            <a:xfrm>
              <a:off x="1961112" y="4298168"/>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4">
              <a:extLst>
                <a:ext uri="{FF2B5EF4-FFF2-40B4-BE49-F238E27FC236}">
                  <a16:creationId xmlns:a16="http://schemas.microsoft.com/office/drawing/2014/main" id="{003BDB6F-D676-6C7E-F78C-C463AD401762}"/>
                </a:ext>
              </a:extLst>
            </p:cNvPr>
            <p:cNvSpPr/>
            <p:nvPr/>
          </p:nvSpPr>
          <p:spPr>
            <a:xfrm>
              <a:off x="2669524" y="4214412"/>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Ellipse 15">
              <a:extLst>
                <a:ext uri="{FF2B5EF4-FFF2-40B4-BE49-F238E27FC236}">
                  <a16:creationId xmlns:a16="http://schemas.microsoft.com/office/drawing/2014/main" id="{A9E50EA1-1007-6181-5FE5-91D4CDC127CE}"/>
                </a:ext>
              </a:extLst>
            </p:cNvPr>
            <p:cNvSpPr/>
            <p:nvPr/>
          </p:nvSpPr>
          <p:spPr>
            <a:xfrm>
              <a:off x="2317517" y="4335037"/>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6">
              <a:extLst>
                <a:ext uri="{FF2B5EF4-FFF2-40B4-BE49-F238E27FC236}">
                  <a16:creationId xmlns:a16="http://schemas.microsoft.com/office/drawing/2014/main" id="{A6501BF0-0EFB-49FF-47CA-B315B0FDF5C9}"/>
                </a:ext>
              </a:extLst>
            </p:cNvPr>
            <p:cNvSpPr/>
            <p:nvPr/>
          </p:nvSpPr>
          <p:spPr>
            <a:xfrm>
              <a:off x="2669524" y="4181515"/>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17">
              <a:extLst>
                <a:ext uri="{FF2B5EF4-FFF2-40B4-BE49-F238E27FC236}">
                  <a16:creationId xmlns:a16="http://schemas.microsoft.com/office/drawing/2014/main" id="{E03D46AB-D792-F9DC-6E26-C99634F7B9A7}"/>
                </a:ext>
              </a:extLst>
            </p:cNvPr>
            <p:cNvSpPr/>
            <p:nvPr/>
          </p:nvSpPr>
          <p:spPr>
            <a:xfrm>
              <a:off x="2317517" y="4194154"/>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lipse 18">
              <a:extLst>
                <a:ext uri="{FF2B5EF4-FFF2-40B4-BE49-F238E27FC236}">
                  <a16:creationId xmlns:a16="http://schemas.microsoft.com/office/drawing/2014/main" id="{1650C416-0D1A-FEE1-1482-C37417D69C57}"/>
                </a:ext>
              </a:extLst>
            </p:cNvPr>
            <p:cNvSpPr/>
            <p:nvPr/>
          </p:nvSpPr>
          <p:spPr>
            <a:xfrm>
              <a:off x="3020203" y="4026009"/>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19">
              <a:extLst>
                <a:ext uri="{FF2B5EF4-FFF2-40B4-BE49-F238E27FC236}">
                  <a16:creationId xmlns:a16="http://schemas.microsoft.com/office/drawing/2014/main" id="{C24EC288-1BCE-6F6C-0B7B-B8B4B8482D88}"/>
                </a:ext>
              </a:extLst>
            </p:cNvPr>
            <p:cNvSpPr/>
            <p:nvPr/>
          </p:nvSpPr>
          <p:spPr>
            <a:xfrm>
              <a:off x="3373776" y="3981455"/>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0">
              <a:extLst>
                <a:ext uri="{FF2B5EF4-FFF2-40B4-BE49-F238E27FC236}">
                  <a16:creationId xmlns:a16="http://schemas.microsoft.com/office/drawing/2014/main" id="{8B077CA5-5B73-79F1-7070-914412B15260}"/>
                </a:ext>
              </a:extLst>
            </p:cNvPr>
            <p:cNvSpPr/>
            <p:nvPr/>
          </p:nvSpPr>
          <p:spPr>
            <a:xfrm>
              <a:off x="3020203" y="3910678"/>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1">
              <a:extLst>
                <a:ext uri="{FF2B5EF4-FFF2-40B4-BE49-F238E27FC236}">
                  <a16:creationId xmlns:a16="http://schemas.microsoft.com/office/drawing/2014/main" id="{D3D15FB1-BC9D-33E2-59BB-1B2FD233E710}"/>
                </a:ext>
              </a:extLst>
            </p:cNvPr>
            <p:cNvSpPr/>
            <p:nvPr/>
          </p:nvSpPr>
          <p:spPr>
            <a:xfrm>
              <a:off x="3373776" y="3927206"/>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2">
              <a:extLst>
                <a:ext uri="{FF2B5EF4-FFF2-40B4-BE49-F238E27FC236}">
                  <a16:creationId xmlns:a16="http://schemas.microsoft.com/office/drawing/2014/main" id="{2CFB0E41-25E1-9C65-4078-7BDD632A3ABB}"/>
                </a:ext>
              </a:extLst>
            </p:cNvPr>
            <p:cNvSpPr/>
            <p:nvPr/>
          </p:nvSpPr>
          <p:spPr>
            <a:xfrm>
              <a:off x="4078028" y="3972620"/>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lipse 23">
              <a:extLst>
                <a:ext uri="{FF2B5EF4-FFF2-40B4-BE49-F238E27FC236}">
                  <a16:creationId xmlns:a16="http://schemas.microsoft.com/office/drawing/2014/main" id="{AC6904A0-FEA8-E4CE-894D-D17EDAD6847D}"/>
                </a:ext>
              </a:extLst>
            </p:cNvPr>
            <p:cNvSpPr/>
            <p:nvPr/>
          </p:nvSpPr>
          <p:spPr>
            <a:xfrm>
              <a:off x="3724455" y="3992772"/>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4">
              <a:extLst>
                <a:ext uri="{FF2B5EF4-FFF2-40B4-BE49-F238E27FC236}">
                  <a16:creationId xmlns:a16="http://schemas.microsoft.com/office/drawing/2014/main" id="{2B94E4D3-899D-7DB0-3793-293EFB58D7F9}"/>
                </a:ext>
              </a:extLst>
            </p:cNvPr>
            <p:cNvSpPr/>
            <p:nvPr/>
          </p:nvSpPr>
          <p:spPr>
            <a:xfrm>
              <a:off x="4078028" y="3910937"/>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lipse 25">
              <a:extLst>
                <a:ext uri="{FF2B5EF4-FFF2-40B4-BE49-F238E27FC236}">
                  <a16:creationId xmlns:a16="http://schemas.microsoft.com/office/drawing/2014/main" id="{4CE8C3B6-3E63-CE01-569F-92AC26266E4F}"/>
                </a:ext>
              </a:extLst>
            </p:cNvPr>
            <p:cNvSpPr/>
            <p:nvPr/>
          </p:nvSpPr>
          <p:spPr>
            <a:xfrm>
              <a:off x="3724455" y="3896598"/>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6">
              <a:extLst>
                <a:ext uri="{FF2B5EF4-FFF2-40B4-BE49-F238E27FC236}">
                  <a16:creationId xmlns:a16="http://schemas.microsoft.com/office/drawing/2014/main" id="{6C30140F-9024-3E71-47DC-4AD4550A8D91}"/>
                </a:ext>
              </a:extLst>
            </p:cNvPr>
            <p:cNvSpPr/>
            <p:nvPr/>
          </p:nvSpPr>
          <p:spPr>
            <a:xfrm>
              <a:off x="4780833" y="3814687"/>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llipse 27">
              <a:extLst>
                <a:ext uri="{FF2B5EF4-FFF2-40B4-BE49-F238E27FC236}">
                  <a16:creationId xmlns:a16="http://schemas.microsoft.com/office/drawing/2014/main" id="{D3706414-F2D5-F23A-706C-3182A41CA982}"/>
                </a:ext>
              </a:extLst>
            </p:cNvPr>
            <p:cNvSpPr/>
            <p:nvPr/>
          </p:nvSpPr>
          <p:spPr>
            <a:xfrm>
              <a:off x="4428707" y="3878853"/>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Ellipse 28">
              <a:extLst>
                <a:ext uri="{FF2B5EF4-FFF2-40B4-BE49-F238E27FC236}">
                  <a16:creationId xmlns:a16="http://schemas.microsoft.com/office/drawing/2014/main" id="{3F4BA20B-88B7-82C5-C3A2-9D1D2706EB1F}"/>
                </a:ext>
              </a:extLst>
            </p:cNvPr>
            <p:cNvSpPr/>
            <p:nvPr/>
          </p:nvSpPr>
          <p:spPr>
            <a:xfrm>
              <a:off x="4780833" y="3777905"/>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llipse 29">
              <a:extLst>
                <a:ext uri="{FF2B5EF4-FFF2-40B4-BE49-F238E27FC236}">
                  <a16:creationId xmlns:a16="http://schemas.microsoft.com/office/drawing/2014/main" id="{6B94D04D-3D53-6C1D-C32C-48960607F1F4}"/>
                </a:ext>
              </a:extLst>
            </p:cNvPr>
            <p:cNvSpPr/>
            <p:nvPr/>
          </p:nvSpPr>
          <p:spPr>
            <a:xfrm>
              <a:off x="4428707" y="3893887"/>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0">
              <a:extLst>
                <a:ext uri="{FF2B5EF4-FFF2-40B4-BE49-F238E27FC236}">
                  <a16:creationId xmlns:a16="http://schemas.microsoft.com/office/drawing/2014/main" id="{92051FD0-81E7-1FC8-98BB-23FC74F563C2}"/>
                </a:ext>
              </a:extLst>
            </p:cNvPr>
            <p:cNvSpPr/>
            <p:nvPr/>
          </p:nvSpPr>
          <p:spPr>
            <a:xfrm>
              <a:off x="5136247" y="3825652"/>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llipse 31">
              <a:extLst>
                <a:ext uri="{FF2B5EF4-FFF2-40B4-BE49-F238E27FC236}">
                  <a16:creationId xmlns:a16="http://schemas.microsoft.com/office/drawing/2014/main" id="{9E20EDE3-9426-B300-B85E-13CD25958079}"/>
                </a:ext>
              </a:extLst>
            </p:cNvPr>
            <p:cNvSpPr/>
            <p:nvPr/>
          </p:nvSpPr>
          <p:spPr>
            <a:xfrm>
              <a:off x="5488705" y="3669828"/>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Ellipse 32">
              <a:extLst>
                <a:ext uri="{FF2B5EF4-FFF2-40B4-BE49-F238E27FC236}">
                  <a16:creationId xmlns:a16="http://schemas.microsoft.com/office/drawing/2014/main" id="{6C346CAF-6A85-C50C-055C-B20FC814B709}"/>
                </a:ext>
              </a:extLst>
            </p:cNvPr>
            <p:cNvSpPr/>
            <p:nvPr/>
          </p:nvSpPr>
          <p:spPr>
            <a:xfrm>
              <a:off x="5136247" y="3746134"/>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Ellipse 33">
              <a:extLst>
                <a:ext uri="{FF2B5EF4-FFF2-40B4-BE49-F238E27FC236}">
                  <a16:creationId xmlns:a16="http://schemas.microsoft.com/office/drawing/2014/main" id="{BF83B0F3-7410-FC13-A589-AA36FFFF7269}"/>
                </a:ext>
              </a:extLst>
            </p:cNvPr>
            <p:cNvSpPr/>
            <p:nvPr/>
          </p:nvSpPr>
          <p:spPr>
            <a:xfrm>
              <a:off x="5488705" y="3570630"/>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Ellipse 34">
              <a:extLst>
                <a:ext uri="{FF2B5EF4-FFF2-40B4-BE49-F238E27FC236}">
                  <a16:creationId xmlns:a16="http://schemas.microsoft.com/office/drawing/2014/main" id="{2F5F9D2B-DE2F-68B1-2EA3-688B01F459DF}"/>
                </a:ext>
              </a:extLst>
            </p:cNvPr>
            <p:cNvSpPr/>
            <p:nvPr/>
          </p:nvSpPr>
          <p:spPr>
            <a:xfrm>
              <a:off x="6190925" y="3633222"/>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llipse 35">
              <a:extLst>
                <a:ext uri="{FF2B5EF4-FFF2-40B4-BE49-F238E27FC236}">
                  <a16:creationId xmlns:a16="http://schemas.microsoft.com/office/drawing/2014/main" id="{D260D193-9444-042C-94CD-2817D532548B}"/>
                </a:ext>
              </a:extLst>
            </p:cNvPr>
            <p:cNvSpPr/>
            <p:nvPr/>
          </p:nvSpPr>
          <p:spPr>
            <a:xfrm>
              <a:off x="5840769" y="3587136"/>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lipse 36">
              <a:extLst>
                <a:ext uri="{FF2B5EF4-FFF2-40B4-BE49-F238E27FC236}">
                  <a16:creationId xmlns:a16="http://schemas.microsoft.com/office/drawing/2014/main" id="{268198FB-8027-AE72-2D51-359A7A45DD53}"/>
                </a:ext>
              </a:extLst>
            </p:cNvPr>
            <p:cNvSpPr/>
            <p:nvPr/>
          </p:nvSpPr>
          <p:spPr>
            <a:xfrm>
              <a:off x="6190925" y="3587734"/>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Ellipse 37">
              <a:extLst>
                <a:ext uri="{FF2B5EF4-FFF2-40B4-BE49-F238E27FC236}">
                  <a16:creationId xmlns:a16="http://schemas.microsoft.com/office/drawing/2014/main" id="{3201EEF6-F4F3-F4C8-3784-2F9D35D431DE}"/>
                </a:ext>
              </a:extLst>
            </p:cNvPr>
            <p:cNvSpPr/>
            <p:nvPr/>
          </p:nvSpPr>
          <p:spPr>
            <a:xfrm>
              <a:off x="5840769" y="3802547"/>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lipse 38">
              <a:extLst>
                <a:ext uri="{FF2B5EF4-FFF2-40B4-BE49-F238E27FC236}">
                  <a16:creationId xmlns:a16="http://schemas.microsoft.com/office/drawing/2014/main" id="{8C3A90A9-66B5-44EF-DE74-9142A112EE59}"/>
                </a:ext>
              </a:extLst>
            </p:cNvPr>
            <p:cNvSpPr/>
            <p:nvPr/>
          </p:nvSpPr>
          <p:spPr>
            <a:xfrm>
              <a:off x="6546097" y="3590134"/>
              <a:ext cx="169200" cy="158400"/>
            </a:xfrm>
            <a:prstGeom prst="ellipse">
              <a:avLst/>
            </a:prstGeom>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llipse 39">
              <a:extLst>
                <a:ext uri="{FF2B5EF4-FFF2-40B4-BE49-F238E27FC236}">
                  <a16:creationId xmlns:a16="http://schemas.microsoft.com/office/drawing/2014/main" id="{A0D9397C-D5E7-2057-CBAD-A672A30C8AA7}"/>
                </a:ext>
              </a:extLst>
            </p:cNvPr>
            <p:cNvSpPr/>
            <p:nvPr/>
          </p:nvSpPr>
          <p:spPr>
            <a:xfrm>
              <a:off x="6546097" y="3532524"/>
              <a:ext cx="169200" cy="158400"/>
            </a:xfrm>
            <a:prstGeom prst="ellipse">
              <a:avLst/>
            </a:prstGeom>
            <a:solidFill>
              <a:srgbClr val="7FE2D8"/>
            </a:solidFill>
            <a:ln>
              <a:solidFill>
                <a:srgbClr val="4C4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77">
            <a:extLst>
              <a:ext uri="{FF2B5EF4-FFF2-40B4-BE49-F238E27FC236}">
                <a16:creationId xmlns:a16="http://schemas.microsoft.com/office/drawing/2014/main" id="{A7C597F5-2DB6-9199-7C9B-805D56D95EB7}"/>
              </a:ext>
            </a:extLst>
          </p:cNvPr>
          <p:cNvSpPr txBox="1"/>
          <p:nvPr/>
        </p:nvSpPr>
        <p:spPr>
          <a:xfrm rot="16200000">
            <a:off x="6200188" y="3429524"/>
            <a:ext cx="1653773" cy="222722"/>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dirty="0">
                <a:solidFill>
                  <a:srgbClr val="51545D"/>
                </a:solidFill>
              </a:rPr>
              <a:t>Impfquote (%) </a:t>
            </a:r>
            <a:endParaRPr kumimoji="0" lang="en-GB" sz="1200" b="1" i="0" u="none" strike="noStrike" kern="1200" cap="none" spc="0" normalizeH="0" baseline="0" noProof="0" dirty="0">
              <a:ln>
                <a:noFill/>
              </a:ln>
              <a:solidFill>
                <a:srgbClr val="51545D"/>
              </a:solidFill>
              <a:effectLst/>
              <a:uLnTx/>
              <a:uFillTx/>
              <a:ea typeface="+mn-ea"/>
              <a:cs typeface="+mn-cs"/>
            </a:endParaRPr>
          </a:p>
        </p:txBody>
      </p:sp>
      <p:grpSp>
        <p:nvGrpSpPr>
          <p:cNvPr id="45" name="Gruppieren 183">
            <a:extLst>
              <a:ext uri="{FF2B5EF4-FFF2-40B4-BE49-F238E27FC236}">
                <a16:creationId xmlns:a16="http://schemas.microsoft.com/office/drawing/2014/main" id="{D295EFFC-E942-33AF-7D49-7344716ACB74}"/>
              </a:ext>
            </a:extLst>
          </p:cNvPr>
          <p:cNvGrpSpPr/>
          <p:nvPr/>
        </p:nvGrpSpPr>
        <p:grpSpPr>
          <a:xfrm>
            <a:off x="7074930" y="2041867"/>
            <a:ext cx="4282298" cy="3061761"/>
            <a:chOff x="7019833" y="2397277"/>
            <a:chExt cx="4282298" cy="2887446"/>
          </a:xfrm>
        </p:grpSpPr>
        <p:sp>
          <p:nvSpPr>
            <p:cNvPr id="46" name="Rectangle 220">
              <a:extLst>
                <a:ext uri="{FF2B5EF4-FFF2-40B4-BE49-F238E27FC236}">
                  <a16:creationId xmlns:a16="http://schemas.microsoft.com/office/drawing/2014/main" id="{0D2A01C6-8EE2-4879-A1A1-22F2B6274BF1}"/>
                </a:ext>
              </a:extLst>
            </p:cNvPr>
            <p:cNvSpPr/>
            <p:nvPr/>
          </p:nvSpPr>
          <p:spPr>
            <a:xfrm>
              <a:off x="7703996" y="4331937"/>
              <a:ext cx="147600" cy="616985"/>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47" name="Rectangle 220">
              <a:extLst>
                <a:ext uri="{FF2B5EF4-FFF2-40B4-BE49-F238E27FC236}">
                  <a16:creationId xmlns:a16="http://schemas.microsoft.com/office/drawing/2014/main" id="{740EDC74-BFC1-34C3-02FF-4722775BF046}"/>
                </a:ext>
              </a:extLst>
            </p:cNvPr>
            <p:cNvSpPr/>
            <p:nvPr/>
          </p:nvSpPr>
          <p:spPr>
            <a:xfrm>
              <a:off x="7555829" y="4342885"/>
              <a:ext cx="147600" cy="606037"/>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48" name="Gruppieren 49">
              <a:extLst>
                <a:ext uri="{FF2B5EF4-FFF2-40B4-BE49-F238E27FC236}">
                  <a16:creationId xmlns:a16="http://schemas.microsoft.com/office/drawing/2014/main" id="{9E8090D2-7042-77B3-5E01-1832381B66AC}"/>
                </a:ext>
              </a:extLst>
            </p:cNvPr>
            <p:cNvGrpSpPr/>
            <p:nvPr/>
          </p:nvGrpSpPr>
          <p:grpSpPr>
            <a:xfrm>
              <a:off x="7738196" y="4283533"/>
              <a:ext cx="79200" cy="108000"/>
              <a:chOff x="5040309" y="5149593"/>
              <a:chExt cx="79200" cy="155455"/>
            </a:xfrm>
          </p:grpSpPr>
          <p:cxnSp>
            <p:nvCxnSpPr>
              <p:cNvPr id="157" name="Gerader Verbinder 50">
                <a:extLst>
                  <a:ext uri="{FF2B5EF4-FFF2-40B4-BE49-F238E27FC236}">
                    <a16:creationId xmlns:a16="http://schemas.microsoft.com/office/drawing/2014/main" id="{E3D1919E-BC84-03D3-ED53-6A00F1DD11AE}"/>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r Verbinder 51">
                <a:extLst>
                  <a:ext uri="{FF2B5EF4-FFF2-40B4-BE49-F238E27FC236}">
                    <a16:creationId xmlns:a16="http://schemas.microsoft.com/office/drawing/2014/main" id="{65F48AA0-4FB9-77AD-B108-C8484A273BE4}"/>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52">
                <a:extLst>
                  <a:ext uri="{FF2B5EF4-FFF2-40B4-BE49-F238E27FC236}">
                    <a16:creationId xmlns:a16="http://schemas.microsoft.com/office/drawing/2014/main" id="{2B32C637-0B94-2F65-A8CC-E0EEF114D8D8}"/>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uppieren 45">
              <a:extLst>
                <a:ext uri="{FF2B5EF4-FFF2-40B4-BE49-F238E27FC236}">
                  <a16:creationId xmlns:a16="http://schemas.microsoft.com/office/drawing/2014/main" id="{1BCCE27E-F3B3-5851-E1A9-B353886F80F5}"/>
                </a:ext>
              </a:extLst>
            </p:cNvPr>
            <p:cNvGrpSpPr/>
            <p:nvPr/>
          </p:nvGrpSpPr>
          <p:grpSpPr>
            <a:xfrm>
              <a:off x="7590029" y="4293621"/>
              <a:ext cx="79200" cy="102777"/>
              <a:chOff x="5040309" y="5149593"/>
              <a:chExt cx="79200" cy="155455"/>
            </a:xfrm>
          </p:grpSpPr>
          <p:cxnSp>
            <p:nvCxnSpPr>
              <p:cNvPr id="154" name="Gerader Verbinder 46">
                <a:extLst>
                  <a:ext uri="{FF2B5EF4-FFF2-40B4-BE49-F238E27FC236}">
                    <a16:creationId xmlns:a16="http://schemas.microsoft.com/office/drawing/2014/main" id="{DBC4DD29-2390-EEB3-881E-CFE1BBA18678}"/>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r Verbinder 47">
                <a:extLst>
                  <a:ext uri="{FF2B5EF4-FFF2-40B4-BE49-F238E27FC236}">
                    <a16:creationId xmlns:a16="http://schemas.microsoft.com/office/drawing/2014/main" id="{642E281B-AF97-FFA3-AF1C-031935E73CB3}"/>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r Verbinder 48">
                <a:extLst>
                  <a:ext uri="{FF2B5EF4-FFF2-40B4-BE49-F238E27FC236}">
                    <a16:creationId xmlns:a16="http://schemas.microsoft.com/office/drawing/2014/main" id="{BB4AF854-947B-38C9-AAE3-D591912F73E2}"/>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220">
              <a:extLst>
                <a:ext uri="{FF2B5EF4-FFF2-40B4-BE49-F238E27FC236}">
                  <a16:creationId xmlns:a16="http://schemas.microsoft.com/office/drawing/2014/main" id="{B623964A-DEA1-99E2-114D-7141C01DD92C}"/>
                </a:ext>
              </a:extLst>
            </p:cNvPr>
            <p:cNvSpPr/>
            <p:nvPr/>
          </p:nvSpPr>
          <p:spPr>
            <a:xfrm>
              <a:off x="8122848" y="4403178"/>
              <a:ext cx="147600" cy="545744"/>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51" name="Rectangle 220">
              <a:extLst>
                <a:ext uri="{FF2B5EF4-FFF2-40B4-BE49-F238E27FC236}">
                  <a16:creationId xmlns:a16="http://schemas.microsoft.com/office/drawing/2014/main" id="{E51EBB6C-1E0D-69D4-ADD7-EE869991463B}"/>
                </a:ext>
              </a:extLst>
            </p:cNvPr>
            <p:cNvSpPr/>
            <p:nvPr/>
          </p:nvSpPr>
          <p:spPr>
            <a:xfrm>
              <a:off x="7976693" y="4418479"/>
              <a:ext cx="147600" cy="530443"/>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52" name="Gruppieren 53">
              <a:extLst>
                <a:ext uri="{FF2B5EF4-FFF2-40B4-BE49-F238E27FC236}">
                  <a16:creationId xmlns:a16="http://schemas.microsoft.com/office/drawing/2014/main" id="{E9397FDF-578D-4C60-0FBB-2CE2F7CC2F19}"/>
                </a:ext>
              </a:extLst>
            </p:cNvPr>
            <p:cNvGrpSpPr/>
            <p:nvPr/>
          </p:nvGrpSpPr>
          <p:grpSpPr>
            <a:xfrm>
              <a:off x="8010893" y="4393523"/>
              <a:ext cx="79200" cy="50400"/>
              <a:chOff x="5040309" y="5149593"/>
              <a:chExt cx="79200" cy="155455"/>
            </a:xfrm>
          </p:grpSpPr>
          <p:cxnSp>
            <p:nvCxnSpPr>
              <p:cNvPr id="151" name="Gerader Verbinder 54">
                <a:extLst>
                  <a:ext uri="{FF2B5EF4-FFF2-40B4-BE49-F238E27FC236}">
                    <a16:creationId xmlns:a16="http://schemas.microsoft.com/office/drawing/2014/main" id="{A3B895CB-0676-400A-D121-BE14D04709C2}"/>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55">
                <a:extLst>
                  <a:ext uri="{FF2B5EF4-FFF2-40B4-BE49-F238E27FC236}">
                    <a16:creationId xmlns:a16="http://schemas.microsoft.com/office/drawing/2014/main" id="{DCC17744-4EE9-DF6C-0E48-7B0A8DE51941}"/>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56">
                <a:extLst>
                  <a:ext uri="{FF2B5EF4-FFF2-40B4-BE49-F238E27FC236}">
                    <a16:creationId xmlns:a16="http://schemas.microsoft.com/office/drawing/2014/main" id="{02E1848F-B423-6E17-92B6-E56A99C006DC}"/>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uppieren 57">
              <a:extLst>
                <a:ext uri="{FF2B5EF4-FFF2-40B4-BE49-F238E27FC236}">
                  <a16:creationId xmlns:a16="http://schemas.microsoft.com/office/drawing/2014/main" id="{48695352-CBF0-B8B0-9833-C30B9902F322}"/>
                </a:ext>
              </a:extLst>
            </p:cNvPr>
            <p:cNvGrpSpPr/>
            <p:nvPr/>
          </p:nvGrpSpPr>
          <p:grpSpPr>
            <a:xfrm>
              <a:off x="8157048" y="4378911"/>
              <a:ext cx="79200" cy="54000"/>
              <a:chOff x="5040309" y="5149593"/>
              <a:chExt cx="79200" cy="155455"/>
            </a:xfrm>
          </p:grpSpPr>
          <p:cxnSp>
            <p:nvCxnSpPr>
              <p:cNvPr id="148" name="Gerader Verbinder 58">
                <a:extLst>
                  <a:ext uri="{FF2B5EF4-FFF2-40B4-BE49-F238E27FC236}">
                    <a16:creationId xmlns:a16="http://schemas.microsoft.com/office/drawing/2014/main" id="{229B16E9-EE3E-D59D-AFD3-F98BC3AAC3DC}"/>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59">
                <a:extLst>
                  <a:ext uri="{FF2B5EF4-FFF2-40B4-BE49-F238E27FC236}">
                    <a16:creationId xmlns:a16="http://schemas.microsoft.com/office/drawing/2014/main" id="{41BA5858-AB93-2EF3-E34A-8680EBCF55B5}"/>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60">
                <a:extLst>
                  <a:ext uri="{FF2B5EF4-FFF2-40B4-BE49-F238E27FC236}">
                    <a16:creationId xmlns:a16="http://schemas.microsoft.com/office/drawing/2014/main" id="{8D4A5D4F-55FF-4898-C1CE-45FAE32836FB}"/>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Rectangle 220">
              <a:extLst>
                <a:ext uri="{FF2B5EF4-FFF2-40B4-BE49-F238E27FC236}">
                  <a16:creationId xmlns:a16="http://schemas.microsoft.com/office/drawing/2014/main" id="{6F382D77-2983-9999-4E7F-89FC9DA1ABA1}"/>
                </a:ext>
              </a:extLst>
            </p:cNvPr>
            <p:cNvSpPr/>
            <p:nvPr/>
          </p:nvSpPr>
          <p:spPr>
            <a:xfrm>
              <a:off x="8543425" y="4585201"/>
              <a:ext cx="147600" cy="363721"/>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55" name="Rectangle 220">
              <a:extLst>
                <a:ext uri="{FF2B5EF4-FFF2-40B4-BE49-F238E27FC236}">
                  <a16:creationId xmlns:a16="http://schemas.microsoft.com/office/drawing/2014/main" id="{E41F2B95-8D93-1CBC-63AE-D47835B6DCDE}"/>
                </a:ext>
              </a:extLst>
            </p:cNvPr>
            <p:cNvSpPr/>
            <p:nvPr/>
          </p:nvSpPr>
          <p:spPr>
            <a:xfrm>
              <a:off x="8398250" y="4659883"/>
              <a:ext cx="147600" cy="289039"/>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56" name="Gruppieren 65">
              <a:extLst>
                <a:ext uri="{FF2B5EF4-FFF2-40B4-BE49-F238E27FC236}">
                  <a16:creationId xmlns:a16="http://schemas.microsoft.com/office/drawing/2014/main" id="{55EE61E0-D877-E6A4-F5CF-C0CCCD7B6E38}"/>
                </a:ext>
              </a:extLst>
            </p:cNvPr>
            <p:cNvGrpSpPr/>
            <p:nvPr/>
          </p:nvGrpSpPr>
          <p:grpSpPr>
            <a:xfrm>
              <a:off x="8577625" y="4577347"/>
              <a:ext cx="79200" cy="25200"/>
              <a:chOff x="5040309" y="5149593"/>
              <a:chExt cx="79200" cy="155455"/>
            </a:xfrm>
          </p:grpSpPr>
          <p:cxnSp>
            <p:nvCxnSpPr>
              <p:cNvPr id="145" name="Gerader Verbinder 66">
                <a:extLst>
                  <a:ext uri="{FF2B5EF4-FFF2-40B4-BE49-F238E27FC236}">
                    <a16:creationId xmlns:a16="http://schemas.microsoft.com/office/drawing/2014/main" id="{DF3EDD58-CE84-2DF8-FD77-672CF3C7B8C9}"/>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67">
                <a:extLst>
                  <a:ext uri="{FF2B5EF4-FFF2-40B4-BE49-F238E27FC236}">
                    <a16:creationId xmlns:a16="http://schemas.microsoft.com/office/drawing/2014/main" id="{26B0438A-7441-9EB9-02E5-8C6D308447FA}"/>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68">
                <a:extLst>
                  <a:ext uri="{FF2B5EF4-FFF2-40B4-BE49-F238E27FC236}">
                    <a16:creationId xmlns:a16="http://schemas.microsoft.com/office/drawing/2014/main" id="{9D907C0C-8283-1548-0FDF-304E3602D17E}"/>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ieren 61">
              <a:extLst>
                <a:ext uri="{FF2B5EF4-FFF2-40B4-BE49-F238E27FC236}">
                  <a16:creationId xmlns:a16="http://schemas.microsoft.com/office/drawing/2014/main" id="{62F56081-111A-5EED-E254-A38A9A3D7055}"/>
                </a:ext>
              </a:extLst>
            </p:cNvPr>
            <p:cNvGrpSpPr/>
            <p:nvPr/>
          </p:nvGrpSpPr>
          <p:grpSpPr>
            <a:xfrm>
              <a:off x="8432450" y="4644023"/>
              <a:ext cx="79200" cy="32400"/>
              <a:chOff x="5040309" y="5149593"/>
              <a:chExt cx="79200" cy="155455"/>
            </a:xfrm>
          </p:grpSpPr>
          <p:cxnSp>
            <p:nvCxnSpPr>
              <p:cNvPr id="142" name="Gerader Verbinder 62">
                <a:extLst>
                  <a:ext uri="{FF2B5EF4-FFF2-40B4-BE49-F238E27FC236}">
                    <a16:creationId xmlns:a16="http://schemas.microsoft.com/office/drawing/2014/main" id="{5D1303E7-05A1-A4EB-EA82-4A104B23EC8C}"/>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63">
                <a:extLst>
                  <a:ext uri="{FF2B5EF4-FFF2-40B4-BE49-F238E27FC236}">
                    <a16:creationId xmlns:a16="http://schemas.microsoft.com/office/drawing/2014/main" id="{06B55398-41D5-D20B-B83D-7CA5972820CB}"/>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64">
                <a:extLst>
                  <a:ext uri="{FF2B5EF4-FFF2-40B4-BE49-F238E27FC236}">
                    <a16:creationId xmlns:a16="http://schemas.microsoft.com/office/drawing/2014/main" id="{D0F1A868-6B20-67E0-5FFC-0D5BEB7C2594}"/>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ectangle 220">
              <a:extLst>
                <a:ext uri="{FF2B5EF4-FFF2-40B4-BE49-F238E27FC236}">
                  <a16:creationId xmlns:a16="http://schemas.microsoft.com/office/drawing/2014/main" id="{DD898D69-28C7-B124-1A42-D63DC7F52128}"/>
                </a:ext>
              </a:extLst>
            </p:cNvPr>
            <p:cNvSpPr/>
            <p:nvPr/>
          </p:nvSpPr>
          <p:spPr>
            <a:xfrm>
              <a:off x="8813876" y="4523243"/>
              <a:ext cx="147600" cy="425679"/>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59" name="Rectangle 220">
              <a:extLst>
                <a:ext uri="{FF2B5EF4-FFF2-40B4-BE49-F238E27FC236}">
                  <a16:creationId xmlns:a16="http://schemas.microsoft.com/office/drawing/2014/main" id="{6028F612-6923-8D9E-BAAA-BCDA23EF7938}"/>
                </a:ext>
              </a:extLst>
            </p:cNvPr>
            <p:cNvSpPr/>
            <p:nvPr/>
          </p:nvSpPr>
          <p:spPr>
            <a:xfrm>
              <a:off x="8959888" y="4458333"/>
              <a:ext cx="147600" cy="490589"/>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60" name="Rectangle 220">
              <a:extLst>
                <a:ext uri="{FF2B5EF4-FFF2-40B4-BE49-F238E27FC236}">
                  <a16:creationId xmlns:a16="http://schemas.microsoft.com/office/drawing/2014/main" id="{A6D0ADED-93EC-425A-1269-DDA78C111DE9}"/>
                </a:ext>
              </a:extLst>
            </p:cNvPr>
            <p:cNvSpPr/>
            <p:nvPr/>
          </p:nvSpPr>
          <p:spPr>
            <a:xfrm>
              <a:off x="9376463" y="4272182"/>
              <a:ext cx="147600" cy="676740"/>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61" name="Rectangle 220">
              <a:extLst>
                <a:ext uri="{FF2B5EF4-FFF2-40B4-BE49-F238E27FC236}">
                  <a16:creationId xmlns:a16="http://schemas.microsoft.com/office/drawing/2014/main" id="{7B398EC2-91E1-BB3D-5BA4-70462B011290}"/>
                </a:ext>
              </a:extLst>
            </p:cNvPr>
            <p:cNvSpPr/>
            <p:nvPr/>
          </p:nvSpPr>
          <p:spPr>
            <a:xfrm>
              <a:off x="9228864" y="4350574"/>
              <a:ext cx="147600" cy="598348"/>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62" name="Gruppieren 69">
              <a:extLst>
                <a:ext uri="{FF2B5EF4-FFF2-40B4-BE49-F238E27FC236}">
                  <a16:creationId xmlns:a16="http://schemas.microsoft.com/office/drawing/2014/main" id="{ECC1C69F-FB6B-D406-3642-E8BC8A7B3370}"/>
                </a:ext>
              </a:extLst>
            </p:cNvPr>
            <p:cNvGrpSpPr/>
            <p:nvPr/>
          </p:nvGrpSpPr>
          <p:grpSpPr>
            <a:xfrm>
              <a:off x="8848076" y="4515524"/>
              <a:ext cx="79200" cy="18000"/>
              <a:chOff x="5040309" y="5149593"/>
              <a:chExt cx="79200" cy="155455"/>
            </a:xfrm>
          </p:grpSpPr>
          <p:cxnSp>
            <p:nvCxnSpPr>
              <p:cNvPr id="139" name="Gerader Verbinder 70">
                <a:extLst>
                  <a:ext uri="{FF2B5EF4-FFF2-40B4-BE49-F238E27FC236}">
                    <a16:creationId xmlns:a16="http://schemas.microsoft.com/office/drawing/2014/main" id="{D20E8C8A-C408-3B4A-7777-22243DD9A178}"/>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r Verbinder 71">
                <a:extLst>
                  <a:ext uri="{FF2B5EF4-FFF2-40B4-BE49-F238E27FC236}">
                    <a16:creationId xmlns:a16="http://schemas.microsoft.com/office/drawing/2014/main" id="{30DE43A1-91DC-BCA6-16EC-C0A31C6FCBBF}"/>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72">
                <a:extLst>
                  <a:ext uri="{FF2B5EF4-FFF2-40B4-BE49-F238E27FC236}">
                    <a16:creationId xmlns:a16="http://schemas.microsoft.com/office/drawing/2014/main" id="{0AF574F7-E2D3-10BF-8B34-736BAF2D1999}"/>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uppieren 73">
              <a:extLst>
                <a:ext uri="{FF2B5EF4-FFF2-40B4-BE49-F238E27FC236}">
                  <a16:creationId xmlns:a16="http://schemas.microsoft.com/office/drawing/2014/main" id="{DFBEE8BA-D0A6-B1E7-137C-635E2544D28D}"/>
                </a:ext>
              </a:extLst>
            </p:cNvPr>
            <p:cNvGrpSpPr/>
            <p:nvPr/>
          </p:nvGrpSpPr>
          <p:grpSpPr>
            <a:xfrm>
              <a:off x="8994088" y="4454042"/>
              <a:ext cx="79200" cy="14400"/>
              <a:chOff x="5040309" y="5149593"/>
              <a:chExt cx="79200" cy="155455"/>
            </a:xfrm>
          </p:grpSpPr>
          <p:cxnSp>
            <p:nvCxnSpPr>
              <p:cNvPr id="136" name="Gerader Verbinder 74">
                <a:extLst>
                  <a:ext uri="{FF2B5EF4-FFF2-40B4-BE49-F238E27FC236}">
                    <a16:creationId xmlns:a16="http://schemas.microsoft.com/office/drawing/2014/main" id="{7D0D71E8-6836-E5F4-FEFE-07F66420076E}"/>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75">
                <a:extLst>
                  <a:ext uri="{FF2B5EF4-FFF2-40B4-BE49-F238E27FC236}">
                    <a16:creationId xmlns:a16="http://schemas.microsoft.com/office/drawing/2014/main" id="{1C35D85E-CCC1-AED9-4495-F4FCDDB85890}"/>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r Verbinder 76">
                <a:extLst>
                  <a:ext uri="{FF2B5EF4-FFF2-40B4-BE49-F238E27FC236}">
                    <a16:creationId xmlns:a16="http://schemas.microsoft.com/office/drawing/2014/main" id="{B69EDEF0-A07C-7403-1402-866281CD4A34}"/>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Gruppieren 77">
              <a:extLst>
                <a:ext uri="{FF2B5EF4-FFF2-40B4-BE49-F238E27FC236}">
                  <a16:creationId xmlns:a16="http://schemas.microsoft.com/office/drawing/2014/main" id="{9397D38B-97F1-7503-1A3F-9DCF623DE095}"/>
                </a:ext>
              </a:extLst>
            </p:cNvPr>
            <p:cNvGrpSpPr/>
            <p:nvPr/>
          </p:nvGrpSpPr>
          <p:grpSpPr>
            <a:xfrm>
              <a:off x="9263064" y="4342863"/>
              <a:ext cx="79200" cy="10800"/>
              <a:chOff x="5040309" y="5149593"/>
              <a:chExt cx="79200" cy="155455"/>
            </a:xfrm>
          </p:grpSpPr>
          <p:cxnSp>
            <p:nvCxnSpPr>
              <p:cNvPr id="133" name="Gerader Verbinder 78">
                <a:extLst>
                  <a:ext uri="{FF2B5EF4-FFF2-40B4-BE49-F238E27FC236}">
                    <a16:creationId xmlns:a16="http://schemas.microsoft.com/office/drawing/2014/main" id="{08754ECB-5878-7792-A146-90CD07E09ED9}"/>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79">
                <a:extLst>
                  <a:ext uri="{FF2B5EF4-FFF2-40B4-BE49-F238E27FC236}">
                    <a16:creationId xmlns:a16="http://schemas.microsoft.com/office/drawing/2014/main" id="{DA09E748-DBA5-2342-06BB-620A20F409B2}"/>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80">
                <a:extLst>
                  <a:ext uri="{FF2B5EF4-FFF2-40B4-BE49-F238E27FC236}">
                    <a16:creationId xmlns:a16="http://schemas.microsoft.com/office/drawing/2014/main" id="{75C00EBF-C46B-9B89-3EEF-FC568FE816B9}"/>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Gruppieren 81">
              <a:extLst>
                <a:ext uri="{FF2B5EF4-FFF2-40B4-BE49-F238E27FC236}">
                  <a16:creationId xmlns:a16="http://schemas.microsoft.com/office/drawing/2014/main" id="{1757DD19-EC42-C148-C1F8-E32C37ABDFDD}"/>
                </a:ext>
              </a:extLst>
            </p:cNvPr>
            <p:cNvGrpSpPr/>
            <p:nvPr/>
          </p:nvGrpSpPr>
          <p:grpSpPr>
            <a:xfrm>
              <a:off x="9410663" y="4264793"/>
              <a:ext cx="79200" cy="10800"/>
              <a:chOff x="5040309" y="5149593"/>
              <a:chExt cx="79200" cy="155455"/>
            </a:xfrm>
          </p:grpSpPr>
          <p:cxnSp>
            <p:nvCxnSpPr>
              <p:cNvPr id="130" name="Gerader Verbinder 82">
                <a:extLst>
                  <a:ext uri="{FF2B5EF4-FFF2-40B4-BE49-F238E27FC236}">
                    <a16:creationId xmlns:a16="http://schemas.microsoft.com/office/drawing/2014/main" id="{06157BE7-B9F6-F83F-A24A-69AA72E289AB}"/>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83">
                <a:extLst>
                  <a:ext uri="{FF2B5EF4-FFF2-40B4-BE49-F238E27FC236}">
                    <a16:creationId xmlns:a16="http://schemas.microsoft.com/office/drawing/2014/main" id="{79DB64A0-37C3-725B-7831-C63E1C29D342}"/>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84">
                <a:extLst>
                  <a:ext uri="{FF2B5EF4-FFF2-40B4-BE49-F238E27FC236}">
                    <a16:creationId xmlns:a16="http://schemas.microsoft.com/office/drawing/2014/main" id="{D50E9AE8-B5E6-E92D-1F1A-77675F8E23E9}"/>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ectangle 220">
              <a:extLst>
                <a:ext uri="{FF2B5EF4-FFF2-40B4-BE49-F238E27FC236}">
                  <a16:creationId xmlns:a16="http://schemas.microsoft.com/office/drawing/2014/main" id="{0684EB74-FAFE-6204-165D-A9504F9F2E35}"/>
                </a:ext>
              </a:extLst>
            </p:cNvPr>
            <p:cNvSpPr/>
            <p:nvPr/>
          </p:nvSpPr>
          <p:spPr>
            <a:xfrm>
              <a:off x="9650849" y="4082257"/>
              <a:ext cx="147600" cy="866665"/>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67" name="Rectangle 220">
              <a:extLst>
                <a:ext uri="{FF2B5EF4-FFF2-40B4-BE49-F238E27FC236}">
                  <a16:creationId xmlns:a16="http://schemas.microsoft.com/office/drawing/2014/main" id="{16A0355D-4585-66DC-AA70-B42C3DEBC7BA}"/>
                </a:ext>
              </a:extLst>
            </p:cNvPr>
            <p:cNvSpPr/>
            <p:nvPr/>
          </p:nvSpPr>
          <p:spPr>
            <a:xfrm>
              <a:off x="9793243" y="3994931"/>
              <a:ext cx="147600" cy="953991"/>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68" name="Gruppieren 89">
              <a:extLst>
                <a:ext uri="{FF2B5EF4-FFF2-40B4-BE49-F238E27FC236}">
                  <a16:creationId xmlns:a16="http://schemas.microsoft.com/office/drawing/2014/main" id="{347D5852-01F4-080F-5023-52A04D724F5D}"/>
                </a:ext>
              </a:extLst>
            </p:cNvPr>
            <p:cNvGrpSpPr/>
            <p:nvPr/>
          </p:nvGrpSpPr>
          <p:grpSpPr>
            <a:xfrm>
              <a:off x="9827443" y="3989878"/>
              <a:ext cx="79200" cy="10800"/>
              <a:chOff x="5040309" y="5149593"/>
              <a:chExt cx="79200" cy="155455"/>
            </a:xfrm>
          </p:grpSpPr>
          <p:cxnSp>
            <p:nvCxnSpPr>
              <p:cNvPr id="127" name="Gerader Verbinder 90">
                <a:extLst>
                  <a:ext uri="{FF2B5EF4-FFF2-40B4-BE49-F238E27FC236}">
                    <a16:creationId xmlns:a16="http://schemas.microsoft.com/office/drawing/2014/main" id="{10B08442-9317-0113-905A-E27C6E4F03B3}"/>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91">
                <a:extLst>
                  <a:ext uri="{FF2B5EF4-FFF2-40B4-BE49-F238E27FC236}">
                    <a16:creationId xmlns:a16="http://schemas.microsoft.com/office/drawing/2014/main" id="{A9EEC50D-6599-3696-E029-F757DE1D39D7}"/>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92">
                <a:extLst>
                  <a:ext uri="{FF2B5EF4-FFF2-40B4-BE49-F238E27FC236}">
                    <a16:creationId xmlns:a16="http://schemas.microsoft.com/office/drawing/2014/main" id="{6ED6CF84-43BC-EF41-D08B-8028494C0DC8}"/>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uppieren 85">
              <a:extLst>
                <a:ext uri="{FF2B5EF4-FFF2-40B4-BE49-F238E27FC236}">
                  <a16:creationId xmlns:a16="http://schemas.microsoft.com/office/drawing/2014/main" id="{870A848F-E676-645A-2605-747844C46A72}"/>
                </a:ext>
              </a:extLst>
            </p:cNvPr>
            <p:cNvGrpSpPr/>
            <p:nvPr/>
          </p:nvGrpSpPr>
          <p:grpSpPr>
            <a:xfrm>
              <a:off x="9685049" y="4074806"/>
              <a:ext cx="79200" cy="7200"/>
              <a:chOff x="5040309" y="5149593"/>
              <a:chExt cx="79200" cy="155455"/>
            </a:xfrm>
          </p:grpSpPr>
          <p:cxnSp>
            <p:nvCxnSpPr>
              <p:cNvPr id="124" name="Gerader Verbinder 86">
                <a:extLst>
                  <a:ext uri="{FF2B5EF4-FFF2-40B4-BE49-F238E27FC236}">
                    <a16:creationId xmlns:a16="http://schemas.microsoft.com/office/drawing/2014/main" id="{A8FC59F0-CAEF-39BF-D281-F89D6EB66209}"/>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87">
                <a:extLst>
                  <a:ext uri="{FF2B5EF4-FFF2-40B4-BE49-F238E27FC236}">
                    <a16:creationId xmlns:a16="http://schemas.microsoft.com/office/drawing/2014/main" id="{33E5A322-0EFE-2D02-6929-0899DB8ECDD6}"/>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88">
                <a:extLst>
                  <a:ext uri="{FF2B5EF4-FFF2-40B4-BE49-F238E27FC236}">
                    <a16:creationId xmlns:a16="http://schemas.microsoft.com/office/drawing/2014/main" id="{5B5762C3-C426-D84D-2A57-8EF7CC6A7137}"/>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Rectangle 220">
              <a:extLst>
                <a:ext uri="{FF2B5EF4-FFF2-40B4-BE49-F238E27FC236}">
                  <a16:creationId xmlns:a16="http://schemas.microsoft.com/office/drawing/2014/main" id="{DEC17560-D95B-CD22-C9CB-2D9429F9062F}"/>
                </a:ext>
              </a:extLst>
            </p:cNvPr>
            <p:cNvSpPr/>
            <p:nvPr/>
          </p:nvSpPr>
          <p:spPr>
            <a:xfrm>
              <a:off x="10070028" y="3574234"/>
              <a:ext cx="147600" cy="1374688"/>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71" name="Rectangle 220">
              <a:extLst>
                <a:ext uri="{FF2B5EF4-FFF2-40B4-BE49-F238E27FC236}">
                  <a16:creationId xmlns:a16="http://schemas.microsoft.com/office/drawing/2014/main" id="{50B22D5E-E647-3ED2-19B2-A854A9C5AE60}"/>
                </a:ext>
              </a:extLst>
            </p:cNvPr>
            <p:cNvSpPr/>
            <p:nvPr/>
          </p:nvSpPr>
          <p:spPr>
            <a:xfrm>
              <a:off x="10212059" y="3532401"/>
              <a:ext cx="147600" cy="1416521"/>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72" name="Gruppieren 93">
              <a:extLst>
                <a:ext uri="{FF2B5EF4-FFF2-40B4-BE49-F238E27FC236}">
                  <a16:creationId xmlns:a16="http://schemas.microsoft.com/office/drawing/2014/main" id="{5156B7B9-5BB8-B3FE-788C-4F50595B7365}"/>
                </a:ext>
              </a:extLst>
            </p:cNvPr>
            <p:cNvGrpSpPr/>
            <p:nvPr/>
          </p:nvGrpSpPr>
          <p:grpSpPr>
            <a:xfrm>
              <a:off x="10104228" y="3568618"/>
              <a:ext cx="79200" cy="3600"/>
              <a:chOff x="5040309" y="5149593"/>
              <a:chExt cx="79200" cy="155455"/>
            </a:xfrm>
          </p:grpSpPr>
          <p:cxnSp>
            <p:nvCxnSpPr>
              <p:cNvPr id="121" name="Gerader Verbinder 94">
                <a:extLst>
                  <a:ext uri="{FF2B5EF4-FFF2-40B4-BE49-F238E27FC236}">
                    <a16:creationId xmlns:a16="http://schemas.microsoft.com/office/drawing/2014/main" id="{BBA4A883-4641-1616-A32F-A664599F51CD}"/>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95">
                <a:extLst>
                  <a:ext uri="{FF2B5EF4-FFF2-40B4-BE49-F238E27FC236}">
                    <a16:creationId xmlns:a16="http://schemas.microsoft.com/office/drawing/2014/main" id="{DC628BD9-FEE8-DC08-3D72-A6314B58D066}"/>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96">
                <a:extLst>
                  <a:ext uri="{FF2B5EF4-FFF2-40B4-BE49-F238E27FC236}">
                    <a16:creationId xmlns:a16="http://schemas.microsoft.com/office/drawing/2014/main" id="{483CDAB6-9965-3368-F1A1-CD6F3F67F3CF}"/>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uppieren 97">
              <a:extLst>
                <a:ext uri="{FF2B5EF4-FFF2-40B4-BE49-F238E27FC236}">
                  <a16:creationId xmlns:a16="http://schemas.microsoft.com/office/drawing/2014/main" id="{867D3745-45B3-0DD5-569B-D58770A2C7A7}"/>
                </a:ext>
              </a:extLst>
            </p:cNvPr>
            <p:cNvGrpSpPr/>
            <p:nvPr/>
          </p:nvGrpSpPr>
          <p:grpSpPr>
            <a:xfrm>
              <a:off x="10246259" y="3530724"/>
              <a:ext cx="79200" cy="3600"/>
              <a:chOff x="5040309" y="5149593"/>
              <a:chExt cx="79200" cy="155455"/>
            </a:xfrm>
          </p:grpSpPr>
          <p:cxnSp>
            <p:nvCxnSpPr>
              <p:cNvPr id="118" name="Gerader Verbinder 98">
                <a:extLst>
                  <a:ext uri="{FF2B5EF4-FFF2-40B4-BE49-F238E27FC236}">
                    <a16:creationId xmlns:a16="http://schemas.microsoft.com/office/drawing/2014/main" id="{F0991A41-ED0C-03DF-FAEF-D35378FD94EC}"/>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99">
                <a:extLst>
                  <a:ext uri="{FF2B5EF4-FFF2-40B4-BE49-F238E27FC236}">
                    <a16:creationId xmlns:a16="http://schemas.microsoft.com/office/drawing/2014/main" id="{9B862483-8052-0C23-65E0-599B3095A214}"/>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100">
                <a:extLst>
                  <a:ext uri="{FF2B5EF4-FFF2-40B4-BE49-F238E27FC236}">
                    <a16:creationId xmlns:a16="http://schemas.microsoft.com/office/drawing/2014/main" id="{8E76CFB0-589F-89BD-C1DD-765F43164870}"/>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220">
              <a:extLst>
                <a:ext uri="{FF2B5EF4-FFF2-40B4-BE49-F238E27FC236}">
                  <a16:creationId xmlns:a16="http://schemas.microsoft.com/office/drawing/2014/main" id="{D15D0C35-BAE4-C35C-DB7A-FA560B1E3FF5}"/>
                </a:ext>
              </a:extLst>
            </p:cNvPr>
            <p:cNvSpPr/>
            <p:nvPr/>
          </p:nvSpPr>
          <p:spPr>
            <a:xfrm>
              <a:off x="10486158" y="3083403"/>
              <a:ext cx="147600" cy="1865519"/>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75" name="Rectangle 220">
              <a:extLst>
                <a:ext uri="{FF2B5EF4-FFF2-40B4-BE49-F238E27FC236}">
                  <a16:creationId xmlns:a16="http://schemas.microsoft.com/office/drawing/2014/main" id="{0321580C-EB4E-CDE2-0398-281B3DE633D6}"/>
                </a:ext>
              </a:extLst>
            </p:cNvPr>
            <p:cNvSpPr/>
            <p:nvPr/>
          </p:nvSpPr>
          <p:spPr>
            <a:xfrm>
              <a:off x="10637453" y="3123279"/>
              <a:ext cx="147600" cy="1825643"/>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76" name="Gruppieren 101">
              <a:extLst>
                <a:ext uri="{FF2B5EF4-FFF2-40B4-BE49-F238E27FC236}">
                  <a16:creationId xmlns:a16="http://schemas.microsoft.com/office/drawing/2014/main" id="{B00D755D-4D3B-D78B-EA64-C81A23F07A0F}"/>
                </a:ext>
              </a:extLst>
            </p:cNvPr>
            <p:cNvGrpSpPr/>
            <p:nvPr/>
          </p:nvGrpSpPr>
          <p:grpSpPr>
            <a:xfrm>
              <a:off x="10520358" y="3082978"/>
              <a:ext cx="79200" cy="3600"/>
              <a:chOff x="5040309" y="5149593"/>
              <a:chExt cx="79200" cy="155455"/>
            </a:xfrm>
          </p:grpSpPr>
          <p:cxnSp>
            <p:nvCxnSpPr>
              <p:cNvPr id="115" name="Gerader Verbinder 102">
                <a:extLst>
                  <a:ext uri="{FF2B5EF4-FFF2-40B4-BE49-F238E27FC236}">
                    <a16:creationId xmlns:a16="http://schemas.microsoft.com/office/drawing/2014/main" id="{239A7BD0-D527-E897-8BEF-44E11BE95CCE}"/>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r Verbinder 103">
                <a:extLst>
                  <a:ext uri="{FF2B5EF4-FFF2-40B4-BE49-F238E27FC236}">
                    <a16:creationId xmlns:a16="http://schemas.microsoft.com/office/drawing/2014/main" id="{A16E6639-AE23-DA9C-FF13-36B8629CDADF}"/>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104">
                <a:extLst>
                  <a:ext uri="{FF2B5EF4-FFF2-40B4-BE49-F238E27FC236}">
                    <a16:creationId xmlns:a16="http://schemas.microsoft.com/office/drawing/2014/main" id="{93075645-0B0D-EF72-1FBC-823A261A8AEB}"/>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uppieren 105">
              <a:extLst>
                <a:ext uri="{FF2B5EF4-FFF2-40B4-BE49-F238E27FC236}">
                  <a16:creationId xmlns:a16="http://schemas.microsoft.com/office/drawing/2014/main" id="{FC2F7C28-9754-1901-58DF-B71B25E18588}"/>
                </a:ext>
              </a:extLst>
            </p:cNvPr>
            <p:cNvGrpSpPr/>
            <p:nvPr/>
          </p:nvGrpSpPr>
          <p:grpSpPr>
            <a:xfrm>
              <a:off x="10671653" y="3124182"/>
              <a:ext cx="79200" cy="3600"/>
              <a:chOff x="5040309" y="5149593"/>
              <a:chExt cx="79200" cy="155455"/>
            </a:xfrm>
          </p:grpSpPr>
          <p:cxnSp>
            <p:nvCxnSpPr>
              <p:cNvPr id="112" name="Gerader Verbinder 106">
                <a:extLst>
                  <a:ext uri="{FF2B5EF4-FFF2-40B4-BE49-F238E27FC236}">
                    <a16:creationId xmlns:a16="http://schemas.microsoft.com/office/drawing/2014/main" id="{D6E2929B-0D1A-50DC-6D9F-F0B02E3B9B3A}"/>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107">
                <a:extLst>
                  <a:ext uri="{FF2B5EF4-FFF2-40B4-BE49-F238E27FC236}">
                    <a16:creationId xmlns:a16="http://schemas.microsoft.com/office/drawing/2014/main" id="{684DCA79-82D8-6EF3-7D2C-C02768B35B91}"/>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108">
                <a:extLst>
                  <a:ext uri="{FF2B5EF4-FFF2-40B4-BE49-F238E27FC236}">
                    <a16:creationId xmlns:a16="http://schemas.microsoft.com/office/drawing/2014/main" id="{4C2B43B6-F828-76C3-1AFA-B7EB19DCC765}"/>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220">
              <a:extLst>
                <a:ext uri="{FF2B5EF4-FFF2-40B4-BE49-F238E27FC236}">
                  <a16:creationId xmlns:a16="http://schemas.microsoft.com/office/drawing/2014/main" id="{9980F083-9038-D65C-F0FE-1FF69578FC26}"/>
                </a:ext>
              </a:extLst>
            </p:cNvPr>
            <p:cNvSpPr/>
            <p:nvPr/>
          </p:nvSpPr>
          <p:spPr>
            <a:xfrm>
              <a:off x="10904283" y="2968552"/>
              <a:ext cx="147600" cy="1980370"/>
            </a:xfrm>
            <a:prstGeom prst="rect">
              <a:avLst/>
            </a:prstGeom>
            <a:solidFill>
              <a:srgbClr val="FC192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sp>
          <p:nvSpPr>
            <p:cNvPr id="79" name="Rectangle 220">
              <a:extLst>
                <a:ext uri="{FF2B5EF4-FFF2-40B4-BE49-F238E27FC236}">
                  <a16:creationId xmlns:a16="http://schemas.microsoft.com/office/drawing/2014/main" id="{06099AEB-2F19-2270-2309-7161066724C1}"/>
                </a:ext>
              </a:extLst>
            </p:cNvPr>
            <p:cNvSpPr/>
            <p:nvPr/>
          </p:nvSpPr>
          <p:spPr>
            <a:xfrm>
              <a:off x="11048461" y="3053201"/>
              <a:ext cx="147600" cy="1895721"/>
            </a:xfrm>
            <a:prstGeom prst="rect">
              <a:avLst/>
            </a:prstGeom>
            <a:solidFill>
              <a:srgbClr val="7FE2D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noFill/>
                <a:effectLst/>
                <a:uLnTx/>
                <a:uFillTx/>
                <a:ea typeface="+mn-ea"/>
                <a:cs typeface="+mn-cs"/>
              </a:endParaRPr>
            </a:p>
          </p:txBody>
        </p:sp>
        <p:grpSp>
          <p:nvGrpSpPr>
            <p:cNvPr id="80" name="Gruppieren 109">
              <a:extLst>
                <a:ext uri="{FF2B5EF4-FFF2-40B4-BE49-F238E27FC236}">
                  <a16:creationId xmlns:a16="http://schemas.microsoft.com/office/drawing/2014/main" id="{41B33289-B6AB-CBE3-4954-6340F0E74167}"/>
                </a:ext>
              </a:extLst>
            </p:cNvPr>
            <p:cNvGrpSpPr/>
            <p:nvPr/>
          </p:nvGrpSpPr>
          <p:grpSpPr>
            <a:xfrm>
              <a:off x="10938483" y="2963845"/>
              <a:ext cx="79200" cy="7200"/>
              <a:chOff x="5040309" y="5149593"/>
              <a:chExt cx="79200" cy="155455"/>
            </a:xfrm>
          </p:grpSpPr>
          <p:cxnSp>
            <p:nvCxnSpPr>
              <p:cNvPr id="109" name="Gerader Verbinder 110">
                <a:extLst>
                  <a:ext uri="{FF2B5EF4-FFF2-40B4-BE49-F238E27FC236}">
                    <a16:creationId xmlns:a16="http://schemas.microsoft.com/office/drawing/2014/main" id="{924629A2-132D-940B-AE74-E082A3C4A649}"/>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11">
                <a:extLst>
                  <a:ext uri="{FF2B5EF4-FFF2-40B4-BE49-F238E27FC236}">
                    <a16:creationId xmlns:a16="http://schemas.microsoft.com/office/drawing/2014/main" id="{571EE654-273F-DD8C-961A-765DE281BC81}"/>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112">
                <a:extLst>
                  <a:ext uri="{FF2B5EF4-FFF2-40B4-BE49-F238E27FC236}">
                    <a16:creationId xmlns:a16="http://schemas.microsoft.com/office/drawing/2014/main" id="{962098AC-C5C1-2CED-D3BC-1E5162532395}"/>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uppieren 113">
              <a:extLst>
                <a:ext uri="{FF2B5EF4-FFF2-40B4-BE49-F238E27FC236}">
                  <a16:creationId xmlns:a16="http://schemas.microsoft.com/office/drawing/2014/main" id="{D724D6BE-921F-C757-5C1C-3CA2FFF54720}"/>
                </a:ext>
              </a:extLst>
            </p:cNvPr>
            <p:cNvGrpSpPr/>
            <p:nvPr/>
          </p:nvGrpSpPr>
          <p:grpSpPr>
            <a:xfrm>
              <a:off x="11082661" y="3049640"/>
              <a:ext cx="79200" cy="3600"/>
              <a:chOff x="5040309" y="5149593"/>
              <a:chExt cx="79200" cy="155455"/>
            </a:xfrm>
          </p:grpSpPr>
          <p:cxnSp>
            <p:nvCxnSpPr>
              <p:cNvPr id="106" name="Gerader Verbinder 114">
                <a:extLst>
                  <a:ext uri="{FF2B5EF4-FFF2-40B4-BE49-F238E27FC236}">
                    <a16:creationId xmlns:a16="http://schemas.microsoft.com/office/drawing/2014/main" id="{48E3EF88-90C9-0FC1-33FD-38F2198AAFB7}"/>
                  </a:ext>
                </a:extLst>
              </p:cNvPr>
              <p:cNvCxnSpPr>
                <a:cxnSpLocks/>
              </p:cNvCxnSpPr>
              <p:nvPr/>
            </p:nvCxnSpPr>
            <p:spPr>
              <a:xfrm>
                <a:off x="5079909" y="5149593"/>
                <a:ext cx="0" cy="153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115">
                <a:extLst>
                  <a:ext uri="{FF2B5EF4-FFF2-40B4-BE49-F238E27FC236}">
                    <a16:creationId xmlns:a16="http://schemas.microsoft.com/office/drawing/2014/main" id="{900B7290-532A-6380-044A-8F35C8768D19}"/>
                  </a:ext>
                </a:extLst>
              </p:cNvPr>
              <p:cNvCxnSpPr>
                <a:cxnSpLocks/>
              </p:cNvCxnSpPr>
              <p:nvPr/>
            </p:nvCxnSpPr>
            <p:spPr>
              <a:xfrm>
                <a:off x="5040309" y="5151055"/>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16">
                <a:extLst>
                  <a:ext uri="{FF2B5EF4-FFF2-40B4-BE49-F238E27FC236}">
                    <a16:creationId xmlns:a16="http://schemas.microsoft.com/office/drawing/2014/main" id="{1564DB56-64B9-C443-9934-803A84F2BBC4}"/>
                  </a:ext>
                </a:extLst>
              </p:cNvPr>
              <p:cNvCxnSpPr>
                <a:cxnSpLocks/>
              </p:cNvCxnSpPr>
              <p:nvPr/>
            </p:nvCxnSpPr>
            <p:spPr>
              <a:xfrm>
                <a:off x="5040309" y="5305048"/>
                <a:ext cx="7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2" name="Gerader Verbinder 137">
              <a:extLst>
                <a:ext uri="{FF2B5EF4-FFF2-40B4-BE49-F238E27FC236}">
                  <a16:creationId xmlns:a16="http://schemas.microsoft.com/office/drawing/2014/main" id="{27E52772-4715-DD26-083C-1D0EDE34B401}"/>
                </a:ext>
              </a:extLst>
            </p:cNvPr>
            <p:cNvCxnSpPr>
              <a:cxnSpLocks/>
            </p:cNvCxnSpPr>
            <p:nvPr/>
          </p:nvCxnSpPr>
          <p:spPr>
            <a:xfrm>
              <a:off x="7424919" y="2527715"/>
              <a:ext cx="0" cy="2424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152">
              <a:extLst>
                <a:ext uri="{FF2B5EF4-FFF2-40B4-BE49-F238E27FC236}">
                  <a16:creationId xmlns:a16="http://schemas.microsoft.com/office/drawing/2014/main" id="{05F732C7-F3E4-560C-CFBD-B257790A07C6}"/>
                </a:ext>
              </a:extLst>
            </p:cNvPr>
            <p:cNvCxnSpPr>
              <a:cxnSpLocks/>
            </p:cNvCxnSpPr>
            <p:nvPr/>
          </p:nvCxnSpPr>
          <p:spPr>
            <a:xfrm>
              <a:off x="7359651" y="2532062"/>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153">
              <a:extLst>
                <a:ext uri="{FF2B5EF4-FFF2-40B4-BE49-F238E27FC236}">
                  <a16:creationId xmlns:a16="http://schemas.microsoft.com/office/drawing/2014/main" id="{618E04A4-1D8A-3FB0-65DB-4485E4184A60}"/>
                </a:ext>
              </a:extLst>
            </p:cNvPr>
            <p:cNvCxnSpPr>
              <a:cxnSpLocks/>
            </p:cNvCxnSpPr>
            <p:nvPr/>
          </p:nvCxnSpPr>
          <p:spPr>
            <a:xfrm>
              <a:off x="7359651" y="2934607"/>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154">
              <a:extLst>
                <a:ext uri="{FF2B5EF4-FFF2-40B4-BE49-F238E27FC236}">
                  <a16:creationId xmlns:a16="http://schemas.microsoft.com/office/drawing/2014/main" id="{016D9DB3-237D-A03E-9F42-01615DA19EC9}"/>
                </a:ext>
              </a:extLst>
            </p:cNvPr>
            <p:cNvCxnSpPr>
              <a:cxnSpLocks/>
            </p:cNvCxnSpPr>
            <p:nvPr/>
          </p:nvCxnSpPr>
          <p:spPr>
            <a:xfrm>
              <a:off x="7359651" y="3337152"/>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155">
              <a:extLst>
                <a:ext uri="{FF2B5EF4-FFF2-40B4-BE49-F238E27FC236}">
                  <a16:creationId xmlns:a16="http://schemas.microsoft.com/office/drawing/2014/main" id="{FAF352F6-6742-2AA4-A2E8-BCE6352B06E8}"/>
                </a:ext>
              </a:extLst>
            </p:cNvPr>
            <p:cNvCxnSpPr>
              <a:cxnSpLocks/>
            </p:cNvCxnSpPr>
            <p:nvPr/>
          </p:nvCxnSpPr>
          <p:spPr>
            <a:xfrm>
              <a:off x="7359651" y="3739697"/>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156">
              <a:extLst>
                <a:ext uri="{FF2B5EF4-FFF2-40B4-BE49-F238E27FC236}">
                  <a16:creationId xmlns:a16="http://schemas.microsoft.com/office/drawing/2014/main" id="{C81DAB37-74A5-B4A3-F875-6317DD039566}"/>
                </a:ext>
              </a:extLst>
            </p:cNvPr>
            <p:cNvCxnSpPr>
              <a:cxnSpLocks/>
            </p:cNvCxnSpPr>
            <p:nvPr/>
          </p:nvCxnSpPr>
          <p:spPr>
            <a:xfrm>
              <a:off x="7359651" y="4142242"/>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157">
              <a:extLst>
                <a:ext uri="{FF2B5EF4-FFF2-40B4-BE49-F238E27FC236}">
                  <a16:creationId xmlns:a16="http://schemas.microsoft.com/office/drawing/2014/main" id="{D63535AA-4573-5A17-3F43-125D97A314D1}"/>
                </a:ext>
              </a:extLst>
            </p:cNvPr>
            <p:cNvCxnSpPr>
              <a:cxnSpLocks/>
            </p:cNvCxnSpPr>
            <p:nvPr/>
          </p:nvCxnSpPr>
          <p:spPr>
            <a:xfrm>
              <a:off x="7359651" y="4544787"/>
              <a:ext cx="682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feld 159">
              <a:extLst>
                <a:ext uri="{FF2B5EF4-FFF2-40B4-BE49-F238E27FC236}">
                  <a16:creationId xmlns:a16="http://schemas.microsoft.com/office/drawing/2014/main" id="{E273CDE4-84EC-920B-C7E5-B560DCEE5BC8}"/>
                </a:ext>
              </a:extLst>
            </p:cNvPr>
            <p:cNvSpPr txBox="1"/>
            <p:nvPr/>
          </p:nvSpPr>
          <p:spPr>
            <a:xfrm>
              <a:off x="7104791" y="4808535"/>
              <a:ext cx="269626" cy="276999"/>
            </a:xfrm>
            <a:prstGeom prst="rect">
              <a:avLst/>
            </a:prstGeom>
            <a:noFill/>
          </p:spPr>
          <p:txBody>
            <a:bodyPr wrap="none" rtlCol="0">
              <a:spAutoFit/>
            </a:bodyPr>
            <a:lstStyle/>
            <a:p>
              <a:r>
                <a:rPr lang="de-DE" sz="1200" dirty="0"/>
                <a:t>0</a:t>
              </a:r>
              <a:endParaRPr lang="en-GB" sz="1200" dirty="0"/>
            </a:p>
          </p:txBody>
        </p:sp>
        <p:sp>
          <p:nvSpPr>
            <p:cNvPr id="90" name="Textfeld 160">
              <a:extLst>
                <a:ext uri="{FF2B5EF4-FFF2-40B4-BE49-F238E27FC236}">
                  <a16:creationId xmlns:a16="http://schemas.microsoft.com/office/drawing/2014/main" id="{E155A1FC-27FF-65F6-B486-55FE1437DCBF}"/>
                </a:ext>
              </a:extLst>
            </p:cNvPr>
            <p:cNvSpPr txBox="1"/>
            <p:nvPr/>
          </p:nvSpPr>
          <p:spPr>
            <a:xfrm>
              <a:off x="7019833" y="4406657"/>
              <a:ext cx="354584" cy="276999"/>
            </a:xfrm>
            <a:prstGeom prst="rect">
              <a:avLst/>
            </a:prstGeom>
            <a:noFill/>
          </p:spPr>
          <p:txBody>
            <a:bodyPr wrap="none" rtlCol="0">
              <a:spAutoFit/>
            </a:bodyPr>
            <a:lstStyle/>
            <a:p>
              <a:r>
                <a:rPr lang="de-DE" sz="1200" dirty="0"/>
                <a:t>10</a:t>
              </a:r>
              <a:endParaRPr lang="en-GB" sz="1200" dirty="0"/>
            </a:p>
          </p:txBody>
        </p:sp>
        <p:sp>
          <p:nvSpPr>
            <p:cNvPr id="91" name="Textfeld 161">
              <a:extLst>
                <a:ext uri="{FF2B5EF4-FFF2-40B4-BE49-F238E27FC236}">
                  <a16:creationId xmlns:a16="http://schemas.microsoft.com/office/drawing/2014/main" id="{7110C2CE-EC7F-0D41-EBE4-2EEE18BED206}"/>
                </a:ext>
              </a:extLst>
            </p:cNvPr>
            <p:cNvSpPr txBox="1"/>
            <p:nvPr/>
          </p:nvSpPr>
          <p:spPr>
            <a:xfrm>
              <a:off x="7019833" y="4004781"/>
              <a:ext cx="372218" cy="261229"/>
            </a:xfrm>
            <a:prstGeom prst="rect">
              <a:avLst/>
            </a:prstGeom>
            <a:noFill/>
          </p:spPr>
          <p:txBody>
            <a:bodyPr wrap="none" rtlCol="0">
              <a:spAutoFit/>
            </a:bodyPr>
            <a:lstStyle/>
            <a:p>
              <a:r>
                <a:rPr lang="de-DE" sz="1200" dirty="0"/>
                <a:t>20</a:t>
              </a:r>
              <a:endParaRPr lang="en-GB" sz="1200" dirty="0"/>
            </a:p>
          </p:txBody>
        </p:sp>
        <p:sp>
          <p:nvSpPr>
            <p:cNvPr id="92" name="Textfeld 162">
              <a:extLst>
                <a:ext uri="{FF2B5EF4-FFF2-40B4-BE49-F238E27FC236}">
                  <a16:creationId xmlns:a16="http://schemas.microsoft.com/office/drawing/2014/main" id="{6B8CFF94-3F6F-60F7-EB9B-39D2E56548AA}"/>
                </a:ext>
              </a:extLst>
            </p:cNvPr>
            <p:cNvSpPr txBox="1"/>
            <p:nvPr/>
          </p:nvSpPr>
          <p:spPr>
            <a:xfrm>
              <a:off x="7019833" y="3602905"/>
              <a:ext cx="372218" cy="261229"/>
            </a:xfrm>
            <a:prstGeom prst="rect">
              <a:avLst/>
            </a:prstGeom>
            <a:noFill/>
          </p:spPr>
          <p:txBody>
            <a:bodyPr wrap="none" rtlCol="0">
              <a:spAutoFit/>
            </a:bodyPr>
            <a:lstStyle/>
            <a:p>
              <a:r>
                <a:rPr lang="de-DE" sz="1200" dirty="0"/>
                <a:t>30</a:t>
              </a:r>
              <a:endParaRPr lang="en-GB" sz="1200" dirty="0"/>
            </a:p>
          </p:txBody>
        </p:sp>
        <p:sp>
          <p:nvSpPr>
            <p:cNvPr id="93" name="Textfeld 163">
              <a:extLst>
                <a:ext uri="{FF2B5EF4-FFF2-40B4-BE49-F238E27FC236}">
                  <a16:creationId xmlns:a16="http://schemas.microsoft.com/office/drawing/2014/main" id="{4B3DB0FF-E667-3D11-508B-D23F31739392}"/>
                </a:ext>
              </a:extLst>
            </p:cNvPr>
            <p:cNvSpPr txBox="1"/>
            <p:nvPr/>
          </p:nvSpPr>
          <p:spPr>
            <a:xfrm>
              <a:off x="7019833" y="3201029"/>
              <a:ext cx="386644" cy="261229"/>
            </a:xfrm>
            <a:prstGeom prst="rect">
              <a:avLst/>
            </a:prstGeom>
            <a:noFill/>
          </p:spPr>
          <p:txBody>
            <a:bodyPr wrap="none" rtlCol="0">
              <a:spAutoFit/>
            </a:bodyPr>
            <a:lstStyle/>
            <a:p>
              <a:r>
                <a:rPr lang="de-DE" sz="1200" dirty="0"/>
                <a:t>40</a:t>
              </a:r>
              <a:endParaRPr lang="en-GB" sz="1200" dirty="0"/>
            </a:p>
          </p:txBody>
        </p:sp>
        <p:sp>
          <p:nvSpPr>
            <p:cNvPr id="94" name="Textfeld 164">
              <a:extLst>
                <a:ext uri="{FF2B5EF4-FFF2-40B4-BE49-F238E27FC236}">
                  <a16:creationId xmlns:a16="http://schemas.microsoft.com/office/drawing/2014/main" id="{AECB5DA9-B243-F9A5-AC98-5C7DB0FC4E42}"/>
                </a:ext>
              </a:extLst>
            </p:cNvPr>
            <p:cNvSpPr txBox="1"/>
            <p:nvPr/>
          </p:nvSpPr>
          <p:spPr>
            <a:xfrm>
              <a:off x="7019833" y="2799153"/>
              <a:ext cx="372218" cy="261229"/>
            </a:xfrm>
            <a:prstGeom prst="rect">
              <a:avLst/>
            </a:prstGeom>
            <a:noFill/>
          </p:spPr>
          <p:txBody>
            <a:bodyPr wrap="none" rtlCol="0">
              <a:spAutoFit/>
            </a:bodyPr>
            <a:lstStyle/>
            <a:p>
              <a:r>
                <a:rPr lang="de-DE" sz="1200" dirty="0"/>
                <a:t>50</a:t>
              </a:r>
              <a:endParaRPr lang="en-GB" sz="1200" dirty="0"/>
            </a:p>
          </p:txBody>
        </p:sp>
        <p:sp>
          <p:nvSpPr>
            <p:cNvPr id="95" name="Textfeld 165">
              <a:extLst>
                <a:ext uri="{FF2B5EF4-FFF2-40B4-BE49-F238E27FC236}">
                  <a16:creationId xmlns:a16="http://schemas.microsoft.com/office/drawing/2014/main" id="{C9A8B0D3-5A5B-728E-ABAC-89EBB17785EC}"/>
                </a:ext>
              </a:extLst>
            </p:cNvPr>
            <p:cNvSpPr txBox="1"/>
            <p:nvPr/>
          </p:nvSpPr>
          <p:spPr>
            <a:xfrm>
              <a:off x="7019833" y="2397277"/>
              <a:ext cx="378630" cy="261229"/>
            </a:xfrm>
            <a:prstGeom prst="rect">
              <a:avLst/>
            </a:prstGeom>
            <a:noFill/>
          </p:spPr>
          <p:txBody>
            <a:bodyPr wrap="none" rtlCol="0">
              <a:spAutoFit/>
            </a:bodyPr>
            <a:lstStyle/>
            <a:p>
              <a:r>
                <a:rPr lang="de-DE" sz="1200" dirty="0"/>
                <a:t>60</a:t>
              </a:r>
              <a:endParaRPr lang="en-GB" sz="1200" dirty="0"/>
            </a:p>
          </p:txBody>
        </p:sp>
        <p:sp>
          <p:nvSpPr>
            <p:cNvPr id="96" name="Textfeld 166">
              <a:extLst>
                <a:ext uri="{FF2B5EF4-FFF2-40B4-BE49-F238E27FC236}">
                  <a16:creationId xmlns:a16="http://schemas.microsoft.com/office/drawing/2014/main" id="{7E39E9D0-F9DF-99C4-3198-8BA3C56D5DFA}"/>
                </a:ext>
              </a:extLst>
            </p:cNvPr>
            <p:cNvSpPr txBox="1"/>
            <p:nvPr/>
          </p:nvSpPr>
          <p:spPr>
            <a:xfrm rot="-2700000">
              <a:off x="7517392" y="4947648"/>
              <a:ext cx="405880" cy="276999"/>
            </a:xfrm>
            <a:prstGeom prst="rect">
              <a:avLst/>
            </a:prstGeom>
            <a:noFill/>
          </p:spPr>
          <p:txBody>
            <a:bodyPr wrap="none" rtlCol="0">
              <a:spAutoFit/>
            </a:bodyPr>
            <a:lstStyle/>
            <a:p>
              <a:r>
                <a:rPr lang="de-DE" sz="1200" dirty="0"/>
                <a:t>1-9</a:t>
              </a:r>
              <a:endParaRPr lang="en-GB" sz="1200" dirty="0"/>
            </a:p>
          </p:txBody>
        </p:sp>
        <p:sp>
          <p:nvSpPr>
            <p:cNvPr id="97" name="Textfeld 169">
              <a:extLst>
                <a:ext uri="{FF2B5EF4-FFF2-40B4-BE49-F238E27FC236}">
                  <a16:creationId xmlns:a16="http://schemas.microsoft.com/office/drawing/2014/main" id="{3D3D0CB8-537B-B13D-7BF0-7CD299A80144}"/>
                </a:ext>
              </a:extLst>
            </p:cNvPr>
            <p:cNvSpPr txBox="1"/>
            <p:nvPr/>
          </p:nvSpPr>
          <p:spPr>
            <a:xfrm rot="-2700000">
              <a:off x="7809094" y="5007724"/>
              <a:ext cx="575799" cy="276999"/>
            </a:xfrm>
            <a:prstGeom prst="rect">
              <a:avLst/>
            </a:prstGeom>
            <a:noFill/>
          </p:spPr>
          <p:txBody>
            <a:bodyPr wrap="none" rtlCol="0">
              <a:spAutoFit/>
            </a:bodyPr>
            <a:lstStyle/>
            <a:p>
              <a:r>
                <a:rPr lang="de-DE" sz="1200" dirty="0"/>
                <a:t>10-19</a:t>
              </a:r>
              <a:endParaRPr lang="en-GB" sz="1200" dirty="0"/>
            </a:p>
          </p:txBody>
        </p:sp>
        <p:sp>
          <p:nvSpPr>
            <p:cNvPr id="98" name="Textfeld 170">
              <a:extLst>
                <a:ext uri="{FF2B5EF4-FFF2-40B4-BE49-F238E27FC236}">
                  <a16:creationId xmlns:a16="http://schemas.microsoft.com/office/drawing/2014/main" id="{45D84CB9-66BB-1428-3B75-C5FA99EC46CE}"/>
                </a:ext>
              </a:extLst>
            </p:cNvPr>
            <p:cNvSpPr txBox="1"/>
            <p:nvPr/>
          </p:nvSpPr>
          <p:spPr>
            <a:xfrm rot="-2700000">
              <a:off x="8234191" y="5007724"/>
              <a:ext cx="575799" cy="276999"/>
            </a:xfrm>
            <a:prstGeom prst="rect">
              <a:avLst/>
            </a:prstGeom>
            <a:noFill/>
          </p:spPr>
          <p:txBody>
            <a:bodyPr wrap="none" rtlCol="0">
              <a:spAutoFit/>
            </a:bodyPr>
            <a:lstStyle/>
            <a:p>
              <a:r>
                <a:rPr lang="de-DE" sz="1200" dirty="0"/>
                <a:t>20-29</a:t>
              </a:r>
              <a:endParaRPr lang="en-GB" sz="1200" dirty="0"/>
            </a:p>
          </p:txBody>
        </p:sp>
        <p:sp>
          <p:nvSpPr>
            <p:cNvPr id="99" name="Textfeld 171">
              <a:extLst>
                <a:ext uri="{FF2B5EF4-FFF2-40B4-BE49-F238E27FC236}">
                  <a16:creationId xmlns:a16="http://schemas.microsoft.com/office/drawing/2014/main" id="{6DBBAF4F-B409-80A3-DBA8-32D5113F0542}"/>
                </a:ext>
              </a:extLst>
            </p:cNvPr>
            <p:cNvSpPr txBox="1"/>
            <p:nvPr/>
          </p:nvSpPr>
          <p:spPr>
            <a:xfrm rot="-2700000">
              <a:off x="8665640" y="5007724"/>
              <a:ext cx="575799" cy="276999"/>
            </a:xfrm>
            <a:prstGeom prst="rect">
              <a:avLst/>
            </a:prstGeom>
            <a:noFill/>
          </p:spPr>
          <p:txBody>
            <a:bodyPr wrap="none" rtlCol="0">
              <a:spAutoFit/>
            </a:bodyPr>
            <a:lstStyle/>
            <a:p>
              <a:r>
                <a:rPr lang="de-DE" sz="1200" dirty="0"/>
                <a:t>30-39</a:t>
              </a:r>
              <a:endParaRPr lang="en-GB" sz="1200" dirty="0"/>
            </a:p>
          </p:txBody>
        </p:sp>
        <p:sp>
          <p:nvSpPr>
            <p:cNvPr id="100" name="Textfeld 172">
              <a:extLst>
                <a:ext uri="{FF2B5EF4-FFF2-40B4-BE49-F238E27FC236}">
                  <a16:creationId xmlns:a16="http://schemas.microsoft.com/office/drawing/2014/main" id="{5BB869C3-085B-F6C4-1705-D4E41E1696A3}"/>
                </a:ext>
              </a:extLst>
            </p:cNvPr>
            <p:cNvSpPr txBox="1"/>
            <p:nvPr/>
          </p:nvSpPr>
          <p:spPr>
            <a:xfrm rot="-2700000">
              <a:off x="9085976" y="5007724"/>
              <a:ext cx="575799" cy="276999"/>
            </a:xfrm>
            <a:prstGeom prst="rect">
              <a:avLst/>
            </a:prstGeom>
            <a:noFill/>
          </p:spPr>
          <p:txBody>
            <a:bodyPr wrap="none" rtlCol="0">
              <a:spAutoFit/>
            </a:bodyPr>
            <a:lstStyle/>
            <a:p>
              <a:r>
                <a:rPr lang="de-DE" sz="1200" dirty="0"/>
                <a:t>40-49</a:t>
              </a:r>
              <a:endParaRPr lang="en-GB" sz="1200" dirty="0"/>
            </a:p>
          </p:txBody>
        </p:sp>
        <p:sp>
          <p:nvSpPr>
            <p:cNvPr id="101" name="Textfeld 173">
              <a:extLst>
                <a:ext uri="{FF2B5EF4-FFF2-40B4-BE49-F238E27FC236}">
                  <a16:creationId xmlns:a16="http://schemas.microsoft.com/office/drawing/2014/main" id="{65E5420E-5CE7-2793-E44C-E725500D58FA}"/>
                </a:ext>
              </a:extLst>
            </p:cNvPr>
            <p:cNvSpPr txBox="1"/>
            <p:nvPr/>
          </p:nvSpPr>
          <p:spPr>
            <a:xfrm rot="-2700000">
              <a:off x="9499964" y="5007724"/>
              <a:ext cx="575799" cy="276999"/>
            </a:xfrm>
            <a:prstGeom prst="rect">
              <a:avLst/>
            </a:prstGeom>
            <a:noFill/>
          </p:spPr>
          <p:txBody>
            <a:bodyPr wrap="none" rtlCol="0">
              <a:spAutoFit/>
            </a:bodyPr>
            <a:lstStyle/>
            <a:p>
              <a:r>
                <a:rPr lang="de-DE" sz="1200" dirty="0"/>
                <a:t>50-59</a:t>
              </a:r>
              <a:endParaRPr lang="en-GB" sz="1200" dirty="0"/>
            </a:p>
          </p:txBody>
        </p:sp>
        <p:sp>
          <p:nvSpPr>
            <p:cNvPr id="102" name="Textfeld 174">
              <a:extLst>
                <a:ext uri="{FF2B5EF4-FFF2-40B4-BE49-F238E27FC236}">
                  <a16:creationId xmlns:a16="http://schemas.microsoft.com/office/drawing/2014/main" id="{351C5175-F50B-B846-1CFA-33E4DAC32354}"/>
                </a:ext>
              </a:extLst>
            </p:cNvPr>
            <p:cNvSpPr txBox="1"/>
            <p:nvPr/>
          </p:nvSpPr>
          <p:spPr>
            <a:xfrm rot="-2700000">
              <a:off x="9910777" y="5007724"/>
              <a:ext cx="575799" cy="276999"/>
            </a:xfrm>
            <a:prstGeom prst="rect">
              <a:avLst/>
            </a:prstGeom>
            <a:noFill/>
          </p:spPr>
          <p:txBody>
            <a:bodyPr wrap="none" rtlCol="0">
              <a:spAutoFit/>
            </a:bodyPr>
            <a:lstStyle/>
            <a:p>
              <a:r>
                <a:rPr lang="de-DE" sz="1200" dirty="0"/>
                <a:t>60-69</a:t>
              </a:r>
              <a:endParaRPr lang="en-GB" sz="1200" dirty="0"/>
            </a:p>
          </p:txBody>
        </p:sp>
        <p:sp>
          <p:nvSpPr>
            <p:cNvPr id="103" name="Textfeld 175">
              <a:extLst>
                <a:ext uri="{FF2B5EF4-FFF2-40B4-BE49-F238E27FC236}">
                  <a16:creationId xmlns:a16="http://schemas.microsoft.com/office/drawing/2014/main" id="{587F84D6-8C45-7FA7-77C1-99F4D9A3550C}"/>
                </a:ext>
              </a:extLst>
            </p:cNvPr>
            <p:cNvSpPr txBox="1"/>
            <p:nvPr/>
          </p:nvSpPr>
          <p:spPr>
            <a:xfrm rot="-2700000">
              <a:off x="10326358" y="5007724"/>
              <a:ext cx="575799" cy="276999"/>
            </a:xfrm>
            <a:prstGeom prst="rect">
              <a:avLst/>
            </a:prstGeom>
            <a:noFill/>
          </p:spPr>
          <p:txBody>
            <a:bodyPr wrap="none" rtlCol="0">
              <a:spAutoFit/>
            </a:bodyPr>
            <a:lstStyle/>
            <a:p>
              <a:r>
                <a:rPr lang="de-DE" sz="1200" dirty="0"/>
                <a:t>70-79</a:t>
              </a:r>
              <a:endParaRPr lang="en-GB" sz="1200" dirty="0"/>
            </a:p>
          </p:txBody>
        </p:sp>
        <p:sp>
          <p:nvSpPr>
            <p:cNvPr id="104" name="Textfeld 176">
              <a:extLst>
                <a:ext uri="{FF2B5EF4-FFF2-40B4-BE49-F238E27FC236}">
                  <a16:creationId xmlns:a16="http://schemas.microsoft.com/office/drawing/2014/main" id="{2FE8068B-7502-977A-DBAF-720E17C8A72B}"/>
                </a:ext>
              </a:extLst>
            </p:cNvPr>
            <p:cNvSpPr txBox="1"/>
            <p:nvPr/>
          </p:nvSpPr>
          <p:spPr>
            <a:xfrm rot="-2700000">
              <a:off x="10862587" y="4959550"/>
              <a:ext cx="439544" cy="276999"/>
            </a:xfrm>
            <a:prstGeom prst="rect">
              <a:avLst/>
            </a:prstGeom>
            <a:noFill/>
          </p:spPr>
          <p:txBody>
            <a:bodyPr wrap="none" rtlCol="0">
              <a:spAutoFit/>
            </a:bodyPr>
            <a:lstStyle/>
            <a:p>
              <a:r>
                <a:rPr lang="de-DE" sz="1200" dirty="0"/>
                <a:t>≥80</a:t>
              </a:r>
              <a:endParaRPr lang="en-GB" sz="1200" dirty="0"/>
            </a:p>
          </p:txBody>
        </p:sp>
        <p:cxnSp>
          <p:nvCxnSpPr>
            <p:cNvPr id="105" name="Gerader Verbinder 158">
              <a:extLst>
                <a:ext uri="{FF2B5EF4-FFF2-40B4-BE49-F238E27FC236}">
                  <a16:creationId xmlns:a16="http://schemas.microsoft.com/office/drawing/2014/main" id="{B22CAD82-516F-B1F3-EAD3-11236EBDEAD7}"/>
                </a:ext>
              </a:extLst>
            </p:cNvPr>
            <p:cNvCxnSpPr>
              <a:cxnSpLocks/>
            </p:cNvCxnSpPr>
            <p:nvPr/>
          </p:nvCxnSpPr>
          <p:spPr>
            <a:xfrm>
              <a:off x="7359650" y="4947333"/>
              <a:ext cx="3841200" cy="4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TextBox 8">
            <a:extLst>
              <a:ext uri="{FF2B5EF4-FFF2-40B4-BE49-F238E27FC236}">
                <a16:creationId xmlns:a16="http://schemas.microsoft.com/office/drawing/2014/main" id="{A18BFE95-A8C5-88CF-2A89-68DB44703FA8}"/>
              </a:ext>
            </a:extLst>
          </p:cNvPr>
          <p:cNvSpPr txBox="1"/>
          <p:nvPr/>
        </p:nvSpPr>
        <p:spPr>
          <a:xfrm>
            <a:off x="997558" y="5591302"/>
            <a:ext cx="9940925" cy="646331"/>
          </a:xfrm>
          <a:prstGeom prst="rect">
            <a:avLst/>
          </a:prstGeom>
          <a:noFill/>
        </p:spPr>
        <p:txBody>
          <a:bodyPr wrap="square" rtlCol="0" anchor="b">
            <a:spAutoFit/>
          </a:bodyPr>
          <a:lstStyle/>
          <a:p>
            <a:r>
              <a:rPr lang="de-DE" sz="900" dirty="0">
                <a:solidFill>
                  <a:schemeClr val="tx1"/>
                </a:solidFill>
              </a:rPr>
              <a:t>Adaptiert nach Abbildung 1 und 2 im </a:t>
            </a:r>
            <a:r>
              <a:rPr lang="de-DE" sz="900" dirty="0" err="1">
                <a:solidFill>
                  <a:schemeClr val="tx1"/>
                </a:solidFill>
              </a:rPr>
              <a:t>Akmatov</a:t>
            </a:r>
            <a:r>
              <a:rPr lang="de-DE" sz="900" dirty="0">
                <a:solidFill>
                  <a:schemeClr val="tx1"/>
                </a:solidFill>
              </a:rPr>
              <a:t> MK, Holstiege J, Steffen A, Bätzing J. Inanspruchnahme von Influenzaimpfungen bei chronisch kranken Personen im vertragsärztlichen Sektor – Auswertung der Abrechnungsdaten für den Zeitraum 2009 bis 2018. Zentralinstitut für die kassenärztliche Versorgung in Deutschland (</a:t>
            </a:r>
            <a:r>
              <a:rPr lang="de-DE" sz="900" dirty="0" err="1">
                <a:solidFill>
                  <a:schemeClr val="tx1"/>
                </a:solidFill>
              </a:rPr>
              <a:t>Zi</a:t>
            </a:r>
            <a:r>
              <a:rPr lang="de-DE" sz="900" dirty="0">
                <a:solidFill>
                  <a:schemeClr val="tx1"/>
                </a:solidFill>
              </a:rPr>
              <a:t>). Versorgungsatlas Bericht Nr. 20/03. Berlin 2020. DOI: 10.20364/VA-20.03. URL: https://www.versorgungsatlas.de/themen/alle-analysen-nach-datum-sortiert/?tab=6&amp;uid=10 zuletzt abgerufen August 2022.</a:t>
            </a:r>
          </a:p>
        </p:txBody>
      </p:sp>
      <p:sp>
        <p:nvSpPr>
          <p:cNvPr id="161" name="TextBox 77">
            <a:extLst>
              <a:ext uri="{FF2B5EF4-FFF2-40B4-BE49-F238E27FC236}">
                <a16:creationId xmlns:a16="http://schemas.microsoft.com/office/drawing/2014/main" id="{25A6F7BE-844C-CB7D-34D7-956602B4391C}"/>
              </a:ext>
            </a:extLst>
          </p:cNvPr>
          <p:cNvSpPr txBox="1"/>
          <p:nvPr/>
        </p:nvSpPr>
        <p:spPr>
          <a:xfrm>
            <a:off x="8484122" y="1977369"/>
            <a:ext cx="1653773" cy="222722"/>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51545D"/>
                </a:solidFill>
                <a:effectLst/>
                <a:uLnTx/>
                <a:uFillTx/>
                <a:ea typeface="+mn-ea"/>
                <a:cs typeface="+mn-cs"/>
              </a:rPr>
              <a:t>Diabetes</a:t>
            </a:r>
            <a:endParaRPr kumimoji="0" lang="en-GB" sz="1200" b="1" i="0" u="none" strike="noStrike" kern="1200" cap="none" spc="0" normalizeH="0" baseline="0" noProof="0" dirty="0">
              <a:ln>
                <a:noFill/>
              </a:ln>
              <a:solidFill>
                <a:srgbClr val="51545D"/>
              </a:solidFill>
              <a:effectLst/>
              <a:uLnTx/>
              <a:uFillTx/>
              <a:ea typeface="+mn-ea"/>
              <a:cs typeface="+mn-cs"/>
            </a:endParaRPr>
          </a:p>
        </p:txBody>
      </p:sp>
    </p:spTree>
    <p:extLst>
      <p:ext uri="{BB962C8B-B14F-4D97-AF65-F5344CB8AC3E}">
        <p14:creationId xmlns:p14="http://schemas.microsoft.com/office/powerpoint/2010/main" val="2776772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A5438F-C7DE-A4B6-C298-15DF9EBCF29F}"/>
              </a:ext>
            </a:extLst>
          </p:cNvPr>
          <p:cNvSpPr>
            <a:spLocks noGrp="1"/>
          </p:cNvSpPr>
          <p:nvPr>
            <p:ph type="body" sz="quarter" idx="18"/>
          </p:nvPr>
        </p:nvSpPr>
        <p:spPr>
          <a:xfrm>
            <a:off x="723525" y="736798"/>
            <a:ext cx="10729912" cy="590931"/>
          </a:xfrm>
        </p:spPr>
        <p:txBody>
          <a:bodyPr/>
          <a:lstStyle/>
          <a:p>
            <a:pPr marL="0" indent="0">
              <a:buNone/>
            </a:pPr>
            <a:r>
              <a:rPr lang="de-DE" sz="3600" dirty="0"/>
              <a:t>Zusammenfassung </a:t>
            </a:r>
            <a:endParaRPr lang="en-US" sz="3600" dirty="0"/>
          </a:p>
        </p:txBody>
      </p:sp>
      <p:sp>
        <p:nvSpPr>
          <p:cNvPr id="4" name="Content Placeholder 3">
            <a:extLst>
              <a:ext uri="{FF2B5EF4-FFF2-40B4-BE49-F238E27FC236}">
                <a16:creationId xmlns:a16="http://schemas.microsoft.com/office/drawing/2014/main" id="{52C555FE-CD05-EF58-0A1F-00008CE828FB}"/>
              </a:ext>
            </a:extLst>
          </p:cNvPr>
          <p:cNvSpPr>
            <a:spLocks noGrp="1"/>
          </p:cNvSpPr>
          <p:nvPr>
            <p:ph idx="1"/>
          </p:nvPr>
        </p:nvSpPr>
        <p:spPr>
          <a:xfrm>
            <a:off x="723525" y="1748882"/>
            <a:ext cx="10729912" cy="4310743"/>
          </a:xfrm>
        </p:spPr>
        <p:txBody>
          <a:bodyPr/>
          <a:lstStyle/>
          <a:p>
            <a:pPr algn="l"/>
            <a:r>
              <a:rPr lang="de-DE" sz="1800" b="0" i="0" u="none" strike="noStrike" baseline="0" dirty="0">
                <a:solidFill>
                  <a:srgbClr val="000000"/>
                </a:solidFill>
                <a:latin typeface="MyriadPro-SemiboldSemiCn2"/>
              </a:rPr>
              <a:t>Eine Influenzaimpfung reduziert das Risiko für kardiovaskuläre Ereignisse und Mortalität und stellt daher „gelebte“ Sekundärprävention dar.</a:t>
            </a:r>
          </a:p>
          <a:p>
            <a:pPr algn="l"/>
            <a:r>
              <a:rPr lang="de-DE" sz="1800" b="0" i="0" u="none" strike="noStrike" baseline="0" dirty="0">
                <a:solidFill>
                  <a:srgbClr val="000000"/>
                </a:solidFill>
                <a:latin typeface="MyriadPro-SemiboldSemiCn2"/>
              </a:rPr>
              <a:t>Nach einem Myokardinfarkt sollte die Influenzaimpfung möglichst Teil der stationären Behandlung sein.</a:t>
            </a:r>
          </a:p>
          <a:p>
            <a:r>
              <a:rPr lang="de-DE" sz="1800" dirty="0">
                <a:latin typeface="Utopia-Regular"/>
              </a:rPr>
              <a:t>Niedrige Influenzaimpfquoten in Deutschland und die mitunter erheblich schwankende Impfeffektivität verfügbarer Influenzaimpfstoffe zwischen den Saisons führen zu einem suboptimalen Schutz der Bevölkerung vor Infektionen und schweren Verläufen. </a:t>
            </a:r>
            <a:r>
              <a:rPr lang="de-DE" sz="1800" b="0" i="0" u="none" strike="noStrike" baseline="0" dirty="0">
                <a:latin typeface="Utopia-Regular"/>
              </a:rPr>
              <a:t>Die Bevölkerung &lt;60 Jahre trägt signifikant zur Krankheitslast und ökonomischen Belastung durch die saisonale Influenza in Deutschland bei (hohe Produktivitätsverluste). </a:t>
            </a:r>
          </a:p>
          <a:p>
            <a:pPr algn="l"/>
            <a:r>
              <a:rPr lang="de-DE" sz="1800" b="0" i="0" u="none" strike="noStrike" baseline="0" dirty="0">
                <a:latin typeface="Utopia-Regular"/>
              </a:rPr>
              <a:t>Zellkulturbasierte Influenzaimpfstoffe sind seltener von Antigenanpassungen an das Wirtssystem betroffen und zeigen eine bessere Effektivität bei der Prävention von (testbestätigten) Influenzaerkrankungen  </a:t>
            </a:r>
          </a:p>
          <a:p>
            <a:pPr algn="l"/>
            <a:r>
              <a:rPr lang="de-DE" sz="1800" b="0" i="0" u="none" strike="noStrike" baseline="0" dirty="0">
                <a:latin typeface="Utopia-Regular"/>
              </a:rPr>
              <a:t>Eine Ausweitung der Impfempfehlung auf alle Altersgruppen und eine präferenzielle Empfehlung zellkulturbasierter vs. konventioneller eibasierter Influenzaimpfstoffe könnte die Influenza-bedingte Krankheitslast und damit assoziierten Kosten in der deutschen Bevölkerung &lt;60 Jahre reduzieren</a:t>
            </a:r>
          </a:p>
          <a:p>
            <a:r>
              <a:rPr lang="de-DE" sz="2800" b="1" i="0" u="none" strike="noStrike" baseline="0" dirty="0">
                <a:solidFill>
                  <a:srgbClr val="000000"/>
                </a:solidFill>
                <a:latin typeface="MyriadPro-SemiboldSemiCn2"/>
              </a:rPr>
              <a:t>Gehen Sie mit gutem Beispiel voran und lassen Sie sich selbst sowie Ihr Team impfen, sowohl zum Eigenschutz als auch dem Schutz ihrer Patient*innen.</a:t>
            </a:r>
          </a:p>
          <a:p>
            <a:pPr algn="l"/>
            <a:endParaRPr lang="en-US" dirty="0"/>
          </a:p>
        </p:txBody>
      </p:sp>
    </p:spTree>
    <p:extLst>
      <p:ext uri="{BB962C8B-B14F-4D97-AF65-F5344CB8AC3E}">
        <p14:creationId xmlns:p14="http://schemas.microsoft.com/office/powerpoint/2010/main" val="131505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4">
            <a:extLst>
              <a:ext uri="{FF2B5EF4-FFF2-40B4-BE49-F238E27FC236}">
                <a16:creationId xmlns:a16="http://schemas.microsoft.com/office/drawing/2014/main" id="{AE00DCDE-1B54-3111-A88E-292825071239}"/>
              </a:ext>
            </a:extLst>
          </p:cNvPr>
          <p:cNvPicPr>
            <a:picLocks noChangeAspect="1"/>
          </p:cNvPicPr>
          <p:nvPr/>
        </p:nvPicPr>
        <p:blipFill>
          <a:blip r:embed="rId3"/>
          <a:stretch>
            <a:fillRect/>
          </a:stretch>
        </p:blipFill>
        <p:spPr>
          <a:xfrm>
            <a:off x="1055791" y="-44270"/>
            <a:ext cx="4944269" cy="6946540"/>
          </a:xfrm>
          <a:prstGeom prst="rect">
            <a:avLst/>
          </a:prstGeom>
        </p:spPr>
      </p:pic>
      <p:pic>
        <p:nvPicPr>
          <p:cNvPr id="2" name="Picture 3" descr="59889">
            <a:extLst>
              <a:ext uri="{FF2B5EF4-FFF2-40B4-BE49-F238E27FC236}">
                <a16:creationId xmlns:a16="http://schemas.microsoft.com/office/drawing/2014/main" id="{BAE42058-709F-9840-C717-5650608F0551}"/>
              </a:ext>
            </a:extLst>
          </p:cNvPr>
          <p:cNvPicPr>
            <a:picLocks noChangeAspect="1" noChangeArrowheads="1"/>
          </p:cNvPicPr>
          <p:nvPr/>
        </p:nvPicPr>
        <p:blipFill>
          <a:blip r:embed="rId4" cstate="print"/>
          <a:srcRect/>
          <a:stretch>
            <a:fillRect/>
          </a:stretch>
        </p:blipFill>
        <p:spPr bwMode="auto">
          <a:xfrm>
            <a:off x="6191942" y="1511900"/>
            <a:ext cx="5700000" cy="4279500"/>
          </a:xfrm>
          <a:prstGeom prst="rect">
            <a:avLst/>
          </a:prstGeom>
          <a:noFill/>
        </p:spPr>
      </p:pic>
    </p:spTree>
    <p:extLst>
      <p:ext uri="{BB962C8B-B14F-4D97-AF65-F5344CB8AC3E}">
        <p14:creationId xmlns:p14="http://schemas.microsoft.com/office/powerpoint/2010/main" val="2431785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AE0784A-4D32-2AA1-FBD6-4456EF8C787F}"/>
              </a:ext>
            </a:extLst>
          </p:cNvPr>
          <p:cNvSpPr>
            <a:spLocks noGrp="1"/>
          </p:cNvSpPr>
          <p:nvPr>
            <p:ph type="sldNum" sz="quarter" idx="10"/>
          </p:nvPr>
        </p:nvSpPr>
        <p:spPr/>
        <p:txBody>
          <a:bodyPr/>
          <a:lstStyle/>
          <a:p>
            <a:fld id="{99EB916B-55F2-4A6B-BCF8-09E073F77D34}" type="slidenum">
              <a:rPr lang="en-AU" smtClean="0"/>
              <a:pPr/>
              <a:t>5</a:t>
            </a:fld>
            <a:endParaRPr lang="en-AU" dirty="0"/>
          </a:p>
        </p:txBody>
      </p:sp>
      <p:sp>
        <p:nvSpPr>
          <p:cNvPr id="3" name="Textplatzhalter 2">
            <a:extLst>
              <a:ext uri="{FF2B5EF4-FFF2-40B4-BE49-F238E27FC236}">
                <a16:creationId xmlns:a16="http://schemas.microsoft.com/office/drawing/2014/main" id="{AF3E7EAF-5AA0-3727-44D9-A81C9A15C525}"/>
              </a:ext>
            </a:extLst>
          </p:cNvPr>
          <p:cNvSpPr>
            <a:spLocks noGrp="1"/>
          </p:cNvSpPr>
          <p:nvPr>
            <p:ph type="body" sz="quarter" idx="18"/>
          </p:nvPr>
        </p:nvSpPr>
        <p:spPr>
          <a:xfrm>
            <a:off x="723525" y="736798"/>
            <a:ext cx="10729912" cy="387798"/>
          </a:xfrm>
        </p:spPr>
        <p:txBody>
          <a:bodyPr/>
          <a:lstStyle/>
          <a:p>
            <a:r>
              <a:rPr lang="de-DE" dirty="0"/>
              <a:t>Influenza: Eine globale Gesundheitsbedrohung</a:t>
            </a:r>
          </a:p>
        </p:txBody>
      </p:sp>
      <p:sp>
        <p:nvSpPr>
          <p:cNvPr id="5" name="Inhaltsplatzhalter 4">
            <a:extLst>
              <a:ext uri="{FF2B5EF4-FFF2-40B4-BE49-F238E27FC236}">
                <a16:creationId xmlns:a16="http://schemas.microsoft.com/office/drawing/2014/main" id="{15150959-362F-F035-48E9-6765158FDA72}"/>
              </a:ext>
            </a:extLst>
          </p:cNvPr>
          <p:cNvSpPr>
            <a:spLocks noGrp="1"/>
          </p:cNvSpPr>
          <p:nvPr>
            <p:ph idx="1"/>
          </p:nvPr>
        </p:nvSpPr>
        <p:spPr/>
        <p:txBody>
          <a:bodyPr/>
          <a:lstStyle/>
          <a:p>
            <a:pPr>
              <a:buClr>
                <a:srgbClr val="5C6F7B"/>
              </a:buClr>
            </a:pPr>
            <a:endParaRPr lang="de-DE" sz="1800" dirty="0"/>
          </a:p>
          <a:p>
            <a:pPr>
              <a:buClr>
                <a:srgbClr val="5C6F7B"/>
              </a:buClr>
            </a:pPr>
            <a:endParaRPr lang="de-DE" sz="1800" dirty="0"/>
          </a:p>
          <a:p>
            <a:pPr>
              <a:buClr>
                <a:srgbClr val="5C6F7B"/>
              </a:buClr>
            </a:pPr>
            <a:r>
              <a:rPr lang="de-DE" sz="1800" dirty="0">
                <a:latin typeface="+mj-lt"/>
              </a:rPr>
              <a:t>Influenza hat einen </a:t>
            </a:r>
            <a:r>
              <a:rPr lang="de-DE" sz="1800" b="1" dirty="0">
                <a:latin typeface="+mj-lt"/>
              </a:rPr>
              <a:t>globalen Effekt</a:t>
            </a:r>
            <a:br>
              <a:rPr lang="de-DE" sz="1800" dirty="0">
                <a:latin typeface="+mj-lt"/>
              </a:rPr>
            </a:br>
            <a:r>
              <a:rPr lang="de-DE" sz="1800" dirty="0">
                <a:latin typeface="+mj-lt"/>
              </a:rPr>
              <a:t>und ist überwiegend </a:t>
            </a:r>
            <a:br>
              <a:rPr lang="de-DE" sz="1800" dirty="0">
                <a:latin typeface="+mj-lt"/>
              </a:rPr>
            </a:br>
            <a:r>
              <a:rPr lang="de-DE" sz="1800" b="1" dirty="0">
                <a:latin typeface="+mj-lt"/>
              </a:rPr>
              <a:t>Saison-abhängig</a:t>
            </a:r>
            <a:r>
              <a:rPr lang="de-DE" sz="1800" baseline="30000" dirty="0">
                <a:latin typeface="+mj-lt"/>
              </a:rPr>
              <a:t>1</a:t>
            </a:r>
          </a:p>
          <a:p>
            <a:pPr>
              <a:buClr>
                <a:srgbClr val="5C6F7B"/>
              </a:buClr>
            </a:pPr>
            <a:endParaRPr lang="en-GB" sz="1800" dirty="0"/>
          </a:p>
          <a:p>
            <a:pPr marL="285750" indent="-285750">
              <a:buClr>
                <a:schemeClr val="accent1"/>
              </a:buClr>
              <a:buFont typeface="Arial" panose="020B0604020202020204" pitchFamily="34" charset="0"/>
              <a:buChar char="•"/>
            </a:pPr>
            <a:endParaRPr lang="de-DE" sz="1800" dirty="0"/>
          </a:p>
          <a:p>
            <a:pPr marL="285750" indent="-285750">
              <a:buClr>
                <a:schemeClr val="accent1"/>
              </a:buClr>
              <a:buFont typeface="Arial" panose="020B0604020202020204" pitchFamily="34" charset="0"/>
              <a:buChar char="•"/>
            </a:pPr>
            <a:endParaRPr lang="de-DE" sz="1800" dirty="0"/>
          </a:p>
          <a:p>
            <a:endParaRPr lang="en-US" dirty="0"/>
          </a:p>
        </p:txBody>
      </p:sp>
      <p:grpSp>
        <p:nvGrpSpPr>
          <p:cNvPr id="6" name="Group 3">
            <a:extLst>
              <a:ext uri="{FF2B5EF4-FFF2-40B4-BE49-F238E27FC236}">
                <a16:creationId xmlns:a16="http://schemas.microsoft.com/office/drawing/2014/main" id="{EA694859-36BF-A8F6-5610-AFAD5E5CA2C2}"/>
              </a:ext>
            </a:extLst>
          </p:cNvPr>
          <p:cNvGrpSpPr/>
          <p:nvPr/>
        </p:nvGrpSpPr>
        <p:grpSpPr>
          <a:xfrm>
            <a:off x="5054625" y="1459406"/>
            <a:ext cx="5669437" cy="3746681"/>
            <a:chOff x="6501343" y="2971408"/>
            <a:chExt cx="4192961" cy="2876230"/>
          </a:xfrm>
        </p:grpSpPr>
        <p:grpSp>
          <p:nvGrpSpPr>
            <p:cNvPr id="7" name="Group 4">
              <a:extLst>
                <a:ext uri="{FF2B5EF4-FFF2-40B4-BE49-F238E27FC236}">
                  <a16:creationId xmlns:a16="http://schemas.microsoft.com/office/drawing/2014/main" id="{0C3A7F28-EC87-4715-2974-62AC19E825C3}"/>
                </a:ext>
              </a:extLst>
            </p:cNvPr>
            <p:cNvGrpSpPr/>
            <p:nvPr/>
          </p:nvGrpSpPr>
          <p:grpSpPr>
            <a:xfrm>
              <a:off x="6501343" y="3377160"/>
              <a:ext cx="2175337" cy="2175337"/>
              <a:chOff x="4651752" y="3080327"/>
              <a:chExt cx="2377440" cy="2377440"/>
            </a:xfrm>
          </p:grpSpPr>
          <p:pic>
            <p:nvPicPr>
              <p:cNvPr id="27" name="Picture 24">
                <a:extLst>
                  <a:ext uri="{FF2B5EF4-FFF2-40B4-BE49-F238E27FC236}">
                    <a16:creationId xmlns:a16="http://schemas.microsoft.com/office/drawing/2014/main" id="{FBAF40EE-19BE-FE03-C1C1-83E73718482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1752" y="3080327"/>
                <a:ext cx="2377440" cy="2377440"/>
              </a:xfrm>
              <a:prstGeom prst="rect">
                <a:avLst/>
              </a:prstGeom>
            </p:spPr>
          </p:pic>
          <p:sp>
            <p:nvSpPr>
              <p:cNvPr id="28" name="Arc 21">
                <a:extLst>
                  <a:ext uri="{FF2B5EF4-FFF2-40B4-BE49-F238E27FC236}">
                    <a16:creationId xmlns:a16="http://schemas.microsoft.com/office/drawing/2014/main" id="{2E9FD03E-CA00-FC02-637C-5AB1D236B087}"/>
                  </a:ext>
                </a:extLst>
              </p:cNvPr>
              <p:cNvSpPr>
                <a:spLocks/>
              </p:cNvSpPr>
              <p:nvPr/>
            </p:nvSpPr>
            <p:spPr bwMode="auto">
              <a:xfrm rot="18900000" flipH="1" flipV="1">
                <a:off x="5011132" y="3193462"/>
                <a:ext cx="1556347" cy="1541201"/>
              </a:xfrm>
              <a:custGeom>
                <a:avLst/>
                <a:gdLst>
                  <a:gd name="T0" fmla="*/ 0 w 21563"/>
                  <a:gd name="T1" fmla="*/ 0 h 21600"/>
                  <a:gd name="T2" fmla="*/ 0 w 21563"/>
                  <a:gd name="T3" fmla="*/ 0 h 21600"/>
                  <a:gd name="T4" fmla="*/ 0 w 21563"/>
                  <a:gd name="T5" fmla="*/ 0 h 21600"/>
                  <a:gd name="T6" fmla="*/ 0 60000 65536"/>
                  <a:gd name="T7" fmla="*/ 0 60000 65536"/>
                  <a:gd name="T8" fmla="*/ 0 60000 65536"/>
                  <a:gd name="T9" fmla="*/ 0 w 21563"/>
                  <a:gd name="T10" fmla="*/ 0 h 21600"/>
                  <a:gd name="T11" fmla="*/ 21563 w 21563"/>
                  <a:gd name="T12" fmla="*/ 21600 h 21600"/>
                </a:gdLst>
                <a:ahLst/>
                <a:cxnLst>
                  <a:cxn ang="T6">
                    <a:pos x="T0" y="T1"/>
                  </a:cxn>
                  <a:cxn ang="T7">
                    <a:pos x="T2" y="T3"/>
                  </a:cxn>
                  <a:cxn ang="T8">
                    <a:pos x="T4" y="T5"/>
                  </a:cxn>
                </a:cxnLst>
                <a:rect l="T9" t="T10" r="T11" b="T12"/>
                <a:pathLst>
                  <a:path w="21563" h="21600" fill="none" extrusionOk="0">
                    <a:moveTo>
                      <a:pt x="-1" y="0"/>
                    </a:moveTo>
                    <a:cubicBezTo>
                      <a:pt x="11439" y="0"/>
                      <a:pt x="20894" y="8918"/>
                      <a:pt x="21563" y="20337"/>
                    </a:cubicBezTo>
                  </a:path>
                  <a:path w="21563" h="21600" stroke="0" extrusionOk="0">
                    <a:moveTo>
                      <a:pt x="-1" y="0"/>
                    </a:moveTo>
                    <a:cubicBezTo>
                      <a:pt x="11439" y="0"/>
                      <a:pt x="20894" y="8918"/>
                      <a:pt x="21563" y="20337"/>
                    </a:cubicBezTo>
                    <a:lnTo>
                      <a:pt x="0" y="21600"/>
                    </a:lnTo>
                    <a:close/>
                  </a:path>
                </a:pathLst>
              </a:custGeom>
              <a:noFill/>
              <a:ln w="25400">
                <a:solidFill>
                  <a:schemeClr val="accent1"/>
                </a:solidFill>
                <a:prstDash val="sysDot"/>
                <a:round/>
                <a:headEnd/>
                <a:tailEnd/>
              </a:ln>
            </p:spPr>
            <p:txBody>
              <a:bodyPr rot="10800000"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C8026"/>
                  </a:solidFill>
                  <a:effectLst/>
                  <a:uLnTx/>
                  <a:uFillTx/>
                  <a:latin typeface="Calibri" panose="020F0502020204030204"/>
                  <a:ea typeface="+mn-ea"/>
                  <a:cs typeface="Arial" panose="020B0604020202020204" pitchFamily="34" charset="0"/>
                </a:endParaRPr>
              </a:p>
            </p:txBody>
          </p:sp>
          <p:sp>
            <p:nvSpPr>
              <p:cNvPr id="29" name="Arc 22">
                <a:extLst>
                  <a:ext uri="{FF2B5EF4-FFF2-40B4-BE49-F238E27FC236}">
                    <a16:creationId xmlns:a16="http://schemas.microsoft.com/office/drawing/2014/main" id="{AD78AA53-852C-F844-4EA4-DBC36071F5F2}"/>
                  </a:ext>
                </a:extLst>
              </p:cNvPr>
              <p:cNvSpPr>
                <a:spLocks/>
              </p:cNvSpPr>
              <p:nvPr/>
            </p:nvSpPr>
            <p:spPr bwMode="auto">
              <a:xfrm rot="18900000" flipH="1" flipV="1">
                <a:off x="5041667" y="3659270"/>
                <a:ext cx="1558317" cy="1541201"/>
              </a:xfrm>
              <a:custGeom>
                <a:avLst/>
                <a:gdLst>
                  <a:gd name="T0" fmla="*/ 0 w 21588"/>
                  <a:gd name="T1" fmla="*/ 0 h 21600"/>
                  <a:gd name="T2" fmla="*/ 0 w 21588"/>
                  <a:gd name="T3" fmla="*/ 0 h 21600"/>
                  <a:gd name="T4" fmla="*/ 0 w 21588"/>
                  <a:gd name="T5" fmla="*/ 0 h 21600"/>
                  <a:gd name="T6" fmla="*/ 0 60000 65536"/>
                  <a:gd name="T7" fmla="*/ 0 60000 65536"/>
                  <a:gd name="T8" fmla="*/ 0 60000 65536"/>
                  <a:gd name="T9" fmla="*/ 0 w 21588"/>
                  <a:gd name="T10" fmla="*/ 0 h 21600"/>
                  <a:gd name="T11" fmla="*/ 21588 w 21588"/>
                  <a:gd name="T12" fmla="*/ 21600 h 21600"/>
                </a:gdLst>
                <a:ahLst/>
                <a:cxnLst>
                  <a:cxn ang="T6">
                    <a:pos x="T0" y="T1"/>
                  </a:cxn>
                  <a:cxn ang="T7">
                    <a:pos x="T2" y="T3"/>
                  </a:cxn>
                  <a:cxn ang="T8">
                    <a:pos x="T4" y="T5"/>
                  </a:cxn>
                </a:cxnLst>
                <a:rect l="T9" t="T10" r="T11" b="T12"/>
                <a:pathLst>
                  <a:path w="21588" h="21600" fill="none" extrusionOk="0">
                    <a:moveTo>
                      <a:pt x="-1" y="0"/>
                    </a:moveTo>
                    <a:cubicBezTo>
                      <a:pt x="11653" y="0"/>
                      <a:pt x="21205" y="9243"/>
                      <a:pt x="21588" y="20890"/>
                    </a:cubicBezTo>
                  </a:path>
                  <a:path w="21588" h="21600" stroke="0" extrusionOk="0">
                    <a:moveTo>
                      <a:pt x="-1" y="0"/>
                    </a:moveTo>
                    <a:cubicBezTo>
                      <a:pt x="11653" y="0"/>
                      <a:pt x="21205" y="9243"/>
                      <a:pt x="21588" y="20890"/>
                    </a:cubicBezTo>
                    <a:lnTo>
                      <a:pt x="0" y="21600"/>
                    </a:lnTo>
                    <a:close/>
                  </a:path>
                </a:pathLst>
              </a:custGeom>
              <a:noFill/>
              <a:ln w="25400" cap="rnd">
                <a:solidFill>
                  <a:schemeClr val="accent1"/>
                </a:solidFill>
                <a:prstDash val="sysDot"/>
                <a:round/>
                <a:headEnd/>
                <a:tailEnd/>
              </a:ln>
            </p:spPr>
            <p:txBody>
              <a:bodyPr rot="10800000"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C8026"/>
                  </a:solidFill>
                  <a:effectLst/>
                  <a:uLnTx/>
                  <a:uFillTx/>
                  <a:latin typeface="Calibri" panose="020F0502020204030204"/>
                  <a:ea typeface="+mn-ea"/>
                  <a:cs typeface="Arial" panose="020B0604020202020204" pitchFamily="34" charset="0"/>
                </a:endParaRPr>
              </a:p>
            </p:txBody>
          </p:sp>
        </p:grpSp>
        <p:sp>
          <p:nvSpPr>
            <p:cNvPr id="8" name="Rectangle 5">
              <a:extLst>
                <a:ext uri="{FF2B5EF4-FFF2-40B4-BE49-F238E27FC236}">
                  <a16:creationId xmlns:a16="http://schemas.microsoft.com/office/drawing/2014/main" id="{B72CD958-2BFA-5DD0-188C-BE9832ABAB8D}"/>
                </a:ext>
              </a:extLst>
            </p:cNvPr>
            <p:cNvSpPr/>
            <p:nvPr/>
          </p:nvSpPr>
          <p:spPr>
            <a:xfrm>
              <a:off x="8847968" y="3417315"/>
              <a:ext cx="1828800" cy="655760"/>
            </a:xfrm>
            <a:prstGeom prst="rect">
              <a:avLst/>
            </a:prstGeom>
            <a:solidFill>
              <a:schemeClr val="bg1">
                <a:lumMod val="95000"/>
              </a:schemeClr>
            </a:solidFill>
            <a:ln w="3175" algn="ctr">
              <a:solidFill>
                <a:schemeClr val="bg2"/>
              </a:solidFill>
              <a:miter lim="800000"/>
              <a:headEnd/>
              <a:tailEnd/>
            </a:ln>
            <a:effectLst/>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83668"/>
                </a:buClr>
                <a:buSzTx/>
                <a:buFontTx/>
                <a:buNone/>
                <a:tabLst/>
                <a:defRPr/>
              </a:pPr>
              <a:r>
                <a:rPr kumimoji="0" lang="en-GB" sz="1600" b="0" i="0" u="none" strike="noStrike" kern="1200" cap="none" spc="0" normalizeH="0" baseline="0" noProof="0" dirty="0">
                  <a:ln>
                    <a:noFill/>
                  </a:ln>
                  <a:effectLst/>
                  <a:uLnTx/>
                  <a:uFillTx/>
                  <a:ea typeface="+mn-ea"/>
                  <a:cs typeface="Arial" panose="020B0604020202020204" pitchFamily="34" charset="0"/>
                </a:rPr>
                <a:t>Influenza peak: </a:t>
              </a:r>
              <a:br>
                <a:rPr kumimoji="0" lang="en-GB" sz="1600" b="0" i="0" u="none" strike="noStrike" kern="1200" cap="none" spc="0" normalizeH="0" baseline="0" noProof="0" dirty="0">
                  <a:ln>
                    <a:noFill/>
                  </a:ln>
                  <a:effectLst/>
                  <a:uLnTx/>
                  <a:uFillTx/>
                  <a:ea typeface="+mn-ea"/>
                  <a:cs typeface="Arial" panose="020B0604020202020204" pitchFamily="34" charset="0"/>
                </a:rPr>
              </a:br>
              <a:r>
                <a:rPr kumimoji="0" lang="en-GB" sz="1600" b="1" i="0" u="none" strike="noStrike" kern="1200" cap="none" spc="0" normalizeH="0" baseline="0" noProof="0" dirty="0">
                  <a:ln>
                    <a:noFill/>
                  </a:ln>
                  <a:effectLst/>
                  <a:uLnTx/>
                  <a:uFillTx/>
                  <a:ea typeface="+mn-ea"/>
                  <a:cs typeface="Arial" panose="020B0604020202020204" pitchFamily="34" charset="0"/>
                </a:rPr>
                <a:t>November</a:t>
              </a:r>
              <a:r>
                <a:rPr kumimoji="0" lang="en-US" sz="1600" b="1" i="0" u="none" strike="noStrike" kern="1200" cap="none" spc="0" normalizeH="0" baseline="0" noProof="0" dirty="0">
                  <a:ln>
                    <a:noFill/>
                  </a:ln>
                  <a:effectLst/>
                  <a:uLnTx/>
                  <a:uFillTx/>
                  <a:ea typeface="+mn-ea"/>
                  <a:cs typeface="Arial" panose="020B0604020202020204" pitchFamily="34" charset="0"/>
                </a:rPr>
                <a:t>–</a:t>
              </a:r>
              <a:r>
                <a:rPr kumimoji="0" lang="de-DE" sz="1600" b="1" i="0" u="none" strike="noStrike" kern="1200" cap="none" spc="0" normalizeH="0" baseline="0" dirty="0">
                  <a:ln>
                    <a:noFill/>
                  </a:ln>
                  <a:effectLst/>
                  <a:uLnTx/>
                  <a:uFillTx/>
                  <a:ea typeface="+mn-ea"/>
                  <a:cs typeface="Arial" panose="020B0604020202020204" pitchFamily="34" charset="0"/>
                </a:rPr>
                <a:t>März</a:t>
              </a:r>
              <a:endParaRPr kumimoji="0" lang="de-DE" sz="1600" b="1" i="0" u="none" strike="noStrike" kern="1200" cap="none" spc="0" normalizeH="0" baseline="30000" dirty="0">
                <a:ln>
                  <a:noFill/>
                </a:ln>
                <a:effectLst/>
                <a:uLnTx/>
                <a:uFillTx/>
                <a:ea typeface="+mn-ea"/>
                <a:cs typeface="Arial" panose="020B0604020202020204" pitchFamily="34" charset="0"/>
              </a:endParaRPr>
            </a:p>
          </p:txBody>
        </p:sp>
        <p:sp>
          <p:nvSpPr>
            <p:cNvPr id="9" name="Rectangle 6">
              <a:extLst>
                <a:ext uri="{FF2B5EF4-FFF2-40B4-BE49-F238E27FC236}">
                  <a16:creationId xmlns:a16="http://schemas.microsoft.com/office/drawing/2014/main" id="{E2DB34D4-E8F1-6313-E912-E93BF9CDD19F}"/>
                </a:ext>
              </a:extLst>
            </p:cNvPr>
            <p:cNvSpPr/>
            <p:nvPr/>
          </p:nvSpPr>
          <p:spPr>
            <a:xfrm>
              <a:off x="8847968" y="2971408"/>
              <a:ext cx="1828800" cy="456199"/>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0488"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dirty="0">
                  <a:ln>
                    <a:noFill/>
                  </a:ln>
                  <a:solidFill>
                    <a:srgbClr val="FFFFFF"/>
                  </a:solidFill>
                  <a:effectLst/>
                  <a:uLnTx/>
                  <a:uFillTx/>
                  <a:cs typeface="Calibri" panose="020F0502020204030204" pitchFamily="34" charset="0"/>
                </a:rPr>
                <a:t>Nördliche</a:t>
              </a:r>
              <a:r>
                <a:rPr kumimoji="0" lang="en-GB" sz="1800" b="0" i="0" u="none" strike="noStrike" kern="1200" cap="none" spc="0" normalizeH="0" baseline="0" noProof="0" dirty="0">
                  <a:ln>
                    <a:noFill/>
                  </a:ln>
                  <a:solidFill>
                    <a:srgbClr val="FFFFFF"/>
                  </a:solidFill>
                  <a:effectLst/>
                  <a:uLnTx/>
                  <a:uFillTx/>
                  <a:cs typeface="Calibri" panose="020F0502020204030204" pitchFamily="34" charset="0"/>
                </a:rPr>
                <a:t>  Hemisphäre</a:t>
              </a:r>
              <a:r>
                <a:rPr kumimoji="0" lang="en-GB" sz="1800" b="0" i="0" u="none" strike="noStrike" kern="1200" cap="none" spc="0" normalizeH="0" baseline="30000" noProof="0" dirty="0">
                  <a:ln>
                    <a:noFill/>
                  </a:ln>
                  <a:solidFill>
                    <a:srgbClr val="FFFFFF"/>
                  </a:solidFill>
                  <a:effectLst/>
                  <a:uLnTx/>
                  <a:uFillTx/>
                  <a:cs typeface="Calibri" panose="020F0502020204030204" pitchFamily="34" charset="0"/>
                </a:rPr>
                <a:t>2</a:t>
              </a:r>
            </a:p>
          </p:txBody>
        </p:sp>
        <p:grpSp>
          <p:nvGrpSpPr>
            <p:cNvPr id="10" name="Group 7">
              <a:extLst>
                <a:ext uri="{FF2B5EF4-FFF2-40B4-BE49-F238E27FC236}">
                  <a16:creationId xmlns:a16="http://schemas.microsoft.com/office/drawing/2014/main" id="{CED9E97E-ACA0-2533-28DE-6530DCFE06C5}"/>
                </a:ext>
              </a:extLst>
            </p:cNvPr>
            <p:cNvGrpSpPr/>
            <p:nvPr/>
          </p:nvGrpSpPr>
          <p:grpSpPr>
            <a:xfrm>
              <a:off x="8000270" y="3118400"/>
              <a:ext cx="925340" cy="498044"/>
              <a:chOff x="5697752" y="3026666"/>
              <a:chExt cx="925340" cy="498044"/>
            </a:xfrm>
            <a:solidFill>
              <a:schemeClr val="accent1"/>
            </a:solidFill>
          </p:grpSpPr>
          <p:grpSp>
            <p:nvGrpSpPr>
              <p:cNvPr id="23" name="Group 20">
                <a:extLst>
                  <a:ext uri="{FF2B5EF4-FFF2-40B4-BE49-F238E27FC236}">
                    <a16:creationId xmlns:a16="http://schemas.microsoft.com/office/drawing/2014/main" id="{07E68F04-F86D-078D-A6E3-47C907EC0CE5}"/>
                  </a:ext>
                </a:extLst>
              </p:cNvPr>
              <p:cNvGrpSpPr/>
              <p:nvPr/>
            </p:nvGrpSpPr>
            <p:grpSpPr>
              <a:xfrm>
                <a:off x="5697752" y="3112315"/>
                <a:ext cx="715305" cy="412395"/>
                <a:chOff x="4407391" y="4974597"/>
                <a:chExt cx="815021" cy="687309"/>
              </a:xfrm>
              <a:grpFill/>
            </p:grpSpPr>
            <p:cxnSp>
              <p:nvCxnSpPr>
                <p:cNvPr id="25" name="Straight Connector 22">
                  <a:extLst>
                    <a:ext uri="{FF2B5EF4-FFF2-40B4-BE49-F238E27FC236}">
                      <a16:creationId xmlns:a16="http://schemas.microsoft.com/office/drawing/2014/main" id="{0A1040F6-D84D-6635-6326-F431BD997801}"/>
                    </a:ext>
                  </a:extLst>
                </p:cNvPr>
                <p:cNvCxnSpPr/>
                <p:nvPr/>
              </p:nvCxnSpPr>
              <p:spPr>
                <a:xfrm flipV="1">
                  <a:off x="4407391" y="4976225"/>
                  <a:ext cx="435699" cy="685681"/>
                </a:xfrm>
                <a:prstGeom prst="line">
                  <a:avLst/>
                </a:prstGeom>
                <a:grpFill/>
                <a:ln w="635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3">
                  <a:extLst>
                    <a:ext uri="{FF2B5EF4-FFF2-40B4-BE49-F238E27FC236}">
                      <a16:creationId xmlns:a16="http://schemas.microsoft.com/office/drawing/2014/main" id="{28CC0922-7068-7B3E-ACBB-9455902FA78A}"/>
                    </a:ext>
                  </a:extLst>
                </p:cNvPr>
                <p:cNvCxnSpPr/>
                <p:nvPr/>
              </p:nvCxnSpPr>
              <p:spPr>
                <a:xfrm>
                  <a:off x="4856652" y="4974597"/>
                  <a:ext cx="365760" cy="1628"/>
                </a:xfrm>
                <a:prstGeom prst="line">
                  <a:avLst/>
                </a:prstGeom>
                <a:grpFill/>
                <a:ln w="63500" cap="rnd">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 name="Oval 21">
                <a:extLst>
                  <a:ext uri="{FF2B5EF4-FFF2-40B4-BE49-F238E27FC236}">
                    <a16:creationId xmlns:a16="http://schemas.microsoft.com/office/drawing/2014/main" id="{938B84AD-8FAD-79C3-EA43-B2AAB835026B}"/>
                  </a:ext>
                </a:extLst>
              </p:cNvPr>
              <p:cNvSpPr/>
              <p:nvPr/>
            </p:nvSpPr>
            <p:spPr>
              <a:xfrm>
                <a:off x="6447543" y="3026666"/>
                <a:ext cx="175549" cy="175549"/>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sp>
          <p:nvSpPr>
            <p:cNvPr id="11" name="Rectangle 8">
              <a:extLst>
                <a:ext uri="{FF2B5EF4-FFF2-40B4-BE49-F238E27FC236}">
                  <a16:creationId xmlns:a16="http://schemas.microsoft.com/office/drawing/2014/main" id="{ED15E74E-10D1-704E-ED22-10B523CFDCE4}"/>
                </a:ext>
              </a:extLst>
            </p:cNvPr>
            <p:cNvSpPr/>
            <p:nvPr/>
          </p:nvSpPr>
          <p:spPr>
            <a:xfrm>
              <a:off x="8849962" y="4541617"/>
              <a:ext cx="1828800" cy="245452"/>
            </a:xfrm>
            <a:prstGeom prst="rect">
              <a:avLst/>
            </a:prstGeom>
            <a:solidFill>
              <a:schemeClr val="bg1">
                <a:lumMod val="95000"/>
              </a:schemeClr>
            </a:solidFill>
            <a:ln w="3175" algn="ctr">
              <a:solidFill>
                <a:schemeClr val="bg2"/>
              </a:solidFill>
              <a:miter lim="800000"/>
              <a:headEnd/>
              <a:tailEnd/>
            </a:ln>
            <a:effectLst/>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83668"/>
                </a:buClr>
                <a:buSzTx/>
                <a:buFontTx/>
                <a:buNone/>
                <a:tabLst/>
                <a:defRPr/>
              </a:pPr>
              <a:r>
                <a:rPr kumimoji="0" lang="de-DE" sz="1600" b="0" i="0" u="none" strike="noStrike" kern="1200" cap="none" spc="0" normalizeH="0" baseline="0" dirty="0">
                  <a:ln>
                    <a:noFill/>
                  </a:ln>
                  <a:effectLst/>
                  <a:uLnTx/>
                  <a:uFillTx/>
                  <a:ea typeface="+mn-ea"/>
                  <a:cs typeface="Arial" panose="020B0604020202020204" pitchFamily="34" charset="0"/>
                </a:rPr>
                <a:t>Ganzjährige Aktivität</a:t>
              </a:r>
            </a:p>
          </p:txBody>
        </p:sp>
        <p:sp>
          <p:nvSpPr>
            <p:cNvPr id="12" name="Rectangle 9">
              <a:extLst>
                <a:ext uri="{FF2B5EF4-FFF2-40B4-BE49-F238E27FC236}">
                  <a16:creationId xmlns:a16="http://schemas.microsoft.com/office/drawing/2014/main" id="{4492283D-271B-D6F8-B4EC-F7A9A4A0E086}"/>
                </a:ext>
              </a:extLst>
            </p:cNvPr>
            <p:cNvSpPr/>
            <p:nvPr/>
          </p:nvSpPr>
          <p:spPr>
            <a:xfrm>
              <a:off x="8849962" y="4324689"/>
              <a:ext cx="1828800" cy="220279"/>
            </a:xfrm>
            <a:prstGeom prst="rect">
              <a:avLst/>
            </a:prstGeom>
            <a:solidFill>
              <a:schemeClr val="bg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0488"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ea typeface="+mn-ea"/>
                  <a:cs typeface="Arial" panose="020B0604020202020204" pitchFamily="34" charset="0"/>
                </a:rPr>
                <a:t>Tropen</a:t>
              </a:r>
              <a:r>
                <a:rPr kumimoji="0" lang="en-GB" sz="1800" b="0" i="0" u="none" strike="noStrike" kern="1200" cap="none" spc="0" normalizeH="0" baseline="30000" noProof="0" dirty="0">
                  <a:ln>
                    <a:noFill/>
                  </a:ln>
                  <a:solidFill>
                    <a:srgbClr val="FFFFFF"/>
                  </a:solidFill>
                  <a:effectLst/>
                  <a:uLnTx/>
                  <a:uFillTx/>
                  <a:ea typeface="+mn-ea"/>
                  <a:cs typeface="Arial" panose="020B0604020202020204" pitchFamily="34" charset="0"/>
                </a:rPr>
                <a:t>2</a:t>
              </a:r>
              <a:endParaRPr kumimoji="0" lang="en-GB" sz="1800" b="0" i="0" u="none" strike="noStrike" kern="1200" cap="none" spc="0" normalizeH="0" baseline="0" noProof="0" dirty="0">
                <a:ln>
                  <a:noFill/>
                </a:ln>
                <a:solidFill>
                  <a:srgbClr val="FFFFFF"/>
                </a:solidFill>
                <a:effectLst/>
                <a:uLnTx/>
                <a:uFillTx/>
                <a:ea typeface="+mn-ea"/>
                <a:cs typeface="Arial" panose="020B0604020202020204" pitchFamily="34" charset="0"/>
              </a:endParaRPr>
            </a:p>
          </p:txBody>
        </p:sp>
        <p:grpSp>
          <p:nvGrpSpPr>
            <p:cNvPr id="13" name="Group 10">
              <a:extLst>
                <a:ext uri="{FF2B5EF4-FFF2-40B4-BE49-F238E27FC236}">
                  <a16:creationId xmlns:a16="http://schemas.microsoft.com/office/drawing/2014/main" id="{6DB63670-3A4E-01F2-B061-532BD588BEF6}"/>
                </a:ext>
              </a:extLst>
            </p:cNvPr>
            <p:cNvGrpSpPr/>
            <p:nvPr/>
          </p:nvGrpSpPr>
          <p:grpSpPr>
            <a:xfrm>
              <a:off x="8396559" y="4401413"/>
              <a:ext cx="531045" cy="175571"/>
              <a:chOff x="4856652" y="4704828"/>
              <a:chExt cx="605075" cy="200021"/>
            </a:xfrm>
          </p:grpSpPr>
          <p:cxnSp>
            <p:nvCxnSpPr>
              <p:cNvPr id="21" name="Straight Connector 18">
                <a:extLst>
                  <a:ext uri="{FF2B5EF4-FFF2-40B4-BE49-F238E27FC236}">
                    <a16:creationId xmlns:a16="http://schemas.microsoft.com/office/drawing/2014/main" id="{8A5940C8-A052-E731-3BA9-18746EA10F1D}"/>
                  </a:ext>
                </a:extLst>
              </p:cNvPr>
              <p:cNvCxnSpPr/>
              <p:nvPr/>
            </p:nvCxnSpPr>
            <p:spPr>
              <a:xfrm>
                <a:off x="4856652" y="4804839"/>
                <a:ext cx="365760" cy="1628"/>
              </a:xfrm>
              <a:prstGeom prst="line">
                <a:avLst/>
              </a:prstGeom>
              <a:ln w="635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Oval 19">
                <a:extLst>
                  <a:ext uri="{FF2B5EF4-FFF2-40B4-BE49-F238E27FC236}">
                    <a16:creationId xmlns:a16="http://schemas.microsoft.com/office/drawing/2014/main" id="{8484C5A7-7C3D-B159-76BA-7BE0D1D09B63}"/>
                  </a:ext>
                </a:extLst>
              </p:cNvPr>
              <p:cNvSpPr/>
              <p:nvPr/>
            </p:nvSpPr>
            <p:spPr>
              <a:xfrm>
                <a:off x="5261706" y="4704828"/>
                <a:ext cx="200021" cy="200021"/>
              </a:xfrm>
              <a:prstGeom prst="ellipse">
                <a:avLst/>
              </a:prstGeom>
              <a:solidFill>
                <a:schemeClr val="bg1"/>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sp>
          <p:nvSpPr>
            <p:cNvPr id="14" name="Rectangle 11">
              <a:extLst>
                <a:ext uri="{FF2B5EF4-FFF2-40B4-BE49-F238E27FC236}">
                  <a16:creationId xmlns:a16="http://schemas.microsoft.com/office/drawing/2014/main" id="{C3DFEED7-448A-A00D-691F-1646039E8E30}"/>
                </a:ext>
              </a:extLst>
            </p:cNvPr>
            <p:cNvSpPr/>
            <p:nvPr/>
          </p:nvSpPr>
          <p:spPr>
            <a:xfrm>
              <a:off x="8865504" y="5382284"/>
              <a:ext cx="1828800" cy="465354"/>
            </a:xfrm>
            <a:prstGeom prst="rect">
              <a:avLst/>
            </a:prstGeom>
            <a:solidFill>
              <a:schemeClr val="bg1">
                <a:lumMod val="95000"/>
              </a:schemeClr>
            </a:solidFill>
            <a:ln w="3175" algn="ctr">
              <a:solidFill>
                <a:schemeClr val="bg2"/>
              </a:solidFill>
              <a:miter lim="800000"/>
              <a:headEnd/>
              <a:tailEnd/>
            </a:ln>
            <a:effectLst/>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183668"/>
                </a:buClr>
                <a:buSzTx/>
                <a:buFontTx/>
                <a:buNone/>
                <a:tabLst/>
                <a:defRPr/>
              </a:pPr>
              <a:r>
                <a:rPr kumimoji="0" lang="en-GB" sz="1600" b="0" i="0" u="none" strike="noStrike" kern="1200" cap="none" spc="0" normalizeH="0" baseline="0" noProof="0" dirty="0">
                  <a:ln>
                    <a:noFill/>
                  </a:ln>
                  <a:effectLst/>
                  <a:uLnTx/>
                  <a:uFillTx/>
                  <a:ea typeface="+mn-ea"/>
                  <a:cs typeface="Arial" panose="020B0604020202020204" pitchFamily="34" charset="0"/>
                </a:rPr>
                <a:t>Influenza peak: </a:t>
              </a:r>
              <a:br>
                <a:rPr kumimoji="0" lang="en-GB" sz="1600" b="0" i="0" u="none" strike="noStrike" kern="1200" cap="none" spc="0" normalizeH="0" baseline="0" noProof="0" dirty="0">
                  <a:ln>
                    <a:noFill/>
                  </a:ln>
                  <a:effectLst/>
                  <a:uLnTx/>
                  <a:uFillTx/>
                  <a:ea typeface="+mn-ea"/>
                  <a:cs typeface="Arial" panose="020B0604020202020204" pitchFamily="34" charset="0"/>
                </a:rPr>
              </a:br>
              <a:r>
                <a:rPr kumimoji="0" lang="en-GB" sz="1600" b="1" i="0" u="none" strike="noStrike" kern="1200" cap="none" spc="0" normalizeH="0" baseline="0" noProof="0" dirty="0">
                  <a:ln>
                    <a:noFill/>
                  </a:ln>
                  <a:effectLst/>
                  <a:uLnTx/>
                  <a:uFillTx/>
                  <a:ea typeface="+mn-ea"/>
                  <a:cs typeface="Arial" panose="020B0604020202020204" pitchFamily="34" charset="0"/>
                </a:rPr>
                <a:t>April</a:t>
              </a:r>
              <a:r>
                <a:rPr kumimoji="0" lang="en-US" sz="1600" b="1" i="0" u="none" strike="noStrike" kern="1200" cap="none" spc="0" normalizeH="0" baseline="0" noProof="0" dirty="0">
                  <a:ln>
                    <a:noFill/>
                  </a:ln>
                  <a:effectLst/>
                  <a:uLnTx/>
                  <a:uFillTx/>
                  <a:ea typeface="+mn-ea"/>
                  <a:cs typeface="Arial" panose="020B0604020202020204" pitchFamily="34" charset="0"/>
                </a:rPr>
                <a:t>–</a:t>
              </a:r>
              <a:r>
                <a:rPr kumimoji="0" lang="en-GB" sz="1600" b="1" i="0" u="none" strike="noStrike" kern="1200" cap="none" spc="0" normalizeH="0" baseline="0" noProof="0" dirty="0">
                  <a:ln>
                    <a:noFill/>
                  </a:ln>
                  <a:effectLst/>
                  <a:uLnTx/>
                  <a:uFillTx/>
                  <a:ea typeface="+mn-ea"/>
                  <a:cs typeface="Arial" panose="020B0604020202020204" pitchFamily="34" charset="0"/>
                </a:rPr>
                <a:t>September</a:t>
              </a:r>
              <a:endParaRPr kumimoji="0" lang="en-US" sz="1600" b="1" i="0" u="none" strike="noStrike" kern="1200" cap="none" spc="0" normalizeH="0" baseline="0" noProof="0" dirty="0">
                <a:ln>
                  <a:noFill/>
                </a:ln>
                <a:effectLst/>
                <a:uLnTx/>
                <a:uFillTx/>
                <a:ea typeface="+mn-ea"/>
                <a:cs typeface="Arial" panose="020B0604020202020204" pitchFamily="34" charset="0"/>
              </a:endParaRPr>
            </a:p>
          </p:txBody>
        </p:sp>
        <p:sp>
          <p:nvSpPr>
            <p:cNvPr id="15" name="Rectangle 12">
              <a:extLst>
                <a:ext uri="{FF2B5EF4-FFF2-40B4-BE49-F238E27FC236}">
                  <a16:creationId xmlns:a16="http://schemas.microsoft.com/office/drawing/2014/main" id="{4B0C34B0-B26E-2FE2-1353-FA521EA29FEA}"/>
                </a:ext>
              </a:extLst>
            </p:cNvPr>
            <p:cNvSpPr/>
            <p:nvPr/>
          </p:nvSpPr>
          <p:spPr>
            <a:xfrm>
              <a:off x="8865504" y="5003998"/>
              <a:ext cx="1828800" cy="397733"/>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0488"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dirty="0">
                  <a:ln>
                    <a:noFill/>
                  </a:ln>
                  <a:solidFill>
                    <a:srgbClr val="FFFFFF"/>
                  </a:solidFill>
                  <a:effectLst/>
                  <a:uLnTx/>
                  <a:uFillTx/>
                  <a:ea typeface="+mn-ea"/>
                  <a:cs typeface="Arial" panose="020B0604020202020204" pitchFamily="34" charset="0"/>
                </a:rPr>
                <a:t>Südliche </a:t>
              </a:r>
              <a:r>
                <a:rPr kumimoji="0" lang="de-DE" sz="1800" b="1" i="0" u="none" strike="noStrike" kern="1200" cap="none" spc="0" normalizeH="0" baseline="0" dirty="0">
                  <a:ln>
                    <a:noFill/>
                  </a:ln>
                  <a:solidFill>
                    <a:srgbClr val="FFFFFF"/>
                  </a:solidFill>
                  <a:effectLst/>
                  <a:uLnTx/>
                  <a:uFillTx/>
                  <a:ea typeface="+mn-ea"/>
                  <a:cs typeface="Arial" panose="020B0604020202020204" pitchFamily="34" charset="0"/>
                </a:rPr>
                <a:t> </a:t>
              </a:r>
              <a:r>
                <a:rPr kumimoji="0" lang="de-DE" sz="1800" b="0" i="0" u="none" strike="noStrike" kern="1200" cap="none" spc="0" normalizeH="0" baseline="0" dirty="0">
                  <a:ln>
                    <a:noFill/>
                  </a:ln>
                  <a:solidFill>
                    <a:srgbClr val="FFFFFF"/>
                  </a:solidFill>
                  <a:effectLst/>
                  <a:uLnTx/>
                  <a:uFillTx/>
                  <a:ea typeface="+mn-ea"/>
                  <a:cs typeface="Arial" panose="020B0604020202020204" pitchFamily="34" charset="0"/>
                </a:rPr>
                <a:t>Hemisphäre</a:t>
              </a:r>
              <a:r>
                <a:rPr kumimoji="0" lang="de-DE" sz="1800" b="0" i="0" u="none" strike="noStrike" kern="1200" cap="none" spc="0" normalizeH="0" baseline="30000" dirty="0">
                  <a:ln>
                    <a:noFill/>
                  </a:ln>
                  <a:solidFill>
                    <a:srgbClr val="FFFFFF"/>
                  </a:solidFill>
                  <a:effectLst/>
                  <a:uLnTx/>
                  <a:uFillTx/>
                  <a:ea typeface="+mn-ea"/>
                  <a:cs typeface="Arial" panose="020B0604020202020204" pitchFamily="34" charset="0"/>
                </a:rPr>
                <a:t>2</a:t>
              </a:r>
              <a:endParaRPr kumimoji="0" lang="de-DE" sz="1800" b="0" i="0" u="none" strike="noStrike" kern="1200" cap="none" spc="0" normalizeH="0" baseline="42000" dirty="0">
                <a:ln>
                  <a:noFill/>
                </a:ln>
                <a:solidFill>
                  <a:srgbClr val="FFFFFF"/>
                </a:solidFill>
                <a:effectLst/>
                <a:uLnTx/>
                <a:uFillTx/>
                <a:ea typeface="+mn-ea"/>
                <a:cs typeface="Arial" panose="020B0604020202020204" pitchFamily="34" charset="0"/>
              </a:endParaRPr>
            </a:p>
          </p:txBody>
        </p:sp>
        <p:grpSp>
          <p:nvGrpSpPr>
            <p:cNvPr id="16" name="Group 13">
              <a:extLst>
                <a:ext uri="{FF2B5EF4-FFF2-40B4-BE49-F238E27FC236}">
                  <a16:creationId xmlns:a16="http://schemas.microsoft.com/office/drawing/2014/main" id="{B8074D72-F5F5-0168-86F2-671C2572406A}"/>
                </a:ext>
              </a:extLst>
            </p:cNvPr>
            <p:cNvGrpSpPr/>
            <p:nvPr/>
          </p:nvGrpSpPr>
          <p:grpSpPr>
            <a:xfrm>
              <a:off x="8000270" y="5063739"/>
              <a:ext cx="929328" cy="418207"/>
              <a:chOff x="5697752" y="4972005"/>
              <a:chExt cx="929328" cy="418207"/>
            </a:xfrm>
          </p:grpSpPr>
          <p:grpSp>
            <p:nvGrpSpPr>
              <p:cNvPr id="17" name="Group 14">
                <a:extLst>
                  <a:ext uri="{FF2B5EF4-FFF2-40B4-BE49-F238E27FC236}">
                    <a16:creationId xmlns:a16="http://schemas.microsoft.com/office/drawing/2014/main" id="{82D0AD98-1ADB-A367-9E56-A1853123561C}"/>
                  </a:ext>
                </a:extLst>
              </p:cNvPr>
              <p:cNvGrpSpPr/>
              <p:nvPr/>
            </p:nvGrpSpPr>
            <p:grpSpPr>
              <a:xfrm>
                <a:off x="6096035" y="5214641"/>
                <a:ext cx="531045" cy="175571"/>
                <a:chOff x="4856652" y="4874586"/>
                <a:chExt cx="605075" cy="200021"/>
              </a:xfrm>
            </p:grpSpPr>
            <p:cxnSp>
              <p:nvCxnSpPr>
                <p:cNvPr id="19" name="Straight Connector 16">
                  <a:extLst>
                    <a:ext uri="{FF2B5EF4-FFF2-40B4-BE49-F238E27FC236}">
                      <a16:creationId xmlns:a16="http://schemas.microsoft.com/office/drawing/2014/main" id="{86D6B7B6-0AFD-D84B-D620-BB8AFA86BC37}"/>
                    </a:ext>
                  </a:extLst>
                </p:cNvPr>
                <p:cNvCxnSpPr/>
                <p:nvPr/>
              </p:nvCxnSpPr>
              <p:spPr>
                <a:xfrm>
                  <a:off x="4856652" y="4974597"/>
                  <a:ext cx="365760" cy="1628"/>
                </a:xfrm>
                <a:prstGeom prst="line">
                  <a:avLst/>
                </a:prstGeom>
                <a:ln w="635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Oval 17">
                  <a:extLst>
                    <a:ext uri="{FF2B5EF4-FFF2-40B4-BE49-F238E27FC236}">
                      <a16:creationId xmlns:a16="http://schemas.microsoft.com/office/drawing/2014/main" id="{D5621BE1-21AF-B7C0-8B64-CF294B4B2205}"/>
                    </a:ext>
                  </a:extLst>
                </p:cNvPr>
                <p:cNvSpPr/>
                <p:nvPr/>
              </p:nvSpPr>
              <p:spPr>
                <a:xfrm>
                  <a:off x="5261706" y="4874586"/>
                  <a:ext cx="200021" cy="200021"/>
                </a:xfrm>
                <a:prstGeom prst="ellipse">
                  <a:avLst/>
                </a:prstGeom>
                <a:solidFill>
                  <a:schemeClr val="bg1"/>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grpSp>
          <p:cxnSp>
            <p:nvCxnSpPr>
              <p:cNvPr id="18" name="Straight Connector 15">
                <a:extLst>
                  <a:ext uri="{FF2B5EF4-FFF2-40B4-BE49-F238E27FC236}">
                    <a16:creationId xmlns:a16="http://schemas.microsoft.com/office/drawing/2014/main" id="{0BAB560D-7658-B490-B824-D173ECEA2A57}"/>
                  </a:ext>
                </a:extLst>
              </p:cNvPr>
              <p:cNvCxnSpPr/>
              <p:nvPr/>
            </p:nvCxnSpPr>
            <p:spPr>
              <a:xfrm>
                <a:off x="5697752" y="4972005"/>
                <a:ext cx="384266" cy="321448"/>
              </a:xfrm>
              <a:prstGeom prst="line">
                <a:avLst/>
              </a:prstGeom>
              <a:ln w="63500" cap="rnd">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30" name="Rectangle 29">
            <a:extLst>
              <a:ext uri="{FF2B5EF4-FFF2-40B4-BE49-F238E27FC236}">
                <a16:creationId xmlns:a16="http://schemas.microsoft.com/office/drawing/2014/main" id="{2D8A79D6-C03E-F5B1-6A7A-5C9B8B082CED}"/>
              </a:ext>
            </a:extLst>
          </p:cNvPr>
          <p:cNvSpPr/>
          <p:nvPr/>
        </p:nvSpPr>
        <p:spPr>
          <a:xfrm>
            <a:off x="723525" y="5840373"/>
            <a:ext cx="10297044" cy="33855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rPr>
              <a:t>Bild: </a:t>
            </a:r>
            <a:r>
              <a:rPr kumimoji="0" lang="en-US" sz="800" b="0" i="0" u="none" strike="noStrike" kern="1200" cap="none" spc="0" normalizeH="0" baseline="0" noProof="0" dirty="0" err="1">
                <a:ln>
                  <a:noFill/>
                </a:ln>
                <a:effectLst/>
                <a:uLnTx/>
                <a:uFillTx/>
              </a:rPr>
              <a:t>Leonello</a:t>
            </a:r>
            <a:r>
              <a:rPr kumimoji="0" lang="en-US" sz="800" b="0" i="0" u="none" strike="noStrike" kern="1200" cap="none" spc="0" normalizeH="0" baseline="0" noProof="0" dirty="0">
                <a:ln>
                  <a:noFill/>
                </a:ln>
                <a:effectLst/>
                <a:uLnTx/>
                <a:uFillTx/>
              </a:rPr>
              <a:t> Calvetti/Shutterstock.com</a:t>
            </a:r>
          </a:p>
          <a:p>
            <a:pPr marL="0" marR="0" lvl="0" indent="0" defTabSz="914400" rtl="0" eaLnBrk="1" fontAlgn="auto" latinLnBrk="0" hangingPunct="1">
              <a:lnSpc>
                <a:spcPct val="100000"/>
              </a:lnSpc>
              <a:spcBef>
                <a:spcPts val="0"/>
              </a:spcBef>
              <a:spcAft>
                <a:spcPts val="0"/>
              </a:spcAft>
              <a:buClrTx/>
              <a:buSzTx/>
              <a:buFontTx/>
              <a:buNone/>
              <a:tabLst/>
              <a:defRPr/>
            </a:pPr>
            <a:r>
              <a:rPr lang="en-US" sz="800" dirty="0"/>
              <a:t>1. </a:t>
            </a:r>
            <a:r>
              <a:rPr kumimoji="0" lang="en-US" sz="800" b="0" i="0" u="none" strike="noStrike" kern="1200" cap="none" spc="0" normalizeH="0" baseline="0" noProof="0" dirty="0">
                <a:ln>
                  <a:noFill/>
                </a:ln>
                <a:effectLst/>
                <a:uLnTx/>
                <a:uFillTx/>
              </a:rPr>
              <a:t>WHO. </a:t>
            </a:r>
            <a:r>
              <a:rPr lang="de-DE" sz="800" dirty="0"/>
              <a:t>Weekly </a:t>
            </a:r>
            <a:r>
              <a:rPr lang="de-DE" sz="800" dirty="0" err="1"/>
              <a:t>Epidemiologic</a:t>
            </a:r>
            <a:r>
              <a:rPr lang="de-DE" sz="800" dirty="0"/>
              <a:t> </a:t>
            </a:r>
            <a:r>
              <a:rPr lang="de-DE" sz="800" dirty="0" err="1"/>
              <a:t>Record</a:t>
            </a:r>
            <a:r>
              <a:rPr lang="de-DE" sz="800" dirty="0"/>
              <a:t>, </a:t>
            </a:r>
            <a:r>
              <a:rPr lang="de-DE" sz="800" dirty="0" err="1"/>
              <a:t>No</a:t>
            </a:r>
            <a:r>
              <a:rPr lang="de-DE" sz="800" dirty="0"/>
              <a:t> 19, 13 May 2022. Abgerufen am 05.01.2023.</a:t>
            </a:r>
            <a:r>
              <a:rPr kumimoji="0" lang="en-US" sz="800" b="0" i="0" u="none" strike="noStrike" kern="1200" cap="none" spc="0" normalizeH="0" baseline="0" noProof="0" dirty="0">
                <a:ln>
                  <a:noFill/>
                </a:ln>
                <a:effectLst/>
                <a:uLnTx/>
                <a:uFillTx/>
              </a:rPr>
              <a:t>. 2. Cox and Subbarao. </a:t>
            </a:r>
            <a:r>
              <a:rPr kumimoji="0" lang="en-US" sz="800" b="0" i="0" u="none" strike="noStrike" kern="1200" cap="none" spc="0" normalizeH="0" baseline="0" noProof="0" dirty="0" err="1">
                <a:ln>
                  <a:noFill/>
                </a:ln>
                <a:effectLst/>
                <a:uLnTx/>
                <a:uFillTx/>
              </a:rPr>
              <a:t>Annu</a:t>
            </a:r>
            <a:r>
              <a:rPr kumimoji="0" lang="en-US" sz="800" b="0" i="0" u="none" strike="noStrike" kern="1200" cap="none" spc="0" normalizeH="0" baseline="0" noProof="0" dirty="0">
                <a:ln>
                  <a:noFill/>
                </a:ln>
                <a:effectLst/>
                <a:uLnTx/>
                <a:uFillTx/>
              </a:rPr>
              <a:t> Rev Med. 2000;51:407‒421. </a:t>
            </a:r>
            <a:endParaRPr kumimoji="0" lang="en-GB" sz="800" b="0" i="0" u="none" strike="noStrike" kern="1200" cap="none" spc="0" normalizeH="0" baseline="0" noProof="0" dirty="0">
              <a:ln>
                <a:noFill/>
              </a:ln>
              <a:effectLst/>
              <a:uLnTx/>
              <a:uFillTx/>
              <a:ea typeface="+mn-ea"/>
              <a:cs typeface="+mn-cs"/>
            </a:endParaRPr>
          </a:p>
        </p:txBody>
      </p:sp>
    </p:spTree>
    <p:extLst>
      <p:ext uri="{BB962C8B-B14F-4D97-AF65-F5344CB8AC3E}">
        <p14:creationId xmlns:p14="http://schemas.microsoft.com/office/powerpoint/2010/main" val="206018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17131A-8488-4945-8521-9DE6CB67948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AU" sz="900" b="0" i="0" u="none" strike="noStrike" kern="1200" cap="none" spc="0" normalizeH="0" baseline="0" noProof="0" dirty="0">
              <a:ln>
                <a:noFill/>
              </a:ln>
              <a:solidFill>
                <a:srgbClr val="808285"/>
              </a:solidFill>
              <a:effectLst/>
              <a:uLnTx/>
              <a:uFillTx/>
              <a:latin typeface="Montserrat" panose="00000500000000000000" pitchFamily="2" charset="0"/>
              <a:ea typeface="+mn-ea"/>
              <a:cs typeface="+mn-cs"/>
            </a:endParaRPr>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639803"/>
            <a:ext cx="10729912" cy="1089529"/>
          </a:xfrm>
        </p:spPr>
        <p:txBody>
          <a:bodyPr/>
          <a:lstStyle/>
          <a:p>
            <a:pPr marL="0" indent="0">
              <a:spcBef>
                <a:spcPct val="0"/>
              </a:spcBef>
              <a:buNone/>
            </a:pPr>
            <a:r>
              <a:rPr lang="de-DE" sz="3600" b="0" dirty="0">
                <a:solidFill>
                  <a:schemeClr val="tx1"/>
                </a:solidFill>
                <a:latin typeface="Arial" panose="020B0604020202020204" pitchFamily="34" charset="0"/>
                <a:ea typeface="+mj-ea"/>
                <a:cs typeface="+mj-cs"/>
              </a:rPr>
              <a:t>Die saisonale Influenza-Erkrankung ist mehr als eine gewöhnliche Erkältung</a:t>
            </a:r>
            <a:endParaRPr lang="en-AU" sz="3600" b="0" dirty="0">
              <a:solidFill>
                <a:schemeClr val="tx1"/>
              </a:solidFill>
              <a:latin typeface="Arial" panose="020B0604020202020204" pitchFamily="34" charset="0"/>
              <a:ea typeface="+mj-ea"/>
              <a:cs typeface="+mj-cs"/>
            </a:endParaRPr>
          </a:p>
        </p:txBody>
      </p:sp>
      <p:graphicFrame>
        <p:nvGraphicFramePr>
          <p:cNvPr id="5" name="Tabelle 5">
            <a:extLst>
              <a:ext uri="{FF2B5EF4-FFF2-40B4-BE49-F238E27FC236}">
                <a16:creationId xmlns:a16="http://schemas.microsoft.com/office/drawing/2014/main" id="{A1E9F6EC-F1B2-891C-9304-465220BEA70A}"/>
              </a:ext>
            </a:extLst>
          </p:cNvPr>
          <p:cNvGraphicFramePr>
            <a:graphicFrameLocks noGrp="1"/>
          </p:cNvGraphicFramePr>
          <p:nvPr>
            <p:ph idx="1"/>
            <p:extLst>
              <p:ext uri="{D42A27DB-BD31-4B8C-83A1-F6EECF244321}">
                <p14:modId xmlns:p14="http://schemas.microsoft.com/office/powerpoint/2010/main" val="2323877599"/>
              </p:ext>
            </p:extLst>
          </p:nvPr>
        </p:nvGraphicFramePr>
        <p:xfrm>
          <a:off x="731044" y="1818472"/>
          <a:ext cx="10729912" cy="4175760"/>
        </p:xfrm>
        <a:graphic>
          <a:graphicData uri="http://schemas.openxmlformats.org/drawingml/2006/table">
            <a:tbl>
              <a:tblPr firstRow="1" bandRow="1"/>
              <a:tblGrid>
                <a:gridCol w="2682478">
                  <a:extLst>
                    <a:ext uri="{9D8B030D-6E8A-4147-A177-3AD203B41FA5}">
                      <a16:colId xmlns:a16="http://schemas.microsoft.com/office/drawing/2014/main" val="1680702411"/>
                    </a:ext>
                  </a:extLst>
                </a:gridCol>
                <a:gridCol w="2682478">
                  <a:extLst>
                    <a:ext uri="{9D8B030D-6E8A-4147-A177-3AD203B41FA5}">
                      <a16:colId xmlns:a16="http://schemas.microsoft.com/office/drawing/2014/main" val="3479467174"/>
                    </a:ext>
                  </a:extLst>
                </a:gridCol>
                <a:gridCol w="2682478">
                  <a:extLst>
                    <a:ext uri="{9D8B030D-6E8A-4147-A177-3AD203B41FA5}">
                      <a16:colId xmlns:a16="http://schemas.microsoft.com/office/drawing/2014/main" val="3366285758"/>
                    </a:ext>
                  </a:extLst>
                </a:gridCol>
                <a:gridCol w="2682478">
                  <a:extLst>
                    <a:ext uri="{9D8B030D-6E8A-4147-A177-3AD203B41FA5}">
                      <a16:colId xmlns:a16="http://schemas.microsoft.com/office/drawing/2014/main" val="2856797154"/>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GB" sz="1600" dirty="0">
                        <a:latin typeface="+mn-lt"/>
                        <a:cs typeface="Arial" panose="020B0604020202020204" pitchFamily="34" charset="0"/>
                      </a:endParaRPr>
                    </a:p>
                  </a:txBody>
                  <a:tcP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de-DE" sz="1600" b="1" u="none" strike="noStrike" kern="1200" cap="none" spc="0" normalizeH="0" baseline="0" dirty="0">
                          <a:ln>
                            <a:noFill/>
                          </a:ln>
                          <a:solidFill>
                            <a:schemeClr val="tx1"/>
                          </a:solidFill>
                          <a:effectLst/>
                          <a:uLnTx/>
                          <a:uFillTx/>
                          <a:latin typeface="+mn-lt"/>
                          <a:ea typeface="+mj-ea"/>
                          <a:cs typeface="+mj-cs"/>
                        </a:rPr>
                        <a:t>Influenza-Erkrankung</a:t>
                      </a:r>
                    </a:p>
                  </a:txBody>
                  <a:tcPr>
                    <a:solidFill>
                      <a:schemeClr val="bg2">
                        <a:lumMod val="9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de-DE" sz="1600" b="1" u="none" strike="noStrike" kern="1200" cap="none" spc="0" normalizeH="0" baseline="0" dirty="0">
                          <a:ln>
                            <a:noFill/>
                          </a:ln>
                          <a:solidFill>
                            <a:schemeClr val="tx1"/>
                          </a:solidFill>
                          <a:effectLst/>
                          <a:uLnTx/>
                          <a:uFillTx/>
                          <a:latin typeface="+mn-lt"/>
                          <a:ea typeface="+mj-ea"/>
                          <a:cs typeface="+mj-cs"/>
                        </a:rPr>
                        <a:t>Erkältung</a:t>
                      </a:r>
                    </a:p>
                  </a:txBody>
                  <a:tcPr>
                    <a:solidFill>
                      <a:schemeClr val="bg2">
                        <a:lumMod val="90000"/>
                      </a:schemeClr>
                    </a:solidFill>
                  </a:tcPr>
                </a:tc>
                <a:tc>
                  <a:txBody>
                    <a:bodyPr/>
                    <a:lstStyle/>
                    <a:p>
                      <a:r>
                        <a:rPr kumimoji="0" lang="de-DE" sz="1600" b="1" u="none" strike="noStrike" kern="1200" cap="none" spc="0" normalizeH="0" baseline="0" dirty="0">
                          <a:ln>
                            <a:noFill/>
                          </a:ln>
                          <a:solidFill>
                            <a:schemeClr val="tx1"/>
                          </a:solidFill>
                          <a:effectLst/>
                          <a:uLnTx/>
                          <a:uFillTx/>
                          <a:latin typeface="+mn-lt"/>
                          <a:ea typeface="+mj-ea"/>
                          <a:cs typeface="+mj-cs"/>
                        </a:rPr>
                        <a:t>Corona</a:t>
                      </a:r>
                    </a:p>
                  </a:txBody>
                  <a:tcPr>
                    <a:solidFill>
                      <a:schemeClr val="bg2">
                        <a:lumMod val="90000"/>
                      </a:schemeClr>
                    </a:solidFill>
                  </a:tcPr>
                </a:tc>
                <a:extLst>
                  <a:ext uri="{0D108BD9-81ED-4DB2-BD59-A6C34878D82A}">
                    <a16:rowId xmlns:a16="http://schemas.microsoft.com/office/drawing/2014/main" val="2474390616"/>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Pathogen</a:t>
                      </a:r>
                      <a:endParaRPr lang="de-DE" sz="1600" b="1"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Influenza-</a:t>
                      </a:r>
                      <a:r>
                        <a:rPr lang="de-DE" sz="1600" b="0" baseline="0" dirty="0">
                          <a:solidFill>
                            <a:schemeClr val="tx1"/>
                          </a:solidFill>
                          <a:latin typeface="+mn-lt"/>
                        </a:rPr>
                        <a:t>A/B-Virus</a:t>
                      </a:r>
                      <a:r>
                        <a:rPr lang="de-DE" sz="1600" b="0" baseline="30000" dirty="0">
                          <a:solidFill>
                            <a:schemeClr val="tx1"/>
                          </a:solidFill>
                          <a:latin typeface="+mn-lt"/>
                        </a:rPr>
                        <a:t>1</a:t>
                      </a:r>
                      <a:endParaRPr lang="de-DE" sz="1600" b="0" baseline="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&gt;200</a:t>
                      </a:r>
                      <a:r>
                        <a:rPr lang="de-DE" sz="1600" baseline="0" dirty="0">
                          <a:solidFill>
                            <a:schemeClr val="tx1">
                              <a:lumMod val="50000"/>
                            </a:schemeClr>
                          </a:solidFill>
                          <a:latin typeface="+mn-lt"/>
                        </a:rPr>
                        <a:t> Pathogene</a:t>
                      </a:r>
                      <a:r>
                        <a:rPr lang="de-DE" sz="1600" baseline="30000" dirty="0">
                          <a:solidFill>
                            <a:schemeClr val="tx1">
                              <a:lumMod val="50000"/>
                            </a:schemeClr>
                          </a:solidFill>
                          <a:latin typeface="+mn-lt"/>
                        </a:rPr>
                        <a:t>5</a:t>
                      </a:r>
                      <a:endParaRPr lang="de-DE" sz="1600" baseline="30000" dirty="0">
                        <a:solidFill>
                          <a:schemeClr val="tx1">
                            <a:lumMod val="50000"/>
                          </a:schemeClr>
                        </a:solidFill>
                        <a:latin typeface="+mn-lt"/>
                        <a:cs typeface="Arial" panose="020B0604020202020204" pitchFamily="34" charset="0"/>
                      </a:endParaRPr>
                    </a:p>
                  </a:txBody>
                  <a:tcPr/>
                </a:tc>
                <a:tc>
                  <a:txBody>
                    <a:bodyPr/>
                    <a:lstStyle/>
                    <a:p>
                      <a:r>
                        <a:rPr lang="de-DE" sz="1600" kern="1200" dirty="0">
                          <a:solidFill>
                            <a:schemeClr val="tx1">
                              <a:lumMod val="50000"/>
                            </a:schemeClr>
                          </a:solidFill>
                          <a:latin typeface="+mn-lt"/>
                          <a:ea typeface="+mn-ea"/>
                          <a:cs typeface="+mn-cs"/>
                        </a:rPr>
                        <a:t>SARS-CoV-2</a:t>
                      </a:r>
                      <a:r>
                        <a:rPr lang="de-DE" sz="1600" kern="1200" baseline="30000" dirty="0">
                          <a:solidFill>
                            <a:schemeClr val="tx1">
                              <a:lumMod val="50000"/>
                            </a:schemeClr>
                          </a:solidFill>
                          <a:latin typeface="+mn-lt"/>
                          <a:ea typeface="+mn-ea"/>
                          <a:cs typeface="+mn-cs"/>
                        </a:rPr>
                        <a:t>6</a:t>
                      </a:r>
                      <a:endParaRPr lang="de-DE" sz="1600" kern="1200" dirty="0">
                        <a:solidFill>
                          <a:schemeClr val="tx1">
                            <a:lumMod val="50000"/>
                          </a:schemeClr>
                        </a:solidFill>
                        <a:latin typeface="+mn-lt"/>
                        <a:ea typeface="+mn-ea"/>
                        <a:cs typeface="+mn-cs"/>
                      </a:endParaRPr>
                    </a:p>
                  </a:txBody>
                  <a:tcPr/>
                </a:tc>
                <a:extLst>
                  <a:ext uri="{0D108BD9-81ED-4DB2-BD59-A6C34878D82A}">
                    <a16:rowId xmlns:a16="http://schemas.microsoft.com/office/drawing/2014/main" val="1509245607"/>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Saisonalität</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Saisonal</a:t>
                      </a:r>
                      <a:r>
                        <a:rPr lang="de-DE" sz="1600" b="0" kern="1200" baseline="30000" dirty="0">
                          <a:solidFill>
                            <a:schemeClr val="tx1"/>
                          </a:solidFill>
                          <a:latin typeface="+mn-lt"/>
                          <a:ea typeface="+mn-ea"/>
                          <a:cs typeface="+mn-cs"/>
                        </a:rPr>
                        <a:t>1</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Ganzjährig</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Ganzjährig, könnte saisonal werden</a:t>
                      </a:r>
                      <a:r>
                        <a:rPr lang="de-DE" sz="1600" baseline="30000" dirty="0">
                          <a:solidFill>
                            <a:schemeClr val="tx1">
                              <a:lumMod val="50000"/>
                            </a:schemeClr>
                          </a:solidFill>
                          <a:latin typeface="+mn-lt"/>
                          <a:cs typeface="Arial" panose="020B0604020202020204" pitchFamily="34" charset="0"/>
                        </a:rPr>
                        <a:t>7</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587861922"/>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Einsetzen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Plötzlich</a:t>
                      </a:r>
                      <a:r>
                        <a:rPr lang="de-DE" sz="1600" b="0" baseline="30000" dirty="0">
                          <a:solidFill>
                            <a:schemeClr val="tx1"/>
                          </a:solidFill>
                          <a:latin typeface="+mn-lt"/>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Schleichend</a:t>
                      </a:r>
                      <a:r>
                        <a:rPr lang="de-DE" sz="1600" baseline="30000" dirty="0">
                          <a:solidFill>
                            <a:schemeClr val="tx1">
                              <a:lumMod val="50000"/>
                            </a:schemeClr>
                          </a:solidFill>
                          <a:latin typeface="+mn-lt"/>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Schleichend</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978251756"/>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Krankheitsgefühl</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solidFill>
                          <a:latin typeface="+mn-lt"/>
                        </a:rPr>
                        <a:t>Schwer</a:t>
                      </a:r>
                      <a:r>
                        <a:rPr lang="de-DE" sz="1600" b="1" kern="1200" baseline="30000" dirty="0">
                          <a:solidFill>
                            <a:schemeClr val="tx1"/>
                          </a:solidFill>
                          <a:latin typeface="+mn-lt"/>
                          <a:ea typeface="+mn-ea"/>
                          <a:cs typeface="+mn-cs"/>
                        </a:rPr>
                        <a:t>4</a:t>
                      </a:r>
                      <a:endParaRPr lang="de-DE" sz="1600" b="1"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a:t>
                      </a:r>
                      <a:r>
                        <a:rPr lang="de-DE" sz="1600" kern="1200" baseline="30000" dirty="0">
                          <a:solidFill>
                            <a:schemeClr val="tx1">
                              <a:lumMod val="50000"/>
                            </a:schemeClr>
                          </a:solidFill>
                          <a:latin typeface="+mn-lt"/>
                          <a:ea typeface="+mn-ea"/>
                          <a:cs typeface="+mn-cs"/>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Schwer</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679011861"/>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Müdigkeit, Schwäche</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 bis zu vielen Wochen</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Gelegentlich</a:t>
                      </a:r>
                      <a:r>
                        <a:rPr lang="de-DE" sz="1600" baseline="0" dirty="0">
                          <a:solidFill>
                            <a:schemeClr val="tx1">
                              <a:lumMod val="50000"/>
                            </a:schemeClr>
                          </a:solidFill>
                          <a:latin typeface="+mn-lt"/>
                        </a:rPr>
                        <a:t> und </a:t>
                      </a:r>
                      <a:r>
                        <a:rPr lang="de-DE" sz="1600" dirty="0">
                          <a:solidFill>
                            <a:schemeClr val="tx1">
                              <a:lumMod val="50000"/>
                            </a:schemeClr>
                          </a:solidFill>
                          <a:latin typeface="+mn-lt"/>
                        </a:rPr>
                        <a:t>vorübergehend</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159973348"/>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Muskelschmerzen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417751790"/>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Fieber</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Selten</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924203819"/>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Brustbeschwerden, Husten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Häufig, können schwer sein</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 bis mittelschwer</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Häufig</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743244441"/>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Risiko für Sekundärinfektion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Erhöhtes Risiko</a:t>
                      </a:r>
                      <a:r>
                        <a:rPr lang="de-DE" sz="1600" b="0" baseline="30000" dirty="0">
                          <a:solidFill>
                            <a:schemeClr val="tx1"/>
                          </a:solidFill>
                          <a:latin typeface="+mn-lt"/>
                        </a:rPr>
                        <a:t>3,4</a:t>
                      </a:r>
                      <a:r>
                        <a:rPr lang="de-DE" sz="1600" b="0" baseline="0" dirty="0">
                          <a:solidFill>
                            <a:schemeClr val="tx1"/>
                          </a:solidFill>
                          <a:latin typeface="+mn-lt"/>
                        </a:rPr>
                        <a:t> </a:t>
                      </a:r>
                      <a:endParaRPr lang="de-DE" sz="1600" b="0" baseline="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Geringes Risiko</a:t>
                      </a:r>
                      <a:r>
                        <a:rPr lang="de-DE" sz="1600" baseline="30000" dirty="0">
                          <a:solidFill>
                            <a:schemeClr val="tx1">
                              <a:lumMod val="50000"/>
                            </a:schemeClr>
                          </a:solidFill>
                          <a:latin typeface="+mn-lt"/>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Erhöhtes Risiko</a:t>
                      </a:r>
                      <a:r>
                        <a:rPr lang="de-DE" sz="1600" baseline="30000" dirty="0">
                          <a:solidFill>
                            <a:schemeClr val="tx1">
                              <a:lumMod val="50000"/>
                            </a:schemeClr>
                          </a:solidFill>
                          <a:latin typeface="+mn-lt"/>
                          <a:cs typeface="Arial" panose="020B0604020202020204" pitchFamily="34" charset="0"/>
                        </a:rPr>
                        <a:t>8</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2787461775"/>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Risiko für Komplikationen*</a:t>
                      </a:r>
                      <a:r>
                        <a:rPr lang="de-DE" sz="1600" b="1" baseline="30000" dirty="0">
                          <a:solidFill>
                            <a:schemeClr val="tx1">
                              <a:lumMod val="50000"/>
                            </a:schemeClr>
                          </a:solidFill>
                          <a:latin typeface="+mn-lt"/>
                        </a:rPr>
                        <a:t>3,4</a:t>
                      </a:r>
                      <a:endParaRPr lang="de-DE" sz="1600" b="1" baseline="30000" dirty="0">
                        <a:solidFill>
                          <a:schemeClr val="tx1">
                            <a:lumMod val="50000"/>
                          </a:schemeClr>
                        </a:solidFill>
                        <a:latin typeface="+mn-lt"/>
                        <a:ea typeface="+mn-ea"/>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Erhöhtes Risiko</a:t>
                      </a:r>
                      <a:r>
                        <a:rPr lang="de-DE" sz="1600" b="0" kern="1200" baseline="30000" dirty="0">
                          <a:solidFill>
                            <a:schemeClr val="tx1"/>
                          </a:solidFill>
                          <a:latin typeface="+mn-lt"/>
                          <a:ea typeface="+mn-ea"/>
                          <a:cs typeface="+mn-cs"/>
                        </a:rPr>
                        <a:t>3,4</a:t>
                      </a:r>
                      <a:r>
                        <a:rPr lang="de-DE" sz="1600" b="0" kern="1200" baseline="0" dirty="0">
                          <a:solidFill>
                            <a:schemeClr val="tx1"/>
                          </a:solidFill>
                          <a:latin typeface="+mn-lt"/>
                          <a:ea typeface="+mn-ea"/>
                          <a:cs typeface="+mn-cs"/>
                        </a:rPr>
                        <a:t> </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Geringes Risiko</a:t>
                      </a:r>
                      <a:r>
                        <a:rPr lang="de-DE" sz="1600" kern="1200" baseline="30000" dirty="0">
                          <a:solidFill>
                            <a:schemeClr val="tx1">
                              <a:lumMod val="50000"/>
                            </a:schemeClr>
                          </a:solidFill>
                          <a:latin typeface="+mn-lt"/>
                          <a:ea typeface="+mn-ea"/>
                          <a:cs typeface="+mn-cs"/>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Erhöhtes Risiko</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4017358902"/>
                  </a:ext>
                </a:extLst>
              </a:tr>
            </a:tbl>
          </a:graphicData>
        </a:graphic>
      </p:graphicFrame>
      <p:sp>
        <p:nvSpPr>
          <p:cNvPr id="6" name="Rechteck 5">
            <a:extLst>
              <a:ext uri="{FF2B5EF4-FFF2-40B4-BE49-F238E27FC236}">
                <a16:creationId xmlns:a16="http://schemas.microsoft.com/office/drawing/2014/main" id="{5DE9B53D-A200-B735-4675-79529EF43990}"/>
              </a:ext>
            </a:extLst>
          </p:cNvPr>
          <p:cNvSpPr/>
          <p:nvPr/>
        </p:nvSpPr>
        <p:spPr>
          <a:xfrm>
            <a:off x="730250" y="6026237"/>
            <a:ext cx="489121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231F20"/>
                </a:solidFill>
                <a:effectLst/>
                <a:uLnTx/>
                <a:uFillTx/>
                <a:ea typeface="+mn-ea"/>
                <a:cs typeface="Arial" pitchFamily="34" charset="0"/>
              </a:rPr>
              <a:t>*</a:t>
            </a:r>
            <a:r>
              <a:rPr kumimoji="0" lang="de-DE" altLang="en-US" sz="1200" b="0" i="0" u="none" strike="noStrike" kern="1200" cap="none" spc="0" normalizeH="0" baseline="0" noProof="0" dirty="0">
                <a:ln>
                  <a:noFill/>
                </a:ln>
                <a:solidFill>
                  <a:srgbClr val="231F20"/>
                </a:solidFill>
                <a:effectLst/>
                <a:uLnTx/>
                <a:uFillTx/>
                <a:ea typeface="+mn-ea"/>
                <a:cs typeface="Arial" pitchFamily="34" charset="0"/>
              </a:rPr>
              <a:t>Beispiele enthalten: Pneumonien, bakterielle Infektionen</a:t>
            </a:r>
          </a:p>
        </p:txBody>
      </p:sp>
      <p:sp>
        <p:nvSpPr>
          <p:cNvPr id="10" name="TextBox 9">
            <a:extLst>
              <a:ext uri="{FF2B5EF4-FFF2-40B4-BE49-F238E27FC236}">
                <a16:creationId xmlns:a16="http://schemas.microsoft.com/office/drawing/2014/main" id="{E38C4655-53A6-6E4F-0A7F-AE49DF30664B}"/>
              </a:ext>
            </a:extLst>
          </p:cNvPr>
          <p:cNvSpPr txBox="1"/>
          <p:nvPr/>
        </p:nvSpPr>
        <p:spPr>
          <a:xfrm>
            <a:off x="1027960" y="6335242"/>
            <a:ext cx="10721599" cy="33855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dirty="0">
                <a:ln>
                  <a:noFill/>
                </a:ln>
                <a:solidFill>
                  <a:srgbClr val="231F20"/>
                </a:solidFill>
                <a:effectLst/>
                <a:uLnTx/>
                <a:uFillTx/>
                <a:ea typeface="+mn-ea"/>
                <a:cs typeface="Arial" pitchFamily="34" charset="0"/>
              </a:rPr>
              <a:t>SARS-CoV-2 – Severe acute respiratory syndrome-related coronavirus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800" b="1" dirty="0">
                <a:solidFill>
                  <a:srgbClr val="231F20"/>
                </a:solidFill>
                <a:cs typeface="Arial" pitchFamily="34" charset="0"/>
              </a:rPr>
              <a:t>Referenzen in den Notizen</a:t>
            </a:r>
            <a:r>
              <a:rPr lang="de-DE" altLang="en-US" sz="800" dirty="0">
                <a:solidFill>
                  <a:srgbClr val="231F20"/>
                </a:solidFill>
                <a:cs typeface="Arial" pitchFamily="34" charset="0"/>
              </a:rPr>
              <a:t>.</a:t>
            </a:r>
            <a:endParaRPr kumimoji="0" lang="de-DE" altLang="en-US" sz="800" b="0" i="0" u="none" strike="noStrike" kern="1200" cap="none" spc="0" normalizeH="0" baseline="0" dirty="0">
              <a:ln>
                <a:noFill/>
              </a:ln>
              <a:solidFill>
                <a:srgbClr val="231F20"/>
              </a:solidFill>
              <a:effectLst/>
              <a:uLnTx/>
              <a:uFillTx/>
              <a:ea typeface="+mn-ea"/>
              <a:cs typeface="Arial" pitchFamily="34" charset="0"/>
            </a:endParaRPr>
          </a:p>
        </p:txBody>
      </p:sp>
    </p:spTree>
    <p:extLst>
      <p:ext uri="{BB962C8B-B14F-4D97-AF65-F5344CB8AC3E}">
        <p14:creationId xmlns:p14="http://schemas.microsoft.com/office/powerpoint/2010/main" val="276744113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AD975-3376-4E5C-1D37-B65D7A10E7F4}"/>
              </a:ext>
            </a:extLst>
          </p:cNvPr>
          <p:cNvSpPr>
            <a:spLocks noGrp="1"/>
          </p:cNvSpPr>
          <p:nvPr>
            <p:ph type="title"/>
          </p:nvPr>
        </p:nvSpPr>
        <p:spPr/>
        <p:txBody>
          <a:bodyPr>
            <a:normAutofit fontScale="90000"/>
          </a:bodyPr>
          <a:lstStyle/>
          <a:p>
            <a:r>
              <a:rPr lang="de-DE" dirty="0"/>
              <a:t>Saisonale Influenza - ein häufig unterschätztes Risiko: </a:t>
            </a:r>
            <a:br>
              <a:rPr lang="de-DE" dirty="0"/>
            </a:br>
            <a:r>
              <a:rPr lang="de-DE" dirty="0"/>
              <a:t>Exzess-Mortaliät</a:t>
            </a:r>
          </a:p>
        </p:txBody>
      </p:sp>
      <p:sp>
        <p:nvSpPr>
          <p:cNvPr id="11" name="Rectangle 10">
            <a:extLst>
              <a:ext uri="{FF2B5EF4-FFF2-40B4-BE49-F238E27FC236}">
                <a16:creationId xmlns:a16="http://schemas.microsoft.com/office/drawing/2014/main" id="{202EA92A-126F-F8D0-9E7B-39B16D7C177A}"/>
              </a:ext>
            </a:extLst>
          </p:cNvPr>
          <p:cNvSpPr/>
          <p:nvPr/>
        </p:nvSpPr>
        <p:spPr>
          <a:xfrm>
            <a:off x="731044" y="6304319"/>
            <a:ext cx="10729911" cy="195571"/>
          </a:xfrm>
          <a:prstGeom prst="rect">
            <a:avLst/>
          </a:prstGeom>
        </p:spPr>
        <p:txBody>
          <a:bodyPr wrap="square" bIns="10800" anchor="b">
            <a:spAutoFit/>
          </a:bodyPr>
          <a:lstStyle/>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effectLst/>
                <a:uLnTx/>
                <a:uFillTx/>
                <a:ea typeface="+mn-ea"/>
                <a:cs typeface="Arial" pitchFamily="34" charset="0"/>
              </a:rPr>
              <a:t>Robert Koch-Institut. Bericht zur Epidemiologie der Influenza in Deutschland, Saison 2018/19.</a:t>
            </a:r>
          </a:p>
        </p:txBody>
      </p:sp>
      <p:grpSp>
        <p:nvGrpSpPr>
          <p:cNvPr id="12" name="Group 11">
            <a:extLst>
              <a:ext uri="{FF2B5EF4-FFF2-40B4-BE49-F238E27FC236}">
                <a16:creationId xmlns:a16="http://schemas.microsoft.com/office/drawing/2014/main" id="{34DFBB86-D90F-933B-4985-AC870765EEF7}"/>
              </a:ext>
            </a:extLst>
          </p:cNvPr>
          <p:cNvGrpSpPr/>
          <p:nvPr/>
        </p:nvGrpSpPr>
        <p:grpSpPr>
          <a:xfrm>
            <a:off x="5581958" y="1299772"/>
            <a:ext cx="5771842" cy="5102332"/>
            <a:chOff x="5063235" y="1019332"/>
            <a:chExt cx="3864687" cy="3618138"/>
          </a:xfrm>
        </p:grpSpPr>
        <p:pic>
          <p:nvPicPr>
            <p:cNvPr id="13" name="Picture 12">
              <a:extLst>
                <a:ext uri="{FF2B5EF4-FFF2-40B4-BE49-F238E27FC236}">
                  <a16:creationId xmlns:a16="http://schemas.microsoft.com/office/drawing/2014/main" id="{EFA01688-9A6D-4154-8349-413D0BF39945}"/>
                </a:ext>
              </a:extLst>
            </p:cNvPr>
            <p:cNvPicPr>
              <a:picLocks noChangeAspect="1"/>
            </p:cNvPicPr>
            <p:nvPr/>
          </p:nvPicPr>
          <p:blipFill rotWithShape="1">
            <a:blip r:embed="rId4"/>
            <a:srcRect t="11363"/>
            <a:stretch/>
          </p:blipFill>
          <p:spPr>
            <a:xfrm>
              <a:off x="5063235" y="1019332"/>
              <a:ext cx="3864687" cy="3618138"/>
            </a:xfrm>
            <a:prstGeom prst="rect">
              <a:avLst/>
            </a:prstGeom>
          </p:spPr>
        </p:pic>
        <p:sp>
          <p:nvSpPr>
            <p:cNvPr id="14" name="Rectangle 13">
              <a:extLst>
                <a:ext uri="{FF2B5EF4-FFF2-40B4-BE49-F238E27FC236}">
                  <a16:creationId xmlns:a16="http://schemas.microsoft.com/office/drawing/2014/main" id="{B15327A6-9E32-F259-51C5-7454E5BD650C}"/>
                </a:ext>
              </a:extLst>
            </p:cNvPr>
            <p:cNvSpPr/>
            <p:nvPr/>
          </p:nvSpPr>
          <p:spPr>
            <a:xfrm>
              <a:off x="5565324" y="1363406"/>
              <a:ext cx="839224" cy="28825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atin typeface="Verdana" pitchFamily="34" charset="0"/>
                <a:ea typeface="Verdana" pitchFamily="34" charset="0"/>
                <a:cs typeface="Verdana" pitchFamily="34" charset="0"/>
              </a:endParaRPr>
            </a:p>
          </p:txBody>
        </p:sp>
      </p:grpSp>
      <p:sp>
        <p:nvSpPr>
          <p:cNvPr id="15" name="Inhaltsplatzhalter 5">
            <a:extLst>
              <a:ext uri="{FF2B5EF4-FFF2-40B4-BE49-F238E27FC236}">
                <a16:creationId xmlns:a16="http://schemas.microsoft.com/office/drawing/2014/main" id="{95557C5B-DE29-E3CE-4346-A04D4AF78182}"/>
              </a:ext>
            </a:extLst>
          </p:cNvPr>
          <p:cNvSpPr txBox="1">
            <a:spLocks/>
          </p:cNvSpPr>
          <p:nvPr/>
        </p:nvSpPr>
        <p:spPr>
          <a:xfrm>
            <a:off x="838200" y="1690688"/>
            <a:ext cx="3943350" cy="437349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400" dirty="0"/>
          </a:p>
          <a:p>
            <a:pPr marL="0" indent="0" algn="just">
              <a:lnSpc>
                <a:spcPct val="160000"/>
              </a:lnSpc>
              <a:buFont typeface="Arial" panose="020B0604020202020204" pitchFamily="34" charset="0"/>
              <a:buNone/>
            </a:pPr>
            <a:r>
              <a:rPr lang="de-DE" sz="2900" b="1" dirty="0"/>
              <a:t>Geschätzte Influenza-bedingte Todesfälle (Exzess-Mortalität während der Influenzawellen) </a:t>
            </a:r>
            <a:r>
              <a:rPr lang="de-DE" sz="2900" dirty="0"/>
              <a:t>sowie an das RKI übermittelte Todesfälle mit laborbestätigter Influenzainfektion gemäß Infektionsschutzgesetz, Saison 2001/02 bis Saison 2018/19.</a:t>
            </a:r>
          </a:p>
          <a:p>
            <a:pPr marL="338138" indent="-204788">
              <a:lnSpc>
                <a:spcPct val="160000"/>
              </a:lnSpc>
              <a:buFont typeface="Arial" panose="020B0604020202020204" pitchFamily="34" charset="0"/>
              <a:buNone/>
            </a:pPr>
            <a:endParaRPr lang="de-DE" sz="2900" dirty="0">
              <a:sym typeface="Wingdings" panose="05000000000000000000" pitchFamily="2" charset="2"/>
            </a:endParaRPr>
          </a:p>
          <a:p>
            <a:pPr marL="338138" indent="-204788">
              <a:lnSpc>
                <a:spcPct val="160000"/>
              </a:lnSpc>
              <a:buFont typeface="Arial" panose="020B0604020202020204" pitchFamily="34" charset="0"/>
              <a:buNone/>
            </a:pPr>
            <a:endParaRPr lang="de-DE" sz="1800" b="1" dirty="0">
              <a:sym typeface="Wingdings" panose="05000000000000000000" pitchFamily="2" charset="2"/>
            </a:endParaRPr>
          </a:p>
          <a:p>
            <a:pPr marL="338138" indent="-204788">
              <a:lnSpc>
                <a:spcPct val="160000"/>
              </a:lnSpc>
              <a:buFont typeface="Arial" panose="020B0604020202020204" pitchFamily="34" charset="0"/>
              <a:buNone/>
            </a:pPr>
            <a:r>
              <a:rPr lang="de-DE" sz="3400" b="1" dirty="0"/>
              <a:t>Stetig steigende Exzess-Todesfälle von                                         Influenza-Saison 2002/03 bis 2018/19</a:t>
            </a:r>
          </a:p>
          <a:p>
            <a:endParaRPr lang="de-DE" sz="1400" dirty="0"/>
          </a:p>
        </p:txBody>
      </p:sp>
    </p:spTree>
    <p:extLst>
      <p:ext uri="{BB962C8B-B14F-4D97-AF65-F5344CB8AC3E}">
        <p14:creationId xmlns:p14="http://schemas.microsoft.com/office/powerpoint/2010/main" val="51488723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5">
            <a:extLst>
              <a:ext uri="{FF2B5EF4-FFF2-40B4-BE49-F238E27FC236}">
                <a16:creationId xmlns:a16="http://schemas.microsoft.com/office/drawing/2014/main" id="{6FBF1435-AC81-B099-6056-5FF6D61973A1}"/>
              </a:ext>
            </a:extLst>
          </p:cNvPr>
          <p:cNvSpPr/>
          <p:nvPr/>
        </p:nvSpPr>
        <p:spPr>
          <a:xfrm>
            <a:off x="0" y="1135155"/>
            <a:ext cx="11789401" cy="1132249"/>
          </a:xfrm>
          <a:custGeom>
            <a:avLst/>
            <a:gdLst>
              <a:gd name="connsiteX0" fmla="*/ 0 w 11442700"/>
              <a:gd name="connsiteY0" fmla="*/ 0 h 680400"/>
              <a:gd name="connsiteX1" fmla="*/ 11442700 w 11442700"/>
              <a:gd name="connsiteY1" fmla="*/ 0 h 680400"/>
              <a:gd name="connsiteX2" fmla="*/ 11442700 w 11442700"/>
              <a:gd name="connsiteY2" fmla="*/ 680400 h 680400"/>
              <a:gd name="connsiteX3" fmla="*/ 0 w 11442700"/>
              <a:gd name="connsiteY3" fmla="*/ 680400 h 680400"/>
              <a:gd name="connsiteX4" fmla="*/ 0 w 11442700"/>
              <a:gd name="connsiteY4" fmla="*/ 0 h 680400"/>
              <a:gd name="connsiteX0" fmla="*/ 0 w 11442700"/>
              <a:gd name="connsiteY0" fmla="*/ 0 h 693100"/>
              <a:gd name="connsiteX1" fmla="*/ 11442700 w 11442700"/>
              <a:gd name="connsiteY1" fmla="*/ 0 h 693100"/>
              <a:gd name="connsiteX2" fmla="*/ 10909300 w 11442700"/>
              <a:gd name="connsiteY2" fmla="*/ 693100 h 693100"/>
              <a:gd name="connsiteX3" fmla="*/ 0 w 11442700"/>
              <a:gd name="connsiteY3" fmla="*/ 680400 h 693100"/>
              <a:gd name="connsiteX4" fmla="*/ 0 w 11442700"/>
              <a:gd name="connsiteY4" fmla="*/ 0 h 69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700" h="693100">
                <a:moveTo>
                  <a:pt x="0" y="0"/>
                </a:moveTo>
                <a:lnTo>
                  <a:pt x="11442700" y="0"/>
                </a:lnTo>
                <a:lnTo>
                  <a:pt x="10909300" y="693100"/>
                </a:lnTo>
                <a:lnTo>
                  <a:pt x="0" y="6804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 name="Title 2">
            <a:extLst>
              <a:ext uri="{FF2B5EF4-FFF2-40B4-BE49-F238E27FC236}">
                <a16:creationId xmlns:a16="http://schemas.microsoft.com/office/drawing/2014/main" id="{C14C557D-19E1-1745-5AAF-1ED90317891E}"/>
              </a:ext>
            </a:extLst>
          </p:cNvPr>
          <p:cNvSpPr>
            <a:spLocks noGrp="1"/>
          </p:cNvSpPr>
          <p:nvPr>
            <p:ph type="title"/>
          </p:nvPr>
        </p:nvSpPr>
        <p:spPr>
          <a:xfrm>
            <a:off x="725905" y="458450"/>
            <a:ext cx="10918103" cy="430887"/>
          </a:xfrm>
        </p:spPr>
        <p:txBody>
          <a:bodyPr>
            <a:normAutofit fontScale="90000"/>
          </a:bodyPr>
          <a:lstStyle/>
          <a:p>
            <a:r>
              <a:rPr lang="en-US" spc="-10" dirty="0"/>
              <a:t>Eine Influenza-</a:t>
            </a:r>
            <a:r>
              <a:rPr lang="en-US" spc="-10" dirty="0" err="1"/>
              <a:t>Infektion</a:t>
            </a:r>
            <a:r>
              <a:rPr lang="en-US" spc="-10" dirty="0"/>
              <a:t> </a:t>
            </a:r>
            <a:r>
              <a:rPr lang="en-US" spc="-10" dirty="0" err="1"/>
              <a:t>betrifft</a:t>
            </a:r>
            <a:r>
              <a:rPr lang="en-US" spc="-10" dirty="0"/>
              <a:t> alle </a:t>
            </a:r>
            <a:r>
              <a:rPr lang="en-US" spc="-10" dirty="0" err="1"/>
              <a:t>Altersgruppen</a:t>
            </a:r>
            <a:r>
              <a:rPr lang="en-US" spc="-10" dirty="0"/>
              <a:t>…</a:t>
            </a:r>
            <a:endParaRPr lang="en-GB" spc="-10" dirty="0"/>
          </a:p>
        </p:txBody>
      </p:sp>
      <p:sp>
        <p:nvSpPr>
          <p:cNvPr id="28" name="TextBox 27">
            <a:extLst>
              <a:ext uri="{FF2B5EF4-FFF2-40B4-BE49-F238E27FC236}">
                <a16:creationId xmlns:a16="http://schemas.microsoft.com/office/drawing/2014/main" id="{DD39BFEB-77BA-7EDA-5005-70244CE7AE95}"/>
              </a:ext>
            </a:extLst>
          </p:cNvPr>
          <p:cNvSpPr txBox="1"/>
          <p:nvPr/>
        </p:nvSpPr>
        <p:spPr>
          <a:xfrm>
            <a:off x="1371600" y="1162670"/>
            <a:ext cx="10272408" cy="1077218"/>
          </a:xfrm>
          <a:prstGeom prst="rect">
            <a:avLst/>
          </a:prstGeom>
          <a:noFill/>
        </p:spPr>
        <p:txBody>
          <a:bodyPr wrap="square" rtlCol="0">
            <a:spAutoFit/>
          </a:bodyPr>
          <a:lstStyle/>
          <a:p>
            <a:pPr marL="285750" indent="-285750">
              <a:buFont typeface="Arial" panose="020B0604020202020204" pitchFamily="34" charset="0"/>
              <a:buChar char="•"/>
            </a:pPr>
            <a:r>
              <a:rPr lang="de-DE" sz="1600" b="1" dirty="0">
                <a:latin typeface="+mj-lt"/>
              </a:rPr>
              <a:t>Hohe Raten </a:t>
            </a:r>
            <a:r>
              <a:rPr lang="de-DE" sz="1600" dirty="0">
                <a:latin typeface="+mj-lt"/>
              </a:rPr>
              <a:t>von Influenza-assoziierten Erkrankungen und Arztbesuchen </a:t>
            </a:r>
            <a:r>
              <a:rPr lang="de-DE" sz="1600" b="1" dirty="0">
                <a:latin typeface="+mj-lt"/>
              </a:rPr>
              <a:t>in jüngeren Altersgruppen </a:t>
            </a:r>
          </a:p>
          <a:p>
            <a:pPr marL="285750" indent="-285750">
              <a:buFont typeface="Arial" panose="020B0604020202020204" pitchFamily="34" charset="0"/>
              <a:buChar char="•"/>
            </a:pPr>
            <a:r>
              <a:rPr lang="de-DE" sz="1600" b="1" dirty="0">
                <a:latin typeface="+mj-lt"/>
              </a:rPr>
              <a:t>Die Belastung durch schwere Erkrankungen </a:t>
            </a:r>
            <a:r>
              <a:rPr lang="de-DE" sz="1600" dirty="0">
                <a:latin typeface="+mj-lt"/>
              </a:rPr>
              <a:t>(Krankenhausaufenthalte, Todesfälle) </a:t>
            </a:r>
            <a:r>
              <a:rPr lang="de-DE" sz="1600" b="1" dirty="0">
                <a:latin typeface="+mj-lt"/>
              </a:rPr>
              <a:t>nimmt  mit dem Alter zu</a:t>
            </a:r>
            <a:r>
              <a:rPr lang="en-US" sz="1600" baseline="30000" dirty="0"/>
              <a:t>1</a:t>
            </a:r>
            <a:endParaRPr lang="en-GB" sz="1600" baseline="30000" dirty="0"/>
          </a:p>
        </p:txBody>
      </p:sp>
      <p:pic>
        <p:nvPicPr>
          <p:cNvPr id="31" name="Picture 30">
            <a:extLst>
              <a:ext uri="{FF2B5EF4-FFF2-40B4-BE49-F238E27FC236}">
                <a16:creationId xmlns:a16="http://schemas.microsoft.com/office/drawing/2014/main" id="{FE0800B9-A4A5-A395-6AEE-5E3D283734A7}"/>
              </a:ext>
            </a:extLst>
          </p:cNvPr>
          <p:cNvPicPr>
            <a:picLocks noChangeAspect="1"/>
          </p:cNvPicPr>
          <p:nvPr/>
        </p:nvPicPr>
        <p:blipFill>
          <a:blip r:embed="rId3"/>
          <a:stretch>
            <a:fillRect/>
          </a:stretch>
        </p:blipFill>
        <p:spPr>
          <a:xfrm>
            <a:off x="363190" y="1424413"/>
            <a:ext cx="761275" cy="761275"/>
          </a:xfrm>
          <a:prstGeom prst="rect">
            <a:avLst/>
          </a:prstGeom>
        </p:spPr>
      </p:pic>
      <p:sp>
        <p:nvSpPr>
          <p:cNvPr id="2" name="Slide Number Placeholder 1">
            <a:extLst>
              <a:ext uri="{FF2B5EF4-FFF2-40B4-BE49-F238E27FC236}">
                <a16:creationId xmlns:a16="http://schemas.microsoft.com/office/drawing/2014/main" id="{17AEA44B-CC23-75C2-07EF-21508DE25292}"/>
              </a:ext>
            </a:extLst>
          </p:cNvPr>
          <p:cNvSpPr>
            <a:spLocks noGrp="1"/>
          </p:cNvSpPr>
          <p:nvPr>
            <p:ph type="sldNum" sz="quarter" idx="4"/>
          </p:nvPr>
        </p:nvSpPr>
        <p:spPr>
          <a:xfrm>
            <a:off x="222250" y="6319367"/>
            <a:ext cx="297710" cy="201266"/>
          </a:xfrm>
          <a:prstGeom prst="rect">
            <a:avLst/>
          </a:prstGeom>
        </p:spPr>
        <p:txBody>
          <a:bodyPr vert="horz" lIns="0" tIns="0" rIns="0" bIns="0" rtlCol="0" anchor="b"/>
          <a:lstStyle>
            <a:defPPr>
              <a:defRPr lang="en-US"/>
            </a:defPPr>
            <a:lvl1pPr marL="0" algn="l" defTabSz="914400" rtl="0" eaLnBrk="1" latinLnBrk="0" hangingPunct="1">
              <a:defRPr sz="95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E06B46-E8AC-A541-8CB9-26D1014CC93B}" type="slidenum">
              <a:rPr lang="en-US" smtClean="0"/>
              <a:pPr/>
              <a:t>8</a:t>
            </a:fld>
            <a:endParaRPr lang="en-US"/>
          </a:p>
        </p:txBody>
      </p:sp>
      <p:sp>
        <p:nvSpPr>
          <p:cNvPr id="4" name="Footer Placeholder 4">
            <a:extLst>
              <a:ext uri="{FF2B5EF4-FFF2-40B4-BE49-F238E27FC236}">
                <a16:creationId xmlns:a16="http://schemas.microsoft.com/office/drawing/2014/main" id="{B55FA961-2A59-4F1C-72E0-E86F0978EF7A}"/>
              </a:ext>
            </a:extLst>
          </p:cNvPr>
          <p:cNvSpPr txBox="1">
            <a:spLocks/>
          </p:cNvSpPr>
          <p:nvPr/>
        </p:nvSpPr>
        <p:spPr>
          <a:xfrm>
            <a:off x="725906" y="6155508"/>
            <a:ext cx="106203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950" dirty="0"/>
              <a:t>Bitte die </a:t>
            </a:r>
            <a:r>
              <a:rPr lang="en-US" sz="950" dirty="0" err="1"/>
              <a:t>abweichenden</a:t>
            </a:r>
            <a:r>
              <a:rPr lang="en-US" sz="950" dirty="0"/>
              <a:t> </a:t>
            </a:r>
            <a:r>
              <a:rPr lang="en-US" sz="950" dirty="0" err="1"/>
              <a:t>Skalen</a:t>
            </a:r>
            <a:r>
              <a:rPr lang="en-US" sz="950" dirty="0"/>
              <a:t> </a:t>
            </a:r>
            <a:r>
              <a:rPr lang="en-US" sz="950" dirty="0" err="1"/>
              <a:t>beachten</a:t>
            </a:r>
            <a:r>
              <a:rPr lang="en-US" sz="950" dirty="0"/>
              <a:t>.</a:t>
            </a:r>
          </a:p>
          <a:p>
            <a:pPr>
              <a:spcAft>
                <a:spcPts val="200"/>
              </a:spcAft>
            </a:pPr>
            <a:r>
              <a:rPr lang="en-US" sz="950" dirty="0"/>
              <a:t>1. Centers for Disease Control and Prevention. Preliminary Estimated Influenza Illnesses, Medical visits, Hospitalizations, and Deaths in the United States – 2021-2022 influenza season. Available at: </a:t>
            </a:r>
            <a:r>
              <a:rPr lang="en-US" sz="950" dirty="0">
                <a:hlinkClick r:id="rId4">
                  <a:extLst>
                    <a:ext uri="{A12FA001-AC4F-418D-AE19-62706E023703}">
                      <ahyp:hlinkClr xmlns:ahyp="http://schemas.microsoft.com/office/drawing/2018/hyperlinkcolor" val="tx"/>
                    </a:ext>
                  </a:extLst>
                </a:hlinkClick>
              </a:rPr>
              <a:t>https://www.cdc.gov/flu/about/burden/2021-2022.htm</a:t>
            </a:r>
            <a:r>
              <a:rPr lang="en-US" sz="950" dirty="0"/>
              <a:t>. </a:t>
            </a:r>
            <a:r>
              <a:rPr lang="en-US" sz="950" dirty="0" err="1"/>
              <a:t>Letzter</a:t>
            </a:r>
            <a:r>
              <a:rPr lang="en-US" sz="950" dirty="0"/>
              <a:t> </a:t>
            </a:r>
            <a:r>
              <a:rPr lang="en-US" sz="950" dirty="0" err="1"/>
              <a:t>Zugriff</a:t>
            </a:r>
            <a:r>
              <a:rPr lang="en-US" sz="950" dirty="0"/>
              <a:t> </a:t>
            </a:r>
            <a:r>
              <a:rPr lang="en-US" sz="950" dirty="0" err="1"/>
              <a:t>Dezember</a:t>
            </a:r>
            <a:r>
              <a:rPr lang="en-US" sz="950" dirty="0"/>
              <a:t> 2023.</a:t>
            </a:r>
            <a:endParaRPr lang="en-GB" sz="950" dirty="0"/>
          </a:p>
        </p:txBody>
      </p:sp>
      <p:grpSp>
        <p:nvGrpSpPr>
          <p:cNvPr id="34" name="Group 33">
            <a:extLst>
              <a:ext uri="{FF2B5EF4-FFF2-40B4-BE49-F238E27FC236}">
                <a16:creationId xmlns:a16="http://schemas.microsoft.com/office/drawing/2014/main" id="{BEB46FD9-9A0C-D4EF-7C7C-157C81D2EDE6}"/>
              </a:ext>
            </a:extLst>
          </p:cNvPr>
          <p:cNvGrpSpPr/>
          <p:nvPr/>
        </p:nvGrpSpPr>
        <p:grpSpPr>
          <a:xfrm>
            <a:off x="723900" y="2456077"/>
            <a:ext cx="10742614" cy="3453613"/>
            <a:chOff x="723900" y="2456077"/>
            <a:chExt cx="10742614" cy="3453613"/>
          </a:xfrm>
        </p:grpSpPr>
        <p:graphicFrame>
          <p:nvGraphicFramePr>
            <p:cNvPr id="8" name="Chart 7">
              <a:extLst>
                <a:ext uri="{FF2B5EF4-FFF2-40B4-BE49-F238E27FC236}">
                  <a16:creationId xmlns:a16="http://schemas.microsoft.com/office/drawing/2014/main" id="{A3992E2F-8A92-7D4F-2E99-8A7DB802B365}"/>
                </a:ext>
              </a:extLst>
            </p:cNvPr>
            <p:cNvGraphicFramePr/>
            <p:nvPr/>
          </p:nvGraphicFramePr>
          <p:xfrm>
            <a:off x="723900" y="3127443"/>
            <a:ext cx="2279650" cy="24320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14F45B37-C70F-B965-F0CB-0D6B9EA0DD66}"/>
                </a:ext>
              </a:extLst>
            </p:cNvPr>
            <p:cNvGraphicFramePr/>
            <p:nvPr/>
          </p:nvGraphicFramePr>
          <p:xfrm>
            <a:off x="3544888" y="3127443"/>
            <a:ext cx="2279650" cy="24320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604A4AFD-B214-EB24-0566-9A839B361F47}"/>
                </a:ext>
              </a:extLst>
            </p:cNvPr>
            <p:cNvGraphicFramePr/>
            <p:nvPr/>
          </p:nvGraphicFramePr>
          <p:xfrm>
            <a:off x="6365876" y="3127443"/>
            <a:ext cx="2279650" cy="24320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02921AA9-3787-6792-7B8E-2B231726A09E}"/>
                </a:ext>
              </a:extLst>
            </p:cNvPr>
            <p:cNvGraphicFramePr/>
            <p:nvPr>
              <p:extLst>
                <p:ext uri="{D42A27DB-BD31-4B8C-83A1-F6EECF244321}">
                  <p14:modId xmlns:p14="http://schemas.microsoft.com/office/powerpoint/2010/main" val="3342172029"/>
                </p:ext>
              </p:extLst>
            </p:nvPr>
          </p:nvGraphicFramePr>
          <p:xfrm>
            <a:off x="9186864" y="3127443"/>
            <a:ext cx="2279650" cy="2432050"/>
          </p:xfrm>
          <a:graphic>
            <a:graphicData uri="http://schemas.openxmlformats.org/drawingml/2006/chart">
              <c:chart xmlns:c="http://schemas.openxmlformats.org/drawingml/2006/chart" xmlns:r="http://schemas.openxmlformats.org/officeDocument/2006/relationships" r:id="rId8"/>
            </a:graphicData>
          </a:graphic>
        </p:graphicFrame>
        <p:grpSp>
          <p:nvGrpSpPr>
            <p:cNvPr id="27" name="Group 26">
              <a:extLst>
                <a:ext uri="{FF2B5EF4-FFF2-40B4-BE49-F238E27FC236}">
                  <a16:creationId xmlns:a16="http://schemas.microsoft.com/office/drawing/2014/main" id="{68E6E719-D1F6-0B29-8566-CD37955DE6C8}"/>
                </a:ext>
              </a:extLst>
            </p:cNvPr>
            <p:cNvGrpSpPr/>
            <p:nvPr/>
          </p:nvGrpSpPr>
          <p:grpSpPr>
            <a:xfrm>
              <a:off x="3230474" y="5651355"/>
              <a:ext cx="5740018" cy="258335"/>
              <a:chOff x="3544888" y="5602713"/>
              <a:chExt cx="5740018" cy="258335"/>
            </a:xfrm>
          </p:grpSpPr>
          <p:grpSp>
            <p:nvGrpSpPr>
              <p:cNvPr id="26" name="Group 25">
                <a:extLst>
                  <a:ext uri="{FF2B5EF4-FFF2-40B4-BE49-F238E27FC236}">
                    <a16:creationId xmlns:a16="http://schemas.microsoft.com/office/drawing/2014/main" id="{5337B8C0-0E52-3119-EC53-67AFF33DE5B4}"/>
                  </a:ext>
                </a:extLst>
              </p:cNvPr>
              <p:cNvGrpSpPr/>
              <p:nvPr/>
            </p:nvGrpSpPr>
            <p:grpSpPr>
              <a:xfrm>
                <a:off x="3544888" y="5602713"/>
                <a:ext cx="1148002" cy="258335"/>
                <a:chOff x="3544888" y="5602713"/>
                <a:chExt cx="1148002" cy="258335"/>
              </a:xfrm>
            </p:grpSpPr>
            <p:sp>
              <p:nvSpPr>
                <p:cNvPr id="12" name="Rectangle 11">
                  <a:extLst>
                    <a:ext uri="{FF2B5EF4-FFF2-40B4-BE49-F238E27FC236}">
                      <a16:creationId xmlns:a16="http://schemas.microsoft.com/office/drawing/2014/main" id="{43D74F52-467F-AF81-E50C-157535BF18B0}"/>
                    </a:ext>
                  </a:extLst>
                </p:cNvPr>
                <p:cNvSpPr/>
                <p:nvPr/>
              </p:nvSpPr>
              <p:spPr>
                <a:xfrm>
                  <a:off x="3544888" y="5628823"/>
                  <a:ext cx="206115" cy="206115"/>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7" name="TextBox 16">
                  <a:extLst>
                    <a:ext uri="{FF2B5EF4-FFF2-40B4-BE49-F238E27FC236}">
                      <a16:creationId xmlns:a16="http://schemas.microsoft.com/office/drawing/2014/main" id="{6478D045-0276-3293-3B13-FBF62D8CE8A7}"/>
                    </a:ext>
                  </a:extLst>
                </p:cNvPr>
                <p:cNvSpPr txBox="1"/>
                <p:nvPr/>
              </p:nvSpPr>
              <p:spPr>
                <a:xfrm>
                  <a:off x="3751003" y="5602713"/>
                  <a:ext cx="941887" cy="258335"/>
                </a:xfrm>
                <a:prstGeom prst="rect">
                  <a:avLst/>
                </a:prstGeom>
                <a:noFill/>
              </p:spPr>
              <p:txBody>
                <a:bodyPr wrap="square" rtlCol="0" anchor="ctr">
                  <a:spAutoFit/>
                </a:bodyPr>
                <a:lstStyle/>
                <a:p>
                  <a:r>
                    <a:rPr lang="en-US" sz="1050" dirty="0"/>
                    <a:t>0–4 Jahre</a:t>
                  </a:r>
                  <a:endParaRPr lang="en-GB" sz="1050" dirty="0"/>
                </a:p>
              </p:txBody>
            </p:sp>
          </p:grpSp>
          <p:grpSp>
            <p:nvGrpSpPr>
              <p:cNvPr id="25" name="Group 24">
                <a:extLst>
                  <a:ext uri="{FF2B5EF4-FFF2-40B4-BE49-F238E27FC236}">
                    <a16:creationId xmlns:a16="http://schemas.microsoft.com/office/drawing/2014/main" id="{940192EF-6050-AE1F-E786-F3DF19DDE4B2}"/>
                  </a:ext>
                </a:extLst>
              </p:cNvPr>
              <p:cNvGrpSpPr/>
              <p:nvPr/>
            </p:nvGrpSpPr>
            <p:grpSpPr>
              <a:xfrm>
                <a:off x="4692892" y="5602713"/>
                <a:ext cx="1148002" cy="258335"/>
                <a:chOff x="4692892" y="5602713"/>
                <a:chExt cx="1148002" cy="258335"/>
              </a:xfrm>
            </p:grpSpPr>
            <p:sp>
              <p:nvSpPr>
                <p:cNvPr id="13" name="Rectangle 12">
                  <a:extLst>
                    <a:ext uri="{FF2B5EF4-FFF2-40B4-BE49-F238E27FC236}">
                      <a16:creationId xmlns:a16="http://schemas.microsoft.com/office/drawing/2014/main" id="{58FF56F0-3303-844D-6335-0DD14CFBDAD4}"/>
                    </a:ext>
                  </a:extLst>
                </p:cNvPr>
                <p:cNvSpPr/>
                <p:nvPr/>
              </p:nvSpPr>
              <p:spPr>
                <a:xfrm>
                  <a:off x="4692892" y="5628823"/>
                  <a:ext cx="206115" cy="206115"/>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8" name="TextBox 17">
                  <a:extLst>
                    <a:ext uri="{FF2B5EF4-FFF2-40B4-BE49-F238E27FC236}">
                      <a16:creationId xmlns:a16="http://schemas.microsoft.com/office/drawing/2014/main" id="{D8E38DAE-86BB-A5AC-7CFC-A1F988B7451E}"/>
                    </a:ext>
                  </a:extLst>
                </p:cNvPr>
                <p:cNvSpPr txBox="1"/>
                <p:nvPr/>
              </p:nvSpPr>
              <p:spPr>
                <a:xfrm>
                  <a:off x="4899007" y="5602713"/>
                  <a:ext cx="941887" cy="258335"/>
                </a:xfrm>
                <a:prstGeom prst="rect">
                  <a:avLst/>
                </a:prstGeom>
                <a:noFill/>
              </p:spPr>
              <p:txBody>
                <a:bodyPr wrap="square" rtlCol="0" anchor="ctr">
                  <a:spAutoFit/>
                </a:bodyPr>
                <a:lstStyle/>
                <a:p>
                  <a:r>
                    <a:rPr lang="en-US" sz="1050" dirty="0"/>
                    <a:t>5–17 Jahre</a:t>
                  </a:r>
                  <a:endParaRPr lang="en-GB" sz="1050" dirty="0"/>
                </a:p>
              </p:txBody>
            </p:sp>
          </p:grpSp>
          <p:grpSp>
            <p:nvGrpSpPr>
              <p:cNvPr id="24" name="Group 23">
                <a:extLst>
                  <a:ext uri="{FF2B5EF4-FFF2-40B4-BE49-F238E27FC236}">
                    <a16:creationId xmlns:a16="http://schemas.microsoft.com/office/drawing/2014/main" id="{496DB44E-2A9B-B896-D31D-3F2FD503B844}"/>
                  </a:ext>
                </a:extLst>
              </p:cNvPr>
              <p:cNvGrpSpPr/>
              <p:nvPr/>
            </p:nvGrpSpPr>
            <p:grpSpPr>
              <a:xfrm>
                <a:off x="5840896" y="5604923"/>
                <a:ext cx="1252124" cy="253916"/>
                <a:chOff x="5840896" y="5604923"/>
                <a:chExt cx="1252124" cy="253916"/>
              </a:xfrm>
            </p:grpSpPr>
            <p:sp>
              <p:nvSpPr>
                <p:cNvPr id="14" name="Rectangle 13">
                  <a:extLst>
                    <a:ext uri="{FF2B5EF4-FFF2-40B4-BE49-F238E27FC236}">
                      <a16:creationId xmlns:a16="http://schemas.microsoft.com/office/drawing/2014/main" id="{F38CB79C-CBE0-76C5-C615-F87B2649D489}"/>
                    </a:ext>
                  </a:extLst>
                </p:cNvPr>
                <p:cNvSpPr/>
                <p:nvPr/>
              </p:nvSpPr>
              <p:spPr>
                <a:xfrm>
                  <a:off x="5840896" y="5628823"/>
                  <a:ext cx="206115" cy="206115"/>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TextBox 18">
                  <a:extLst>
                    <a:ext uri="{FF2B5EF4-FFF2-40B4-BE49-F238E27FC236}">
                      <a16:creationId xmlns:a16="http://schemas.microsoft.com/office/drawing/2014/main" id="{77672157-C4F3-B935-D6EA-37395CE40916}"/>
                    </a:ext>
                  </a:extLst>
                </p:cNvPr>
                <p:cNvSpPr txBox="1"/>
                <p:nvPr/>
              </p:nvSpPr>
              <p:spPr>
                <a:xfrm>
                  <a:off x="6047011" y="5604923"/>
                  <a:ext cx="1046009" cy="253916"/>
                </a:xfrm>
                <a:prstGeom prst="rect">
                  <a:avLst/>
                </a:prstGeom>
                <a:noFill/>
              </p:spPr>
              <p:txBody>
                <a:bodyPr wrap="square" rtlCol="0" anchor="ctr">
                  <a:spAutoFit/>
                </a:bodyPr>
                <a:lstStyle/>
                <a:p>
                  <a:r>
                    <a:rPr lang="en-US" sz="1050" dirty="0"/>
                    <a:t>18–49 Jahre</a:t>
                  </a:r>
                  <a:endParaRPr lang="en-GB" sz="1050" dirty="0"/>
                </a:p>
              </p:txBody>
            </p:sp>
          </p:grpSp>
          <p:grpSp>
            <p:nvGrpSpPr>
              <p:cNvPr id="23" name="Group 22">
                <a:extLst>
                  <a:ext uri="{FF2B5EF4-FFF2-40B4-BE49-F238E27FC236}">
                    <a16:creationId xmlns:a16="http://schemas.microsoft.com/office/drawing/2014/main" id="{8D537CDF-810B-88F1-DAC3-C51AF870DEBD}"/>
                  </a:ext>
                </a:extLst>
              </p:cNvPr>
              <p:cNvGrpSpPr/>
              <p:nvPr/>
            </p:nvGrpSpPr>
            <p:grpSpPr>
              <a:xfrm>
                <a:off x="6988900" y="5604923"/>
                <a:ext cx="1308719" cy="253916"/>
                <a:chOff x="6988900" y="5604923"/>
                <a:chExt cx="1308719" cy="253916"/>
              </a:xfrm>
            </p:grpSpPr>
            <p:sp>
              <p:nvSpPr>
                <p:cNvPr id="15" name="Rectangle 14">
                  <a:extLst>
                    <a:ext uri="{FF2B5EF4-FFF2-40B4-BE49-F238E27FC236}">
                      <a16:creationId xmlns:a16="http://schemas.microsoft.com/office/drawing/2014/main" id="{740DAACD-9C94-8910-C348-BD47452CE700}"/>
                    </a:ext>
                  </a:extLst>
                </p:cNvPr>
                <p:cNvSpPr/>
                <p:nvPr/>
              </p:nvSpPr>
              <p:spPr>
                <a:xfrm>
                  <a:off x="6988900" y="5628823"/>
                  <a:ext cx="206115" cy="206115"/>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0" name="TextBox 19">
                  <a:extLst>
                    <a:ext uri="{FF2B5EF4-FFF2-40B4-BE49-F238E27FC236}">
                      <a16:creationId xmlns:a16="http://schemas.microsoft.com/office/drawing/2014/main" id="{2AEC6E5B-1770-C128-EEAD-C5C2E558C641}"/>
                    </a:ext>
                  </a:extLst>
                </p:cNvPr>
                <p:cNvSpPr txBox="1"/>
                <p:nvPr/>
              </p:nvSpPr>
              <p:spPr>
                <a:xfrm>
                  <a:off x="7195015" y="5604923"/>
                  <a:ext cx="1102604" cy="253916"/>
                </a:xfrm>
                <a:prstGeom prst="rect">
                  <a:avLst/>
                </a:prstGeom>
                <a:noFill/>
              </p:spPr>
              <p:txBody>
                <a:bodyPr wrap="square" rtlCol="0" anchor="ctr">
                  <a:spAutoFit/>
                </a:bodyPr>
                <a:lstStyle/>
                <a:p>
                  <a:r>
                    <a:rPr lang="en-US" sz="1050" dirty="0"/>
                    <a:t>50–64 Jahre</a:t>
                  </a:r>
                  <a:endParaRPr lang="en-GB" sz="1050" dirty="0"/>
                </a:p>
              </p:txBody>
            </p:sp>
          </p:grpSp>
          <p:grpSp>
            <p:nvGrpSpPr>
              <p:cNvPr id="22" name="Group 21">
                <a:extLst>
                  <a:ext uri="{FF2B5EF4-FFF2-40B4-BE49-F238E27FC236}">
                    <a16:creationId xmlns:a16="http://schemas.microsoft.com/office/drawing/2014/main" id="{7CC8F138-78E0-BBA5-1117-8C65B882A40E}"/>
                  </a:ext>
                </a:extLst>
              </p:cNvPr>
              <p:cNvGrpSpPr/>
              <p:nvPr/>
            </p:nvGrpSpPr>
            <p:grpSpPr>
              <a:xfrm>
                <a:off x="8136902" y="5602713"/>
                <a:ext cx="1148004" cy="258335"/>
                <a:chOff x="8136902" y="5602713"/>
                <a:chExt cx="1148004" cy="258335"/>
              </a:xfrm>
            </p:grpSpPr>
            <p:sp>
              <p:nvSpPr>
                <p:cNvPr id="16" name="Rectangle 15">
                  <a:extLst>
                    <a:ext uri="{FF2B5EF4-FFF2-40B4-BE49-F238E27FC236}">
                      <a16:creationId xmlns:a16="http://schemas.microsoft.com/office/drawing/2014/main" id="{F5DC507E-7A19-7F88-B777-9F750162D96D}"/>
                    </a:ext>
                  </a:extLst>
                </p:cNvPr>
                <p:cNvSpPr/>
                <p:nvPr/>
              </p:nvSpPr>
              <p:spPr>
                <a:xfrm>
                  <a:off x="8136902" y="5628823"/>
                  <a:ext cx="206115" cy="206115"/>
                </a:xfrm>
                <a:prstGeom prst="rect">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1" name="TextBox 20">
                  <a:extLst>
                    <a:ext uri="{FF2B5EF4-FFF2-40B4-BE49-F238E27FC236}">
                      <a16:creationId xmlns:a16="http://schemas.microsoft.com/office/drawing/2014/main" id="{7693A040-00E4-CECC-8D16-2A9DDE3B4174}"/>
                    </a:ext>
                  </a:extLst>
                </p:cNvPr>
                <p:cNvSpPr txBox="1"/>
                <p:nvPr/>
              </p:nvSpPr>
              <p:spPr>
                <a:xfrm>
                  <a:off x="8343019" y="5602713"/>
                  <a:ext cx="941887" cy="258335"/>
                </a:xfrm>
                <a:prstGeom prst="rect">
                  <a:avLst/>
                </a:prstGeom>
                <a:noFill/>
              </p:spPr>
              <p:txBody>
                <a:bodyPr wrap="square" rtlCol="0" anchor="ctr">
                  <a:spAutoFit/>
                </a:bodyPr>
                <a:lstStyle/>
                <a:p>
                  <a:r>
                    <a:rPr lang="en-US" sz="1050" dirty="0"/>
                    <a:t>≥65 Jahre</a:t>
                  </a:r>
                  <a:endParaRPr lang="en-GB" sz="1050" dirty="0"/>
                </a:p>
              </p:txBody>
            </p:sp>
          </p:grpSp>
        </p:grpSp>
        <p:sp>
          <p:nvSpPr>
            <p:cNvPr id="29" name="TextBox 28">
              <a:extLst>
                <a:ext uri="{FF2B5EF4-FFF2-40B4-BE49-F238E27FC236}">
                  <a16:creationId xmlns:a16="http://schemas.microsoft.com/office/drawing/2014/main" id="{8ED9F7EA-B666-81D3-0164-F0439E39A348}"/>
                </a:ext>
              </a:extLst>
            </p:cNvPr>
            <p:cNvSpPr txBox="1"/>
            <p:nvPr/>
          </p:nvSpPr>
          <p:spPr>
            <a:xfrm>
              <a:off x="2823287" y="2456077"/>
              <a:ext cx="6459609" cy="569387"/>
            </a:xfrm>
            <a:prstGeom prst="rect">
              <a:avLst/>
            </a:prstGeom>
            <a:noFill/>
          </p:spPr>
          <p:txBody>
            <a:bodyPr wrap="square" rtlCol="0">
              <a:spAutoFit/>
            </a:bodyPr>
            <a:lstStyle/>
            <a:p>
              <a:pPr algn="ctr">
                <a:spcAft>
                  <a:spcPts val="600"/>
                </a:spcAft>
              </a:pPr>
              <a:r>
                <a:rPr lang="en-US" sz="1400" b="1" dirty="0">
                  <a:latin typeface="+mj-lt"/>
                </a:rPr>
                <a:t>Influenza-</a:t>
              </a:r>
              <a:r>
                <a:rPr lang="en-US" sz="1400" b="1" dirty="0" err="1">
                  <a:latin typeface="+mj-lt"/>
                </a:rPr>
                <a:t>assoziierte</a:t>
              </a:r>
              <a:r>
                <a:rPr lang="en-US" sz="1400" b="1" dirty="0">
                  <a:latin typeface="+mj-lt"/>
                </a:rPr>
                <a:t> </a:t>
              </a:r>
              <a:r>
                <a:rPr lang="en-US" sz="1400" b="1" dirty="0" err="1">
                  <a:latin typeface="+mj-lt"/>
                </a:rPr>
                <a:t>Ereignisse</a:t>
              </a:r>
              <a:r>
                <a:rPr lang="en-US" sz="1400" b="1" dirty="0">
                  <a:latin typeface="+mj-lt"/>
                </a:rPr>
                <a:t> </a:t>
              </a:r>
              <a:r>
                <a:rPr lang="en-US" sz="1400" b="1" dirty="0" err="1">
                  <a:latin typeface="+mj-lt"/>
                </a:rPr>
                <a:t>nach</a:t>
              </a:r>
              <a:r>
                <a:rPr lang="en-US" sz="1400" b="1" dirty="0">
                  <a:latin typeface="+mj-lt"/>
                </a:rPr>
                <a:t> </a:t>
              </a:r>
              <a:r>
                <a:rPr lang="en-US" sz="1400" b="1" dirty="0" err="1">
                  <a:latin typeface="+mj-lt"/>
                </a:rPr>
                <a:t>Altersgruppe</a:t>
              </a:r>
              <a:endParaRPr lang="en-US" sz="1400" b="1" dirty="0">
                <a:latin typeface="+mj-lt"/>
              </a:endParaRPr>
            </a:p>
            <a:p>
              <a:pPr algn="ctr">
                <a:spcAft>
                  <a:spcPts val="600"/>
                </a:spcAft>
              </a:pPr>
              <a:r>
                <a:rPr lang="en-US" sz="1200" dirty="0" err="1"/>
                <a:t>Beispiel</a:t>
              </a:r>
              <a:r>
                <a:rPr lang="en-US" sz="1200" dirty="0"/>
                <a:t> </a:t>
              </a:r>
              <a:r>
                <a:rPr lang="en-US" sz="1200" dirty="0" err="1"/>
                <a:t>Vereinigte</a:t>
              </a:r>
              <a:r>
                <a:rPr lang="en-US" sz="1200" dirty="0"/>
                <a:t> </a:t>
              </a:r>
              <a:r>
                <a:rPr lang="en-US" sz="1200" dirty="0" err="1"/>
                <a:t>Staaten</a:t>
              </a:r>
              <a:r>
                <a:rPr lang="en-US" sz="1200" dirty="0"/>
                <a:t>, Influenza-Saison 2021–2022 (</a:t>
              </a:r>
              <a:r>
                <a:rPr lang="en-US" sz="1200" dirty="0" err="1"/>
                <a:t>Inzidenz</a:t>
              </a:r>
              <a:r>
                <a:rPr lang="en-US" sz="1200" dirty="0"/>
                <a:t> pro 100.000)</a:t>
              </a:r>
              <a:endParaRPr lang="en-GB" sz="1200" dirty="0"/>
            </a:p>
          </p:txBody>
        </p:sp>
        <p:sp>
          <p:nvSpPr>
            <p:cNvPr id="5" name="Rectangle 4">
              <a:extLst>
                <a:ext uri="{FF2B5EF4-FFF2-40B4-BE49-F238E27FC236}">
                  <a16:creationId xmlns:a16="http://schemas.microsoft.com/office/drawing/2014/main" id="{B4192108-55C4-1B3F-DFDC-F20274EBA39F}"/>
                </a:ext>
              </a:extLst>
            </p:cNvPr>
            <p:cNvSpPr/>
            <p:nvPr/>
          </p:nvSpPr>
          <p:spPr>
            <a:xfrm>
              <a:off x="1155741" y="3127443"/>
              <a:ext cx="733710"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92D63C-F056-BDA4-A84A-4A8EDB2D0A14}"/>
                </a:ext>
              </a:extLst>
            </p:cNvPr>
            <p:cNvSpPr/>
            <p:nvPr/>
          </p:nvSpPr>
          <p:spPr>
            <a:xfrm>
              <a:off x="3951003" y="3129672"/>
              <a:ext cx="733710"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B89BB0-49EC-A5D2-D85F-803873B884ED}"/>
                </a:ext>
              </a:extLst>
            </p:cNvPr>
            <p:cNvSpPr/>
            <p:nvPr/>
          </p:nvSpPr>
          <p:spPr>
            <a:xfrm>
              <a:off x="8132693" y="3085842"/>
              <a:ext cx="392581"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6535978-9A40-BF4C-C385-C746C5840F03}"/>
                </a:ext>
              </a:extLst>
            </p:cNvPr>
            <p:cNvSpPr/>
            <p:nvPr/>
          </p:nvSpPr>
          <p:spPr>
            <a:xfrm>
              <a:off x="10953681" y="3085841"/>
              <a:ext cx="392581"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187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23525" y="736798"/>
            <a:ext cx="10729912" cy="387798"/>
          </a:xfrm>
        </p:spPr>
        <p:txBody>
          <a:bodyPr/>
          <a:lstStyle/>
          <a:p>
            <a:r>
              <a:rPr lang="en-US" altLang="de-DE" dirty="0"/>
              <a:t>Die Influenza-</a:t>
            </a:r>
            <a:r>
              <a:rPr lang="en-US" altLang="de-DE" dirty="0" err="1"/>
              <a:t>Mortalität</a:t>
            </a:r>
            <a:r>
              <a:rPr lang="en-US" altLang="de-DE" dirty="0"/>
              <a:t> </a:t>
            </a:r>
            <a:r>
              <a:rPr lang="en-US" altLang="de-DE" dirty="0" err="1"/>
              <a:t>ist</a:t>
            </a:r>
            <a:r>
              <a:rPr lang="en-US" altLang="de-DE" dirty="0"/>
              <a:t> </a:t>
            </a:r>
            <a:r>
              <a:rPr lang="en-US" altLang="de-DE" dirty="0" err="1"/>
              <a:t>assoziiert</a:t>
            </a:r>
            <a:r>
              <a:rPr lang="en-US" altLang="de-DE" dirty="0"/>
              <a:t> </a:t>
            </a:r>
            <a:r>
              <a:rPr lang="en-US" altLang="de-DE" dirty="0" err="1"/>
              <a:t>mit</a:t>
            </a:r>
            <a:r>
              <a:rPr lang="en-US" altLang="de-DE" dirty="0"/>
              <a:t> </a:t>
            </a:r>
            <a:r>
              <a:rPr lang="en-US" altLang="de-DE" dirty="0" err="1"/>
              <a:t>Komorbidität</a:t>
            </a:r>
            <a:endParaRPr lang="en-AU" dirty="0"/>
          </a:p>
        </p:txBody>
      </p:sp>
      <p:sp>
        <p:nvSpPr>
          <p:cNvPr id="8" name="Content Placeholder 7">
            <a:extLst>
              <a:ext uri="{FF2B5EF4-FFF2-40B4-BE49-F238E27FC236}">
                <a16:creationId xmlns:a16="http://schemas.microsoft.com/office/drawing/2014/main" id="{949F1AB2-70DF-436B-930F-75655AB97266}"/>
              </a:ext>
            </a:extLst>
          </p:cNvPr>
          <p:cNvSpPr>
            <a:spLocks noGrp="1"/>
          </p:cNvSpPr>
          <p:nvPr>
            <p:ph idx="1"/>
          </p:nvPr>
        </p:nvSpPr>
        <p:spPr>
          <a:xfrm>
            <a:off x="723525" y="1723483"/>
            <a:ext cx="10729912" cy="387798"/>
          </a:xfrm>
        </p:spPr>
        <p:txBody>
          <a:bodyPr/>
          <a:lstStyle/>
          <a:p>
            <a:r>
              <a:rPr lang="en-US" sz="1600" kern="0" dirty="0" err="1"/>
              <a:t>Risiko</a:t>
            </a:r>
            <a:r>
              <a:rPr lang="en-US" sz="1600" kern="0" dirty="0"/>
              <a:t> für Influenza-</a:t>
            </a:r>
            <a:r>
              <a:rPr lang="en-US" sz="1600" kern="0" dirty="0" err="1"/>
              <a:t>Todesfälle</a:t>
            </a:r>
            <a:r>
              <a:rPr lang="en-US" sz="1600" kern="0" dirty="0"/>
              <a:t> </a:t>
            </a:r>
            <a:r>
              <a:rPr lang="en-US" sz="1600" kern="0" dirty="0" err="1"/>
              <a:t>bei</a:t>
            </a:r>
            <a:r>
              <a:rPr lang="en-US" sz="1600" kern="0" dirty="0"/>
              <a:t> </a:t>
            </a:r>
            <a:r>
              <a:rPr lang="en-US" sz="1600" b="1" kern="0" dirty="0" err="1"/>
              <a:t>Personen</a:t>
            </a:r>
            <a:r>
              <a:rPr lang="en-US" sz="1600" b="1" kern="0" dirty="0"/>
              <a:t> ≥ 65 Jahre</a:t>
            </a:r>
            <a:r>
              <a:rPr lang="en-US" sz="1600" kern="0" baseline="30000" dirty="0"/>
              <a:t>1</a:t>
            </a:r>
          </a:p>
          <a:p>
            <a:endParaRPr lang="en-AU" dirty="0"/>
          </a:p>
        </p:txBody>
      </p:sp>
      <p:pic>
        <p:nvPicPr>
          <p:cNvPr id="5" name="Picture 4" descr="https://d30y9cdsu7xlg0.cloudfront.net/png/42688-200.png">
            <a:extLst>
              <a:ext uri="{FF2B5EF4-FFF2-40B4-BE49-F238E27FC236}">
                <a16:creationId xmlns:a16="http://schemas.microsoft.com/office/drawing/2014/main" id="{4104EF97-40D1-5174-B504-4D79A8F0B9AD}"/>
              </a:ext>
            </a:extLst>
          </p:cNvPr>
          <p:cNvPicPr>
            <a:picLocks noChangeAspect="1" noChangeArrowheads="1"/>
          </p:cNvPicPr>
          <p:nvPr/>
        </p:nvPicPr>
        <p:blipFill rotWithShape="1">
          <a:blip r:embed="rId2" cstate="hqprint">
            <a:lum bright="70000" contrast="-70000"/>
            <a:extLst>
              <a:ext uri="{28A0092B-C50C-407E-A947-70E740481C1C}">
                <a14:useLocalDpi xmlns:a14="http://schemas.microsoft.com/office/drawing/2010/main" val="0"/>
              </a:ext>
            </a:extLst>
          </a:blip>
          <a:srcRect l="-10926" t="-3821" r="-10926" b="-18031"/>
          <a:stretch/>
        </p:blipFill>
        <p:spPr bwMode="auto">
          <a:xfrm>
            <a:off x="6410893" y="2359730"/>
            <a:ext cx="1116000" cy="1423180"/>
          </a:xfrm>
          <a:prstGeom prst="ellipse">
            <a:avLst/>
          </a:prstGeom>
          <a:noFill/>
          <a:ln w="38100">
            <a:noFill/>
          </a:ln>
        </p:spPr>
      </p:pic>
      <p:sp>
        <p:nvSpPr>
          <p:cNvPr id="6" name="Rectangle 32">
            <a:extLst>
              <a:ext uri="{FF2B5EF4-FFF2-40B4-BE49-F238E27FC236}">
                <a16:creationId xmlns:a16="http://schemas.microsoft.com/office/drawing/2014/main" id="{D05C393F-67CD-8B44-25E0-E36DD7933051}"/>
              </a:ext>
            </a:extLst>
          </p:cNvPr>
          <p:cNvSpPr/>
          <p:nvPr/>
        </p:nvSpPr>
        <p:spPr>
          <a:xfrm>
            <a:off x="5348865" y="4535436"/>
            <a:ext cx="3946209" cy="830997"/>
          </a:xfrm>
          <a:prstGeom prst="rect">
            <a:avLst/>
          </a:prstGeom>
          <a:noFill/>
        </p:spPr>
        <p:txBody>
          <a:bodyPr wrap="square">
            <a:spAutoFit/>
          </a:bodyPr>
          <a:lstStyle/>
          <a:p>
            <a:pPr>
              <a:defRPr/>
            </a:pPr>
            <a:r>
              <a:rPr lang="en-US" sz="1600" kern="0" dirty="0" err="1"/>
              <a:t>wenn</a:t>
            </a:r>
            <a:r>
              <a:rPr lang="en-US" sz="1600" kern="0" dirty="0"/>
              <a:t> </a:t>
            </a:r>
            <a:r>
              <a:rPr lang="en-US" sz="1600" kern="0" dirty="0" err="1"/>
              <a:t>beides</a:t>
            </a:r>
            <a:r>
              <a:rPr lang="en-US" sz="1600" kern="0" dirty="0"/>
              <a:t> </a:t>
            </a:r>
            <a:r>
              <a:rPr lang="en-US" sz="1600" kern="0" dirty="0" err="1"/>
              <a:t>vorliegt</a:t>
            </a:r>
            <a:r>
              <a:rPr lang="en-US" sz="1600" kern="0" dirty="0"/>
              <a:t> – </a:t>
            </a:r>
          </a:p>
          <a:p>
            <a:pPr>
              <a:defRPr/>
            </a:pPr>
            <a:r>
              <a:rPr lang="en-US" sz="1600" b="1" kern="0" dirty="0" err="1"/>
              <a:t>chronische</a:t>
            </a:r>
            <a:r>
              <a:rPr lang="en-US" sz="1600" b="1" kern="0" dirty="0"/>
              <a:t> </a:t>
            </a:r>
            <a:r>
              <a:rPr lang="en-US" sz="1600" b="1" kern="0" dirty="0" err="1"/>
              <a:t>Herz</a:t>
            </a:r>
            <a:r>
              <a:rPr lang="en-US" sz="1600" b="1" kern="0" dirty="0"/>
              <a:t>- und </a:t>
            </a:r>
            <a:r>
              <a:rPr lang="en-US" sz="1600" b="1" kern="0" dirty="0" err="1"/>
              <a:t>Lungenerkrankung</a:t>
            </a:r>
            <a:r>
              <a:rPr lang="en-US" sz="1600" b="1" kern="0" dirty="0"/>
              <a:t> </a:t>
            </a:r>
          </a:p>
        </p:txBody>
      </p:sp>
      <p:sp>
        <p:nvSpPr>
          <p:cNvPr id="7" name="TextBox 18">
            <a:extLst>
              <a:ext uri="{FF2B5EF4-FFF2-40B4-BE49-F238E27FC236}">
                <a16:creationId xmlns:a16="http://schemas.microsoft.com/office/drawing/2014/main" id="{D6D522B1-7D1A-CB15-0CEB-448A62E53037}"/>
              </a:ext>
            </a:extLst>
          </p:cNvPr>
          <p:cNvSpPr txBox="1"/>
          <p:nvPr/>
        </p:nvSpPr>
        <p:spPr>
          <a:xfrm>
            <a:off x="5301241" y="3863923"/>
            <a:ext cx="1668462" cy="831850"/>
          </a:xfrm>
          <a:prstGeom prst="rect">
            <a:avLst/>
          </a:prstGeom>
          <a:noFill/>
        </p:spPr>
        <p:txBody>
          <a:bodyPr>
            <a:spAutoFit/>
          </a:bodyPr>
          <a:lstStyle/>
          <a:p>
            <a:pPr>
              <a:defRPr/>
            </a:pPr>
            <a:r>
              <a:rPr lang="en-CA" sz="4800" b="1" kern="0" dirty="0">
                <a:solidFill>
                  <a:schemeClr val="accent1"/>
                </a:solidFill>
              </a:rPr>
              <a:t>20x</a:t>
            </a:r>
          </a:p>
        </p:txBody>
      </p:sp>
      <p:sp>
        <p:nvSpPr>
          <p:cNvPr id="9" name="TextBox 23">
            <a:extLst>
              <a:ext uri="{FF2B5EF4-FFF2-40B4-BE49-F238E27FC236}">
                <a16:creationId xmlns:a16="http://schemas.microsoft.com/office/drawing/2014/main" id="{4BF1163E-AF50-7D92-EC88-6B3145A9F9EB}"/>
              </a:ext>
            </a:extLst>
          </p:cNvPr>
          <p:cNvSpPr txBox="1"/>
          <p:nvPr/>
        </p:nvSpPr>
        <p:spPr>
          <a:xfrm>
            <a:off x="7443099" y="2423342"/>
            <a:ext cx="1504950" cy="769937"/>
          </a:xfrm>
          <a:prstGeom prst="rect">
            <a:avLst/>
          </a:prstGeom>
          <a:noFill/>
        </p:spPr>
        <p:txBody>
          <a:bodyPr>
            <a:spAutoFit/>
          </a:bodyPr>
          <a:lstStyle/>
          <a:p>
            <a:pPr>
              <a:defRPr/>
            </a:pPr>
            <a:r>
              <a:rPr lang="en-CA" sz="4400" b="1" kern="0" dirty="0">
                <a:solidFill>
                  <a:schemeClr val="accent1"/>
                </a:solidFill>
              </a:rPr>
              <a:t>12x</a:t>
            </a:r>
          </a:p>
        </p:txBody>
      </p:sp>
      <p:pic>
        <p:nvPicPr>
          <p:cNvPr id="10" name="Picture 12" descr="https://d30y9cdsu7xlg0.cloudfront.net/png/183057-200.png">
            <a:extLst>
              <a:ext uri="{FF2B5EF4-FFF2-40B4-BE49-F238E27FC236}">
                <a16:creationId xmlns:a16="http://schemas.microsoft.com/office/drawing/2014/main" id="{57FA39B5-DE07-CA8F-16A8-A22F9ECB9C9B}"/>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59001" y="2412229"/>
            <a:ext cx="10445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1">
            <a:extLst>
              <a:ext uri="{FF2B5EF4-FFF2-40B4-BE49-F238E27FC236}">
                <a16:creationId xmlns:a16="http://schemas.microsoft.com/office/drawing/2014/main" id="{8450C7BF-01C0-D626-4750-6D428B40A4F9}"/>
              </a:ext>
            </a:extLst>
          </p:cNvPr>
          <p:cNvSpPr/>
          <p:nvPr/>
        </p:nvSpPr>
        <p:spPr>
          <a:xfrm>
            <a:off x="3049588" y="3026593"/>
            <a:ext cx="2870200" cy="584775"/>
          </a:xfrm>
          <a:prstGeom prst="rect">
            <a:avLst/>
          </a:prstGeom>
          <a:noFill/>
        </p:spPr>
        <p:txBody>
          <a:bodyPr>
            <a:spAutoFit/>
          </a:bodyPr>
          <a:lstStyle/>
          <a:p>
            <a:pPr>
              <a:defRPr/>
            </a:pPr>
            <a:r>
              <a:rPr lang="en-US" sz="1600" kern="0" dirty="0" err="1"/>
              <a:t>bei</a:t>
            </a:r>
            <a:r>
              <a:rPr lang="en-US" sz="1600" kern="0" dirty="0"/>
              <a:t> </a:t>
            </a:r>
            <a:r>
              <a:rPr lang="en-US" sz="1600" b="1" kern="0" dirty="0" err="1"/>
              <a:t>chronischer</a:t>
            </a:r>
            <a:r>
              <a:rPr lang="en-US" sz="1600" b="1" kern="0" dirty="0"/>
              <a:t> </a:t>
            </a:r>
          </a:p>
          <a:p>
            <a:pPr>
              <a:defRPr/>
            </a:pPr>
            <a:r>
              <a:rPr lang="en-US" sz="1600" b="1" kern="0" dirty="0" err="1"/>
              <a:t>Herzerkrankung</a:t>
            </a:r>
            <a:r>
              <a:rPr lang="en-US" sz="1600" b="1" kern="0" dirty="0"/>
              <a:t> </a:t>
            </a:r>
            <a:endParaRPr lang="en-US" sz="1600" b="1" kern="0" baseline="30000" dirty="0"/>
          </a:p>
        </p:txBody>
      </p:sp>
      <p:sp>
        <p:nvSpPr>
          <p:cNvPr id="12" name="TextBox 39">
            <a:extLst>
              <a:ext uri="{FF2B5EF4-FFF2-40B4-BE49-F238E27FC236}">
                <a16:creationId xmlns:a16="http://schemas.microsoft.com/office/drawing/2014/main" id="{F6F2DB8B-9F5E-8BF5-4842-808EF3A1EDF1}"/>
              </a:ext>
            </a:extLst>
          </p:cNvPr>
          <p:cNvSpPr txBox="1"/>
          <p:nvPr/>
        </p:nvSpPr>
        <p:spPr>
          <a:xfrm>
            <a:off x="3001963" y="2423343"/>
            <a:ext cx="1058862" cy="769937"/>
          </a:xfrm>
          <a:prstGeom prst="rect">
            <a:avLst/>
          </a:prstGeom>
          <a:noFill/>
        </p:spPr>
        <p:txBody>
          <a:bodyPr>
            <a:spAutoFit/>
          </a:bodyPr>
          <a:lstStyle/>
          <a:p>
            <a:pPr>
              <a:defRPr/>
            </a:pPr>
            <a:r>
              <a:rPr lang="en-CA" sz="4400" b="1" kern="0" dirty="0">
                <a:solidFill>
                  <a:schemeClr val="accent1"/>
                </a:solidFill>
              </a:rPr>
              <a:t>5x</a:t>
            </a:r>
          </a:p>
        </p:txBody>
      </p:sp>
      <p:pic>
        <p:nvPicPr>
          <p:cNvPr id="13" name="Picture 4" descr="https://d30y9cdsu7xlg0.cloudfront.net/png/42688-200.png">
            <a:extLst>
              <a:ext uri="{FF2B5EF4-FFF2-40B4-BE49-F238E27FC236}">
                <a16:creationId xmlns:a16="http://schemas.microsoft.com/office/drawing/2014/main" id="{799E93CA-904F-AB48-AB25-3DEF8ADD7B25}"/>
              </a:ext>
            </a:extLst>
          </p:cNvPr>
          <p:cNvPicPr>
            <a:picLocks noChangeAspect="1" noChangeArrowheads="1"/>
          </p:cNvPicPr>
          <p:nvPr/>
        </p:nvPicPr>
        <p:blipFill rotWithShape="1">
          <a:blip r:embed="rId2"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l="-10926" t="-3821" r="-10926" b="-18031"/>
          <a:stretch/>
        </p:blipFill>
        <p:spPr bwMode="auto">
          <a:xfrm>
            <a:off x="3981241" y="4268222"/>
            <a:ext cx="1116000" cy="1423180"/>
          </a:xfrm>
          <a:prstGeom prst="ellipse">
            <a:avLst/>
          </a:prstGeom>
          <a:noFill/>
          <a:ln w="38100">
            <a:noFill/>
          </a:ln>
        </p:spPr>
      </p:pic>
      <p:pic>
        <p:nvPicPr>
          <p:cNvPr id="14" name="Picture 12" descr="https://d30y9cdsu7xlg0.cloudfront.net/png/183057-200.png">
            <a:extLst>
              <a:ext uri="{FF2B5EF4-FFF2-40B4-BE49-F238E27FC236}">
                <a16:creationId xmlns:a16="http://schemas.microsoft.com/office/drawing/2014/main" id="{F5DC7EBB-C712-5AE7-812A-CC5021E68E5C}"/>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436054" y="3838524"/>
            <a:ext cx="10445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9">
            <a:extLst>
              <a:ext uri="{FF2B5EF4-FFF2-40B4-BE49-F238E27FC236}">
                <a16:creationId xmlns:a16="http://schemas.microsoft.com/office/drawing/2014/main" id="{AC51AECE-D0F8-E96A-F1C0-6D5F74E45CCB}"/>
              </a:ext>
            </a:extLst>
          </p:cNvPr>
          <p:cNvSpPr txBox="1"/>
          <p:nvPr/>
        </p:nvSpPr>
        <p:spPr>
          <a:xfrm>
            <a:off x="738190" y="5985814"/>
            <a:ext cx="10729912" cy="261610"/>
          </a:xfrm>
          <a:prstGeom prst="rect">
            <a:avLst/>
          </a:prstGeom>
          <a:noFill/>
        </p:spPr>
        <p:txBody>
          <a:bodyPr wrap="square" rtlCol="0" anchor="b">
            <a:spAutoFit/>
          </a:bodyPr>
          <a:lstStyle/>
          <a:p>
            <a:pPr lvl="0">
              <a:defRPr/>
            </a:pPr>
            <a:r>
              <a:rPr lang="en-GB" sz="900" dirty="0"/>
              <a:t>1. </a:t>
            </a:r>
            <a:r>
              <a:rPr lang="en-GB" sz="900" dirty="0" err="1"/>
              <a:t>Schanzer</a:t>
            </a:r>
            <a:r>
              <a:rPr lang="en-GB" sz="900" dirty="0"/>
              <a:t> DL et al. Vaccine 2008;  26(36): 4697-4703</a:t>
            </a:r>
            <a:r>
              <a:rPr lang="en-GB" sz="1100" dirty="0"/>
              <a:t>.</a:t>
            </a:r>
          </a:p>
        </p:txBody>
      </p:sp>
      <p:sp>
        <p:nvSpPr>
          <p:cNvPr id="16" name="Rectangle 37">
            <a:extLst>
              <a:ext uri="{FF2B5EF4-FFF2-40B4-BE49-F238E27FC236}">
                <a16:creationId xmlns:a16="http://schemas.microsoft.com/office/drawing/2014/main" id="{308754B0-F0E7-D217-C23F-B7B845042606}"/>
              </a:ext>
            </a:extLst>
          </p:cNvPr>
          <p:cNvSpPr/>
          <p:nvPr/>
        </p:nvSpPr>
        <p:spPr>
          <a:xfrm>
            <a:off x="7468587" y="3026593"/>
            <a:ext cx="2640012" cy="584775"/>
          </a:xfrm>
          <a:prstGeom prst="rect">
            <a:avLst/>
          </a:prstGeom>
          <a:noFill/>
        </p:spPr>
        <p:txBody>
          <a:bodyPr>
            <a:spAutoFit/>
          </a:bodyPr>
          <a:lstStyle/>
          <a:p>
            <a:pPr>
              <a:defRPr/>
            </a:pPr>
            <a:r>
              <a:rPr lang="en-US" sz="1600" kern="0" dirty="0" err="1"/>
              <a:t>bei</a:t>
            </a:r>
            <a:r>
              <a:rPr lang="en-US" sz="1600" kern="0" dirty="0"/>
              <a:t> </a:t>
            </a:r>
            <a:r>
              <a:rPr lang="en-US" sz="1600" b="1" kern="0" dirty="0" err="1"/>
              <a:t>chronischer</a:t>
            </a:r>
            <a:r>
              <a:rPr lang="en-US" sz="1600" b="1" kern="0" dirty="0"/>
              <a:t> </a:t>
            </a:r>
            <a:r>
              <a:rPr lang="en-US" sz="1600" b="1" kern="0" dirty="0" err="1"/>
              <a:t>Lungenerkrankung</a:t>
            </a:r>
            <a:endParaRPr lang="en-US" sz="1600" b="1" kern="0" dirty="0"/>
          </a:p>
        </p:txBody>
      </p:sp>
    </p:spTree>
    <p:extLst>
      <p:ext uri="{BB962C8B-B14F-4D97-AF65-F5344CB8AC3E}">
        <p14:creationId xmlns:p14="http://schemas.microsoft.com/office/powerpoint/2010/main" val="1011843112"/>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HEMEID" val="1"/>
</p:tagLst>
</file>

<file path=ppt/tags/tag10.xml><?xml version="1.0" encoding="utf-8"?>
<p:tagLst xmlns:a="http://schemas.openxmlformats.org/drawingml/2006/main" xmlns:r="http://schemas.openxmlformats.org/officeDocument/2006/relationships" xmlns:p="http://schemas.openxmlformats.org/presentationml/2006/main">
  <p:tag name="THEMEID" val="1"/>
</p:tagLst>
</file>

<file path=ppt/tags/tag11.xml><?xml version="1.0" encoding="utf-8"?>
<p:tagLst xmlns:a="http://schemas.openxmlformats.org/drawingml/2006/main" xmlns:r="http://schemas.openxmlformats.org/officeDocument/2006/relationships" xmlns:p="http://schemas.openxmlformats.org/presentationml/2006/main">
  <p:tag name="THEMEID" val="2"/>
</p:tagLst>
</file>

<file path=ppt/tags/tag12.xml><?xml version="1.0" encoding="utf-8"?>
<p:tagLst xmlns:a="http://schemas.openxmlformats.org/drawingml/2006/main" xmlns:r="http://schemas.openxmlformats.org/officeDocument/2006/relationships" xmlns:p="http://schemas.openxmlformats.org/presentationml/2006/main">
  <p:tag name="THEMEID" val="3"/>
</p:tagLst>
</file>

<file path=ppt/tags/tag13.xml><?xml version="1.0" encoding="utf-8"?>
<p:tagLst xmlns:a="http://schemas.openxmlformats.org/drawingml/2006/main" xmlns:r="http://schemas.openxmlformats.org/officeDocument/2006/relationships" xmlns:p="http://schemas.openxmlformats.org/presentationml/2006/main">
  <p:tag name="THEMEID" val="4"/>
</p:tagLst>
</file>

<file path=ppt/tags/tag14.xml><?xml version="1.0" encoding="utf-8"?>
<p:tagLst xmlns:a="http://schemas.openxmlformats.org/drawingml/2006/main" xmlns:r="http://schemas.openxmlformats.org/officeDocument/2006/relationships" xmlns:p="http://schemas.openxmlformats.org/presentationml/2006/main">
  <p:tag name="THEMEID" val="5"/>
</p:tagLst>
</file>

<file path=ppt/tags/tag15.xml><?xml version="1.0" encoding="utf-8"?>
<p:tagLst xmlns:a="http://schemas.openxmlformats.org/drawingml/2006/main" xmlns:r="http://schemas.openxmlformats.org/officeDocument/2006/relationships" xmlns:p="http://schemas.openxmlformats.org/presentationml/2006/main">
  <p:tag name="THEMEID" val="6"/>
</p:tagLst>
</file>

<file path=ppt/tags/tag16.xml><?xml version="1.0" encoding="utf-8"?>
<p:tagLst xmlns:a="http://schemas.openxmlformats.org/drawingml/2006/main" xmlns:r="http://schemas.openxmlformats.org/officeDocument/2006/relationships" xmlns:p="http://schemas.openxmlformats.org/presentationml/2006/main">
  <p:tag name="THEMEID" val="7"/>
</p:tagLst>
</file>

<file path=ppt/tags/tag17.xml><?xml version="1.0" encoding="utf-8"?>
<p:tagLst xmlns:a="http://schemas.openxmlformats.org/drawingml/2006/main" xmlns:r="http://schemas.openxmlformats.org/officeDocument/2006/relationships" xmlns:p="http://schemas.openxmlformats.org/presentationml/2006/main">
  <p:tag name="THEMEID" val="8"/>
</p:tagLst>
</file>

<file path=ppt/tags/tag18.xml><?xml version="1.0" encoding="utf-8"?>
<p:tagLst xmlns:a="http://schemas.openxmlformats.org/drawingml/2006/main" xmlns:r="http://schemas.openxmlformats.org/officeDocument/2006/relationships" xmlns:p="http://schemas.openxmlformats.org/presentationml/2006/main">
  <p:tag name="THEMEID" val="9"/>
</p:tagLst>
</file>

<file path=ppt/tags/tag19.xml><?xml version="1.0" encoding="utf-8"?>
<p:tagLst xmlns:a="http://schemas.openxmlformats.org/drawingml/2006/main" xmlns:r="http://schemas.openxmlformats.org/officeDocument/2006/relationships" xmlns:p="http://schemas.openxmlformats.org/presentationml/2006/main">
  <p:tag name="THEMEID" val="1"/>
</p:tagLst>
</file>

<file path=ppt/tags/tag2.xml><?xml version="1.0" encoding="utf-8"?>
<p:tagLst xmlns:a="http://schemas.openxmlformats.org/drawingml/2006/main" xmlns:r="http://schemas.openxmlformats.org/officeDocument/2006/relationships" xmlns:p="http://schemas.openxmlformats.org/presentationml/2006/main">
  <p:tag name="THEMEID" val="2"/>
</p:tagLst>
</file>

<file path=ppt/tags/tag20.xml><?xml version="1.0" encoding="utf-8"?>
<p:tagLst xmlns:a="http://schemas.openxmlformats.org/drawingml/2006/main" xmlns:r="http://schemas.openxmlformats.org/officeDocument/2006/relationships" xmlns:p="http://schemas.openxmlformats.org/presentationml/2006/main">
  <p:tag name="THEMEID" val="2"/>
</p:tagLst>
</file>

<file path=ppt/tags/tag21.xml><?xml version="1.0" encoding="utf-8"?>
<p:tagLst xmlns:a="http://schemas.openxmlformats.org/drawingml/2006/main" xmlns:r="http://schemas.openxmlformats.org/officeDocument/2006/relationships" xmlns:p="http://schemas.openxmlformats.org/presentationml/2006/main">
  <p:tag name="THEMEID" val="3"/>
</p:tagLst>
</file>

<file path=ppt/tags/tag22.xml><?xml version="1.0" encoding="utf-8"?>
<p:tagLst xmlns:a="http://schemas.openxmlformats.org/drawingml/2006/main" xmlns:r="http://schemas.openxmlformats.org/officeDocument/2006/relationships" xmlns:p="http://schemas.openxmlformats.org/presentationml/2006/main">
  <p:tag name="THEMEID" val="4"/>
</p:tagLst>
</file>

<file path=ppt/tags/tag23.xml><?xml version="1.0" encoding="utf-8"?>
<p:tagLst xmlns:a="http://schemas.openxmlformats.org/drawingml/2006/main" xmlns:r="http://schemas.openxmlformats.org/officeDocument/2006/relationships" xmlns:p="http://schemas.openxmlformats.org/presentationml/2006/main">
  <p:tag name="THEMEID" val="5"/>
</p:tagLst>
</file>

<file path=ppt/tags/tag24.xml><?xml version="1.0" encoding="utf-8"?>
<p:tagLst xmlns:a="http://schemas.openxmlformats.org/drawingml/2006/main" xmlns:r="http://schemas.openxmlformats.org/officeDocument/2006/relationships" xmlns:p="http://schemas.openxmlformats.org/presentationml/2006/main">
  <p:tag name="THEMEID" val="6"/>
</p:tagLst>
</file>

<file path=ppt/tags/tag25.xml><?xml version="1.0" encoding="utf-8"?>
<p:tagLst xmlns:a="http://schemas.openxmlformats.org/drawingml/2006/main" xmlns:r="http://schemas.openxmlformats.org/officeDocument/2006/relationships" xmlns:p="http://schemas.openxmlformats.org/presentationml/2006/main">
  <p:tag name="THEMEID" val="7"/>
</p:tagLst>
</file>

<file path=ppt/tags/tag26.xml><?xml version="1.0" encoding="utf-8"?>
<p:tagLst xmlns:a="http://schemas.openxmlformats.org/drawingml/2006/main" xmlns:r="http://schemas.openxmlformats.org/officeDocument/2006/relationships" xmlns:p="http://schemas.openxmlformats.org/presentationml/2006/main">
  <p:tag name="THEMEID" val="8"/>
</p:tagLst>
</file>

<file path=ppt/tags/tag27.xml><?xml version="1.0" encoding="utf-8"?>
<p:tagLst xmlns:a="http://schemas.openxmlformats.org/drawingml/2006/main" xmlns:r="http://schemas.openxmlformats.org/officeDocument/2006/relationships" xmlns:p="http://schemas.openxmlformats.org/presentationml/2006/main">
  <p:tag name="THEMEID" val="9"/>
</p:tagLst>
</file>

<file path=ppt/tags/tag28.xml><?xml version="1.0" encoding="utf-8"?>
<p:tagLst xmlns:a="http://schemas.openxmlformats.org/drawingml/2006/main" xmlns:r="http://schemas.openxmlformats.org/officeDocument/2006/relationships" xmlns:p="http://schemas.openxmlformats.org/presentationml/2006/main">
  <p:tag name="THEMEID" val="1"/>
</p:tagLst>
</file>

<file path=ppt/tags/tag29.xml><?xml version="1.0" encoding="utf-8"?>
<p:tagLst xmlns:a="http://schemas.openxmlformats.org/drawingml/2006/main" xmlns:r="http://schemas.openxmlformats.org/officeDocument/2006/relationships" xmlns:p="http://schemas.openxmlformats.org/presentationml/2006/main">
  <p:tag name="THEMEID" val="2"/>
</p:tagLst>
</file>

<file path=ppt/tags/tag3.xml><?xml version="1.0" encoding="utf-8"?>
<p:tagLst xmlns:a="http://schemas.openxmlformats.org/drawingml/2006/main" xmlns:r="http://schemas.openxmlformats.org/officeDocument/2006/relationships" xmlns:p="http://schemas.openxmlformats.org/presentationml/2006/main">
  <p:tag name="THEMEID" val="3"/>
</p:tagLst>
</file>

<file path=ppt/tags/tag30.xml><?xml version="1.0" encoding="utf-8"?>
<p:tagLst xmlns:a="http://schemas.openxmlformats.org/drawingml/2006/main" xmlns:r="http://schemas.openxmlformats.org/officeDocument/2006/relationships" xmlns:p="http://schemas.openxmlformats.org/presentationml/2006/main">
  <p:tag name="THEMEID" val="3"/>
</p:tagLst>
</file>

<file path=ppt/tags/tag31.xml><?xml version="1.0" encoding="utf-8"?>
<p:tagLst xmlns:a="http://schemas.openxmlformats.org/drawingml/2006/main" xmlns:r="http://schemas.openxmlformats.org/officeDocument/2006/relationships" xmlns:p="http://schemas.openxmlformats.org/presentationml/2006/main">
  <p:tag name="THEMEID" val="4"/>
</p:tagLst>
</file>

<file path=ppt/tags/tag32.xml><?xml version="1.0" encoding="utf-8"?>
<p:tagLst xmlns:a="http://schemas.openxmlformats.org/drawingml/2006/main" xmlns:r="http://schemas.openxmlformats.org/officeDocument/2006/relationships" xmlns:p="http://schemas.openxmlformats.org/presentationml/2006/main">
  <p:tag name="THEMEID" val="5"/>
</p:tagLst>
</file>

<file path=ppt/tags/tag33.xml><?xml version="1.0" encoding="utf-8"?>
<p:tagLst xmlns:a="http://schemas.openxmlformats.org/drawingml/2006/main" xmlns:r="http://schemas.openxmlformats.org/officeDocument/2006/relationships" xmlns:p="http://schemas.openxmlformats.org/presentationml/2006/main">
  <p:tag name="THEMEID" val="6"/>
</p:tagLst>
</file>

<file path=ppt/tags/tag34.xml><?xml version="1.0" encoding="utf-8"?>
<p:tagLst xmlns:a="http://schemas.openxmlformats.org/drawingml/2006/main" xmlns:r="http://schemas.openxmlformats.org/officeDocument/2006/relationships" xmlns:p="http://schemas.openxmlformats.org/presentationml/2006/main">
  <p:tag name="THEMEID" val="7"/>
</p:tagLst>
</file>

<file path=ppt/tags/tag35.xml><?xml version="1.0" encoding="utf-8"?>
<p:tagLst xmlns:a="http://schemas.openxmlformats.org/drawingml/2006/main" xmlns:r="http://schemas.openxmlformats.org/officeDocument/2006/relationships" xmlns:p="http://schemas.openxmlformats.org/presentationml/2006/main">
  <p:tag name="THEMEID" val="8"/>
</p:tagLst>
</file>

<file path=ppt/tags/tag36.xml><?xml version="1.0" encoding="utf-8"?>
<p:tagLst xmlns:a="http://schemas.openxmlformats.org/drawingml/2006/main" xmlns:r="http://schemas.openxmlformats.org/officeDocument/2006/relationships" xmlns:p="http://schemas.openxmlformats.org/presentationml/2006/main">
  <p:tag name="THEMEID" val="9"/>
</p:tagLst>
</file>

<file path=ppt/tags/tag4.xml><?xml version="1.0" encoding="utf-8"?>
<p:tagLst xmlns:a="http://schemas.openxmlformats.org/drawingml/2006/main" xmlns:r="http://schemas.openxmlformats.org/officeDocument/2006/relationships" xmlns:p="http://schemas.openxmlformats.org/presentationml/2006/main">
  <p:tag name="THEMEID" val="4"/>
</p:tagLst>
</file>

<file path=ppt/tags/tag5.xml><?xml version="1.0" encoding="utf-8"?>
<p:tagLst xmlns:a="http://schemas.openxmlformats.org/drawingml/2006/main" xmlns:r="http://schemas.openxmlformats.org/officeDocument/2006/relationships" xmlns:p="http://schemas.openxmlformats.org/presentationml/2006/main">
  <p:tag name="THEMEID" val="5"/>
</p:tagLst>
</file>

<file path=ppt/tags/tag6.xml><?xml version="1.0" encoding="utf-8"?>
<p:tagLst xmlns:a="http://schemas.openxmlformats.org/drawingml/2006/main" xmlns:r="http://schemas.openxmlformats.org/officeDocument/2006/relationships" xmlns:p="http://schemas.openxmlformats.org/presentationml/2006/main">
  <p:tag name="THEMEID" val="6"/>
</p:tagLst>
</file>

<file path=ppt/tags/tag7.xml><?xml version="1.0" encoding="utf-8"?>
<p:tagLst xmlns:a="http://schemas.openxmlformats.org/drawingml/2006/main" xmlns:r="http://schemas.openxmlformats.org/officeDocument/2006/relationships" xmlns:p="http://schemas.openxmlformats.org/presentationml/2006/main">
  <p:tag name="THEMEID" val="7"/>
</p:tagLst>
</file>

<file path=ppt/tags/tag8.xml><?xml version="1.0" encoding="utf-8"?>
<p:tagLst xmlns:a="http://schemas.openxmlformats.org/drawingml/2006/main" xmlns:r="http://schemas.openxmlformats.org/officeDocument/2006/relationships" xmlns:p="http://schemas.openxmlformats.org/presentationml/2006/main">
  <p:tag name="THEMEID" val="8"/>
</p:tagLst>
</file>

<file path=ppt/tags/tag9.xml><?xml version="1.0" encoding="utf-8"?>
<p:tagLst xmlns:a="http://schemas.openxmlformats.org/drawingml/2006/main" xmlns:r="http://schemas.openxmlformats.org/officeDocument/2006/relationships" xmlns:p="http://schemas.openxmlformats.org/presentationml/2006/main">
  <p:tag name="THEMEID" val="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tragsvolage Vorlage Kattenbühl.potx" id="{9B9A45B1-AFEA-4154-9F7A-7C1990B18B62}" vid="{46AD6BA6-D27B-4AE2-8E3C-C11A727EBFD2}"/>
    </a:ext>
  </a:extLst>
</a:theme>
</file>

<file path=ppt/theme/theme2.xml><?xml version="1.0" encoding="utf-8"?>
<a:theme xmlns:a="http://schemas.openxmlformats.org/drawingml/2006/main" name="CSL Template BLANKO">
  <a:themeElements>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Utility Pink">
      <a:srgbClr val="DB2877"/>
    </a:custClr>
    <a:custClr name="Utility Orange">
      <a:srgbClr val="F06125"/>
    </a:custClr>
    <a:custClr name="Utility Yellow">
      <a:srgbClr val="F5C017"/>
    </a:custClr>
    <a:custClr name="Utility Lime">
      <a:srgbClr val="C6D92D"/>
    </a:custClr>
    <a:custClr name="Utility Teal">
      <a:srgbClr val="00A28A"/>
    </a:custClr>
    <a:custClr name="Utility Aqua">
      <a:srgbClr val="03B3BE"/>
    </a:custClr>
    <a:custClr name="Utility Blue">
      <a:srgbClr val="0E56A5"/>
    </a:custClr>
    <a:custClr name="Utility Purple">
      <a:srgbClr val="975DA2"/>
    </a:custClr>
    <a:custClr name="Utility Indigo">
      <a:srgbClr val="572A7B"/>
    </a:custClr>
  </a:custClrLst>
  <a:extLst>
    <a:ext uri="{05A4C25C-085E-4340-85A3-A5531E510DB2}">
      <thm15:themeFamily xmlns:thm15="http://schemas.microsoft.com/office/thememl/2012/main" name="CSL-Seqirus-PPT-Template-2022" id="{51547D94-A842-4C07-A12B-58314060971F}" vid="{7BD51978-2A19-4480-A312-CD45C8368C88}"/>
    </a:ext>
  </a:extLst>
</a:theme>
</file>

<file path=ppt/theme/theme3.xml><?xml version="1.0" encoding="utf-8"?>
<a:theme xmlns:a="http://schemas.openxmlformats.org/drawingml/2006/main" name="1_CSL Template BLANKO">
  <a:themeElements>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Utility Pink">
      <a:srgbClr val="DB2877"/>
    </a:custClr>
    <a:custClr name="Utility Orange">
      <a:srgbClr val="F06125"/>
    </a:custClr>
    <a:custClr name="Utility Yellow">
      <a:srgbClr val="F5C017"/>
    </a:custClr>
    <a:custClr name="Utility Lime">
      <a:srgbClr val="C6D92D"/>
    </a:custClr>
    <a:custClr name="Utility Teal">
      <a:srgbClr val="00A28A"/>
    </a:custClr>
    <a:custClr name="Utility Aqua">
      <a:srgbClr val="03B3BE"/>
    </a:custClr>
    <a:custClr name="Utility Blue">
      <a:srgbClr val="0E56A5"/>
    </a:custClr>
    <a:custClr name="Utility Purple">
      <a:srgbClr val="975DA2"/>
    </a:custClr>
    <a:custClr name="Utility Indigo">
      <a:srgbClr val="572A7B"/>
    </a:custClr>
  </a:custClrLst>
  <a:extLst>
    <a:ext uri="{05A4C25C-085E-4340-85A3-A5531E510DB2}">
      <thm15:themeFamily xmlns:thm15="http://schemas.microsoft.com/office/thememl/2012/main" name="CSL-Seqirus-PPT-Template-2022" id="{51547D94-A842-4C07-A12B-58314060971F}" vid="{7BD51978-2A19-4480-A312-CD45C8368C88}"/>
    </a:ext>
  </a:extLst>
</a:theme>
</file>

<file path=ppt/theme/theme4.xml><?xml version="1.0" encoding="utf-8"?>
<a:theme xmlns:a="http://schemas.openxmlformats.org/drawingml/2006/main" name="3_CSL Template BLANKO">
  <a:themeElements>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Utility Pink">
      <a:srgbClr val="DB2877"/>
    </a:custClr>
    <a:custClr name="Utility Orange">
      <a:srgbClr val="F06125"/>
    </a:custClr>
    <a:custClr name="Utility Yellow">
      <a:srgbClr val="F5C017"/>
    </a:custClr>
    <a:custClr name="Utility Lime">
      <a:srgbClr val="C6D92D"/>
    </a:custClr>
    <a:custClr name="Utility Teal">
      <a:srgbClr val="00A28A"/>
    </a:custClr>
    <a:custClr name="Utility Aqua">
      <a:srgbClr val="03B3BE"/>
    </a:custClr>
    <a:custClr name="Utility Blue">
      <a:srgbClr val="0E56A5"/>
    </a:custClr>
    <a:custClr name="Utility Purple">
      <a:srgbClr val="975DA2"/>
    </a:custClr>
    <a:custClr name="Utility Indigo">
      <a:srgbClr val="572A7B"/>
    </a:custClr>
  </a:custClrLst>
  <a:extLst>
    <a:ext uri="{05A4C25C-085E-4340-85A3-A5531E510DB2}">
      <thm15:themeFamily xmlns:thm15="http://schemas.microsoft.com/office/thememl/2012/main" name="CSL-Seqirus-PPT-Template-2022" id="{51547D94-A842-4C07-A12B-58314060971F}" vid="{7BD51978-2A19-4480-A312-CD45C8368C88}"/>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themeOverride>
</file>

<file path=ppt/theme/themeOverride2.xml><?xml version="1.0" encoding="utf-8"?>
<a:themeOverride xmlns:a="http://schemas.openxmlformats.org/drawingml/2006/main">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Vortragsvolage Vorlage Kattenbühl</Template>
  <TotalTime>0</TotalTime>
  <Words>8026</Words>
  <Application>Microsoft Office PowerPoint</Application>
  <PresentationFormat>Breitbild</PresentationFormat>
  <Paragraphs>826</Paragraphs>
  <Slides>45</Slides>
  <Notes>36</Notes>
  <HiddenSlides>2</HiddenSlides>
  <MMClips>0</MMClips>
  <ScaleCrop>false</ScaleCrop>
  <HeadingPairs>
    <vt:vector size="6" baseType="variant">
      <vt:variant>
        <vt:lpstr>Verwendete Schriftarten</vt:lpstr>
      </vt:variant>
      <vt:variant>
        <vt:i4>20</vt:i4>
      </vt:variant>
      <vt:variant>
        <vt:lpstr>Design</vt:lpstr>
      </vt:variant>
      <vt:variant>
        <vt:i4>4</vt:i4>
      </vt:variant>
      <vt:variant>
        <vt:lpstr>Folientitel</vt:lpstr>
      </vt:variant>
      <vt:variant>
        <vt:i4>45</vt:i4>
      </vt:variant>
    </vt:vector>
  </HeadingPairs>
  <TitlesOfParts>
    <vt:vector size="69" baseType="lpstr">
      <vt:lpstr>AdvTT28db423f</vt:lpstr>
      <vt:lpstr>-apple-system</vt:lpstr>
      <vt:lpstr>Arial</vt:lpstr>
      <vt:lpstr>Calibri</vt:lpstr>
      <vt:lpstr>Calibri Light</vt:lpstr>
      <vt:lpstr>Cambria</vt:lpstr>
      <vt:lpstr>Century Gothic</vt:lpstr>
      <vt:lpstr>ElsevierGulliver</vt:lpstr>
      <vt:lpstr>ff-scala-sans-pro</vt:lpstr>
      <vt:lpstr>Lyon Text Web</vt:lpstr>
      <vt:lpstr>Montserrat</vt:lpstr>
      <vt:lpstr>Montserrat Light</vt:lpstr>
      <vt:lpstr>MyriadPro-SemiboldSemiCn2</vt:lpstr>
      <vt:lpstr>OTNEJMScalaSansLF</vt:lpstr>
      <vt:lpstr>Segoe UI</vt:lpstr>
      <vt:lpstr>Source Sans Pro</vt:lpstr>
      <vt:lpstr>System Font Regular</vt:lpstr>
      <vt:lpstr>Utopia-Regular</vt:lpstr>
      <vt:lpstr>Verdana</vt:lpstr>
      <vt:lpstr>Wingdings</vt:lpstr>
      <vt:lpstr>Office</vt:lpstr>
      <vt:lpstr>CSL Template BLANKO</vt:lpstr>
      <vt:lpstr>1_CSL Template BLANKO</vt:lpstr>
      <vt:lpstr>3_CSL Template BLANKO</vt:lpstr>
      <vt:lpstr>PowerPoint-Präsentation</vt:lpstr>
      <vt:lpstr>Offenlegung von Interessenkonflikten  Carsten Hafer</vt:lpstr>
      <vt:lpstr>PowerPoint-Präsentation</vt:lpstr>
      <vt:lpstr>Grippeähnliche Erkrankungen  (ILI = influenza-like illness)</vt:lpstr>
      <vt:lpstr>PowerPoint-Präsentation</vt:lpstr>
      <vt:lpstr>PowerPoint-Präsentation</vt:lpstr>
      <vt:lpstr>Saisonale Influenza - ein häufig unterschätztes Risiko:  Exzess-Mortaliät</vt:lpstr>
      <vt:lpstr>Eine Influenza-Infektion betrifft alle Altersgruppen…</vt:lpstr>
      <vt:lpstr>PowerPoint-Präsentation</vt:lpstr>
      <vt:lpstr>Zusammenhang zwischen Altern und Influenza</vt:lpstr>
      <vt:lpstr>Komplikationen Influenza1-3</vt:lpstr>
      <vt:lpstr>Kardiovaskuläre Komplikationen</vt:lpstr>
      <vt:lpstr>PowerPoint-Präsentation</vt:lpstr>
      <vt:lpstr>PowerPoint-Präsentation</vt:lpstr>
      <vt:lpstr>Grippeimpfung bei Hypertonie </vt:lpstr>
      <vt:lpstr>PowerPoint-Präsentation</vt:lpstr>
      <vt:lpstr>PowerPoint-Präsentation</vt:lpstr>
      <vt:lpstr>Ein hoher Anteil der Personen zwischen 50-64 und ≥65 Jahren weisen einen oder mehrere Influenza-Risikofaktoren auf1 </vt:lpstr>
      <vt:lpstr>PowerPoint-Präsentation</vt:lpstr>
      <vt:lpstr>PowerPoint-Präsentation</vt:lpstr>
      <vt:lpstr>PowerPoint-Präsentation</vt:lpstr>
      <vt:lpstr>PowerPoint-Präsentation</vt:lpstr>
      <vt:lpstr>PowerPoint-Präsentation</vt:lpstr>
      <vt:lpstr>Welche Faktoren haben Einfluss auf die Impfeffektivität?1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Gleichzeitige Impfung Influenza und COVID-19</vt:lpstr>
      <vt:lpstr>Influenza: häufigste impfpräventable Reisekrankheit1</vt:lpstr>
      <vt:lpstr>Abschließende Fakten zu Influenza</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Eisentherapie 2. Influenza - Impfstoff</dc:title>
  <dc:creator>Carsten Hafer</dc:creator>
  <cp:lastModifiedBy>Carsten Hafer</cp:lastModifiedBy>
  <cp:revision>29</cp:revision>
  <dcterms:created xsi:type="dcterms:W3CDTF">2023-11-04T20:21:43Z</dcterms:created>
  <dcterms:modified xsi:type="dcterms:W3CDTF">2024-09-10T16:01:02Z</dcterms:modified>
</cp:coreProperties>
</file>