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256" r:id="rId2"/>
    <p:sldId id="2146847466" r:id="rId3"/>
    <p:sldId id="1813" r:id="rId4"/>
    <p:sldId id="2146847492" r:id="rId5"/>
    <p:sldId id="2146847467" r:id="rId6"/>
    <p:sldId id="2146847475" r:id="rId7"/>
    <p:sldId id="2146847476" r:id="rId8"/>
    <p:sldId id="439" r:id="rId9"/>
    <p:sldId id="618" r:id="rId10"/>
    <p:sldId id="294" r:id="rId11"/>
    <p:sldId id="303" r:id="rId12"/>
    <p:sldId id="620" r:id="rId13"/>
    <p:sldId id="2146847473" r:id="rId14"/>
    <p:sldId id="1881839949" r:id="rId15"/>
    <p:sldId id="1881839946" r:id="rId16"/>
    <p:sldId id="1881839944" r:id="rId17"/>
    <p:sldId id="1881839952" r:id="rId18"/>
    <p:sldId id="1881839940" r:id="rId19"/>
    <p:sldId id="1881839941" r:id="rId20"/>
    <p:sldId id="537" r:id="rId21"/>
    <p:sldId id="363" r:id="rId22"/>
    <p:sldId id="555" r:id="rId23"/>
    <p:sldId id="451" r:id="rId24"/>
    <p:sldId id="455" r:id="rId25"/>
    <p:sldId id="2146847459" r:id="rId26"/>
    <p:sldId id="2146847478" r:id="rId27"/>
    <p:sldId id="1881839969" r:id="rId28"/>
    <p:sldId id="1881839959" r:id="rId29"/>
    <p:sldId id="1881839967" r:id="rId30"/>
    <p:sldId id="1881839958" r:id="rId31"/>
    <p:sldId id="1881839964" r:id="rId32"/>
    <p:sldId id="1881839971" r:id="rId33"/>
    <p:sldId id="283" r:id="rId34"/>
    <p:sldId id="362" r:id="rId35"/>
    <p:sldId id="2146847469" r:id="rId36"/>
    <p:sldId id="306" r:id="rId37"/>
    <p:sldId id="291" r:id="rId38"/>
    <p:sldId id="1809" r:id="rId39"/>
    <p:sldId id="408" r:id="rId40"/>
    <p:sldId id="411" r:id="rId41"/>
    <p:sldId id="331" r:id="rId42"/>
    <p:sldId id="398" r:id="rId43"/>
    <p:sldId id="361" r:id="rId44"/>
    <p:sldId id="330" r:id="rId45"/>
    <p:sldId id="2146847482" r:id="rId46"/>
    <p:sldId id="2146847470" r:id="rId47"/>
    <p:sldId id="289" r:id="rId48"/>
    <p:sldId id="503" r:id="rId49"/>
    <p:sldId id="2146847471" r:id="rId50"/>
    <p:sldId id="280" r:id="rId51"/>
    <p:sldId id="508" r:id="rId52"/>
    <p:sldId id="2146847490" r:id="rId53"/>
    <p:sldId id="267" r:id="rId54"/>
    <p:sldId id="480" r:id="rId55"/>
    <p:sldId id="481" r:id="rId56"/>
    <p:sldId id="2146847484" r:id="rId57"/>
    <p:sldId id="2146847486" r:id="rId58"/>
    <p:sldId id="2146847487" r:id="rId59"/>
    <p:sldId id="2146847488" r:id="rId60"/>
    <p:sldId id="1801" r:id="rId61"/>
    <p:sldId id="2146847491" r:id="rId62"/>
    <p:sldId id="2146847489" r:id="rId63"/>
    <p:sldId id="2146847480" r:id="rId64"/>
    <p:sldId id="2146847481" r:id="rId65"/>
    <p:sldId id="1881839973" r:id="rId66"/>
    <p:sldId id="2146847479" r:id="rId67"/>
    <p:sldId id="384" r:id="rId68"/>
    <p:sldId id="405" r:id="rId6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CB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1" autoAdjust="0"/>
    <p:restoredTop sz="85047" autoAdjust="0"/>
  </p:normalViewPr>
  <p:slideViewPr>
    <p:cSldViewPr snapToGrid="0">
      <p:cViewPr>
        <p:scale>
          <a:sx n="80" d="100"/>
          <a:sy n="80" d="100"/>
        </p:scale>
        <p:origin x="678" y="189"/>
      </p:cViewPr>
      <p:guideLst/>
    </p:cSldViewPr>
  </p:slideViewPr>
  <p:outlineViewPr>
    <p:cViewPr>
      <p:scale>
        <a:sx n="33" d="100"/>
        <a:sy n="33" d="100"/>
      </p:scale>
      <p:origin x="0" y="-46818"/>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E91E52-5568-4313-9FE6-CD58E2509F5D}" type="datetimeFigureOut">
              <a:rPr lang="de-DE" smtClean="0"/>
              <a:t>13.03.2025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B1E002-DD7E-471A-A18E-7A718FB1AB8A}" type="slidenum">
              <a:rPr lang="de-DE" smtClean="0"/>
              <a:t>‹Nr.›</a:t>
            </a:fld>
            <a:endParaRPr lang="de-DE"/>
          </a:p>
        </p:txBody>
      </p:sp>
    </p:spTree>
    <p:extLst>
      <p:ext uri="{BB962C8B-B14F-4D97-AF65-F5344CB8AC3E}">
        <p14:creationId xmlns:p14="http://schemas.microsoft.com/office/powerpoint/2010/main" val="1274695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nature.com/nrneph/journal/v13/n2/full/nrneph.2016.193.html#ref2"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8" Type="http://schemas.openxmlformats.org/officeDocument/2006/relationships/hyperlink" Target="#auth-3"/><Relationship Id="rId3" Type="http://schemas.openxmlformats.org/officeDocument/2006/relationships/hyperlink" Target="http://www.nature.com/nrneph/journal/v10/n1/full/nrneph.2013.232.html#ref49" TargetMode="External"/><Relationship Id="rId7" Type="http://schemas.openxmlformats.org/officeDocument/2006/relationships/hyperlink" Target="#auth-2"/><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www.nature.com/nrneph/journal/v10/n1/full/nrneph.2013.232.html#a1" TargetMode="External"/><Relationship Id="rId5" Type="http://schemas.openxmlformats.org/officeDocument/2006/relationships/hyperlink" Target="#auth-1"/><Relationship Id="rId4" Type="http://schemas.openxmlformats.org/officeDocument/2006/relationships/hyperlink" Target="http://www.nature.com/nrneph/journal/v10/n1/full/nrneph.2013.232.html" TargetMode="External"/><Relationship Id="rId9" Type="http://schemas.openxmlformats.org/officeDocument/2006/relationships/hyperlink" Target="http://www.nature.com/nrneph/journal/v10/n1/full/nrneph.2013.232.html#a2"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1</a:t>
            </a:fld>
            <a:endParaRPr lang="de-DE"/>
          </a:p>
        </p:txBody>
      </p:sp>
    </p:spTree>
    <p:extLst>
      <p:ext uri="{BB962C8B-B14F-4D97-AF65-F5344CB8AC3E}">
        <p14:creationId xmlns:p14="http://schemas.microsoft.com/office/powerpoint/2010/main" val="3173082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11</a:t>
            </a:fld>
            <a:endParaRPr lang="de-DE" altLang="de-DE"/>
          </a:p>
        </p:txBody>
      </p:sp>
    </p:spTree>
    <p:extLst>
      <p:ext uri="{BB962C8B-B14F-4D97-AF65-F5344CB8AC3E}">
        <p14:creationId xmlns:p14="http://schemas.microsoft.com/office/powerpoint/2010/main" val="4035315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lienbildplatzhalter 1"/>
          <p:cNvSpPr>
            <a:spLocks noGrp="1" noRot="1" noChangeAspect="1" noTextEdit="1"/>
          </p:cNvSpPr>
          <p:nvPr>
            <p:ph type="sldImg"/>
          </p:nvPr>
        </p:nvSpPr>
        <p:spPr>
          <a:ln/>
        </p:spPr>
      </p:sp>
      <p:sp>
        <p:nvSpPr>
          <p:cNvPr id="4198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Arial" panose="020B0604020202020204" pitchFamily="34" charset="0"/>
            </a:endParaRPr>
          </a:p>
        </p:txBody>
      </p:sp>
      <p:sp>
        <p:nvSpPr>
          <p:cNvPr id="41988"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0347AF5B-13E7-42ED-A80B-B01A5BD9031D}" type="slidenum">
              <a:rPr lang="de-DE" altLang="de-DE" sz="1200" smtClean="0">
                <a:cs typeface="Arial" panose="020B0604020202020204" pitchFamily="34" charset="0"/>
              </a:rPr>
              <a:pPr/>
              <a:t>12</a:t>
            </a:fld>
            <a:endParaRPr lang="de-DE" altLang="de-DE" sz="1200">
              <a:cs typeface="Arial" panose="020B0604020202020204" pitchFamily="34" charset="0"/>
            </a:endParaRPr>
          </a:p>
        </p:txBody>
      </p:sp>
    </p:spTree>
    <p:extLst>
      <p:ext uri="{BB962C8B-B14F-4D97-AF65-F5344CB8AC3E}">
        <p14:creationId xmlns:p14="http://schemas.microsoft.com/office/powerpoint/2010/main" val="461032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9184D-1A60-F3DD-CCE4-241FADB9782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AB75109-9F26-FCC3-7CC8-E3F2ADEEC76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23CFA49-D202-EB95-E8EC-0D4A2768C890}"/>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5519628E-E68B-51C4-A6BD-BEED19E75DDF}"/>
              </a:ext>
            </a:extLst>
          </p:cNvPr>
          <p:cNvSpPr>
            <a:spLocks noGrp="1"/>
          </p:cNvSpPr>
          <p:nvPr>
            <p:ph type="sldNum" sz="quarter" idx="5"/>
          </p:nvPr>
        </p:nvSpPr>
        <p:spPr/>
        <p:txBody>
          <a:bodyPr/>
          <a:lstStyle/>
          <a:p>
            <a:fld id="{B31E2675-DFDF-BB4C-A13B-10AF9FF61F39}" type="slidenum">
              <a:rPr lang="de-DE" smtClean="0"/>
              <a:t>15</a:t>
            </a:fld>
            <a:endParaRPr lang="de-DE"/>
          </a:p>
        </p:txBody>
      </p:sp>
    </p:spTree>
    <p:extLst>
      <p:ext uri="{BB962C8B-B14F-4D97-AF65-F5344CB8AC3E}">
        <p14:creationId xmlns:p14="http://schemas.microsoft.com/office/powerpoint/2010/main" val="3821100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543F6-F7F4-0A96-E705-7EF8B4AD515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153094A-033F-4D84-BDA5-B33B536C3CB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0E6D302-ED0D-28FC-FF0D-4CC4F3AF4BAE}"/>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9A80A395-9182-F223-0FF3-A012A9C37EE9}"/>
              </a:ext>
            </a:extLst>
          </p:cNvPr>
          <p:cNvSpPr>
            <a:spLocks noGrp="1"/>
          </p:cNvSpPr>
          <p:nvPr>
            <p:ph type="sldNum" sz="quarter" idx="5"/>
          </p:nvPr>
        </p:nvSpPr>
        <p:spPr/>
        <p:txBody>
          <a:bodyPr/>
          <a:lstStyle/>
          <a:p>
            <a:fld id="{B31E2675-DFDF-BB4C-A13B-10AF9FF61F39}" type="slidenum">
              <a:rPr lang="de-DE" smtClean="0"/>
              <a:t>16</a:t>
            </a:fld>
            <a:endParaRPr lang="de-DE"/>
          </a:p>
        </p:txBody>
      </p:sp>
    </p:spTree>
    <p:extLst>
      <p:ext uri="{BB962C8B-B14F-4D97-AF65-F5344CB8AC3E}">
        <p14:creationId xmlns:p14="http://schemas.microsoft.com/office/powerpoint/2010/main" val="320200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861E9-EC93-E1CA-A439-CB9623480D8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151EB80-64F0-1118-1116-B2631BC547C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48CB055-9B52-2026-A5E1-E0987E96005B}"/>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10397E5C-DD5C-B11C-8CFF-3C16C65266DC}"/>
              </a:ext>
            </a:extLst>
          </p:cNvPr>
          <p:cNvSpPr>
            <a:spLocks noGrp="1"/>
          </p:cNvSpPr>
          <p:nvPr>
            <p:ph type="sldNum" sz="quarter" idx="5"/>
          </p:nvPr>
        </p:nvSpPr>
        <p:spPr/>
        <p:txBody>
          <a:bodyPr/>
          <a:lstStyle/>
          <a:p>
            <a:fld id="{B31E2675-DFDF-BB4C-A13B-10AF9FF61F39}" type="slidenum">
              <a:rPr lang="de-DE" smtClean="0"/>
              <a:t>17</a:t>
            </a:fld>
            <a:endParaRPr lang="de-DE"/>
          </a:p>
        </p:txBody>
      </p:sp>
    </p:spTree>
    <p:extLst>
      <p:ext uri="{BB962C8B-B14F-4D97-AF65-F5344CB8AC3E}">
        <p14:creationId xmlns:p14="http://schemas.microsoft.com/office/powerpoint/2010/main" val="34840526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4856C-3E52-6EDC-4EA2-E39379FB8C2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F81C701-7BF6-1D61-6352-01F696715A0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A5B8AEB-2E36-4DAE-E1FA-45CBBA390962}"/>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305290A6-4099-9691-DDCA-9B7F759C1DD7}"/>
              </a:ext>
            </a:extLst>
          </p:cNvPr>
          <p:cNvSpPr>
            <a:spLocks noGrp="1"/>
          </p:cNvSpPr>
          <p:nvPr>
            <p:ph type="sldNum" sz="quarter" idx="5"/>
          </p:nvPr>
        </p:nvSpPr>
        <p:spPr/>
        <p:txBody>
          <a:bodyPr/>
          <a:lstStyle/>
          <a:p>
            <a:fld id="{B31E2675-DFDF-BB4C-A13B-10AF9FF61F39}" type="slidenum">
              <a:rPr lang="de-DE" smtClean="0"/>
              <a:t>18</a:t>
            </a:fld>
            <a:endParaRPr lang="de-DE"/>
          </a:p>
        </p:txBody>
      </p:sp>
    </p:spTree>
    <p:extLst>
      <p:ext uri="{BB962C8B-B14F-4D97-AF65-F5344CB8AC3E}">
        <p14:creationId xmlns:p14="http://schemas.microsoft.com/office/powerpoint/2010/main" val="3034201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38AE0-079D-4315-3AF8-F19E92EC3DB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B3E4DB0-774E-CD73-EF1B-48A52DB6272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01F55E7-D8C7-7D40-68AA-3566BA544279}"/>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AB1BEB17-284C-115F-B80D-4E21FBB6FAB0}"/>
              </a:ext>
            </a:extLst>
          </p:cNvPr>
          <p:cNvSpPr>
            <a:spLocks noGrp="1"/>
          </p:cNvSpPr>
          <p:nvPr>
            <p:ph type="sldNum" sz="quarter" idx="5"/>
          </p:nvPr>
        </p:nvSpPr>
        <p:spPr/>
        <p:txBody>
          <a:bodyPr/>
          <a:lstStyle/>
          <a:p>
            <a:fld id="{B31E2675-DFDF-BB4C-A13B-10AF9FF61F39}" type="slidenum">
              <a:rPr lang="de-DE" smtClean="0"/>
              <a:t>19</a:t>
            </a:fld>
            <a:endParaRPr lang="de-DE"/>
          </a:p>
        </p:txBody>
      </p:sp>
    </p:spTree>
    <p:extLst>
      <p:ext uri="{BB962C8B-B14F-4D97-AF65-F5344CB8AC3E}">
        <p14:creationId xmlns:p14="http://schemas.microsoft.com/office/powerpoint/2010/main" val="15727807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kern="1200" dirty="0">
                <a:solidFill>
                  <a:schemeClr val="tx1"/>
                </a:solidFill>
                <a:latin typeface="Times New Roman" panose="02020603050405020304" pitchFamily="18" charset="0"/>
                <a:ea typeface="+mn-ea"/>
                <a:cs typeface="+mn-cs"/>
              </a:rPr>
              <a:t>Gordon, A.C., et al., </a:t>
            </a:r>
            <a:r>
              <a:rPr lang="de-DE" sz="1200" b="1" i="0" kern="1200" dirty="0" err="1">
                <a:solidFill>
                  <a:schemeClr val="tx1"/>
                </a:solidFill>
                <a:latin typeface="Times New Roman" panose="02020603050405020304" pitchFamily="18" charset="0"/>
                <a:ea typeface="+mn-ea"/>
                <a:cs typeface="+mn-cs"/>
              </a:rPr>
              <a:t>Levosimendan</a:t>
            </a:r>
            <a:r>
              <a:rPr lang="de-DE" sz="1200" b="1" i="0" kern="1200" dirty="0">
                <a:solidFill>
                  <a:schemeClr val="tx1"/>
                </a:solidFill>
                <a:latin typeface="Times New Roman" panose="02020603050405020304" pitchFamily="18" charset="0"/>
                <a:ea typeface="+mn-ea"/>
                <a:cs typeface="+mn-cs"/>
              </a:rPr>
              <a:t> </a:t>
            </a:r>
            <a:r>
              <a:rPr lang="de-DE" sz="1200" b="1" i="0" kern="1200" dirty="0" err="1">
                <a:solidFill>
                  <a:schemeClr val="tx1"/>
                </a:solidFill>
                <a:latin typeface="Times New Roman" panose="02020603050405020304" pitchFamily="18" charset="0"/>
                <a:ea typeface="+mn-ea"/>
                <a:cs typeface="+mn-cs"/>
              </a:rPr>
              <a:t>for</a:t>
            </a:r>
            <a:r>
              <a:rPr lang="de-DE" sz="1200" b="1" i="0" kern="1200" dirty="0">
                <a:solidFill>
                  <a:schemeClr val="tx1"/>
                </a:solidFill>
                <a:latin typeface="Times New Roman" panose="02020603050405020304" pitchFamily="18" charset="0"/>
                <a:ea typeface="+mn-ea"/>
                <a:cs typeface="+mn-cs"/>
              </a:rPr>
              <a:t> </a:t>
            </a:r>
            <a:r>
              <a:rPr lang="de-DE" sz="1200" b="1" i="0" kern="1200" dirty="0" err="1">
                <a:solidFill>
                  <a:schemeClr val="tx1"/>
                </a:solidFill>
                <a:latin typeface="Times New Roman" panose="02020603050405020304" pitchFamily="18" charset="0"/>
                <a:ea typeface="+mn-ea"/>
                <a:cs typeface="+mn-cs"/>
              </a:rPr>
              <a:t>the</a:t>
            </a:r>
            <a:r>
              <a:rPr lang="de-DE" sz="1200" b="1" i="0" kern="1200" dirty="0">
                <a:solidFill>
                  <a:schemeClr val="tx1"/>
                </a:solidFill>
                <a:latin typeface="Times New Roman" panose="02020603050405020304" pitchFamily="18" charset="0"/>
                <a:ea typeface="+mn-ea"/>
                <a:cs typeface="+mn-cs"/>
              </a:rPr>
              <a:t> </a:t>
            </a:r>
            <a:r>
              <a:rPr lang="de-DE" sz="1200" b="1" i="0" kern="1200" dirty="0" err="1">
                <a:solidFill>
                  <a:schemeClr val="tx1"/>
                </a:solidFill>
                <a:latin typeface="Times New Roman" panose="02020603050405020304" pitchFamily="18" charset="0"/>
                <a:ea typeface="+mn-ea"/>
                <a:cs typeface="+mn-cs"/>
              </a:rPr>
              <a:t>Prevention</a:t>
            </a:r>
            <a:r>
              <a:rPr lang="de-DE" sz="1200" b="1" i="0" kern="1200" dirty="0">
                <a:solidFill>
                  <a:schemeClr val="tx1"/>
                </a:solidFill>
                <a:latin typeface="Times New Roman" panose="02020603050405020304" pitchFamily="18" charset="0"/>
                <a:ea typeface="+mn-ea"/>
                <a:cs typeface="+mn-cs"/>
              </a:rPr>
              <a:t> of </a:t>
            </a:r>
            <a:r>
              <a:rPr lang="de-DE" sz="1200" b="1" i="0" kern="1200" dirty="0" err="1">
                <a:solidFill>
                  <a:schemeClr val="tx1"/>
                </a:solidFill>
                <a:latin typeface="Times New Roman" panose="02020603050405020304" pitchFamily="18" charset="0"/>
                <a:ea typeface="+mn-ea"/>
                <a:cs typeface="+mn-cs"/>
              </a:rPr>
              <a:t>Acute</a:t>
            </a:r>
            <a:r>
              <a:rPr lang="de-DE" sz="1200" b="1" i="0" kern="1200" dirty="0">
                <a:solidFill>
                  <a:schemeClr val="tx1"/>
                </a:solidFill>
                <a:latin typeface="Times New Roman" panose="02020603050405020304" pitchFamily="18" charset="0"/>
                <a:ea typeface="+mn-ea"/>
                <a:cs typeface="+mn-cs"/>
              </a:rPr>
              <a:t> Organ </a:t>
            </a:r>
            <a:r>
              <a:rPr lang="de-DE" sz="1200" b="1" i="0" kern="1200" dirty="0" err="1">
                <a:solidFill>
                  <a:schemeClr val="tx1"/>
                </a:solidFill>
                <a:latin typeface="Times New Roman" panose="02020603050405020304" pitchFamily="18" charset="0"/>
                <a:ea typeface="+mn-ea"/>
                <a:cs typeface="+mn-cs"/>
              </a:rPr>
              <a:t>Dysfunction</a:t>
            </a:r>
            <a:r>
              <a:rPr lang="de-DE" sz="1200" b="1" i="0" kern="1200" dirty="0">
                <a:solidFill>
                  <a:schemeClr val="tx1"/>
                </a:solidFill>
                <a:latin typeface="Times New Roman" panose="02020603050405020304" pitchFamily="18" charset="0"/>
                <a:ea typeface="+mn-ea"/>
                <a:cs typeface="+mn-cs"/>
              </a:rPr>
              <a:t> in Sepsis. </a:t>
            </a:r>
            <a:r>
              <a:rPr lang="de-DE" sz="1200" b="0" i="0" kern="1200" dirty="0">
                <a:solidFill>
                  <a:schemeClr val="tx1"/>
                </a:solidFill>
                <a:latin typeface="Times New Roman" panose="02020603050405020304" pitchFamily="18" charset="0"/>
                <a:ea typeface="+mn-ea"/>
                <a:cs typeface="+mn-cs"/>
              </a:rPr>
              <a:t>N Engl J Med, 2016. 375(17): p. 1638-1648.</a:t>
            </a:r>
            <a:endParaRPr lang="de-DE" b="0"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21</a:t>
            </a:fld>
            <a:endParaRPr lang="de-DE" altLang="de-DE"/>
          </a:p>
        </p:txBody>
      </p:sp>
    </p:spTree>
    <p:extLst>
      <p:ext uri="{BB962C8B-B14F-4D97-AF65-F5344CB8AC3E}">
        <p14:creationId xmlns:p14="http://schemas.microsoft.com/office/powerpoint/2010/main" val="2817697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BE644-20BC-340D-3DD2-0AC0754CFB8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57F4980-E7D7-C529-0079-906E1E8E49D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22CFD80-7E0A-2B4E-3F09-392E39992083}"/>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CEDE753E-79B0-5FC9-F716-F7514FC83799}"/>
              </a:ext>
            </a:extLst>
          </p:cNvPr>
          <p:cNvSpPr>
            <a:spLocks noGrp="1"/>
          </p:cNvSpPr>
          <p:nvPr>
            <p:ph type="sldNum" sz="quarter" idx="5"/>
          </p:nvPr>
        </p:nvSpPr>
        <p:spPr/>
        <p:txBody>
          <a:bodyPr/>
          <a:lstStyle/>
          <a:p>
            <a:fld id="{B31E2675-DFDF-BB4C-A13B-10AF9FF61F39}" type="slidenum">
              <a:rPr lang="de-DE" smtClean="0"/>
              <a:t>22</a:t>
            </a:fld>
            <a:endParaRPr lang="de-DE"/>
          </a:p>
        </p:txBody>
      </p:sp>
    </p:spTree>
    <p:extLst>
      <p:ext uri="{BB962C8B-B14F-4D97-AF65-F5344CB8AC3E}">
        <p14:creationId xmlns:p14="http://schemas.microsoft.com/office/powerpoint/2010/main" val="35695722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kern="1200" dirty="0">
                <a:solidFill>
                  <a:schemeClr val="tx1"/>
                </a:solidFill>
                <a:latin typeface="Times New Roman" panose="02020603050405020304" pitchFamily="18" charset="0"/>
                <a:ea typeface="+mn-ea"/>
                <a:cs typeface="+mn-cs"/>
              </a:rPr>
              <a:t>Leite, T.T., et al., </a:t>
            </a:r>
            <a:r>
              <a:rPr lang="de-DE" sz="1200" i="1" kern="1200" dirty="0">
                <a:solidFill>
                  <a:schemeClr val="tx1"/>
                </a:solidFill>
                <a:latin typeface="Times New Roman" panose="02020603050405020304" pitchFamily="18" charset="0"/>
                <a:ea typeface="+mn-ea"/>
                <a:cs typeface="+mn-cs"/>
              </a:rPr>
              <a:t>Renal Outcomes in </a:t>
            </a:r>
            <a:r>
              <a:rPr lang="de-DE" sz="1200" i="1" kern="1200" dirty="0" err="1">
                <a:solidFill>
                  <a:schemeClr val="tx1"/>
                </a:solidFill>
                <a:latin typeface="Times New Roman" panose="02020603050405020304" pitchFamily="18" charset="0"/>
                <a:ea typeface="+mn-ea"/>
                <a:cs typeface="+mn-cs"/>
              </a:rPr>
              <a:t>Critically</a:t>
            </a:r>
            <a:r>
              <a:rPr lang="de-DE" sz="1200" i="1" kern="1200" dirty="0">
                <a:solidFill>
                  <a:schemeClr val="tx1"/>
                </a:solidFill>
                <a:latin typeface="Times New Roman" panose="02020603050405020304" pitchFamily="18" charset="0"/>
                <a:ea typeface="+mn-ea"/>
                <a:cs typeface="+mn-cs"/>
              </a:rPr>
              <a:t> Ill </a:t>
            </a:r>
            <a:r>
              <a:rPr lang="de-DE" sz="1200" i="1" kern="1200" dirty="0" err="1">
                <a:solidFill>
                  <a:schemeClr val="tx1"/>
                </a:solidFill>
                <a:latin typeface="Times New Roman" panose="02020603050405020304" pitchFamily="18" charset="0"/>
                <a:ea typeface="+mn-ea"/>
                <a:cs typeface="+mn-cs"/>
              </a:rPr>
              <a:t>Patients</a:t>
            </a:r>
            <a:r>
              <a:rPr lang="de-DE" sz="1200" i="1" kern="1200" dirty="0">
                <a:solidFill>
                  <a:schemeClr val="tx1"/>
                </a:solidFill>
                <a:latin typeface="Times New Roman" panose="02020603050405020304" pitchFamily="18" charset="0"/>
                <a:ea typeface="+mn-ea"/>
                <a:cs typeface="+mn-cs"/>
              </a:rPr>
              <a:t> </a:t>
            </a:r>
            <a:r>
              <a:rPr lang="de-DE" sz="1200" i="1" kern="1200" dirty="0" err="1">
                <a:solidFill>
                  <a:schemeClr val="tx1"/>
                </a:solidFill>
                <a:latin typeface="Times New Roman" panose="02020603050405020304" pitchFamily="18" charset="0"/>
                <a:ea typeface="+mn-ea"/>
                <a:cs typeface="+mn-cs"/>
              </a:rPr>
              <a:t>Receiving</a:t>
            </a:r>
            <a:r>
              <a:rPr lang="de-DE" sz="1200" i="1" kern="1200" dirty="0">
                <a:solidFill>
                  <a:schemeClr val="tx1"/>
                </a:solidFill>
                <a:latin typeface="Times New Roman" panose="02020603050405020304" pitchFamily="18" charset="0"/>
                <a:ea typeface="+mn-ea"/>
                <a:cs typeface="+mn-cs"/>
              </a:rPr>
              <a:t> </a:t>
            </a:r>
            <a:r>
              <a:rPr lang="de-DE" sz="1200" i="1" kern="1200" dirty="0" err="1">
                <a:solidFill>
                  <a:schemeClr val="tx1"/>
                </a:solidFill>
                <a:latin typeface="Times New Roman" panose="02020603050405020304" pitchFamily="18" charset="0"/>
                <a:ea typeface="+mn-ea"/>
                <a:cs typeface="+mn-cs"/>
              </a:rPr>
              <a:t>Propofol</a:t>
            </a:r>
            <a:r>
              <a:rPr lang="de-DE" sz="1200" i="1" kern="1200" dirty="0">
                <a:solidFill>
                  <a:schemeClr val="tx1"/>
                </a:solidFill>
                <a:latin typeface="Times New Roman" panose="02020603050405020304" pitchFamily="18" charset="0"/>
                <a:ea typeface="+mn-ea"/>
                <a:cs typeface="+mn-cs"/>
              </a:rPr>
              <a:t> </a:t>
            </a:r>
            <a:r>
              <a:rPr lang="de-DE" sz="1200" i="1" kern="1200" dirty="0" err="1">
                <a:solidFill>
                  <a:schemeClr val="tx1"/>
                </a:solidFill>
                <a:latin typeface="Times New Roman" panose="02020603050405020304" pitchFamily="18" charset="0"/>
                <a:ea typeface="+mn-ea"/>
                <a:cs typeface="+mn-cs"/>
              </a:rPr>
              <a:t>or</a:t>
            </a:r>
            <a:r>
              <a:rPr lang="de-DE" sz="1200" i="1" kern="1200" dirty="0">
                <a:solidFill>
                  <a:schemeClr val="tx1"/>
                </a:solidFill>
                <a:latin typeface="Times New Roman" panose="02020603050405020304" pitchFamily="18" charset="0"/>
                <a:ea typeface="+mn-ea"/>
                <a:cs typeface="+mn-cs"/>
              </a:rPr>
              <a:t> Midazolam.</a:t>
            </a:r>
            <a:r>
              <a:rPr lang="de-DE" sz="1200" i="0" kern="1200" dirty="0">
                <a:solidFill>
                  <a:schemeClr val="tx1"/>
                </a:solidFill>
                <a:latin typeface="Times New Roman" panose="02020603050405020304" pitchFamily="18" charset="0"/>
                <a:ea typeface="+mn-ea"/>
                <a:cs typeface="+mn-cs"/>
              </a:rPr>
              <a:t> </a:t>
            </a:r>
            <a:r>
              <a:rPr lang="de-DE" sz="1200" i="0" kern="1200" dirty="0" err="1">
                <a:solidFill>
                  <a:schemeClr val="tx1"/>
                </a:solidFill>
                <a:latin typeface="Times New Roman" panose="02020603050405020304" pitchFamily="18" charset="0"/>
                <a:ea typeface="+mn-ea"/>
                <a:cs typeface="+mn-cs"/>
              </a:rPr>
              <a:t>Clin</a:t>
            </a:r>
            <a:r>
              <a:rPr lang="de-DE" sz="1200" i="0" kern="1200" dirty="0">
                <a:solidFill>
                  <a:schemeClr val="tx1"/>
                </a:solidFill>
                <a:latin typeface="Times New Roman" panose="02020603050405020304" pitchFamily="18" charset="0"/>
                <a:ea typeface="+mn-ea"/>
                <a:cs typeface="+mn-cs"/>
              </a:rPr>
              <a:t> J Am </a:t>
            </a:r>
            <a:r>
              <a:rPr lang="de-DE" sz="1200" i="0" kern="1200" dirty="0" err="1">
                <a:solidFill>
                  <a:schemeClr val="tx1"/>
                </a:solidFill>
                <a:latin typeface="Times New Roman" panose="02020603050405020304" pitchFamily="18" charset="0"/>
                <a:ea typeface="+mn-ea"/>
                <a:cs typeface="+mn-cs"/>
              </a:rPr>
              <a:t>Soc</a:t>
            </a:r>
            <a:r>
              <a:rPr lang="de-DE" sz="1200" i="0" kern="1200" dirty="0">
                <a:solidFill>
                  <a:schemeClr val="tx1"/>
                </a:solidFill>
                <a:latin typeface="Times New Roman" panose="02020603050405020304" pitchFamily="18" charset="0"/>
                <a:ea typeface="+mn-ea"/>
                <a:cs typeface="+mn-cs"/>
              </a:rPr>
              <a:t> </a:t>
            </a:r>
            <a:r>
              <a:rPr lang="de-DE" sz="1200" i="0" kern="1200" dirty="0" err="1">
                <a:solidFill>
                  <a:schemeClr val="tx1"/>
                </a:solidFill>
                <a:latin typeface="Times New Roman" panose="02020603050405020304" pitchFamily="18" charset="0"/>
                <a:ea typeface="+mn-ea"/>
                <a:cs typeface="+mn-cs"/>
              </a:rPr>
              <a:t>Nephrol</a:t>
            </a:r>
            <a:r>
              <a:rPr lang="de-DE" sz="1200" i="0" kern="1200" dirty="0">
                <a:solidFill>
                  <a:schemeClr val="tx1"/>
                </a:solidFill>
                <a:latin typeface="Times New Roman" panose="02020603050405020304" pitchFamily="18" charset="0"/>
                <a:ea typeface="+mn-ea"/>
                <a:cs typeface="+mn-cs"/>
              </a:rPr>
              <a:t>, 2015. </a:t>
            </a:r>
            <a:r>
              <a:rPr lang="de-DE" sz="1200" b="1" i="0" kern="1200" dirty="0">
                <a:solidFill>
                  <a:schemeClr val="tx1"/>
                </a:solidFill>
                <a:latin typeface="Times New Roman" panose="02020603050405020304" pitchFamily="18" charset="0"/>
                <a:ea typeface="+mn-ea"/>
                <a:cs typeface="+mn-cs"/>
              </a:rPr>
              <a:t>10</a:t>
            </a:r>
            <a:r>
              <a:rPr lang="de-DE" sz="1200" b="0" i="0" kern="1200" dirty="0">
                <a:solidFill>
                  <a:schemeClr val="tx1"/>
                </a:solidFill>
                <a:latin typeface="Times New Roman" panose="02020603050405020304" pitchFamily="18" charset="0"/>
                <a:ea typeface="+mn-ea"/>
                <a:cs typeface="+mn-cs"/>
              </a:rPr>
              <a:t>(11): p. 1937-45.</a:t>
            </a:r>
          </a:p>
          <a:p>
            <a:endParaRPr lang="de-DE" dirty="0"/>
          </a:p>
          <a:p>
            <a:r>
              <a:rPr lang="en-US" sz="1200" b="0" i="0" u="none" strike="noStrike" kern="1200" baseline="0" dirty="0">
                <a:solidFill>
                  <a:schemeClr val="tx1"/>
                </a:solidFill>
                <a:latin typeface="Times New Roman" panose="02020603050405020304" pitchFamily="18" charset="0"/>
                <a:ea typeface="+mn-ea"/>
                <a:cs typeface="+mn-cs"/>
              </a:rPr>
              <a:t>AKI incidence in </a:t>
            </a:r>
            <a:r>
              <a:rPr lang="en-US" sz="1200" b="0" i="0" u="none" strike="noStrike" kern="1200" baseline="0" dirty="0" err="1">
                <a:solidFill>
                  <a:schemeClr val="tx1"/>
                </a:solidFill>
                <a:latin typeface="Times New Roman" panose="02020603050405020304" pitchFamily="18" charset="0"/>
                <a:ea typeface="+mn-ea"/>
                <a:cs typeface="+mn-cs"/>
              </a:rPr>
              <a:t>propofol</a:t>
            </a:r>
            <a:r>
              <a:rPr lang="en-US" sz="1200" b="0" i="0" u="none" strike="noStrike" kern="1200" baseline="0" dirty="0">
                <a:solidFill>
                  <a:schemeClr val="tx1"/>
                </a:solidFill>
                <a:latin typeface="Times New Roman" panose="02020603050405020304" pitchFamily="18" charset="0"/>
                <a:ea typeface="+mn-ea"/>
                <a:cs typeface="+mn-cs"/>
              </a:rPr>
              <a:t>- or midazolam-treated patients. AKI was classified through both serum creatinine measurement and </a:t>
            </a:r>
            <a:r>
              <a:rPr lang="de-DE" sz="1200" b="0" i="0" u="none" strike="noStrike" kern="1200" baseline="0" dirty="0" err="1">
                <a:solidFill>
                  <a:schemeClr val="tx1"/>
                </a:solidFill>
                <a:latin typeface="Times New Roman" panose="02020603050405020304" pitchFamily="18" charset="0"/>
                <a:ea typeface="+mn-ea"/>
                <a:cs typeface="+mn-cs"/>
              </a:rPr>
              <a:t>urine</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output</a:t>
            </a:r>
            <a:r>
              <a:rPr lang="de-DE" sz="1200" b="0" i="0" u="none" strike="noStrike" kern="1200" baseline="0" dirty="0">
                <a:solidFill>
                  <a:schemeClr val="tx1"/>
                </a:solidFill>
                <a:latin typeface="Times New Roman" panose="02020603050405020304" pitchFamily="18" charset="0"/>
                <a:ea typeface="+mn-ea"/>
                <a:cs typeface="+mn-cs"/>
              </a:rPr>
              <a:t>.</a:t>
            </a:r>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25</a:t>
            </a:fld>
            <a:endParaRPr lang="de-DE" altLang="de-DE"/>
          </a:p>
        </p:txBody>
      </p:sp>
    </p:spTree>
    <p:extLst>
      <p:ext uri="{BB962C8B-B14F-4D97-AF65-F5344CB8AC3E}">
        <p14:creationId xmlns:p14="http://schemas.microsoft.com/office/powerpoint/2010/main" val="3136296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2</a:t>
            </a:fld>
            <a:endParaRPr lang="de-DE"/>
          </a:p>
        </p:txBody>
      </p:sp>
    </p:spTree>
    <p:extLst>
      <p:ext uri="{BB962C8B-B14F-4D97-AF65-F5344CB8AC3E}">
        <p14:creationId xmlns:p14="http://schemas.microsoft.com/office/powerpoint/2010/main" val="17388117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26</a:t>
            </a:fld>
            <a:endParaRPr lang="de-DE"/>
          </a:p>
        </p:txBody>
      </p:sp>
    </p:spTree>
    <p:extLst>
      <p:ext uri="{BB962C8B-B14F-4D97-AF65-F5344CB8AC3E}">
        <p14:creationId xmlns:p14="http://schemas.microsoft.com/office/powerpoint/2010/main" val="5394806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baseline="0" dirty="0" err="1">
                <a:solidFill>
                  <a:schemeClr val="tx1"/>
                </a:solidFill>
                <a:latin typeface="Times New Roman" panose="02020603050405020304" pitchFamily="18" charset="0"/>
                <a:ea typeface="+mn-ea"/>
                <a:cs typeface="+mn-cs"/>
              </a:rPr>
              <a:t>Asfar</a:t>
            </a:r>
            <a:r>
              <a:rPr lang="de-DE" sz="1200" b="0" i="0" u="none" strike="noStrike" kern="1200" baseline="0" dirty="0">
                <a:solidFill>
                  <a:schemeClr val="tx1"/>
                </a:solidFill>
                <a:latin typeface="Times New Roman" panose="02020603050405020304" pitchFamily="18" charset="0"/>
                <a:ea typeface="+mn-ea"/>
                <a:cs typeface="+mn-cs"/>
              </a:rPr>
              <a:t> P, </a:t>
            </a:r>
            <a:r>
              <a:rPr lang="de-DE" sz="1200" b="0" i="0" u="none" strike="noStrike" kern="1200" baseline="0" dirty="0" err="1">
                <a:solidFill>
                  <a:schemeClr val="tx1"/>
                </a:solidFill>
                <a:latin typeface="Times New Roman" panose="02020603050405020304" pitchFamily="18" charset="0"/>
                <a:ea typeface="+mn-ea"/>
                <a:cs typeface="+mn-cs"/>
              </a:rPr>
              <a:t>Meziani</a:t>
            </a:r>
            <a:r>
              <a:rPr lang="de-DE" sz="1200" b="0" i="0" u="none" strike="noStrike" kern="1200" baseline="0" dirty="0">
                <a:solidFill>
                  <a:schemeClr val="tx1"/>
                </a:solidFill>
                <a:latin typeface="Times New Roman" panose="02020603050405020304" pitchFamily="18" charset="0"/>
                <a:ea typeface="+mn-ea"/>
                <a:cs typeface="+mn-cs"/>
              </a:rPr>
              <a:t> F, Hamel JF, Grelon F, </a:t>
            </a:r>
            <a:r>
              <a:rPr lang="de-DE" sz="1200" b="0" i="0" u="none" strike="noStrike" kern="1200" baseline="0" dirty="0" err="1">
                <a:solidFill>
                  <a:schemeClr val="tx1"/>
                </a:solidFill>
                <a:latin typeface="Times New Roman" panose="02020603050405020304" pitchFamily="18" charset="0"/>
                <a:ea typeface="+mn-ea"/>
                <a:cs typeface="+mn-cs"/>
              </a:rPr>
              <a:t>Megarbane</a:t>
            </a:r>
            <a:r>
              <a:rPr lang="de-DE" sz="1200" b="0" i="0" u="none" strike="noStrike" kern="1200" baseline="0" dirty="0">
                <a:solidFill>
                  <a:schemeClr val="tx1"/>
                </a:solidFill>
                <a:latin typeface="Times New Roman" panose="02020603050405020304" pitchFamily="18" charset="0"/>
                <a:ea typeface="+mn-ea"/>
                <a:cs typeface="+mn-cs"/>
              </a:rPr>
              <a:t> B, Anguel N, et al. </a:t>
            </a:r>
            <a:r>
              <a:rPr lang="de-DE" sz="1200" b="1" i="0" u="none" strike="noStrike" kern="1200" baseline="0" dirty="0">
                <a:solidFill>
                  <a:schemeClr val="tx1"/>
                </a:solidFill>
                <a:latin typeface="Times New Roman" panose="02020603050405020304" pitchFamily="18" charset="0"/>
                <a:ea typeface="+mn-ea"/>
                <a:cs typeface="+mn-cs"/>
              </a:rPr>
              <a:t>High </a:t>
            </a:r>
            <a:r>
              <a:rPr lang="en-US" sz="1200" b="1" i="0" u="none" strike="noStrike" kern="1200" baseline="0" dirty="0">
                <a:solidFill>
                  <a:schemeClr val="tx1"/>
                </a:solidFill>
                <a:latin typeface="Times New Roman" panose="02020603050405020304" pitchFamily="18" charset="0"/>
                <a:ea typeface="+mn-ea"/>
                <a:cs typeface="+mn-cs"/>
              </a:rPr>
              <a:t>versus low blood-pressure target in patients with septic shock. </a:t>
            </a:r>
            <a:r>
              <a:rPr lang="en-US" sz="1200" b="0" i="0" u="none" strike="noStrike" kern="1200" baseline="0" dirty="0">
                <a:solidFill>
                  <a:schemeClr val="tx1"/>
                </a:solidFill>
                <a:latin typeface="Times New Roman" panose="02020603050405020304" pitchFamily="18" charset="0"/>
                <a:ea typeface="+mn-ea"/>
                <a:cs typeface="+mn-cs"/>
              </a:rPr>
              <a:t>N </a:t>
            </a:r>
            <a:r>
              <a:rPr lang="en-US" sz="1200" b="0" i="0" u="none" strike="noStrike" kern="1200" baseline="0" dirty="0" err="1">
                <a:solidFill>
                  <a:schemeClr val="tx1"/>
                </a:solidFill>
                <a:latin typeface="Times New Roman" panose="02020603050405020304" pitchFamily="18" charset="0"/>
                <a:ea typeface="+mn-ea"/>
                <a:cs typeface="+mn-cs"/>
              </a:rPr>
              <a:t>Engl</a:t>
            </a:r>
            <a:r>
              <a:rPr lang="en-US" sz="1200" b="0" i="0" u="none" strike="noStrike" kern="1200" baseline="0" dirty="0">
                <a:solidFill>
                  <a:schemeClr val="tx1"/>
                </a:solidFill>
                <a:latin typeface="Times New Roman" panose="02020603050405020304" pitchFamily="18" charset="0"/>
                <a:ea typeface="+mn-ea"/>
                <a:cs typeface="+mn-cs"/>
              </a:rPr>
              <a:t> J </a:t>
            </a:r>
            <a:r>
              <a:rPr lang="de-DE" sz="1200" b="0" i="0" u="none" strike="noStrike" kern="1200" baseline="0" dirty="0">
                <a:solidFill>
                  <a:schemeClr val="tx1"/>
                </a:solidFill>
                <a:latin typeface="Times New Roman" panose="02020603050405020304" pitchFamily="18" charset="0"/>
                <a:ea typeface="+mn-ea"/>
                <a:cs typeface="+mn-cs"/>
              </a:rPr>
              <a:t>Med. 2014;370(17):1583–93.</a:t>
            </a:r>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33</a:t>
            </a:fld>
            <a:endParaRPr lang="de-DE" altLang="de-DE"/>
          </a:p>
        </p:txBody>
      </p:sp>
    </p:spTree>
    <p:extLst>
      <p:ext uri="{BB962C8B-B14F-4D97-AF65-F5344CB8AC3E}">
        <p14:creationId xmlns:p14="http://schemas.microsoft.com/office/powerpoint/2010/main" val="31485259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b="0" kern="1200" dirty="0">
                <a:solidFill>
                  <a:schemeClr val="tx1"/>
                </a:solidFill>
                <a:latin typeface="Times New Roman" panose="02020603050405020304" pitchFamily="18" charset="0"/>
                <a:ea typeface="+mn-ea"/>
                <a:cs typeface="+mn-cs"/>
              </a:rPr>
              <a:t>Russell, J.A., et al., </a:t>
            </a:r>
            <a:r>
              <a:rPr lang="de-DE" sz="1200" b="1" i="0" kern="1200" dirty="0" err="1">
                <a:solidFill>
                  <a:schemeClr val="tx1"/>
                </a:solidFill>
                <a:latin typeface="Times New Roman" panose="02020603050405020304" pitchFamily="18" charset="0"/>
                <a:ea typeface="+mn-ea"/>
                <a:cs typeface="+mn-cs"/>
              </a:rPr>
              <a:t>Vasopressin</a:t>
            </a:r>
            <a:r>
              <a:rPr lang="de-DE" sz="1200" b="1" i="0" kern="1200" dirty="0">
                <a:solidFill>
                  <a:schemeClr val="tx1"/>
                </a:solidFill>
                <a:latin typeface="Times New Roman" panose="02020603050405020304" pitchFamily="18" charset="0"/>
                <a:ea typeface="+mn-ea"/>
                <a:cs typeface="+mn-cs"/>
              </a:rPr>
              <a:t> versus </a:t>
            </a:r>
            <a:r>
              <a:rPr lang="de-DE" sz="1200" b="1" i="0" kern="1200" dirty="0" err="1">
                <a:solidFill>
                  <a:schemeClr val="tx1"/>
                </a:solidFill>
                <a:latin typeface="Times New Roman" panose="02020603050405020304" pitchFamily="18" charset="0"/>
                <a:ea typeface="+mn-ea"/>
                <a:cs typeface="+mn-cs"/>
              </a:rPr>
              <a:t>norepinephrine</a:t>
            </a:r>
            <a:r>
              <a:rPr lang="de-DE" sz="1200" b="1" i="0" kern="1200" dirty="0">
                <a:solidFill>
                  <a:schemeClr val="tx1"/>
                </a:solidFill>
                <a:latin typeface="Times New Roman" panose="02020603050405020304" pitchFamily="18" charset="0"/>
                <a:ea typeface="+mn-ea"/>
                <a:cs typeface="+mn-cs"/>
              </a:rPr>
              <a:t> </a:t>
            </a:r>
            <a:r>
              <a:rPr lang="de-DE" sz="1200" b="1" i="0" kern="1200" dirty="0" err="1">
                <a:solidFill>
                  <a:schemeClr val="tx1"/>
                </a:solidFill>
                <a:latin typeface="Times New Roman" panose="02020603050405020304" pitchFamily="18" charset="0"/>
                <a:ea typeface="+mn-ea"/>
                <a:cs typeface="+mn-cs"/>
              </a:rPr>
              <a:t>infusion</a:t>
            </a:r>
            <a:r>
              <a:rPr lang="de-DE" sz="1200" b="1" i="0" kern="1200" dirty="0">
                <a:solidFill>
                  <a:schemeClr val="tx1"/>
                </a:solidFill>
                <a:latin typeface="Times New Roman" panose="02020603050405020304" pitchFamily="18" charset="0"/>
                <a:ea typeface="+mn-ea"/>
                <a:cs typeface="+mn-cs"/>
              </a:rPr>
              <a:t> in </a:t>
            </a:r>
            <a:r>
              <a:rPr lang="de-DE" sz="1200" b="1" i="0" kern="1200" dirty="0" err="1">
                <a:solidFill>
                  <a:schemeClr val="tx1"/>
                </a:solidFill>
                <a:latin typeface="Times New Roman" panose="02020603050405020304" pitchFamily="18" charset="0"/>
                <a:ea typeface="+mn-ea"/>
                <a:cs typeface="+mn-cs"/>
              </a:rPr>
              <a:t>patients</a:t>
            </a:r>
            <a:r>
              <a:rPr lang="de-DE" sz="1200" b="1" i="0" kern="1200" dirty="0">
                <a:solidFill>
                  <a:schemeClr val="tx1"/>
                </a:solidFill>
                <a:latin typeface="Times New Roman" panose="02020603050405020304" pitchFamily="18" charset="0"/>
                <a:ea typeface="+mn-ea"/>
                <a:cs typeface="+mn-cs"/>
              </a:rPr>
              <a:t> </a:t>
            </a:r>
            <a:r>
              <a:rPr lang="de-DE" sz="1200" b="1" i="0" kern="1200" dirty="0" err="1">
                <a:solidFill>
                  <a:schemeClr val="tx1"/>
                </a:solidFill>
                <a:latin typeface="Times New Roman" panose="02020603050405020304" pitchFamily="18" charset="0"/>
                <a:ea typeface="+mn-ea"/>
                <a:cs typeface="+mn-cs"/>
              </a:rPr>
              <a:t>with</a:t>
            </a:r>
            <a:r>
              <a:rPr lang="de-DE" sz="1200" b="1" i="0" kern="1200" dirty="0">
                <a:solidFill>
                  <a:schemeClr val="tx1"/>
                </a:solidFill>
                <a:latin typeface="Times New Roman" panose="02020603050405020304" pitchFamily="18" charset="0"/>
                <a:ea typeface="+mn-ea"/>
                <a:cs typeface="+mn-cs"/>
              </a:rPr>
              <a:t> </a:t>
            </a:r>
            <a:r>
              <a:rPr lang="de-DE" sz="1200" b="1" i="0" kern="1200" dirty="0" err="1">
                <a:solidFill>
                  <a:schemeClr val="tx1"/>
                </a:solidFill>
                <a:latin typeface="Times New Roman" panose="02020603050405020304" pitchFamily="18" charset="0"/>
                <a:ea typeface="+mn-ea"/>
                <a:cs typeface="+mn-cs"/>
              </a:rPr>
              <a:t>septic</a:t>
            </a:r>
            <a:r>
              <a:rPr lang="de-DE" sz="1200" b="1" i="0" kern="1200" dirty="0">
                <a:solidFill>
                  <a:schemeClr val="tx1"/>
                </a:solidFill>
                <a:latin typeface="Times New Roman" panose="02020603050405020304" pitchFamily="18" charset="0"/>
                <a:ea typeface="+mn-ea"/>
                <a:cs typeface="+mn-cs"/>
              </a:rPr>
              <a:t> </a:t>
            </a:r>
            <a:r>
              <a:rPr lang="de-DE" sz="1200" b="1" i="0" kern="1200" dirty="0" err="1">
                <a:solidFill>
                  <a:schemeClr val="tx1"/>
                </a:solidFill>
                <a:latin typeface="Times New Roman" panose="02020603050405020304" pitchFamily="18" charset="0"/>
                <a:ea typeface="+mn-ea"/>
                <a:cs typeface="+mn-cs"/>
              </a:rPr>
              <a:t>shock</a:t>
            </a:r>
            <a:r>
              <a:rPr lang="de-DE" sz="1200" b="1" i="0" kern="1200" dirty="0">
                <a:solidFill>
                  <a:schemeClr val="tx1"/>
                </a:solidFill>
                <a:latin typeface="Times New Roman" panose="02020603050405020304" pitchFamily="18" charset="0"/>
                <a:ea typeface="+mn-ea"/>
                <a:cs typeface="+mn-cs"/>
              </a:rPr>
              <a:t>. </a:t>
            </a:r>
            <a:r>
              <a:rPr lang="de-DE" sz="1200" b="0" i="0" kern="1200" dirty="0">
                <a:solidFill>
                  <a:schemeClr val="tx1"/>
                </a:solidFill>
                <a:latin typeface="Times New Roman" panose="02020603050405020304" pitchFamily="18" charset="0"/>
                <a:ea typeface="+mn-ea"/>
                <a:cs typeface="+mn-cs"/>
              </a:rPr>
              <a:t>N Engl J Med, 2008. 358(9): p. 877-87.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latin typeface="Times New Roman" panose="02020603050405020304" pitchFamily="18" charset="0"/>
                <a:ea typeface="+mn-ea"/>
                <a:cs typeface="+mn-cs"/>
              </a:rPr>
              <a:t>Gordon, A.C., et al., </a:t>
            </a:r>
            <a:r>
              <a:rPr lang="en-US" sz="1200" b="1" i="0" kern="1200" dirty="0">
                <a:solidFill>
                  <a:schemeClr val="tx1"/>
                </a:solidFill>
                <a:latin typeface="Times New Roman" panose="02020603050405020304" pitchFamily="18" charset="0"/>
                <a:ea typeface="+mn-ea"/>
                <a:cs typeface="+mn-cs"/>
              </a:rPr>
              <a:t>Effect of Early Vasopressin vs Norepinephrine on Kidney Failure in Patients With Septic Shock: The VANISH Randomized Clinical Trial. </a:t>
            </a:r>
            <a:r>
              <a:rPr lang="en-US" sz="1200" i="0" kern="1200" dirty="0">
                <a:solidFill>
                  <a:schemeClr val="tx1"/>
                </a:solidFill>
                <a:latin typeface="Times New Roman" panose="02020603050405020304" pitchFamily="18" charset="0"/>
                <a:ea typeface="+mn-ea"/>
                <a:cs typeface="+mn-cs"/>
              </a:rPr>
              <a:t>Jama, 2016. </a:t>
            </a:r>
            <a:r>
              <a:rPr lang="en-US" sz="1200" b="1" i="0" kern="1200" dirty="0">
                <a:solidFill>
                  <a:schemeClr val="tx1"/>
                </a:solidFill>
                <a:latin typeface="Times New Roman" panose="02020603050405020304" pitchFamily="18" charset="0"/>
                <a:ea typeface="+mn-ea"/>
                <a:cs typeface="+mn-cs"/>
              </a:rPr>
              <a:t>316</a:t>
            </a:r>
            <a:r>
              <a:rPr lang="en-US" sz="1200" b="0" i="0" kern="1200" dirty="0">
                <a:solidFill>
                  <a:schemeClr val="tx1"/>
                </a:solidFill>
                <a:latin typeface="Times New Roman" panose="02020603050405020304" pitchFamily="18" charset="0"/>
                <a:ea typeface="+mn-ea"/>
                <a:cs typeface="+mn-cs"/>
              </a:rPr>
              <a:t>(5): p. 509-18.</a:t>
            </a:r>
            <a:endParaRPr lang="de-DE" sz="1200" b="0" i="0" kern="1200" dirty="0">
              <a:solidFill>
                <a:schemeClr val="tx1"/>
              </a:solidFill>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sz="1200" b="0" i="0" kern="1200" dirty="0">
              <a:solidFill>
                <a:schemeClr val="tx1"/>
              </a:solidFill>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Early use of vasopressin in fluid resuscitated patients with sepsis did not affect the number of kidney failure-free days but did, however, reduce renal replacement therapy (RRT) use compared to noradrenaline</a:t>
            </a:r>
            <a:r>
              <a:rPr lang="en-US" baseline="30000" dirty="0">
                <a:hlinkClick r:id="rId3" tooltip="Gordon, A. C. et al. Effect of early vasopressin versus norepinephrine on kidney failure in patients with septic shock: the VANISH randomized clinical trial. JAMA 316, 509-518 (2016)."/>
              </a:rPr>
              <a:t>2</a:t>
            </a: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sz="1200" b="0" i="0" kern="1200" dirty="0">
              <a:solidFill>
                <a:schemeClr val="tx1"/>
              </a:solidFill>
              <a:latin typeface="Times New Roman" panose="02020603050405020304" pitchFamily="18" charset="0"/>
              <a:ea typeface="+mn-ea"/>
              <a:cs typeface="+mn-cs"/>
            </a:endParaRPr>
          </a:p>
          <a:p>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34</a:t>
            </a:fld>
            <a:endParaRPr lang="de-DE" altLang="de-DE"/>
          </a:p>
        </p:txBody>
      </p:sp>
    </p:spTree>
    <p:extLst>
      <p:ext uri="{BB962C8B-B14F-4D97-AF65-F5344CB8AC3E}">
        <p14:creationId xmlns:p14="http://schemas.microsoft.com/office/powerpoint/2010/main" val="38830452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latin typeface="Times New Roman" panose="02020603050405020304" pitchFamily="18" charset="0"/>
                <a:ea typeface="+mn-ea"/>
                <a:cs typeface="+mn-cs"/>
              </a:rPr>
              <a:t>Boyd, J.H., et al., </a:t>
            </a:r>
            <a:r>
              <a:rPr lang="en-US" sz="1200" i="1" kern="1200" dirty="0">
                <a:solidFill>
                  <a:schemeClr val="tx1"/>
                </a:solidFill>
                <a:latin typeface="Times New Roman" panose="02020603050405020304" pitchFamily="18" charset="0"/>
                <a:ea typeface="+mn-ea"/>
                <a:cs typeface="+mn-cs"/>
              </a:rPr>
              <a:t>Fluid resuscitation in septic shock: a positive fluid balance and elevated central venous pressure are associated with increased mortality.</a:t>
            </a:r>
            <a:r>
              <a:rPr lang="en-US" sz="1200" i="0" kern="1200" dirty="0">
                <a:solidFill>
                  <a:schemeClr val="tx1"/>
                </a:solidFill>
                <a:latin typeface="Times New Roman" panose="02020603050405020304" pitchFamily="18" charset="0"/>
                <a:ea typeface="+mn-ea"/>
                <a:cs typeface="+mn-cs"/>
              </a:rPr>
              <a:t> </a:t>
            </a:r>
            <a:r>
              <a:rPr lang="en-US" sz="1200" i="0" kern="1200" dirty="0" err="1">
                <a:solidFill>
                  <a:schemeClr val="tx1"/>
                </a:solidFill>
                <a:latin typeface="Times New Roman" panose="02020603050405020304" pitchFamily="18" charset="0"/>
                <a:ea typeface="+mn-ea"/>
                <a:cs typeface="+mn-cs"/>
              </a:rPr>
              <a:t>Crit</a:t>
            </a:r>
            <a:r>
              <a:rPr lang="en-US" sz="1200" i="0" kern="1200" dirty="0">
                <a:solidFill>
                  <a:schemeClr val="tx1"/>
                </a:solidFill>
                <a:latin typeface="Times New Roman" panose="02020603050405020304" pitchFamily="18" charset="0"/>
                <a:ea typeface="+mn-ea"/>
                <a:cs typeface="+mn-cs"/>
              </a:rPr>
              <a:t> Care Med, 2011. </a:t>
            </a:r>
            <a:r>
              <a:rPr lang="en-US" sz="1200" b="1" i="0" kern="1200" dirty="0">
                <a:solidFill>
                  <a:schemeClr val="tx1"/>
                </a:solidFill>
                <a:latin typeface="Times New Roman" panose="02020603050405020304" pitchFamily="18" charset="0"/>
                <a:ea typeface="+mn-ea"/>
                <a:cs typeface="+mn-cs"/>
              </a:rPr>
              <a:t>39</a:t>
            </a:r>
            <a:r>
              <a:rPr lang="en-US" sz="1200" b="0" i="0" kern="1200" dirty="0">
                <a:solidFill>
                  <a:schemeClr val="tx1"/>
                </a:solidFill>
                <a:latin typeface="Times New Roman" panose="02020603050405020304" pitchFamily="18" charset="0"/>
                <a:ea typeface="+mn-ea"/>
                <a:cs typeface="+mn-cs"/>
              </a:rPr>
              <a:t>(2): p. 259-65.</a:t>
            </a:r>
          </a:p>
          <a:p>
            <a:endParaRPr lang="de-DE" dirty="0"/>
          </a:p>
          <a:p>
            <a:r>
              <a:rPr lang="en-US" sz="1200" b="1" i="0" u="none" strike="noStrike" kern="1200" baseline="0" dirty="0">
                <a:solidFill>
                  <a:schemeClr val="tx1"/>
                </a:solidFill>
                <a:latin typeface="Times New Roman" panose="02020603050405020304" pitchFamily="18" charset="0"/>
                <a:ea typeface="+mn-ea"/>
                <a:cs typeface="+mn-cs"/>
              </a:rPr>
              <a:t>Figure 2. </a:t>
            </a:r>
            <a:r>
              <a:rPr lang="en-US" sz="1200" b="0" i="1" u="none" strike="noStrike" kern="1200" baseline="0" dirty="0">
                <a:solidFill>
                  <a:schemeClr val="tx1"/>
                </a:solidFill>
                <a:latin typeface="Times New Roman" panose="02020603050405020304" pitchFamily="18" charset="0"/>
                <a:ea typeface="+mn-ea"/>
                <a:cs typeface="+mn-cs"/>
              </a:rPr>
              <a:t>A</a:t>
            </a:r>
            <a:r>
              <a:rPr lang="en-US" sz="1200" b="0" i="0" u="none" strike="noStrike" kern="1200" baseline="0" dirty="0">
                <a:solidFill>
                  <a:schemeClr val="tx1"/>
                </a:solidFill>
                <a:latin typeface="Times New Roman" panose="02020603050405020304" pitchFamily="18" charset="0"/>
                <a:ea typeface="+mn-ea"/>
                <a:cs typeface="+mn-cs"/>
              </a:rPr>
              <a:t>, Cox survival curves, adjusted for age, Acute Physiology and Chronic Health Evaluation (APACHE) II score, and severity of shock (dose of norepinephrine), are shown for fluid balance</a:t>
            </a:r>
          </a:p>
          <a:p>
            <a:r>
              <a:rPr lang="en-US" sz="1200" b="0" i="0" u="none" strike="noStrike" kern="1200" baseline="0" dirty="0">
                <a:solidFill>
                  <a:schemeClr val="tx1"/>
                </a:solidFill>
                <a:latin typeface="Times New Roman" panose="02020603050405020304" pitchFamily="18" charset="0"/>
                <a:ea typeface="+mn-ea"/>
                <a:cs typeface="+mn-cs"/>
              </a:rPr>
              <a:t>quartiles at 12 hrs. Quartiles 3 and 4 have significant increases in mortality compared with both quartiles 1 and 2. </a:t>
            </a:r>
            <a:r>
              <a:rPr lang="en-US" sz="1200" b="0" i="1" u="none" strike="noStrike" kern="1200" baseline="0" dirty="0">
                <a:solidFill>
                  <a:schemeClr val="tx1"/>
                </a:solidFill>
                <a:latin typeface="Times New Roman" panose="02020603050405020304" pitchFamily="18" charset="0"/>
                <a:ea typeface="+mn-ea"/>
                <a:cs typeface="+mn-cs"/>
              </a:rPr>
              <a:t>B</a:t>
            </a:r>
            <a:r>
              <a:rPr lang="en-US" sz="1200" b="0" i="0" u="none" strike="noStrike" kern="1200" baseline="0" dirty="0">
                <a:solidFill>
                  <a:schemeClr val="tx1"/>
                </a:solidFill>
                <a:latin typeface="Times New Roman" panose="02020603050405020304" pitchFamily="18" charset="0"/>
                <a:ea typeface="+mn-ea"/>
                <a:cs typeface="+mn-cs"/>
              </a:rPr>
              <a:t>, Cox survival curves, adjusted for age, APACHE II score, and dose of norepinephrine, are shown for cumulative fluid balance quartiles at day 4. Quartiles 3 and 4 have significant increases in mortality compared with both quartiles 1 and 2.</a:t>
            </a:r>
            <a:endParaRPr lang="de-DE" dirty="0"/>
          </a:p>
          <a:p>
            <a:endParaRPr lang="de-DE" sz="1200" b="0" i="0" u="none" strike="noStrike" kern="1200" baseline="0" dirty="0">
              <a:solidFill>
                <a:schemeClr val="tx1"/>
              </a:solidFill>
              <a:latin typeface="Times New Roman" panose="02020603050405020304" pitchFamily="18" charset="0"/>
              <a:ea typeface="+mn-ea"/>
              <a:cs typeface="+mn-cs"/>
            </a:endParaRPr>
          </a:p>
          <a:p>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36</a:t>
            </a:fld>
            <a:endParaRPr lang="de-DE" altLang="de-DE"/>
          </a:p>
        </p:txBody>
      </p:sp>
    </p:spTree>
    <p:extLst>
      <p:ext uri="{BB962C8B-B14F-4D97-AF65-F5344CB8AC3E}">
        <p14:creationId xmlns:p14="http://schemas.microsoft.com/office/powerpoint/2010/main" val="521677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Folienbildplatzhalter 1"/>
          <p:cNvSpPr>
            <a:spLocks noGrp="1" noRot="1" noChangeAspect="1" noTextEdit="1"/>
          </p:cNvSpPr>
          <p:nvPr>
            <p:ph type="sldImg"/>
          </p:nvPr>
        </p:nvSpPr>
        <p:spPr>
          <a:ln/>
        </p:spPr>
      </p:sp>
      <p:sp>
        <p:nvSpPr>
          <p:cNvPr id="7987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latin typeface="Arial" panose="020B0604020202020204" pitchFamily="34" charset="0"/>
              </a:rPr>
              <a:t>In </a:t>
            </a:r>
            <a:r>
              <a:rPr lang="de-DE" altLang="de-DE" dirty="0" err="1">
                <a:latin typeface="Arial" panose="020B0604020202020204" pitchFamily="34" charset="0"/>
              </a:rPr>
              <a:t>established</a:t>
            </a:r>
            <a:r>
              <a:rPr lang="de-DE" altLang="de-DE" dirty="0">
                <a:latin typeface="Arial" panose="020B0604020202020204" pitchFamily="34" charset="0"/>
              </a:rPr>
              <a:t> AKI, renal </a:t>
            </a:r>
            <a:r>
              <a:rPr lang="de-DE" altLang="de-DE" dirty="0" err="1">
                <a:latin typeface="Arial" panose="020B0604020202020204" pitchFamily="34" charset="0"/>
              </a:rPr>
              <a:t>dysfunction</a:t>
            </a:r>
            <a:r>
              <a:rPr lang="de-DE" altLang="de-DE" dirty="0">
                <a:latin typeface="Arial" panose="020B0604020202020204" pitchFamily="34" charset="0"/>
              </a:rPr>
              <a:t> (</a:t>
            </a:r>
            <a:r>
              <a:rPr lang="de-DE" altLang="de-DE" dirty="0" err="1">
                <a:latin typeface="Arial" panose="020B0604020202020204" pitchFamily="34" charset="0"/>
              </a:rPr>
              <a:t>reduced</a:t>
            </a:r>
            <a:r>
              <a:rPr lang="de-DE" altLang="de-DE" dirty="0">
                <a:latin typeface="Arial" panose="020B0604020202020204" pitchFamily="34" charset="0"/>
              </a:rPr>
              <a:t> GFR) </a:t>
            </a:r>
            <a:r>
              <a:rPr lang="de-DE" altLang="de-DE" dirty="0" err="1">
                <a:latin typeface="Arial" panose="020B0604020202020204" pitchFamily="34" charset="0"/>
              </a:rPr>
              <a:t>persists</a:t>
            </a:r>
            <a:r>
              <a:rPr lang="de-DE" altLang="de-DE" dirty="0">
                <a:latin typeface="Arial" panose="020B0604020202020204" pitchFamily="34" charset="0"/>
              </a:rPr>
              <a:t> </a:t>
            </a:r>
            <a:r>
              <a:rPr lang="de-DE" altLang="de-DE" dirty="0" err="1">
                <a:latin typeface="Arial" panose="020B0604020202020204" pitchFamily="34" charset="0"/>
              </a:rPr>
              <a:t>despite</a:t>
            </a:r>
            <a:r>
              <a:rPr lang="de-DE" altLang="de-DE" dirty="0">
                <a:latin typeface="Arial" panose="020B0604020202020204" pitchFamily="34" charset="0"/>
              </a:rPr>
              <a:t> </a:t>
            </a:r>
            <a:r>
              <a:rPr lang="de-DE" altLang="de-DE" dirty="0" err="1">
                <a:latin typeface="Arial" panose="020B0604020202020204" pitchFamily="34" charset="0"/>
              </a:rPr>
              <a:t>resuscitation</a:t>
            </a:r>
            <a:r>
              <a:rPr lang="de-DE" altLang="de-DE" dirty="0">
                <a:latin typeface="Arial" panose="020B0604020202020204" pitchFamily="34" charset="0"/>
              </a:rPr>
              <a:t> </a:t>
            </a:r>
            <a:r>
              <a:rPr lang="de-DE" altLang="de-DE" dirty="0" err="1">
                <a:latin typeface="Arial" panose="020B0604020202020204" pitchFamily="34" charset="0"/>
              </a:rPr>
              <a:t>of</a:t>
            </a:r>
            <a:r>
              <a:rPr lang="de-DE" altLang="de-DE" dirty="0">
                <a:latin typeface="Arial" panose="020B0604020202020204" pitchFamily="34" charset="0"/>
              </a:rPr>
              <a:t> </a:t>
            </a:r>
            <a:r>
              <a:rPr lang="de-DE" altLang="de-DE" dirty="0" err="1">
                <a:latin typeface="Arial" panose="020B0604020202020204" pitchFamily="34" charset="0"/>
              </a:rPr>
              <a:t>systemic</a:t>
            </a:r>
            <a:r>
              <a:rPr lang="de-DE" altLang="de-DE" dirty="0">
                <a:latin typeface="Arial" panose="020B0604020202020204" pitchFamily="34" charset="0"/>
              </a:rPr>
              <a:t> </a:t>
            </a:r>
            <a:r>
              <a:rPr lang="de-DE" altLang="de-DE" dirty="0" err="1">
                <a:latin typeface="Arial" panose="020B0604020202020204" pitchFamily="34" charset="0"/>
              </a:rPr>
              <a:t>blood</a:t>
            </a:r>
            <a:r>
              <a:rPr lang="de-DE" altLang="de-DE" dirty="0">
                <a:latin typeface="Arial" panose="020B0604020202020204" pitchFamily="34" charset="0"/>
              </a:rPr>
              <a:t> </a:t>
            </a:r>
            <a:r>
              <a:rPr lang="de-DE" altLang="de-DE" dirty="0" err="1">
                <a:latin typeface="Arial" panose="020B0604020202020204" pitchFamily="34" charset="0"/>
              </a:rPr>
              <a:t>pressure</a:t>
            </a:r>
            <a:r>
              <a:rPr lang="de-DE" altLang="de-DE" dirty="0">
                <a:latin typeface="Arial" panose="020B0604020202020204" pitchFamily="34" charset="0"/>
              </a:rPr>
              <a:t> </a:t>
            </a:r>
            <a:r>
              <a:rPr lang="de-DE" altLang="de-DE" dirty="0" err="1">
                <a:latin typeface="Arial" panose="020B0604020202020204" pitchFamily="34" charset="0"/>
              </a:rPr>
              <a:t>and</a:t>
            </a:r>
            <a:r>
              <a:rPr lang="de-DE" altLang="de-DE" dirty="0">
                <a:latin typeface="Arial" panose="020B0604020202020204" pitchFamily="34" charset="0"/>
              </a:rPr>
              <a:t> </a:t>
            </a:r>
            <a:r>
              <a:rPr lang="de-DE" altLang="de-DE" dirty="0" err="1">
                <a:latin typeface="Arial" panose="020B0604020202020204" pitchFamily="34" charset="0"/>
              </a:rPr>
              <a:t>cardiac</a:t>
            </a:r>
            <a:r>
              <a:rPr lang="de-DE" altLang="de-DE" dirty="0">
                <a:latin typeface="Arial" panose="020B0604020202020204" pitchFamily="34" charset="0"/>
              </a:rPr>
              <a:t> </a:t>
            </a:r>
            <a:r>
              <a:rPr lang="de-DE" altLang="de-DE" dirty="0" err="1">
                <a:latin typeface="Arial" panose="020B0604020202020204" pitchFamily="34" charset="0"/>
              </a:rPr>
              <a:t>output</a:t>
            </a:r>
            <a:r>
              <a:rPr lang="de-DE" altLang="de-DE" dirty="0">
                <a:latin typeface="Arial" panose="020B0604020202020204" pitchFamily="34" charset="0"/>
              </a:rPr>
              <a:t>. </a:t>
            </a:r>
            <a:r>
              <a:rPr lang="de-DE" altLang="de-DE" dirty="0" err="1">
                <a:latin typeface="Arial" panose="020B0604020202020204" pitchFamily="34" charset="0"/>
              </a:rPr>
              <a:t>Increased</a:t>
            </a:r>
            <a:r>
              <a:rPr lang="de-DE" altLang="de-DE" dirty="0">
                <a:latin typeface="Arial" panose="020B0604020202020204" pitchFamily="34" charset="0"/>
              </a:rPr>
              <a:t> renal </a:t>
            </a:r>
            <a:r>
              <a:rPr lang="de-DE" altLang="de-DE" dirty="0" err="1">
                <a:latin typeface="Arial" panose="020B0604020202020204" pitchFamily="34" charset="0"/>
              </a:rPr>
              <a:t>venous</a:t>
            </a:r>
            <a:r>
              <a:rPr lang="de-DE" altLang="de-DE" dirty="0">
                <a:latin typeface="Arial" panose="020B0604020202020204" pitchFamily="34" charset="0"/>
              </a:rPr>
              <a:t> </a:t>
            </a:r>
            <a:r>
              <a:rPr lang="de-DE" altLang="de-DE" dirty="0" err="1">
                <a:latin typeface="Arial" panose="020B0604020202020204" pitchFamily="34" charset="0"/>
              </a:rPr>
              <a:t>pressure</a:t>
            </a:r>
            <a:r>
              <a:rPr lang="de-DE" altLang="de-DE" dirty="0">
                <a:latin typeface="Arial" panose="020B0604020202020204" pitchFamily="34" charset="0"/>
              </a:rPr>
              <a:t> </a:t>
            </a:r>
            <a:r>
              <a:rPr lang="de-DE" altLang="de-DE" dirty="0" err="1">
                <a:latin typeface="Arial" panose="020B0604020202020204" pitchFamily="34" charset="0"/>
              </a:rPr>
              <a:t>reduces</a:t>
            </a:r>
            <a:r>
              <a:rPr lang="de-DE" altLang="de-DE" dirty="0">
                <a:latin typeface="Arial" panose="020B0604020202020204" pitchFamily="34" charset="0"/>
              </a:rPr>
              <a:t> </a:t>
            </a:r>
            <a:r>
              <a:rPr lang="de-DE" altLang="de-DE" dirty="0" err="1">
                <a:latin typeface="Arial" panose="020B0604020202020204" pitchFamily="34" charset="0"/>
              </a:rPr>
              <a:t>the</a:t>
            </a:r>
            <a:r>
              <a:rPr lang="de-DE" altLang="de-DE" dirty="0">
                <a:latin typeface="Arial" panose="020B0604020202020204" pitchFamily="34" charset="0"/>
              </a:rPr>
              <a:t> </a:t>
            </a:r>
            <a:r>
              <a:rPr lang="de-DE" altLang="de-DE" dirty="0" err="1">
                <a:latin typeface="Arial" panose="020B0604020202020204" pitchFamily="34" charset="0"/>
              </a:rPr>
              <a:t>transrenal</a:t>
            </a:r>
            <a:r>
              <a:rPr lang="de-DE" altLang="de-DE" dirty="0">
                <a:latin typeface="Arial" panose="020B0604020202020204" pitchFamily="34" charset="0"/>
              </a:rPr>
              <a:t> </a:t>
            </a:r>
            <a:r>
              <a:rPr lang="de-DE" altLang="de-DE" dirty="0" err="1">
                <a:latin typeface="Arial" panose="020B0604020202020204" pitchFamily="34" charset="0"/>
              </a:rPr>
              <a:t>pressure</a:t>
            </a:r>
            <a:r>
              <a:rPr lang="de-DE" altLang="de-DE" dirty="0">
                <a:latin typeface="Arial" panose="020B0604020202020204" pitchFamily="34" charset="0"/>
              </a:rPr>
              <a:t> </a:t>
            </a:r>
            <a:r>
              <a:rPr lang="de-DE" altLang="de-DE" dirty="0" err="1">
                <a:latin typeface="Arial" panose="020B0604020202020204" pitchFamily="34" charset="0"/>
              </a:rPr>
              <a:t>gradient</a:t>
            </a:r>
            <a:r>
              <a:rPr lang="de-DE" altLang="de-DE" dirty="0">
                <a:latin typeface="Arial" panose="020B0604020202020204" pitchFamily="34" charset="0"/>
              </a:rPr>
              <a:t> </a:t>
            </a:r>
            <a:r>
              <a:rPr lang="de-DE" altLang="de-DE" dirty="0" err="1">
                <a:latin typeface="Arial" panose="020B0604020202020204" pitchFamily="34" charset="0"/>
              </a:rPr>
              <a:t>for</a:t>
            </a:r>
            <a:r>
              <a:rPr lang="de-DE" altLang="de-DE" dirty="0">
                <a:latin typeface="Arial" panose="020B0604020202020204" pitchFamily="34" charset="0"/>
              </a:rPr>
              <a:t> RBF. </a:t>
            </a:r>
            <a:r>
              <a:rPr lang="de-DE" altLang="de-DE" dirty="0" err="1">
                <a:latin typeface="Arial" panose="020B0604020202020204" pitchFamily="34" charset="0"/>
              </a:rPr>
              <a:t>Increased</a:t>
            </a:r>
            <a:r>
              <a:rPr lang="de-DE" altLang="de-DE" dirty="0">
                <a:latin typeface="Arial" panose="020B0604020202020204" pitchFamily="34" charset="0"/>
              </a:rPr>
              <a:t> </a:t>
            </a:r>
            <a:r>
              <a:rPr lang="de-DE" altLang="de-DE" dirty="0" err="1">
                <a:latin typeface="Arial" panose="020B0604020202020204" pitchFamily="34" charset="0"/>
              </a:rPr>
              <a:t>interstitial</a:t>
            </a:r>
            <a:r>
              <a:rPr lang="de-DE" altLang="de-DE" dirty="0">
                <a:latin typeface="Arial" panose="020B0604020202020204" pitchFamily="34" charset="0"/>
              </a:rPr>
              <a:t> </a:t>
            </a:r>
            <a:r>
              <a:rPr lang="de-DE" altLang="de-DE" dirty="0" err="1">
                <a:latin typeface="Arial" panose="020B0604020202020204" pitchFamily="34" charset="0"/>
              </a:rPr>
              <a:t>and</a:t>
            </a:r>
            <a:r>
              <a:rPr lang="de-DE" altLang="de-DE" dirty="0">
                <a:latin typeface="Arial" panose="020B0604020202020204" pitchFamily="34" charset="0"/>
              </a:rPr>
              <a:t> </a:t>
            </a:r>
            <a:r>
              <a:rPr lang="de-DE" altLang="de-DE" dirty="0" err="1">
                <a:latin typeface="Arial" panose="020B0604020202020204" pitchFamily="34" charset="0"/>
              </a:rPr>
              <a:t>tubular</a:t>
            </a:r>
            <a:r>
              <a:rPr lang="de-DE" altLang="de-DE" dirty="0">
                <a:latin typeface="Arial" panose="020B0604020202020204" pitchFamily="34" charset="0"/>
              </a:rPr>
              <a:t> </a:t>
            </a:r>
            <a:r>
              <a:rPr lang="de-DE" altLang="de-DE" dirty="0" err="1">
                <a:latin typeface="Arial" panose="020B0604020202020204" pitchFamily="34" charset="0"/>
              </a:rPr>
              <a:t>pressure</a:t>
            </a:r>
            <a:r>
              <a:rPr lang="de-DE" altLang="de-DE" dirty="0">
                <a:latin typeface="Arial" panose="020B0604020202020204" pitchFamily="34" charset="0"/>
              </a:rPr>
              <a:t> </a:t>
            </a:r>
            <a:r>
              <a:rPr lang="de-DE" altLang="de-DE" dirty="0" err="1">
                <a:latin typeface="Arial" panose="020B0604020202020204" pitchFamily="34" charset="0"/>
              </a:rPr>
              <a:t>might</a:t>
            </a:r>
            <a:r>
              <a:rPr lang="de-DE" altLang="de-DE" dirty="0">
                <a:latin typeface="Arial" panose="020B0604020202020204" pitchFamily="34" charset="0"/>
              </a:rPr>
              <a:t> </a:t>
            </a:r>
            <a:r>
              <a:rPr lang="de-DE" altLang="de-DE" dirty="0" err="1">
                <a:latin typeface="Arial" panose="020B0604020202020204" pitchFamily="34" charset="0"/>
              </a:rPr>
              <a:t>reduce</a:t>
            </a:r>
            <a:r>
              <a:rPr lang="de-DE" altLang="de-DE" dirty="0">
                <a:latin typeface="Arial" panose="020B0604020202020204" pitchFamily="34" charset="0"/>
              </a:rPr>
              <a:t> </a:t>
            </a:r>
            <a:r>
              <a:rPr lang="de-DE" altLang="de-DE" dirty="0" err="1">
                <a:latin typeface="Arial" panose="020B0604020202020204" pitchFamily="34" charset="0"/>
              </a:rPr>
              <a:t>or</a:t>
            </a:r>
            <a:r>
              <a:rPr lang="de-DE" altLang="de-DE" dirty="0">
                <a:latin typeface="Arial" panose="020B0604020202020204" pitchFamily="34" charset="0"/>
              </a:rPr>
              <a:t> </a:t>
            </a:r>
            <a:r>
              <a:rPr lang="de-DE" altLang="de-DE" dirty="0" err="1">
                <a:latin typeface="Arial" panose="020B0604020202020204" pitchFamily="34" charset="0"/>
              </a:rPr>
              <a:t>abolish</a:t>
            </a:r>
            <a:r>
              <a:rPr lang="de-DE" altLang="de-DE" dirty="0">
                <a:latin typeface="Arial" panose="020B0604020202020204" pitchFamily="34" charset="0"/>
              </a:rPr>
              <a:t> </a:t>
            </a:r>
            <a:r>
              <a:rPr lang="de-DE" altLang="de-DE" dirty="0" err="1">
                <a:latin typeface="Arial" panose="020B0604020202020204" pitchFamily="34" charset="0"/>
              </a:rPr>
              <a:t>the</a:t>
            </a:r>
            <a:r>
              <a:rPr lang="de-DE" altLang="de-DE" dirty="0">
                <a:latin typeface="Arial" panose="020B0604020202020204" pitchFamily="34" charset="0"/>
              </a:rPr>
              <a:t> </a:t>
            </a:r>
            <a:r>
              <a:rPr lang="de-DE" altLang="de-DE" dirty="0" err="1">
                <a:latin typeface="Arial" panose="020B0604020202020204" pitchFamily="34" charset="0"/>
              </a:rPr>
              <a:t>net</a:t>
            </a:r>
            <a:r>
              <a:rPr lang="de-DE" altLang="de-DE" dirty="0">
                <a:latin typeface="Arial" panose="020B0604020202020204" pitchFamily="34" charset="0"/>
              </a:rPr>
              <a:t> </a:t>
            </a:r>
            <a:r>
              <a:rPr lang="de-DE" altLang="de-DE" dirty="0" err="1">
                <a:latin typeface="Arial" panose="020B0604020202020204" pitchFamily="34" charset="0"/>
              </a:rPr>
              <a:t>glomerular</a:t>
            </a:r>
            <a:r>
              <a:rPr lang="de-DE" altLang="de-DE" dirty="0">
                <a:latin typeface="Arial" panose="020B0604020202020204" pitchFamily="34" charset="0"/>
              </a:rPr>
              <a:t> </a:t>
            </a:r>
            <a:r>
              <a:rPr lang="de-DE" altLang="de-DE" dirty="0" err="1">
                <a:latin typeface="Arial" panose="020B0604020202020204" pitchFamily="34" charset="0"/>
              </a:rPr>
              <a:t>filtration</a:t>
            </a:r>
            <a:r>
              <a:rPr lang="de-DE" altLang="de-DE" dirty="0">
                <a:latin typeface="Arial" panose="020B0604020202020204" pitchFamily="34" charset="0"/>
              </a:rPr>
              <a:t> </a:t>
            </a:r>
            <a:r>
              <a:rPr lang="de-DE" altLang="de-DE" dirty="0" err="1">
                <a:latin typeface="Arial" panose="020B0604020202020204" pitchFamily="34" charset="0"/>
              </a:rPr>
              <a:t>pressure</a:t>
            </a:r>
            <a:r>
              <a:rPr lang="de-DE" altLang="de-DE" dirty="0">
                <a:latin typeface="Arial" panose="020B0604020202020204" pitchFamily="34" charset="0"/>
              </a:rPr>
              <a:t> </a:t>
            </a:r>
            <a:r>
              <a:rPr lang="de-DE" altLang="de-DE" dirty="0" err="1">
                <a:latin typeface="Arial" panose="020B0604020202020204" pitchFamily="34" charset="0"/>
              </a:rPr>
              <a:t>gradient</a:t>
            </a:r>
            <a:r>
              <a:rPr lang="de-DE" altLang="de-DE" dirty="0">
                <a:latin typeface="Arial" panose="020B0604020202020204" pitchFamily="34" charset="0"/>
              </a:rPr>
              <a:t>. </a:t>
            </a:r>
            <a:r>
              <a:rPr lang="de-DE" altLang="de-DE" dirty="0" err="1">
                <a:latin typeface="Arial" panose="020B0604020202020204" pitchFamily="34" charset="0"/>
              </a:rPr>
              <a:t>Increased</a:t>
            </a:r>
            <a:r>
              <a:rPr lang="de-DE" altLang="de-DE" dirty="0">
                <a:latin typeface="Arial" panose="020B0604020202020204" pitchFamily="34" charset="0"/>
              </a:rPr>
              <a:t> </a:t>
            </a:r>
            <a:r>
              <a:rPr lang="de-DE" altLang="de-DE" dirty="0" err="1">
                <a:latin typeface="Arial" panose="020B0604020202020204" pitchFamily="34" charset="0"/>
              </a:rPr>
              <a:t>preglomerular</a:t>
            </a:r>
            <a:r>
              <a:rPr lang="de-DE" altLang="de-DE" dirty="0">
                <a:latin typeface="Arial" panose="020B0604020202020204" pitchFamily="34" charset="0"/>
              </a:rPr>
              <a:t> </a:t>
            </a:r>
            <a:r>
              <a:rPr lang="de-DE" altLang="de-DE" dirty="0" err="1">
                <a:latin typeface="Arial" panose="020B0604020202020204" pitchFamily="34" charset="0"/>
              </a:rPr>
              <a:t>resistance</a:t>
            </a:r>
            <a:r>
              <a:rPr lang="de-DE" altLang="de-DE" dirty="0">
                <a:latin typeface="Arial" panose="020B0604020202020204" pitchFamily="34" charset="0"/>
              </a:rPr>
              <a:t>, in </a:t>
            </a:r>
            <a:r>
              <a:rPr lang="de-DE" altLang="de-DE" dirty="0" err="1">
                <a:latin typeface="Arial" panose="020B0604020202020204" pitchFamily="34" charset="0"/>
              </a:rPr>
              <a:t>response</a:t>
            </a:r>
            <a:r>
              <a:rPr lang="de-DE" altLang="de-DE" dirty="0">
                <a:latin typeface="Arial" panose="020B0604020202020204" pitchFamily="34" charset="0"/>
              </a:rPr>
              <a:t> </a:t>
            </a:r>
            <a:r>
              <a:rPr lang="de-DE" altLang="de-DE" dirty="0" err="1">
                <a:latin typeface="Arial" panose="020B0604020202020204" pitchFamily="34" charset="0"/>
              </a:rPr>
              <a:t>to</a:t>
            </a:r>
            <a:r>
              <a:rPr lang="de-DE" altLang="de-DE" dirty="0">
                <a:latin typeface="Arial" panose="020B0604020202020204" pitchFamily="34" charset="0"/>
              </a:rPr>
              <a:t> </a:t>
            </a:r>
            <a:r>
              <a:rPr lang="de-DE" altLang="de-DE" dirty="0" err="1">
                <a:latin typeface="Arial" panose="020B0604020202020204" pitchFamily="34" charset="0"/>
              </a:rPr>
              <a:t>tubular</a:t>
            </a:r>
            <a:r>
              <a:rPr lang="de-DE" altLang="de-DE" dirty="0">
                <a:latin typeface="Arial" panose="020B0604020202020204" pitchFamily="34" charset="0"/>
              </a:rPr>
              <a:t> </a:t>
            </a:r>
            <a:r>
              <a:rPr lang="de-DE" altLang="de-DE" dirty="0" err="1">
                <a:latin typeface="Arial" panose="020B0604020202020204" pitchFamily="34" charset="0"/>
              </a:rPr>
              <a:t>injury</a:t>
            </a:r>
            <a:r>
              <a:rPr lang="de-DE" altLang="de-DE" dirty="0">
                <a:latin typeface="Arial" panose="020B0604020202020204" pitchFamily="34" charset="0"/>
              </a:rPr>
              <a:t>, </a:t>
            </a:r>
            <a:r>
              <a:rPr lang="de-DE" altLang="de-DE" dirty="0" err="1">
                <a:latin typeface="Arial" panose="020B0604020202020204" pitchFamily="34" charset="0"/>
              </a:rPr>
              <a:t>further</a:t>
            </a:r>
            <a:r>
              <a:rPr lang="de-DE" altLang="de-DE" dirty="0">
                <a:latin typeface="Arial" panose="020B0604020202020204" pitchFamily="34" charset="0"/>
              </a:rPr>
              <a:t> </a:t>
            </a:r>
            <a:r>
              <a:rPr lang="de-DE" altLang="de-DE" dirty="0" err="1">
                <a:latin typeface="Arial" panose="020B0604020202020204" pitchFamily="34" charset="0"/>
              </a:rPr>
              <a:t>reduces</a:t>
            </a:r>
            <a:r>
              <a:rPr lang="de-DE" altLang="de-DE" dirty="0">
                <a:latin typeface="Arial" panose="020B0604020202020204" pitchFamily="34" charset="0"/>
              </a:rPr>
              <a:t> RBF </a:t>
            </a:r>
            <a:r>
              <a:rPr lang="de-DE" altLang="de-DE" dirty="0" err="1">
                <a:latin typeface="Arial" panose="020B0604020202020204" pitchFamily="34" charset="0"/>
              </a:rPr>
              <a:t>and</a:t>
            </a:r>
            <a:r>
              <a:rPr lang="de-DE" altLang="de-DE" dirty="0">
                <a:latin typeface="Arial" panose="020B0604020202020204" pitchFamily="34" charset="0"/>
              </a:rPr>
              <a:t> </a:t>
            </a:r>
            <a:r>
              <a:rPr lang="de-DE" altLang="de-DE" dirty="0" err="1">
                <a:latin typeface="Arial" panose="020B0604020202020204" pitchFamily="34" charset="0"/>
              </a:rPr>
              <a:t>glomerular</a:t>
            </a:r>
            <a:r>
              <a:rPr lang="de-DE" altLang="de-DE" dirty="0">
                <a:latin typeface="Arial" panose="020B0604020202020204" pitchFamily="34" charset="0"/>
              </a:rPr>
              <a:t> </a:t>
            </a:r>
            <a:r>
              <a:rPr lang="de-DE" altLang="de-DE" dirty="0" err="1">
                <a:latin typeface="Arial" panose="020B0604020202020204" pitchFamily="34" charset="0"/>
              </a:rPr>
              <a:t>capillary</a:t>
            </a:r>
            <a:r>
              <a:rPr lang="de-DE" altLang="de-DE" dirty="0">
                <a:latin typeface="Arial" panose="020B0604020202020204" pitchFamily="34" charset="0"/>
              </a:rPr>
              <a:t> </a:t>
            </a:r>
            <a:r>
              <a:rPr lang="de-DE" altLang="de-DE" dirty="0" err="1">
                <a:latin typeface="Arial" panose="020B0604020202020204" pitchFamily="34" charset="0"/>
              </a:rPr>
              <a:t>hydrostatic</a:t>
            </a:r>
            <a:r>
              <a:rPr lang="de-DE" altLang="de-DE" dirty="0">
                <a:latin typeface="Arial" panose="020B0604020202020204" pitchFamily="34" charset="0"/>
              </a:rPr>
              <a:t> </a:t>
            </a:r>
            <a:r>
              <a:rPr lang="de-DE" altLang="de-DE" dirty="0" err="1">
                <a:latin typeface="Arial" panose="020B0604020202020204" pitchFamily="34" charset="0"/>
              </a:rPr>
              <a:t>pressure</a:t>
            </a:r>
            <a:r>
              <a:rPr lang="de-DE" altLang="de-DE" dirty="0">
                <a:latin typeface="Arial" panose="020B0604020202020204" pitchFamily="34" charset="0"/>
              </a:rPr>
              <a:t>, </a:t>
            </a:r>
            <a:r>
              <a:rPr lang="de-DE" altLang="de-DE" dirty="0" err="1">
                <a:latin typeface="Arial" panose="020B0604020202020204" pitchFamily="34" charset="0"/>
              </a:rPr>
              <a:t>hyperchloraemia</a:t>
            </a:r>
            <a:r>
              <a:rPr lang="de-DE" altLang="de-DE" dirty="0">
                <a:latin typeface="Arial" panose="020B0604020202020204" pitchFamily="34" charset="0"/>
              </a:rPr>
              <a:t> </a:t>
            </a:r>
            <a:r>
              <a:rPr lang="de-DE" altLang="de-DE" dirty="0" err="1">
                <a:latin typeface="Arial" panose="020B0604020202020204" pitchFamily="34" charset="0"/>
              </a:rPr>
              <a:t>might</a:t>
            </a:r>
            <a:r>
              <a:rPr lang="de-DE" altLang="de-DE" dirty="0">
                <a:latin typeface="Arial" panose="020B0604020202020204" pitchFamily="34" charset="0"/>
              </a:rPr>
              <a:t> </a:t>
            </a:r>
            <a:r>
              <a:rPr lang="de-DE" altLang="de-DE" dirty="0" err="1">
                <a:latin typeface="Arial" panose="020B0604020202020204" pitchFamily="34" charset="0"/>
              </a:rPr>
              <a:t>contribute</a:t>
            </a:r>
            <a:r>
              <a:rPr lang="de-DE" altLang="de-DE" dirty="0">
                <a:latin typeface="Arial" panose="020B0604020202020204" pitchFamily="34" charset="0"/>
              </a:rPr>
              <a:t> </a:t>
            </a:r>
            <a:r>
              <a:rPr lang="de-DE" altLang="de-DE" dirty="0" err="1">
                <a:latin typeface="Arial" panose="020B0604020202020204" pitchFamily="34" charset="0"/>
              </a:rPr>
              <a:t>to</a:t>
            </a:r>
            <a:r>
              <a:rPr lang="de-DE" altLang="de-DE" dirty="0">
                <a:latin typeface="Arial" panose="020B0604020202020204" pitchFamily="34" charset="0"/>
              </a:rPr>
              <a:t> </a:t>
            </a:r>
            <a:r>
              <a:rPr lang="de-DE" altLang="de-DE" dirty="0" err="1">
                <a:latin typeface="Arial" panose="020B0604020202020204" pitchFamily="34" charset="0"/>
              </a:rPr>
              <a:t>this</a:t>
            </a:r>
            <a:r>
              <a:rPr lang="de-DE" altLang="de-DE" dirty="0">
                <a:latin typeface="Arial" panose="020B0604020202020204" pitchFamily="34" charset="0"/>
              </a:rPr>
              <a:t> effect.</a:t>
            </a:r>
            <a:r>
              <a:rPr lang="de-DE" altLang="de-DE" baseline="30000" dirty="0">
                <a:latin typeface="Arial" panose="020B0604020202020204" pitchFamily="34" charset="0"/>
                <a:hlinkClick r:id="rId3" action="ppaction://hlinkfile" tooltip="Chowdhury, A. H., Cox, E. F., Francis, S. T. &amp; Lobo, D. N. A randomized, controlled, double-blind crossover study on the effects of 2-L infusions of 0.9% saline and Plasma-Lyte[reg] 148 on renal blood flow velocity and renal cortical tissue perfusion in healthy volunteers. Ann. Surg. 256, 18-24 (2012)."/>
              </a:rPr>
              <a:t>49</a:t>
            </a:r>
            <a:r>
              <a:rPr lang="de-DE" altLang="de-DE" dirty="0">
                <a:latin typeface="Arial" panose="020B0604020202020204" pitchFamily="34" charset="0"/>
              </a:rPr>
              <a:t> Development </a:t>
            </a:r>
            <a:r>
              <a:rPr lang="de-DE" altLang="de-DE" dirty="0" err="1">
                <a:latin typeface="Arial" panose="020B0604020202020204" pitchFamily="34" charset="0"/>
              </a:rPr>
              <a:t>of</a:t>
            </a:r>
            <a:r>
              <a:rPr lang="de-DE" altLang="de-DE" dirty="0">
                <a:latin typeface="Arial" panose="020B0604020202020204" pitchFamily="34" charset="0"/>
              </a:rPr>
              <a:t> intra-abdominal </a:t>
            </a:r>
            <a:r>
              <a:rPr lang="de-DE" altLang="de-DE" dirty="0" err="1">
                <a:latin typeface="Arial" panose="020B0604020202020204" pitchFamily="34" charset="0"/>
              </a:rPr>
              <a:t>hypertension</a:t>
            </a:r>
            <a:r>
              <a:rPr lang="de-DE" altLang="de-DE" dirty="0">
                <a:latin typeface="Arial" panose="020B0604020202020204" pitchFamily="34" charset="0"/>
              </a:rPr>
              <a:t> </a:t>
            </a:r>
            <a:r>
              <a:rPr lang="de-DE" altLang="de-DE" dirty="0" err="1">
                <a:latin typeface="Arial" panose="020B0604020202020204" pitchFamily="34" charset="0"/>
              </a:rPr>
              <a:t>restricts</a:t>
            </a:r>
            <a:r>
              <a:rPr lang="de-DE" altLang="de-DE" dirty="0">
                <a:latin typeface="Arial" panose="020B0604020202020204" pitchFamily="34" charset="0"/>
              </a:rPr>
              <a:t> </a:t>
            </a:r>
            <a:r>
              <a:rPr lang="de-DE" altLang="de-DE" dirty="0" err="1">
                <a:latin typeface="Arial" panose="020B0604020202020204" pitchFamily="34" charset="0"/>
              </a:rPr>
              <a:t>venous</a:t>
            </a:r>
            <a:r>
              <a:rPr lang="de-DE" altLang="de-DE" dirty="0">
                <a:latin typeface="Arial" panose="020B0604020202020204" pitchFamily="34" charset="0"/>
              </a:rPr>
              <a:t> </a:t>
            </a:r>
            <a:r>
              <a:rPr lang="de-DE" altLang="de-DE" dirty="0" err="1">
                <a:latin typeface="Arial" panose="020B0604020202020204" pitchFamily="34" charset="0"/>
              </a:rPr>
              <a:t>drainage</a:t>
            </a:r>
            <a:r>
              <a:rPr lang="de-DE" altLang="de-DE" dirty="0">
                <a:latin typeface="Arial" panose="020B0604020202020204" pitchFamily="34" charset="0"/>
              </a:rPr>
              <a:t> </a:t>
            </a:r>
            <a:r>
              <a:rPr lang="de-DE" altLang="de-DE" dirty="0" err="1">
                <a:latin typeface="Arial" panose="020B0604020202020204" pitchFamily="34" charset="0"/>
              </a:rPr>
              <a:t>and</a:t>
            </a:r>
            <a:r>
              <a:rPr lang="de-DE" altLang="de-DE" dirty="0">
                <a:latin typeface="Arial" panose="020B0604020202020204" pitchFamily="34" charset="0"/>
              </a:rPr>
              <a:t> </a:t>
            </a:r>
            <a:r>
              <a:rPr lang="de-DE" altLang="de-DE" dirty="0" err="1">
                <a:latin typeface="Arial" panose="020B0604020202020204" pitchFamily="34" charset="0"/>
              </a:rPr>
              <a:t>extrinsically</a:t>
            </a:r>
            <a:r>
              <a:rPr lang="de-DE" altLang="de-DE" dirty="0">
                <a:latin typeface="Arial" panose="020B0604020202020204" pitchFamily="34" charset="0"/>
              </a:rPr>
              <a:t> </a:t>
            </a:r>
            <a:r>
              <a:rPr lang="de-DE" altLang="de-DE" dirty="0" err="1">
                <a:latin typeface="Arial" panose="020B0604020202020204" pitchFamily="34" charset="0"/>
              </a:rPr>
              <a:t>compresses</a:t>
            </a:r>
            <a:r>
              <a:rPr lang="de-DE" altLang="de-DE" dirty="0">
                <a:latin typeface="Arial" panose="020B0604020202020204" pitchFamily="34" charset="0"/>
              </a:rPr>
              <a:t> </a:t>
            </a:r>
            <a:r>
              <a:rPr lang="de-DE" altLang="de-DE" dirty="0" err="1">
                <a:latin typeface="Arial" panose="020B0604020202020204" pitchFamily="34" charset="0"/>
              </a:rPr>
              <a:t>the</a:t>
            </a:r>
            <a:r>
              <a:rPr lang="de-DE" altLang="de-DE" dirty="0">
                <a:latin typeface="Arial" panose="020B0604020202020204" pitchFamily="34" charset="0"/>
              </a:rPr>
              <a:t> </a:t>
            </a:r>
            <a:r>
              <a:rPr lang="de-DE" altLang="de-DE" dirty="0" err="1">
                <a:latin typeface="Arial" panose="020B0604020202020204" pitchFamily="34" charset="0"/>
              </a:rPr>
              <a:t>kidney</a:t>
            </a:r>
            <a:r>
              <a:rPr lang="de-DE" altLang="de-DE" dirty="0">
                <a:latin typeface="Arial" panose="020B0604020202020204" pitchFamily="34" charset="0"/>
              </a:rPr>
              <a:t>. </a:t>
            </a:r>
            <a:r>
              <a:rPr lang="de-DE" altLang="de-DE" dirty="0" err="1">
                <a:latin typeface="Arial" panose="020B0604020202020204" pitchFamily="34" charset="0"/>
              </a:rPr>
              <a:t>Abbreviations</a:t>
            </a:r>
            <a:r>
              <a:rPr lang="de-DE" altLang="de-DE" dirty="0">
                <a:latin typeface="Arial" panose="020B0604020202020204" pitchFamily="34" charset="0"/>
              </a:rPr>
              <a:t>: AKI, </a:t>
            </a:r>
            <a:r>
              <a:rPr lang="de-DE" altLang="de-DE" dirty="0" err="1">
                <a:latin typeface="Arial" panose="020B0604020202020204" pitchFamily="34" charset="0"/>
              </a:rPr>
              <a:t>acute</a:t>
            </a:r>
            <a:r>
              <a:rPr lang="de-DE" altLang="de-DE" dirty="0">
                <a:latin typeface="Arial" panose="020B0604020202020204" pitchFamily="34" charset="0"/>
              </a:rPr>
              <a:t> </a:t>
            </a:r>
            <a:r>
              <a:rPr lang="de-DE" altLang="de-DE" dirty="0" err="1">
                <a:latin typeface="Arial" panose="020B0604020202020204" pitchFamily="34" charset="0"/>
              </a:rPr>
              <a:t>kidney</a:t>
            </a:r>
            <a:r>
              <a:rPr lang="de-DE" altLang="de-DE" dirty="0">
                <a:latin typeface="Arial" panose="020B0604020202020204" pitchFamily="34" charset="0"/>
              </a:rPr>
              <a:t> </a:t>
            </a:r>
            <a:r>
              <a:rPr lang="de-DE" altLang="de-DE" dirty="0" err="1">
                <a:latin typeface="Arial" panose="020B0604020202020204" pitchFamily="34" charset="0"/>
              </a:rPr>
              <a:t>injury</a:t>
            </a:r>
            <a:r>
              <a:rPr lang="de-DE" altLang="de-DE" dirty="0">
                <a:latin typeface="Arial" panose="020B0604020202020204" pitchFamily="34" charset="0"/>
              </a:rPr>
              <a:t>; GFR, </a:t>
            </a:r>
            <a:r>
              <a:rPr lang="de-DE" altLang="de-DE" dirty="0" err="1">
                <a:latin typeface="Arial" panose="020B0604020202020204" pitchFamily="34" charset="0"/>
              </a:rPr>
              <a:t>glomerular</a:t>
            </a:r>
            <a:r>
              <a:rPr lang="de-DE" altLang="de-DE" dirty="0">
                <a:latin typeface="Arial" panose="020B0604020202020204" pitchFamily="34" charset="0"/>
              </a:rPr>
              <a:t> </a:t>
            </a:r>
            <a:r>
              <a:rPr lang="de-DE" altLang="de-DE" dirty="0" err="1">
                <a:latin typeface="Arial" panose="020B0604020202020204" pitchFamily="34" charset="0"/>
              </a:rPr>
              <a:t>filtration</a:t>
            </a:r>
            <a:r>
              <a:rPr lang="de-DE" altLang="de-DE" dirty="0">
                <a:latin typeface="Arial" panose="020B0604020202020204" pitchFamily="34" charset="0"/>
              </a:rPr>
              <a:t> rate; RBF, renal </a:t>
            </a:r>
            <a:r>
              <a:rPr lang="de-DE" altLang="de-DE" dirty="0" err="1">
                <a:latin typeface="Arial" panose="020B0604020202020204" pitchFamily="34" charset="0"/>
              </a:rPr>
              <a:t>blood</a:t>
            </a:r>
            <a:r>
              <a:rPr lang="de-DE" altLang="de-DE" dirty="0">
                <a:latin typeface="Arial" panose="020B0604020202020204" pitchFamily="34" charset="0"/>
              </a:rPr>
              <a:t> </a:t>
            </a:r>
            <a:r>
              <a:rPr lang="de-DE" altLang="de-DE" dirty="0" err="1">
                <a:latin typeface="Arial" panose="020B0604020202020204" pitchFamily="34" charset="0"/>
              </a:rPr>
              <a:t>flow</a:t>
            </a:r>
            <a:r>
              <a:rPr lang="de-DE" altLang="de-DE" dirty="0">
                <a:latin typeface="Arial" panose="020B0604020202020204" pitchFamily="34" charset="0"/>
              </a:rPr>
              <a:t>.</a:t>
            </a:r>
          </a:p>
          <a:p>
            <a:endParaRPr lang="de-DE" altLang="de-DE" dirty="0">
              <a:latin typeface="Arial" panose="020B0604020202020204" pitchFamily="34" charset="0"/>
            </a:endParaRPr>
          </a:p>
          <a:p>
            <a:r>
              <a:rPr lang="de-DE" altLang="de-DE" b="1" dirty="0">
                <a:latin typeface="Arial" panose="020B0604020202020204" pitchFamily="34" charset="0"/>
              </a:rPr>
              <a:t>Fluid </a:t>
            </a:r>
            <a:r>
              <a:rPr lang="de-DE" altLang="de-DE" b="1" dirty="0" err="1">
                <a:latin typeface="Arial" panose="020B0604020202020204" pitchFamily="34" charset="0"/>
              </a:rPr>
              <a:t>overload</a:t>
            </a:r>
            <a:r>
              <a:rPr lang="de-DE" altLang="de-DE" b="1" dirty="0">
                <a:latin typeface="Arial" panose="020B0604020202020204" pitchFamily="34" charset="0"/>
              </a:rPr>
              <a:t> </a:t>
            </a:r>
            <a:r>
              <a:rPr lang="de-DE" altLang="de-DE" b="1" dirty="0" err="1">
                <a:latin typeface="Arial" panose="020B0604020202020204" pitchFamily="34" charset="0"/>
              </a:rPr>
              <a:t>and</a:t>
            </a:r>
            <a:r>
              <a:rPr lang="de-DE" altLang="de-DE" b="1" dirty="0">
                <a:latin typeface="Arial" panose="020B0604020202020204" pitchFamily="34" charset="0"/>
              </a:rPr>
              <a:t> </a:t>
            </a:r>
            <a:r>
              <a:rPr lang="de-DE" altLang="de-DE" b="1" dirty="0" err="1">
                <a:latin typeface="Arial" panose="020B0604020202020204" pitchFamily="34" charset="0"/>
              </a:rPr>
              <a:t>interstitial</a:t>
            </a:r>
            <a:r>
              <a:rPr lang="de-DE" altLang="de-DE" b="1" dirty="0">
                <a:latin typeface="Arial" panose="020B0604020202020204" pitchFamily="34" charset="0"/>
              </a:rPr>
              <a:t> </a:t>
            </a:r>
            <a:r>
              <a:rPr lang="de-DE" altLang="de-DE" b="1" dirty="0" err="1">
                <a:latin typeface="Arial" panose="020B0604020202020204" pitchFamily="34" charset="0"/>
              </a:rPr>
              <a:t>oedema</a:t>
            </a:r>
            <a:r>
              <a:rPr lang="de-DE" altLang="de-DE" b="1" dirty="0">
                <a:latin typeface="Arial" panose="020B0604020202020204" pitchFamily="34" charset="0"/>
              </a:rPr>
              <a:t> </a:t>
            </a:r>
            <a:r>
              <a:rPr lang="de-DE" altLang="de-DE" b="1" dirty="0" err="1">
                <a:latin typeface="Arial" panose="020B0604020202020204" pitchFamily="34" charset="0"/>
              </a:rPr>
              <a:t>can</a:t>
            </a:r>
            <a:r>
              <a:rPr lang="de-DE" altLang="de-DE" b="1" dirty="0">
                <a:latin typeface="Arial" panose="020B0604020202020204" pitchFamily="34" charset="0"/>
              </a:rPr>
              <a:t> </a:t>
            </a:r>
            <a:r>
              <a:rPr lang="de-DE" altLang="de-DE" b="1" dirty="0" err="1">
                <a:latin typeface="Arial" panose="020B0604020202020204" pitchFamily="34" charset="0"/>
              </a:rPr>
              <a:t>contribute</a:t>
            </a:r>
            <a:r>
              <a:rPr lang="de-DE" altLang="de-DE" b="1" dirty="0">
                <a:latin typeface="Arial" panose="020B0604020202020204" pitchFamily="34" charset="0"/>
              </a:rPr>
              <a:t> </a:t>
            </a:r>
            <a:r>
              <a:rPr lang="de-DE" altLang="de-DE" b="1" dirty="0" err="1">
                <a:latin typeface="Arial" panose="020B0604020202020204" pitchFamily="34" charset="0"/>
              </a:rPr>
              <a:t>to</a:t>
            </a:r>
            <a:r>
              <a:rPr lang="de-DE" altLang="de-DE" b="1" dirty="0">
                <a:latin typeface="Arial" panose="020B0604020202020204" pitchFamily="34" charset="0"/>
              </a:rPr>
              <a:t> </a:t>
            </a:r>
            <a:r>
              <a:rPr lang="de-DE" altLang="de-DE" b="1" dirty="0" err="1">
                <a:latin typeface="Arial" panose="020B0604020202020204" pitchFamily="34" charset="0"/>
              </a:rPr>
              <a:t>the</a:t>
            </a:r>
            <a:r>
              <a:rPr lang="de-DE" altLang="de-DE" b="1" dirty="0">
                <a:latin typeface="Arial" panose="020B0604020202020204" pitchFamily="34" charset="0"/>
              </a:rPr>
              <a:t> </a:t>
            </a:r>
            <a:r>
              <a:rPr lang="de-DE" altLang="de-DE" b="1" dirty="0" err="1">
                <a:latin typeface="Arial" panose="020B0604020202020204" pitchFamily="34" charset="0"/>
              </a:rPr>
              <a:t>maintenance</a:t>
            </a:r>
            <a:r>
              <a:rPr lang="de-DE" altLang="de-DE" b="1" dirty="0">
                <a:latin typeface="Arial" panose="020B0604020202020204" pitchFamily="34" charset="0"/>
              </a:rPr>
              <a:t> </a:t>
            </a:r>
            <a:r>
              <a:rPr lang="de-DE" altLang="de-DE" b="1" dirty="0" err="1">
                <a:latin typeface="Arial" panose="020B0604020202020204" pitchFamily="34" charset="0"/>
              </a:rPr>
              <a:t>of</a:t>
            </a:r>
            <a:r>
              <a:rPr lang="de-DE" altLang="de-DE" b="1" dirty="0">
                <a:latin typeface="Arial" panose="020B0604020202020204" pitchFamily="34" charset="0"/>
              </a:rPr>
              <a:t> AKI.</a:t>
            </a:r>
          </a:p>
          <a:p>
            <a:r>
              <a:rPr lang="de-DE" altLang="de-DE" b="1" dirty="0" err="1">
                <a:latin typeface="Arial" panose="020B0604020202020204" pitchFamily="34" charset="0"/>
              </a:rPr>
              <a:t>From</a:t>
            </a:r>
            <a:r>
              <a:rPr lang="de-DE" altLang="de-DE" b="1" dirty="0">
                <a:latin typeface="Arial" panose="020B0604020202020204" pitchFamily="34" charset="0"/>
              </a:rPr>
              <a:t> </a:t>
            </a:r>
            <a:r>
              <a:rPr lang="de-DE" altLang="de-DE" b="1" dirty="0">
                <a:latin typeface="Arial" panose="020B0604020202020204" pitchFamily="34" charset="0"/>
                <a:hlinkClick r:id="rId4" action="ppaction://hlinkfile"/>
              </a:rPr>
              <a:t>Fluid </a:t>
            </a:r>
            <a:r>
              <a:rPr lang="de-DE" altLang="de-DE" b="1" dirty="0" err="1">
                <a:latin typeface="Arial" panose="020B0604020202020204" pitchFamily="34" charset="0"/>
                <a:hlinkClick r:id="rId4" action="ppaction://hlinkfile"/>
              </a:rPr>
              <a:t>management</a:t>
            </a:r>
            <a:r>
              <a:rPr lang="de-DE" altLang="de-DE" b="1" dirty="0">
                <a:latin typeface="Arial" panose="020B0604020202020204" pitchFamily="34" charset="0"/>
                <a:hlinkClick r:id="rId4" action="ppaction://hlinkfile"/>
              </a:rPr>
              <a:t> </a:t>
            </a:r>
            <a:r>
              <a:rPr lang="de-DE" altLang="de-DE" b="1" dirty="0" err="1">
                <a:latin typeface="Arial" panose="020B0604020202020204" pitchFamily="34" charset="0"/>
                <a:hlinkClick r:id="rId4" action="ppaction://hlinkfile"/>
              </a:rPr>
              <a:t>for</a:t>
            </a:r>
            <a:r>
              <a:rPr lang="de-DE" altLang="de-DE" b="1" dirty="0">
                <a:latin typeface="Arial" panose="020B0604020202020204" pitchFamily="34" charset="0"/>
                <a:hlinkClick r:id="rId4" action="ppaction://hlinkfile"/>
              </a:rPr>
              <a:t> </a:t>
            </a:r>
            <a:r>
              <a:rPr lang="de-DE" altLang="de-DE" b="1" dirty="0" err="1">
                <a:latin typeface="Arial" panose="020B0604020202020204" pitchFamily="34" charset="0"/>
                <a:hlinkClick r:id="rId4" action="ppaction://hlinkfile"/>
              </a:rPr>
              <a:t>the</a:t>
            </a:r>
            <a:r>
              <a:rPr lang="de-DE" altLang="de-DE" b="1" dirty="0">
                <a:latin typeface="Arial" panose="020B0604020202020204" pitchFamily="34" charset="0"/>
                <a:hlinkClick r:id="rId4" action="ppaction://hlinkfile"/>
              </a:rPr>
              <a:t> </a:t>
            </a:r>
            <a:r>
              <a:rPr lang="de-DE" altLang="de-DE" b="1" dirty="0" err="1">
                <a:latin typeface="Arial" panose="020B0604020202020204" pitchFamily="34" charset="0"/>
                <a:hlinkClick r:id="rId4" action="ppaction://hlinkfile"/>
              </a:rPr>
              <a:t>prevention</a:t>
            </a:r>
            <a:r>
              <a:rPr lang="de-DE" altLang="de-DE" b="1" dirty="0">
                <a:latin typeface="Arial" panose="020B0604020202020204" pitchFamily="34" charset="0"/>
                <a:hlinkClick r:id="rId4" action="ppaction://hlinkfile"/>
              </a:rPr>
              <a:t> </a:t>
            </a:r>
            <a:r>
              <a:rPr lang="de-DE" altLang="de-DE" b="1" dirty="0" err="1">
                <a:latin typeface="Arial" panose="020B0604020202020204" pitchFamily="34" charset="0"/>
                <a:hlinkClick r:id="rId4" action="ppaction://hlinkfile"/>
              </a:rPr>
              <a:t>and</a:t>
            </a:r>
            <a:r>
              <a:rPr lang="de-DE" altLang="de-DE" b="1" dirty="0">
                <a:latin typeface="Arial" panose="020B0604020202020204" pitchFamily="34" charset="0"/>
                <a:hlinkClick r:id="rId4" action="ppaction://hlinkfile"/>
              </a:rPr>
              <a:t> </a:t>
            </a:r>
            <a:r>
              <a:rPr lang="de-DE" altLang="de-DE" b="1" dirty="0" err="1">
                <a:latin typeface="Arial" panose="020B0604020202020204" pitchFamily="34" charset="0"/>
                <a:hlinkClick r:id="rId4" action="ppaction://hlinkfile"/>
              </a:rPr>
              <a:t>attenuation</a:t>
            </a:r>
            <a:r>
              <a:rPr lang="de-DE" altLang="de-DE" b="1" dirty="0">
                <a:latin typeface="Arial" panose="020B0604020202020204" pitchFamily="34" charset="0"/>
                <a:hlinkClick r:id="rId4" action="ppaction://hlinkfile"/>
              </a:rPr>
              <a:t> </a:t>
            </a:r>
            <a:r>
              <a:rPr lang="de-DE" altLang="de-DE" b="1" dirty="0" err="1">
                <a:latin typeface="Arial" panose="020B0604020202020204" pitchFamily="34" charset="0"/>
                <a:hlinkClick r:id="rId4" action="ppaction://hlinkfile"/>
              </a:rPr>
              <a:t>of</a:t>
            </a:r>
            <a:r>
              <a:rPr lang="de-DE" altLang="de-DE" b="1" dirty="0">
                <a:latin typeface="Arial" panose="020B0604020202020204" pitchFamily="34" charset="0"/>
                <a:hlinkClick r:id="rId4" action="ppaction://hlinkfile"/>
              </a:rPr>
              <a:t> </a:t>
            </a:r>
            <a:r>
              <a:rPr lang="de-DE" altLang="de-DE" b="1" dirty="0" err="1">
                <a:latin typeface="Arial" panose="020B0604020202020204" pitchFamily="34" charset="0"/>
                <a:hlinkClick r:id="rId4" action="ppaction://hlinkfile"/>
              </a:rPr>
              <a:t>acute</a:t>
            </a:r>
            <a:r>
              <a:rPr lang="de-DE" altLang="de-DE" b="1" dirty="0">
                <a:latin typeface="Arial" panose="020B0604020202020204" pitchFamily="34" charset="0"/>
                <a:hlinkClick r:id="rId4" action="ppaction://hlinkfile"/>
              </a:rPr>
              <a:t> </a:t>
            </a:r>
            <a:r>
              <a:rPr lang="de-DE" altLang="de-DE" b="1" dirty="0" err="1">
                <a:latin typeface="Arial" panose="020B0604020202020204" pitchFamily="34" charset="0"/>
                <a:hlinkClick r:id="rId4" action="ppaction://hlinkfile"/>
              </a:rPr>
              <a:t>kidney</a:t>
            </a:r>
            <a:r>
              <a:rPr lang="de-DE" altLang="de-DE" b="1" dirty="0">
                <a:latin typeface="Arial" panose="020B0604020202020204" pitchFamily="34" charset="0"/>
                <a:hlinkClick r:id="rId4" action="ppaction://hlinkfile"/>
              </a:rPr>
              <a:t> </a:t>
            </a:r>
            <a:r>
              <a:rPr lang="de-DE" altLang="de-DE" b="1" dirty="0" err="1">
                <a:latin typeface="Arial" panose="020B0604020202020204" pitchFamily="34" charset="0"/>
                <a:hlinkClick r:id="rId4" action="ppaction://hlinkfile"/>
              </a:rPr>
              <a:t>injury</a:t>
            </a:r>
            <a:endParaRPr lang="de-DE" altLang="de-DE" b="1" dirty="0">
              <a:latin typeface="Arial" panose="020B0604020202020204" pitchFamily="34" charset="0"/>
            </a:endParaRPr>
          </a:p>
          <a:p>
            <a:r>
              <a:rPr lang="de-DE" altLang="de-DE" dirty="0">
                <a:latin typeface="Arial" panose="020B0604020202020204" pitchFamily="34" charset="0"/>
                <a:hlinkClick r:id="rId5" action="ppaction://hlinkfile"/>
              </a:rPr>
              <a:t>John R. Prowle</a:t>
            </a:r>
            <a:r>
              <a:rPr lang="de-DE" altLang="de-DE" dirty="0">
                <a:latin typeface="Arial" panose="020B0604020202020204" pitchFamily="34" charset="0"/>
              </a:rPr>
              <a:t>,</a:t>
            </a:r>
            <a:r>
              <a:rPr lang="de-DE" altLang="de-DE" baseline="30000" dirty="0">
                <a:latin typeface="Arial" panose="020B0604020202020204" pitchFamily="34" charset="0"/>
                <a:hlinkClick r:id="rId6" action="ppaction://hlinkfile"/>
              </a:rPr>
              <a:t>1</a:t>
            </a:r>
            <a:endParaRPr lang="de-DE" altLang="de-DE" dirty="0">
              <a:latin typeface="Arial" panose="020B0604020202020204" pitchFamily="34" charset="0"/>
            </a:endParaRPr>
          </a:p>
          <a:p>
            <a:r>
              <a:rPr lang="de-DE" altLang="de-DE" dirty="0">
                <a:latin typeface="Arial" panose="020B0604020202020204" pitchFamily="34" charset="0"/>
                <a:hlinkClick r:id="rId7" action="ppaction://hlinkfile"/>
              </a:rPr>
              <a:t>Christopher J. Kirwan</a:t>
            </a:r>
            <a:r>
              <a:rPr lang="de-DE" altLang="de-DE" baseline="30000" dirty="0">
                <a:latin typeface="Arial" panose="020B0604020202020204" pitchFamily="34" charset="0"/>
                <a:hlinkClick r:id="rId6" action="ppaction://hlinkfile"/>
              </a:rPr>
              <a:t>1</a:t>
            </a:r>
            <a:endParaRPr lang="de-DE" altLang="de-DE" dirty="0">
              <a:latin typeface="Arial" panose="020B0604020202020204" pitchFamily="34" charset="0"/>
            </a:endParaRPr>
          </a:p>
          <a:p>
            <a:r>
              <a:rPr lang="de-DE" altLang="de-DE" dirty="0">
                <a:latin typeface="Arial" panose="020B0604020202020204" pitchFamily="34" charset="0"/>
              </a:rPr>
              <a:t>&amp; </a:t>
            </a:r>
            <a:r>
              <a:rPr lang="de-DE" altLang="de-DE" dirty="0">
                <a:latin typeface="Arial" panose="020B0604020202020204" pitchFamily="34" charset="0"/>
                <a:hlinkClick r:id="rId8" action="ppaction://hlinkfile"/>
              </a:rPr>
              <a:t>Rinaldo Bellomo</a:t>
            </a:r>
            <a:r>
              <a:rPr lang="de-DE" altLang="de-DE" baseline="30000" dirty="0">
                <a:latin typeface="Arial" panose="020B0604020202020204" pitchFamily="34" charset="0"/>
                <a:hlinkClick r:id="rId9" action="ppaction://hlinkfile"/>
              </a:rPr>
              <a:t>2</a:t>
            </a:r>
            <a:endParaRPr lang="de-DE" altLang="de-DE" dirty="0">
              <a:latin typeface="Arial" panose="020B0604020202020204" pitchFamily="34" charset="0"/>
            </a:endParaRPr>
          </a:p>
          <a:p>
            <a:r>
              <a:rPr lang="de-DE" altLang="de-DE" dirty="0">
                <a:latin typeface="Arial" panose="020B0604020202020204" pitchFamily="34" charset="0"/>
              </a:rPr>
              <a:t>Journal </a:t>
            </a:r>
            <a:r>
              <a:rPr lang="de-DE" altLang="de-DE" dirty="0" err="1">
                <a:latin typeface="Arial" panose="020B0604020202020204" pitchFamily="34" charset="0"/>
              </a:rPr>
              <a:t>name:Nature</a:t>
            </a:r>
            <a:r>
              <a:rPr lang="de-DE" altLang="de-DE" dirty="0">
                <a:latin typeface="Arial" panose="020B0604020202020204" pitchFamily="34" charset="0"/>
              </a:rPr>
              <a:t> Reviews </a:t>
            </a:r>
            <a:r>
              <a:rPr lang="de-DE" altLang="de-DE" dirty="0" err="1">
                <a:latin typeface="Arial" panose="020B0604020202020204" pitchFamily="34" charset="0"/>
              </a:rPr>
              <a:t>NephrologyVolume</a:t>
            </a:r>
            <a:r>
              <a:rPr lang="de-DE" altLang="de-DE" dirty="0">
                <a:latin typeface="Arial" panose="020B0604020202020204" pitchFamily="34" charset="0"/>
              </a:rPr>
              <a:t>: 10,Pages:37–47Year </a:t>
            </a:r>
            <a:r>
              <a:rPr lang="de-DE" altLang="de-DE" dirty="0" err="1">
                <a:latin typeface="Arial" panose="020B0604020202020204" pitchFamily="34" charset="0"/>
              </a:rPr>
              <a:t>published</a:t>
            </a:r>
            <a:r>
              <a:rPr lang="de-DE" altLang="de-DE" dirty="0">
                <a:latin typeface="Arial" panose="020B0604020202020204" pitchFamily="34" charset="0"/>
              </a:rPr>
              <a:t>:(2014)DOI:doi:10.1038/nrneph.2013.232</a:t>
            </a:r>
          </a:p>
        </p:txBody>
      </p:sp>
      <p:sp>
        <p:nvSpPr>
          <p:cNvPr id="7987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C1F6CAF-DDC9-4862-B6D9-D28B4EFA84B0}" type="slidenum">
              <a:rPr lang="de-DE" altLang="de-DE" smtClean="0"/>
              <a:pPr/>
              <a:t>37</a:t>
            </a:fld>
            <a:endParaRPr lang="de-DE" altLang="de-DE"/>
          </a:p>
        </p:txBody>
      </p:sp>
    </p:spTree>
    <p:extLst>
      <p:ext uri="{BB962C8B-B14F-4D97-AF65-F5344CB8AC3E}">
        <p14:creationId xmlns:p14="http://schemas.microsoft.com/office/powerpoint/2010/main" val="13535244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fr-FR" dirty="0"/>
          </a:p>
        </p:txBody>
      </p:sp>
      <p:sp>
        <p:nvSpPr>
          <p:cNvPr id="4" name="Foliennummernplatzhalter 3"/>
          <p:cNvSpPr>
            <a:spLocks noGrp="1"/>
          </p:cNvSpPr>
          <p:nvPr>
            <p:ph type="sldNum" sz="quarter" idx="5"/>
          </p:nvPr>
        </p:nvSpPr>
        <p:spPr/>
        <p:txBody>
          <a:bodyPr/>
          <a:lstStyle/>
          <a:p>
            <a:fld id="{7282C4E1-484A-1844-BA00-A48FF13887E4}" type="slidenum">
              <a:rPr lang="de-DE" smtClean="0"/>
              <a:t>38</a:t>
            </a:fld>
            <a:endParaRPr lang="de-DE"/>
          </a:p>
        </p:txBody>
      </p:sp>
    </p:spTree>
    <p:extLst>
      <p:ext uri="{BB962C8B-B14F-4D97-AF65-F5344CB8AC3E}">
        <p14:creationId xmlns:p14="http://schemas.microsoft.com/office/powerpoint/2010/main" val="27645196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40</a:t>
            </a:fld>
            <a:endParaRPr lang="de-DE" altLang="de-DE"/>
          </a:p>
        </p:txBody>
      </p:sp>
    </p:spTree>
    <p:extLst>
      <p:ext uri="{BB962C8B-B14F-4D97-AF65-F5344CB8AC3E}">
        <p14:creationId xmlns:p14="http://schemas.microsoft.com/office/powerpoint/2010/main" val="26038779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4516E0C-EC74-4210-B434-07B868F17D30}" type="slidenum">
              <a:rPr lang="de-DE" altLang="de-DE" smtClean="0"/>
              <a:pPr>
                <a:spcBef>
                  <a:spcPct val="0"/>
                </a:spcBef>
              </a:pPr>
              <a:t>41</a:t>
            </a:fld>
            <a:endParaRPr lang="de-DE" altLang="de-DE"/>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200" kern="1200" dirty="0">
                <a:solidFill>
                  <a:schemeClr val="tx1"/>
                </a:solidFill>
                <a:latin typeface="Times New Roman" panose="02020603050405020304" pitchFamily="18" charset="0"/>
                <a:ea typeface="+mn-ea"/>
                <a:cs typeface="+mn-cs"/>
              </a:rPr>
              <a:t>Mehta, R.L., et al., </a:t>
            </a:r>
            <a:r>
              <a:rPr lang="en-US" sz="1200" i="1" kern="1200" dirty="0">
                <a:solidFill>
                  <a:schemeClr val="tx1"/>
                </a:solidFill>
                <a:latin typeface="Times New Roman" panose="02020603050405020304" pitchFamily="18" charset="0"/>
                <a:ea typeface="+mn-ea"/>
                <a:cs typeface="+mn-cs"/>
              </a:rPr>
              <a:t>Nephrology consultation in acute renal failure: does timing matter?</a:t>
            </a:r>
            <a:r>
              <a:rPr lang="en-US" sz="1200" i="0" kern="1200" dirty="0">
                <a:solidFill>
                  <a:schemeClr val="tx1"/>
                </a:solidFill>
                <a:latin typeface="Times New Roman" panose="02020603050405020304" pitchFamily="18" charset="0"/>
                <a:ea typeface="+mn-ea"/>
                <a:cs typeface="+mn-cs"/>
              </a:rPr>
              <a:t> Am J Med, 2002. </a:t>
            </a:r>
            <a:r>
              <a:rPr lang="en-US" sz="1200" b="1" i="0" kern="1200" dirty="0">
                <a:solidFill>
                  <a:schemeClr val="tx1"/>
                </a:solidFill>
                <a:latin typeface="Times New Roman" panose="02020603050405020304" pitchFamily="18" charset="0"/>
                <a:ea typeface="+mn-ea"/>
                <a:cs typeface="+mn-cs"/>
              </a:rPr>
              <a:t>113</a:t>
            </a:r>
            <a:r>
              <a:rPr lang="en-US" sz="1200" b="0" i="0" kern="1200" dirty="0">
                <a:solidFill>
                  <a:schemeClr val="tx1"/>
                </a:solidFill>
                <a:latin typeface="Times New Roman" panose="02020603050405020304" pitchFamily="18" charset="0"/>
                <a:ea typeface="+mn-ea"/>
                <a:cs typeface="+mn-cs"/>
              </a:rPr>
              <a:t>(6): p. 456-61.</a:t>
            </a:r>
            <a:endParaRPr lang="de-DE" altLang="de-DE" dirty="0">
              <a:latin typeface="Arial" panose="020B0604020202020204" pitchFamily="34" charset="0"/>
            </a:endParaRPr>
          </a:p>
        </p:txBody>
      </p:sp>
    </p:spTree>
    <p:extLst>
      <p:ext uri="{BB962C8B-B14F-4D97-AF65-F5344CB8AC3E}">
        <p14:creationId xmlns:p14="http://schemas.microsoft.com/office/powerpoint/2010/main" val="35061761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42</a:t>
            </a:fld>
            <a:endParaRPr lang="de-DE" altLang="de-DE"/>
          </a:p>
        </p:txBody>
      </p:sp>
    </p:spTree>
    <p:extLst>
      <p:ext uri="{BB962C8B-B14F-4D97-AF65-F5344CB8AC3E}">
        <p14:creationId xmlns:p14="http://schemas.microsoft.com/office/powerpoint/2010/main" val="13702728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43</a:t>
            </a:fld>
            <a:endParaRPr lang="de-DE" altLang="de-DE"/>
          </a:p>
        </p:txBody>
      </p:sp>
    </p:spTree>
    <p:extLst>
      <p:ext uri="{BB962C8B-B14F-4D97-AF65-F5344CB8AC3E}">
        <p14:creationId xmlns:p14="http://schemas.microsoft.com/office/powerpoint/2010/main" val="2624084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EB592-DB7F-D072-72BF-5A00C31F0B6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B5C43F9-7D1E-DDD0-5FC2-6261A90FDE8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600B10C-0391-0D4C-4389-5A08521ECFD1}"/>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5F17464B-13F6-E0C4-012A-612BEEFDCD26}"/>
              </a:ext>
            </a:extLst>
          </p:cNvPr>
          <p:cNvSpPr>
            <a:spLocks noGrp="1"/>
          </p:cNvSpPr>
          <p:nvPr>
            <p:ph type="sldNum" sz="quarter" idx="5"/>
          </p:nvPr>
        </p:nvSpPr>
        <p:spPr/>
        <p:txBody>
          <a:bodyPr/>
          <a:lstStyle/>
          <a:p>
            <a:fld id="{B31E2675-DFDF-BB4C-A13B-10AF9FF61F39}" type="slidenum">
              <a:rPr lang="de-DE" smtClean="0"/>
              <a:t>3</a:t>
            </a:fld>
            <a:endParaRPr lang="de-DE"/>
          </a:p>
        </p:txBody>
      </p:sp>
    </p:spTree>
    <p:extLst>
      <p:ext uri="{BB962C8B-B14F-4D97-AF65-F5344CB8AC3E}">
        <p14:creationId xmlns:p14="http://schemas.microsoft.com/office/powerpoint/2010/main" val="11069657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44</a:t>
            </a:fld>
            <a:endParaRPr lang="de-DE" altLang="de-DE"/>
          </a:p>
        </p:txBody>
      </p:sp>
    </p:spTree>
    <p:extLst>
      <p:ext uri="{BB962C8B-B14F-4D97-AF65-F5344CB8AC3E}">
        <p14:creationId xmlns:p14="http://schemas.microsoft.com/office/powerpoint/2010/main" val="26462917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71F8C9D-E9CE-4173-98B7-4D49C41350B4}" type="slidenum">
              <a:rPr lang="de-DE" smtClean="0"/>
              <a:t>47</a:t>
            </a:fld>
            <a:endParaRPr lang="de-DE"/>
          </a:p>
        </p:txBody>
      </p:sp>
    </p:spTree>
    <p:extLst>
      <p:ext uri="{BB962C8B-B14F-4D97-AF65-F5344CB8AC3E}">
        <p14:creationId xmlns:p14="http://schemas.microsoft.com/office/powerpoint/2010/main" val="17308848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48</a:t>
            </a:fld>
            <a:endParaRPr lang="de-DE" altLang="de-DE"/>
          </a:p>
        </p:txBody>
      </p:sp>
    </p:spTree>
    <p:extLst>
      <p:ext uri="{BB962C8B-B14F-4D97-AF65-F5344CB8AC3E}">
        <p14:creationId xmlns:p14="http://schemas.microsoft.com/office/powerpoint/2010/main" val="16618972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Gothic" charset="0"/>
                <a:cs typeface="Gothic" charset="0"/>
              </a:rPr>
              <a:t>   Download a PDF of the Plain Language Summary.</a:t>
            </a:r>
            <a:endParaRPr lang="en-GB" dirty="0">
              <a:latin typeface="Arial" charset="0"/>
              <a:ea typeface="Gothic" charset="0"/>
              <a:cs typeface="Gothic" charset="0"/>
            </a:endParaRPr>
          </a:p>
        </p:txBody>
      </p:sp>
    </p:spTree>
    <p:extLst>
      <p:ext uri="{BB962C8B-B14F-4D97-AF65-F5344CB8AC3E}">
        <p14:creationId xmlns:p14="http://schemas.microsoft.com/office/powerpoint/2010/main" val="35230878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63</a:t>
            </a:fld>
            <a:endParaRPr lang="de-DE"/>
          </a:p>
        </p:txBody>
      </p:sp>
    </p:spTree>
    <p:extLst>
      <p:ext uri="{BB962C8B-B14F-4D97-AF65-F5344CB8AC3E}">
        <p14:creationId xmlns:p14="http://schemas.microsoft.com/office/powerpoint/2010/main" val="21936594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64</a:t>
            </a:fld>
            <a:endParaRPr lang="de-DE"/>
          </a:p>
        </p:txBody>
      </p:sp>
    </p:spTree>
    <p:extLst>
      <p:ext uri="{BB962C8B-B14F-4D97-AF65-F5344CB8AC3E}">
        <p14:creationId xmlns:p14="http://schemas.microsoft.com/office/powerpoint/2010/main" val="29630235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Times New Roman" panose="02020603050405020304" pitchFamily="18" charset="0"/>
                <a:ea typeface="+mn-ea"/>
                <a:cs typeface="+mn-cs"/>
              </a:rPr>
              <a:t>Figure 1. A best practices-based approach to AKI management. Promising work is ongoing at all of the steps along this pathway, but further research is required to further implement, expand, optimize, or validate best practices. </a:t>
            </a:r>
          </a:p>
          <a:p>
            <a:r>
              <a:rPr lang="en-US" sz="1200" b="0" i="0" u="none" strike="noStrike" kern="1200" baseline="0" dirty="0" err="1">
                <a:solidFill>
                  <a:schemeClr val="tx1"/>
                </a:solidFill>
                <a:latin typeface="Times New Roman" panose="02020603050405020304" pitchFamily="18" charset="0"/>
                <a:ea typeface="+mn-ea"/>
                <a:cs typeface="+mn-cs"/>
              </a:rPr>
              <a:t>FeNa</a:t>
            </a:r>
            <a:r>
              <a:rPr lang="en-US" sz="1200" b="0" i="0" u="none" strike="noStrike" kern="1200" baseline="0" dirty="0">
                <a:solidFill>
                  <a:schemeClr val="tx1"/>
                </a:solidFill>
                <a:latin typeface="Times New Roman" panose="02020603050405020304" pitchFamily="18" charset="0"/>
                <a:ea typeface="+mn-ea"/>
                <a:cs typeface="+mn-cs"/>
              </a:rPr>
              <a:t>, fractional excretion of sodium; </a:t>
            </a:r>
            <a:r>
              <a:rPr lang="en-US" sz="1200" b="0" i="0" u="none" strike="noStrike" kern="1200" baseline="0" dirty="0" err="1">
                <a:solidFill>
                  <a:schemeClr val="tx1"/>
                </a:solidFill>
                <a:latin typeface="Times New Roman" panose="02020603050405020304" pitchFamily="18" charset="0"/>
                <a:ea typeface="+mn-ea"/>
                <a:cs typeface="+mn-cs"/>
              </a:rPr>
              <a:t>FeUrea</a:t>
            </a:r>
            <a:r>
              <a:rPr lang="en-US" sz="1200" b="0" i="0" u="none" strike="noStrike" kern="1200" baseline="0" dirty="0">
                <a:solidFill>
                  <a:schemeClr val="tx1"/>
                </a:solidFill>
                <a:latin typeface="Times New Roman" panose="02020603050405020304" pitchFamily="18" charset="0"/>
                <a:ea typeface="+mn-ea"/>
                <a:cs typeface="+mn-cs"/>
              </a:rPr>
              <a:t>, fractional excretion of urea.</a:t>
            </a:r>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67</a:t>
            </a:fld>
            <a:endParaRPr lang="de-DE" altLang="de-DE"/>
          </a:p>
        </p:txBody>
      </p:sp>
    </p:spTree>
    <p:extLst>
      <p:ext uri="{BB962C8B-B14F-4D97-AF65-F5344CB8AC3E}">
        <p14:creationId xmlns:p14="http://schemas.microsoft.com/office/powerpoint/2010/main" val="26006382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latin typeface="Times New Roman" panose="02020603050405020304" pitchFamily="18" charset="0"/>
                <a:ea typeface="+mn-ea"/>
                <a:cs typeface="+mn-cs"/>
              </a:rPr>
              <a:t>Cruz, D.N., et al., </a:t>
            </a:r>
            <a:r>
              <a:rPr lang="en-US" sz="1200" i="1" kern="1200" dirty="0">
                <a:solidFill>
                  <a:schemeClr val="tx1"/>
                </a:solidFill>
                <a:latin typeface="Times New Roman" panose="02020603050405020304" pitchFamily="18" charset="0"/>
                <a:ea typeface="+mn-ea"/>
                <a:cs typeface="+mn-cs"/>
              </a:rPr>
              <a:t>Utilization of small changes in serum creatinine with clinical risk factors to assess the risk of AKI in critically </a:t>
            </a:r>
            <a:r>
              <a:rPr lang="en-US" sz="1200" i="1" kern="1200" dirty="0" err="1">
                <a:solidFill>
                  <a:schemeClr val="tx1"/>
                </a:solidFill>
                <a:latin typeface="Times New Roman" panose="02020603050405020304" pitchFamily="18" charset="0"/>
                <a:ea typeface="+mn-ea"/>
                <a:cs typeface="+mn-cs"/>
              </a:rPr>
              <a:t>lll</a:t>
            </a:r>
            <a:r>
              <a:rPr lang="en-US" sz="1200" i="1" kern="1200" dirty="0">
                <a:solidFill>
                  <a:schemeClr val="tx1"/>
                </a:solidFill>
                <a:latin typeface="Times New Roman" panose="02020603050405020304" pitchFamily="18" charset="0"/>
                <a:ea typeface="+mn-ea"/>
                <a:cs typeface="+mn-cs"/>
              </a:rPr>
              <a:t> adults.</a:t>
            </a:r>
            <a:r>
              <a:rPr lang="en-US" sz="1200" i="0" kern="1200" dirty="0">
                <a:solidFill>
                  <a:schemeClr val="tx1"/>
                </a:solidFill>
                <a:latin typeface="Times New Roman" panose="02020603050405020304" pitchFamily="18" charset="0"/>
                <a:ea typeface="+mn-ea"/>
                <a:cs typeface="+mn-cs"/>
              </a:rPr>
              <a:t> </a:t>
            </a:r>
            <a:r>
              <a:rPr lang="en-US" sz="1200" i="0" kern="1200" dirty="0" err="1">
                <a:solidFill>
                  <a:schemeClr val="tx1"/>
                </a:solidFill>
                <a:latin typeface="Times New Roman" panose="02020603050405020304" pitchFamily="18" charset="0"/>
                <a:ea typeface="+mn-ea"/>
                <a:cs typeface="+mn-cs"/>
              </a:rPr>
              <a:t>Clin</a:t>
            </a:r>
            <a:r>
              <a:rPr lang="en-US" sz="1200" i="0" kern="1200" dirty="0">
                <a:solidFill>
                  <a:schemeClr val="tx1"/>
                </a:solidFill>
                <a:latin typeface="Times New Roman" panose="02020603050405020304" pitchFamily="18" charset="0"/>
                <a:ea typeface="+mn-ea"/>
                <a:cs typeface="+mn-cs"/>
              </a:rPr>
              <a:t> J Am </a:t>
            </a:r>
            <a:r>
              <a:rPr lang="en-US" sz="1200" i="0" kern="1200" dirty="0" err="1">
                <a:solidFill>
                  <a:schemeClr val="tx1"/>
                </a:solidFill>
                <a:latin typeface="Times New Roman" panose="02020603050405020304" pitchFamily="18" charset="0"/>
                <a:ea typeface="+mn-ea"/>
                <a:cs typeface="+mn-cs"/>
              </a:rPr>
              <a:t>Soc</a:t>
            </a:r>
            <a:r>
              <a:rPr lang="en-US" sz="1200" i="0" kern="1200" dirty="0">
                <a:solidFill>
                  <a:schemeClr val="tx1"/>
                </a:solidFill>
                <a:latin typeface="Times New Roman" panose="02020603050405020304" pitchFamily="18" charset="0"/>
                <a:ea typeface="+mn-ea"/>
                <a:cs typeface="+mn-cs"/>
              </a:rPr>
              <a:t> </a:t>
            </a:r>
            <a:r>
              <a:rPr lang="en-US" sz="1200" i="0" kern="1200" dirty="0" err="1">
                <a:solidFill>
                  <a:schemeClr val="tx1"/>
                </a:solidFill>
                <a:latin typeface="Times New Roman" panose="02020603050405020304" pitchFamily="18" charset="0"/>
                <a:ea typeface="+mn-ea"/>
                <a:cs typeface="+mn-cs"/>
              </a:rPr>
              <a:t>Nephrol</a:t>
            </a:r>
            <a:r>
              <a:rPr lang="en-US" sz="1200" i="0" kern="1200" dirty="0">
                <a:solidFill>
                  <a:schemeClr val="tx1"/>
                </a:solidFill>
                <a:latin typeface="Times New Roman" panose="02020603050405020304" pitchFamily="18" charset="0"/>
                <a:ea typeface="+mn-ea"/>
                <a:cs typeface="+mn-cs"/>
              </a:rPr>
              <a:t>, 2014. </a:t>
            </a:r>
            <a:r>
              <a:rPr lang="en-US" sz="1200" b="1" i="0" kern="1200" dirty="0">
                <a:solidFill>
                  <a:schemeClr val="tx1"/>
                </a:solidFill>
                <a:latin typeface="Times New Roman" panose="02020603050405020304" pitchFamily="18" charset="0"/>
                <a:ea typeface="+mn-ea"/>
                <a:cs typeface="+mn-cs"/>
              </a:rPr>
              <a:t>9</a:t>
            </a:r>
            <a:r>
              <a:rPr lang="en-US" sz="1200" b="0" i="0" kern="1200" dirty="0">
                <a:solidFill>
                  <a:schemeClr val="tx1"/>
                </a:solidFill>
                <a:latin typeface="Times New Roman" panose="02020603050405020304" pitchFamily="18" charset="0"/>
                <a:ea typeface="+mn-ea"/>
                <a:cs typeface="+mn-cs"/>
              </a:rPr>
              <a:t>(4): p. 663-72.</a:t>
            </a:r>
          </a:p>
          <a:p>
            <a:r>
              <a:rPr lang="en-US" sz="1200" b="0" i="0" u="none" strike="noStrike" kern="1200" baseline="0" dirty="0">
                <a:solidFill>
                  <a:schemeClr val="tx1"/>
                </a:solidFill>
                <a:latin typeface="Times New Roman" panose="02020603050405020304" pitchFamily="18" charset="0"/>
                <a:ea typeface="+mn-ea"/>
                <a:cs typeface="+mn-cs"/>
              </a:rPr>
              <a:t>Figure 2. | Survival curves showing patients with early Cr elevation were more likely to evolve to severe AKI. </a:t>
            </a:r>
          </a:p>
          <a:p>
            <a:r>
              <a:rPr lang="en-US" sz="1200" b="0" i="0" u="none" strike="noStrike" kern="1200" baseline="0" dirty="0">
                <a:solidFill>
                  <a:schemeClr val="tx1"/>
                </a:solidFill>
                <a:latin typeface="Times New Roman" panose="02020603050405020304" pitchFamily="18" charset="0"/>
                <a:ea typeface="+mn-ea"/>
                <a:cs typeface="+mn-cs"/>
              </a:rPr>
              <a:t>B) When </a:t>
            </a:r>
            <a:r>
              <a:rPr lang="en-US" sz="1200" b="0" i="0" u="none" strike="noStrike" kern="1200" baseline="0" dirty="0" err="1">
                <a:solidFill>
                  <a:schemeClr val="tx1"/>
                </a:solidFill>
                <a:latin typeface="Times New Roman" panose="02020603050405020304" pitchFamily="18" charset="0"/>
                <a:ea typeface="+mn-ea"/>
                <a:cs typeface="+mn-cs"/>
              </a:rPr>
              <a:t>subgrouped</a:t>
            </a:r>
            <a:r>
              <a:rPr lang="en-US" sz="1200" b="0" i="0" u="none" strike="noStrike" kern="1200" baseline="0" dirty="0">
                <a:solidFill>
                  <a:schemeClr val="tx1"/>
                </a:solidFill>
                <a:latin typeface="Times New Roman" panose="02020603050405020304" pitchFamily="18" charset="0"/>
                <a:ea typeface="+mn-ea"/>
                <a:cs typeface="+mn-cs"/>
              </a:rPr>
              <a:t> by number of AKI risk factors. The value of five was the best cutoff for number of AKI risk factors on receiver operating characteristic curve analysis. </a:t>
            </a:r>
          </a:p>
          <a:p>
            <a:r>
              <a:rPr lang="en-US" sz="1200" b="0" i="0" u="none" strike="noStrike" kern="1200" baseline="0" dirty="0" err="1">
                <a:solidFill>
                  <a:schemeClr val="tx1"/>
                </a:solidFill>
                <a:latin typeface="Times New Roman" panose="02020603050405020304" pitchFamily="18" charset="0"/>
                <a:ea typeface="+mn-ea"/>
                <a:cs typeface="+mn-cs"/>
              </a:rPr>
              <a:t>eCr</a:t>
            </a:r>
            <a:r>
              <a:rPr lang="en-US" sz="1200" b="0" i="0" u="none" strike="noStrike" kern="1200" baseline="0" dirty="0">
                <a:solidFill>
                  <a:schemeClr val="tx1"/>
                </a:solidFill>
                <a:latin typeface="Times New Roman" panose="02020603050405020304" pitchFamily="18" charset="0"/>
                <a:ea typeface="+mn-ea"/>
                <a:cs typeface="+mn-cs"/>
              </a:rPr>
              <a:t> Elev., early creatinine elevation; RFs, risk factors.</a:t>
            </a:r>
            <a:endParaRPr lang="en-US" sz="1200" b="0" i="0" kern="1200" dirty="0">
              <a:solidFill>
                <a:schemeClr val="tx1"/>
              </a:solidFill>
              <a:latin typeface="Times New Roman" panose="02020603050405020304" pitchFamily="18" charset="0"/>
              <a:ea typeface="+mn-ea"/>
              <a:cs typeface="+mn-cs"/>
            </a:endParaRPr>
          </a:p>
          <a:p>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68</a:t>
            </a:fld>
            <a:endParaRPr lang="de-DE" altLang="de-DE"/>
          </a:p>
        </p:txBody>
      </p:sp>
    </p:spTree>
    <p:extLst>
      <p:ext uri="{BB962C8B-B14F-4D97-AF65-F5344CB8AC3E}">
        <p14:creationId xmlns:p14="http://schemas.microsoft.com/office/powerpoint/2010/main" val="998840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4</a:t>
            </a:fld>
            <a:endParaRPr lang="de-DE"/>
          </a:p>
        </p:txBody>
      </p:sp>
    </p:spTree>
    <p:extLst>
      <p:ext uri="{BB962C8B-B14F-4D97-AF65-F5344CB8AC3E}">
        <p14:creationId xmlns:p14="http://schemas.microsoft.com/office/powerpoint/2010/main" val="3282729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5</a:t>
            </a:fld>
            <a:endParaRPr lang="de-DE"/>
          </a:p>
        </p:txBody>
      </p:sp>
    </p:spTree>
    <p:extLst>
      <p:ext uri="{BB962C8B-B14F-4D97-AF65-F5344CB8AC3E}">
        <p14:creationId xmlns:p14="http://schemas.microsoft.com/office/powerpoint/2010/main" val="2446237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7</a:t>
            </a:fld>
            <a:endParaRPr lang="de-DE"/>
          </a:p>
        </p:txBody>
      </p:sp>
    </p:spTree>
    <p:extLst>
      <p:ext uri="{BB962C8B-B14F-4D97-AF65-F5344CB8AC3E}">
        <p14:creationId xmlns:p14="http://schemas.microsoft.com/office/powerpoint/2010/main" val="3854550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1141065-C82A-4765-BCBA-5E37DE59FBE1}" type="slidenum">
              <a:rPr lang="de-DE" altLang="de-DE" smtClean="0"/>
              <a:pPr>
                <a:spcBef>
                  <a:spcPct val="0"/>
                </a:spcBef>
              </a:pPr>
              <a:t>8</a:t>
            </a:fld>
            <a:endParaRPr lang="de-DE" altLang="de-DE"/>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ndParaRPr>
          </a:p>
        </p:txBody>
      </p:sp>
    </p:spTree>
    <p:extLst>
      <p:ext uri="{BB962C8B-B14F-4D97-AF65-F5344CB8AC3E}">
        <p14:creationId xmlns:p14="http://schemas.microsoft.com/office/powerpoint/2010/main" val="1148309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9</a:t>
            </a:fld>
            <a:endParaRPr lang="de-DE" altLang="de-DE"/>
          </a:p>
        </p:txBody>
      </p:sp>
    </p:spTree>
    <p:extLst>
      <p:ext uri="{BB962C8B-B14F-4D97-AF65-F5344CB8AC3E}">
        <p14:creationId xmlns:p14="http://schemas.microsoft.com/office/powerpoint/2010/main" val="4110375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10</a:t>
            </a:fld>
            <a:endParaRPr lang="de-DE" altLang="de-DE"/>
          </a:p>
        </p:txBody>
      </p:sp>
    </p:spTree>
    <p:extLst>
      <p:ext uri="{BB962C8B-B14F-4D97-AF65-F5344CB8AC3E}">
        <p14:creationId xmlns:p14="http://schemas.microsoft.com/office/powerpoint/2010/main" val="2033539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7C37D3-B511-FBB8-D5C5-E3473DDF08A2}"/>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74608A79-D7CC-8425-ECA8-795371D00F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2028610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5B8F45-5319-62B5-9703-4715FED564C9}"/>
              </a:ext>
            </a:extLst>
          </p:cNvPr>
          <p:cNvSpPr>
            <a:spLocks noGrp="1"/>
          </p:cNvSpPr>
          <p:nvPr>
            <p:ph type="title"/>
          </p:nvPr>
        </p:nvSpPr>
        <p:spPr/>
        <p:txBody>
          <a:bodyPr/>
          <a:lstStyle>
            <a:lvl1pPr>
              <a:defRPr lang="de-DE" sz="4000" b="1" kern="1200" smtClean="0">
                <a:solidFill>
                  <a:srgbClr val="1A1A1A"/>
                </a:solidFill>
                <a:latin typeface="inherit"/>
                <a:ea typeface="+mj-ea"/>
                <a:cs typeface="+mj-cs"/>
              </a:defRPr>
            </a:lvl1pPr>
          </a:lstStyle>
          <a:p>
            <a:r>
              <a:rPr lang="de-DE" dirty="0"/>
              <a:t>Mastertitelformat bearbeiten</a:t>
            </a:r>
          </a:p>
        </p:txBody>
      </p:sp>
      <p:sp>
        <p:nvSpPr>
          <p:cNvPr id="3" name="Inhaltsplatzhalter 2">
            <a:extLst>
              <a:ext uri="{FF2B5EF4-FFF2-40B4-BE49-F238E27FC236}">
                <a16:creationId xmlns:a16="http://schemas.microsoft.com/office/drawing/2014/main" id="{C07B4A37-8CC9-43E1-3250-5EB7069979E6}"/>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ußzeilenplatzhalter 4">
            <a:extLst>
              <a:ext uri="{FF2B5EF4-FFF2-40B4-BE49-F238E27FC236}">
                <a16:creationId xmlns:a16="http://schemas.microsoft.com/office/drawing/2014/main" id="{D4803266-CE7A-F721-1025-9EA4490A569C}"/>
              </a:ext>
            </a:extLst>
          </p:cNvPr>
          <p:cNvSpPr>
            <a:spLocks noGrp="1"/>
          </p:cNvSpPr>
          <p:nvPr>
            <p:ph type="ftr" sz="quarter" idx="3"/>
          </p:nvPr>
        </p:nvSpPr>
        <p:spPr>
          <a:xfrm>
            <a:off x="2504661" y="6341992"/>
            <a:ext cx="9674056" cy="516008"/>
          </a:xfrm>
          <a:prstGeom prst="rect">
            <a:avLst/>
          </a:prstGeom>
        </p:spPr>
        <p:txBody>
          <a:bodyPr vert="horz" lIns="91440" tIns="45720" rIns="91440" bIns="45720" rtlCol="0" anchor="ctr"/>
          <a:lstStyle>
            <a:lvl1pPr algn="ctr">
              <a:defRPr lang="de-DE" sz="1100" b="1" kern="1200" dirty="0">
                <a:solidFill>
                  <a:srgbClr val="47CBCB"/>
                </a:solidFill>
                <a:latin typeface="+mn-lt"/>
                <a:ea typeface="+mn-ea"/>
                <a:cs typeface="+mn-cs"/>
              </a:defRPr>
            </a:lvl1pPr>
          </a:lstStyle>
          <a:p>
            <a:pPr algn="r"/>
            <a:r>
              <a:rPr lang="de-DE" sz="1200" dirty="0"/>
              <a:t>Literatur</a:t>
            </a:r>
            <a:br>
              <a:rPr lang="de-DE" dirty="0"/>
            </a:br>
            <a:endParaRPr lang="de-DE" dirty="0"/>
          </a:p>
        </p:txBody>
      </p:sp>
    </p:spTree>
    <p:extLst>
      <p:ext uri="{BB962C8B-B14F-4D97-AF65-F5344CB8AC3E}">
        <p14:creationId xmlns:p14="http://schemas.microsoft.com/office/powerpoint/2010/main" val="1011339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F1D6AE-4714-C862-F98C-EF30EF30F27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6694DD7B-AD64-C4A7-2AA0-AC7EDEE64B9A}"/>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38C534DB-7DED-E190-49DC-910D0FBCEF91}"/>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8" name="Fußzeilenplatzhalter 4">
            <a:extLst>
              <a:ext uri="{FF2B5EF4-FFF2-40B4-BE49-F238E27FC236}">
                <a16:creationId xmlns:a16="http://schemas.microsoft.com/office/drawing/2014/main" id="{880BEC8D-E48C-3ABD-7AA3-2023EBC7D4F3}"/>
              </a:ext>
            </a:extLst>
          </p:cNvPr>
          <p:cNvSpPr>
            <a:spLocks noGrp="1"/>
          </p:cNvSpPr>
          <p:nvPr>
            <p:ph type="ftr" sz="quarter" idx="3"/>
          </p:nvPr>
        </p:nvSpPr>
        <p:spPr>
          <a:xfrm>
            <a:off x="2504661" y="6341992"/>
            <a:ext cx="9674056" cy="516008"/>
          </a:xfrm>
          <a:prstGeom prst="rect">
            <a:avLst/>
          </a:prstGeom>
        </p:spPr>
        <p:txBody>
          <a:bodyPr vert="horz" lIns="91440" tIns="45720" rIns="91440" bIns="45720" rtlCol="0" anchor="ctr"/>
          <a:lstStyle>
            <a:lvl1pPr algn="ctr">
              <a:defRPr lang="de-DE" sz="1100" b="1" kern="1200" dirty="0">
                <a:solidFill>
                  <a:srgbClr val="47CBCB"/>
                </a:solidFill>
                <a:latin typeface="+mn-lt"/>
                <a:ea typeface="+mn-ea"/>
                <a:cs typeface="+mn-cs"/>
              </a:defRPr>
            </a:lvl1pPr>
          </a:lstStyle>
          <a:p>
            <a:pPr algn="r"/>
            <a:r>
              <a:rPr lang="de-DE" sz="1200" dirty="0"/>
              <a:t>Literatur</a:t>
            </a:r>
            <a:br>
              <a:rPr lang="de-DE" dirty="0"/>
            </a:br>
            <a:endParaRPr lang="de-DE" dirty="0"/>
          </a:p>
        </p:txBody>
      </p:sp>
    </p:spTree>
    <p:extLst>
      <p:ext uri="{BB962C8B-B14F-4D97-AF65-F5344CB8AC3E}">
        <p14:creationId xmlns:p14="http://schemas.microsoft.com/office/powerpoint/2010/main" val="141536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AEBC94-D0ED-F7E2-63A6-1E62899F93A6}"/>
              </a:ext>
            </a:extLst>
          </p:cNvPr>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3438428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E0C8A58A-8FB0-4677-1B12-4F6306566063}"/>
              </a:ext>
            </a:extLst>
          </p:cNvPr>
          <p:cNvSpPr>
            <a:spLocks noGrp="1"/>
          </p:cNvSpPr>
          <p:nvPr>
            <p:ph type="ftr" sz="quarter" idx="3"/>
          </p:nvPr>
        </p:nvSpPr>
        <p:spPr>
          <a:xfrm>
            <a:off x="2504661" y="6341992"/>
            <a:ext cx="9674056" cy="516008"/>
          </a:xfrm>
          <a:prstGeom prst="rect">
            <a:avLst/>
          </a:prstGeom>
        </p:spPr>
        <p:txBody>
          <a:bodyPr vert="horz" lIns="91440" tIns="45720" rIns="91440" bIns="45720" rtlCol="0" anchor="ctr"/>
          <a:lstStyle>
            <a:lvl1pPr algn="ctr">
              <a:defRPr lang="de-DE" sz="1100" b="1" kern="1200" dirty="0">
                <a:solidFill>
                  <a:srgbClr val="47CBCB"/>
                </a:solidFill>
                <a:latin typeface="+mn-lt"/>
                <a:ea typeface="+mn-ea"/>
                <a:cs typeface="+mn-cs"/>
              </a:defRPr>
            </a:lvl1pPr>
          </a:lstStyle>
          <a:p>
            <a:pPr algn="r"/>
            <a:r>
              <a:rPr lang="de-DE" sz="1200" dirty="0"/>
              <a:t>Literatur</a:t>
            </a:r>
            <a:br>
              <a:rPr lang="de-DE" dirty="0"/>
            </a:br>
            <a:endParaRPr lang="de-DE" dirty="0"/>
          </a:p>
        </p:txBody>
      </p:sp>
    </p:spTree>
    <p:extLst>
      <p:ext uri="{BB962C8B-B14F-4D97-AF65-F5344CB8AC3E}">
        <p14:creationId xmlns:p14="http://schemas.microsoft.com/office/powerpoint/2010/main" val="1541198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tandardfolie">
    <p:spTree>
      <p:nvGrpSpPr>
        <p:cNvPr id="1" name=""/>
        <p:cNvGrpSpPr/>
        <p:nvPr/>
      </p:nvGrpSpPr>
      <p:grpSpPr>
        <a:xfrm>
          <a:off x="0" y="0"/>
          <a:ext cx="0" cy="0"/>
          <a:chOff x="0" y="0"/>
          <a:chExt cx="0" cy="0"/>
        </a:xfrm>
      </p:grpSpPr>
      <p:sp>
        <p:nvSpPr>
          <p:cNvPr id="2" name="Titel 1"/>
          <p:cNvSpPr>
            <a:spLocks noGrp="1"/>
          </p:cNvSpPr>
          <p:nvPr>
            <p:ph type="title"/>
          </p:nvPr>
        </p:nvSpPr>
        <p:spPr>
          <a:xfrm>
            <a:off x="768000" y="234000"/>
            <a:ext cx="10972800" cy="1143000"/>
          </a:xfrm>
        </p:spPr>
        <p:txBody>
          <a:bodyPr/>
          <a:lstStyle/>
          <a:p>
            <a:r>
              <a:rPr lang="de-DE" dirty="0"/>
              <a:t>Titelmasterformat durch Klicken bearbeiten</a:t>
            </a:r>
          </a:p>
        </p:txBody>
      </p:sp>
      <p:sp>
        <p:nvSpPr>
          <p:cNvPr id="4" name="Inhaltsplatzhalter 2"/>
          <p:cNvSpPr>
            <a:spLocks noGrp="1"/>
          </p:cNvSpPr>
          <p:nvPr>
            <p:ph idx="1"/>
          </p:nvPr>
        </p:nvSpPr>
        <p:spPr>
          <a:xfrm>
            <a:off x="787829" y="2861030"/>
            <a:ext cx="10972800" cy="2283702"/>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444999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77EA3D88-1377-195E-B888-312E040C11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25F8AB6D-6B31-CA0A-89DF-946DAE2DDE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0305A775-6D95-26B0-CAA4-12AF0A316ABB}"/>
              </a:ext>
            </a:extLst>
          </p:cNvPr>
          <p:cNvSpPr>
            <a:spLocks noGrp="1"/>
          </p:cNvSpPr>
          <p:nvPr>
            <p:ph type="dt" sz="half" idx="2"/>
          </p:nvPr>
        </p:nvSpPr>
        <p:spPr>
          <a:xfrm>
            <a:off x="1585291" y="6356350"/>
            <a:ext cx="919370" cy="365125"/>
          </a:xfrm>
          <a:prstGeom prst="rect">
            <a:avLst/>
          </a:prstGeom>
        </p:spPr>
        <p:txBody>
          <a:bodyPr vert="horz" lIns="91440" tIns="45720" rIns="91440" bIns="45720" rtlCol="0" anchor="ctr"/>
          <a:lstStyle>
            <a:lvl1pPr algn="l">
              <a:defRPr lang="de-DE" sz="1200" kern="1200" smtClean="0">
                <a:solidFill>
                  <a:srgbClr val="00B050"/>
                </a:solidFill>
                <a:latin typeface="+mn-lt"/>
                <a:ea typeface="+mn-ea"/>
                <a:cs typeface="+mn-cs"/>
              </a:defRPr>
            </a:lvl1pPr>
          </a:lstStyle>
          <a:p>
            <a:fld id="{A14AD3F3-B0C8-4A46-BFB1-FA15383EB881}" type="datetimeFigureOut">
              <a:rPr lang="de-DE" smtClean="0"/>
              <a:pPr/>
              <a:t>13.03.2025</a:t>
            </a:fld>
            <a:endParaRPr lang="de-DE" dirty="0"/>
          </a:p>
        </p:txBody>
      </p:sp>
      <p:sp>
        <p:nvSpPr>
          <p:cNvPr id="5" name="Fußzeilenplatzhalter 4">
            <a:extLst>
              <a:ext uri="{FF2B5EF4-FFF2-40B4-BE49-F238E27FC236}">
                <a16:creationId xmlns:a16="http://schemas.microsoft.com/office/drawing/2014/main" id="{B7B42441-FAF1-45D9-6FA8-E983ACCE90E9}"/>
              </a:ext>
            </a:extLst>
          </p:cNvPr>
          <p:cNvSpPr>
            <a:spLocks noGrp="1"/>
          </p:cNvSpPr>
          <p:nvPr>
            <p:ph type="ftr" sz="quarter" idx="3"/>
          </p:nvPr>
        </p:nvSpPr>
        <p:spPr>
          <a:xfrm>
            <a:off x="2504661" y="6341992"/>
            <a:ext cx="8748901" cy="516008"/>
          </a:xfrm>
          <a:prstGeom prst="rect">
            <a:avLst/>
          </a:prstGeom>
        </p:spPr>
        <p:txBody>
          <a:bodyPr vert="horz" lIns="91440" tIns="45720" rIns="91440" bIns="45720" rtlCol="0" anchor="ctr"/>
          <a:lstStyle>
            <a:lvl1pPr algn="ctr">
              <a:defRPr lang="de-DE" sz="1100" b="1" kern="1200" dirty="0">
                <a:solidFill>
                  <a:srgbClr val="47CBCB"/>
                </a:solidFill>
                <a:latin typeface="+mn-lt"/>
                <a:ea typeface="+mn-ea"/>
                <a:cs typeface="+mn-cs"/>
              </a:defRPr>
            </a:lvl1pPr>
          </a:lstStyle>
          <a:p>
            <a:pPr algn="r"/>
            <a:r>
              <a:rPr lang="de-DE" sz="1200" dirty="0"/>
              <a:t>Literatur</a:t>
            </a:r>
            <a:br>
              <a:rPr lang="de-DE" dirty="0"/>
            </a:br>
            <a:endParaRPr lang="de-DE" dirty="0"/>
          </a:p>
        </p:txBody>
      </p:sp>
      <p:pic>
        <p:nvPicPr>
          <p:cNvPr id="7" name="Grafik 6">
            <a:extLst>
              <a:ext uri="{FF2B5EF4-FFF2-40B4-BE49-F238E27FC236}">
                <a16:creationId xmlns:a16="http://schemas.microsoft.com/office/drawing/2014/main" id="{5EFF7C56-8F66-042A-F6BD-18056A92F2F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53562" y="6016911"/>
            <a:ext cx="938437" cy="841089"/>
          </a:xfrm>
          <a:prstGeom prst="rect">
            <a:avLst/>
          </a:prstGeom>
        </p:spPr>
      </p:pic>
      <p:pic>
        <p:nvPicPr>
          <p:cNvPr id="9" name="Grafik 8">
            <a:extLst>
              <a:ext uri="{FF2B5EF4-FFF2-40B4-BE49-F238E27FC236}">
                <a16:creationId xmlns:a16="http://schemas.microsoft.com/office/drawing/2014/main" id="{A16E6E63-38F3-8A4A-A864-913CC9269146}"/>
              </a:ext>
            </a:extLst>
          </p:cNvPr>
          <p:cNvPicPr>
            <a:picLocks noChangeAspect="1"/>
          </p:cNvPicPr>
          <p:nvPr userDrawn="1"/>
        </p:nvPicPr>
        <p:blipFill>
          <a:blip r:embed="rId9"/>
          <a:stretch>
            <a:fillRect/>
          </a:stretch>
        </p:blipFill>
        <p:spPr>
          <a:xfrm>
            <a:off x="1" y="6176962"/>
            <a:ext cx="686726" cy="641281"/>
          </a:xfrm>
          <a:prstGeom prst="rect">
            <a:avLst/>
          </a:prstGeom>
        </p:spPr>
      </p:pic>
    </p:spTree>
    <p:extLst>
      <p:ext uri="{BB962C8B-B14F-4D97-AF65-F5344CB8AC3E}">
        <p14:creationId xmlns:p14="http://schemas.microsoft.com/office/powerpoint/2010/main" val="2431680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60" r:id="rId6"/>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18.jpeg"/><Relationship Id="rId4" Type="http://schemas.openxmlformats.org/officeDocument/2006/relationships/image" Target="../media/image17.emf"/></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Sample_Library_X7.Data/PDF/1733343065/LEITE%20CJASN%202015%20Renal%20Outcomes%20in%20Critically.pdf"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4.e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4.emf"/><Relationship Id="rId4" Type="http://schemas.openxmlformats.org/officeDocument/2006/relationships/image" Target="../media/image43.emf"/></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9.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5.emf"/><Relationship Id="rId4" Type="http://schemas.openxmlformats.org/officeDocument/2006/relationships/image" Target="../media/image64.emf"/></Relationships>
</file>

<file path=ppt/slides/_rels/slide4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70.tiff"/></Relationships>
</file>

<file path=ppt/slides/_rels/slide5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5.xml"/><Relationship Id="rId4" Type="http://schemas.openxmlformats.org/officeDocument/2006/relationships/image" Target="../media/image75.jpeg"/></Relationships>
</file>

<file path=ppt/slides/_rels/slide6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Sample_Library_X7.Data/PDF/3480838217/Akute%20Nierensch&#228;digung%20-%20Intensivmedizin%20Up2Da.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B352AC-8955-DACF-2770-6038E9F33B36}"/>
              </a:ext>
            </a:extLst>
          </p:cNvPr>
          <p:cNvSpPr>
            <a:spLocks noGrp="1"/>
          </p:cNvSpPr>
          <p:nvPr>
            <p:ph type="ctrTitle"/>
          </p:nvPr>
        </p:nvSpPr>
        <p:spPr>
          <a:xfrm>
            <a:off x="3620742" y="1188129"/>
            <a:ext cx="8168327" cy="2756910"/>
          </a:xfrm>
        </p:spPr>
        <p:txBody>
          <a:bodyPr anchor="ctr">
            <a:noAutofit/>
          </a:bodyPr>
          <a:lstStyle/>
          <a:p>
            <a:pPr>
              <a:lnSpc>
                <a:spcPct val="100000"/>
              </a:lnSpc>
            </a:pPr>
            <a:r>
              <a:rPr lang="de-DE" sz="4000" i="1" dirty="0">
                <a:solidFill>
                  <a:schemeClr val="accent5">
                    <a:lumMod val="50000"/>
                  </a:schemeClr>
                </a:solidFill>
                <a:effectLst>
                  <a:outerShdw blurRad="38100" dist="38100" dir="2700000" algn="tl">
                    <a:srgbClr val="000000">
                      <a:alpha val="43137"/>
                    </a:srgbClr>
                  </a:outerShdw>
                </a:effectLst>
                <a:latin typeface="+mn-lt"/>
              </a:rPr>
              <a:t>ADQI23..? </a:t>
            </a:r>
            <a:r>
              <a:rPr lang="de-DE" sz="4000" dirty="0">
                <a:solidFill>
                  <a:schemeClr val="accent5">
                    <a:lumMod val="50000"/>
                  </a:schemeClr>
                </a:solidFill>
                <a:effectLst>
                  <a:outerShdw blurRad="38100" dist="38100" dir="2700000" algn="tl">
                    <a:srgbClr val="000000">
                      <a:alpha val="43137"/>
                    </a:srgbClr>
                  </a:outerShdw>
                </a:effectLst>
                <a:latin typeface="+mn-lt"/>
              </a:rPr>
              <a:t>oder </a:t>
            </a:r>
            <a:br>
              <a:rPr lang="de-DE" sz="4000" dirty="0">
                <a:solidFill>
                  <a:schemeClr val="accent5">
                    <a:lumMod val="50000"/>
                  </a:schemeClr>
                </a:solidFill>
                <a:effectLst>
                  <a:outerShdw blurRad="38100" dist="38100" dir="2700000" algn="tl">
                    <a:srgbClr val="000000">
                      <a:alpha val="43137"/>
                    </a:srgbClr>
                  </a:outerShdw>
                </a:effectLst>
                <a:latin typeface="+mn-lt"/>
              </a:rPr>
            </a:br>
            <a:r>
              <a:rPr lang="de-DE" sz="4000" i="1" dirty="0">
                <a:solidFill>
                  <a:schemeClr val="accent5">
                    <a:lumMod val="50000"/>
                  </a:schemeClr>
                </a:solidFill>
                <a:effectLst>
                  <a:outerShdw blurRad="38100" dist="38100" dir="2700000" algn="tl">
                    <a:srgbClr val="000000">
                      <a:alpha val="43137"/>
                    </a:srgbClr>
                  </a:outerShdw>
                </a:effectLst>
                <a:latin typeface="+mn-lt"/>
              </a:rPr>
              <a:t>„Wie man ein Nierenversagen verhindern kann.“ </a:t>
            </a:r>
          </a:p>
        </p:txBody>
      </p:sp>
      <p:sp>
        <p:nvSpPr>
          <p:cNvPr id="3" name="Untertitel 2">
            <a:extLst>
              <a:ext uri="{FF2B5EF4-FFF2-40B4-BE49-F238E27FC236}">
                <a16:creationId xmlns:a16="http://schemas.microsoft.com/office/drawing/2014/main" id="{C5AD05CF-6821-19F8-400E-437EEEA6A4D8}"/>
              </a:ext>
            </a:extLst>
          </p:cNvPr>
          <p:cNvSpPr>
            <a:spLocks noGrp="1"/>
          </p:cNvSpPr>
          <p:nvPr>
            <p:ph type="subTitle" idx="1"/>
          </p:nvPr>
        </p:nvSpPr>
        <p:spPr>
          <a:xfrm>
            <a:off x="3275528" y="5202238"/>
            <a:ext cx="5298973" cy="1655762"/>
          </a:xfrm>
        </p:spPr>
        <p:txBody>
          <a:bodyPr>
            <a:normAutofit fontScale="92500" lnSpcReduction="20000"/>
          </a:bodyPr>
          <a:lstStyle/>
          <a:p>
            <a:pPr>
              <a:buNone/>
              <a:defRPr/>
            </a:pPr>
            <a:r>
              <a:rPr lang="de-DE" sz="2400" b="1" dirty="0"/>
              <a:t>Fragen oder Literaturwünsche: </a:t>
            </a:r>
          </a:p>
          <a:p>
            <a:pPr>
              <a:buNone/>
              <a:defRPr/>
            </a:pPr>
            <a:endParaRPr lang="de-DE" b="1" dirty="0">
              <a:solidFill>
                <a:srgbClr val="00799B"/>
              </a:solidFill>
              <a:effectLst>
                <a:outerShdw blurRad="38100" dist="38100" dir="2700000" algn="tl">
                  <a:srgbClr val="000000">
                    <a:alpha val="43137"/>
                  </a:srgbClr>
                </a:outerShdw>
              </a:effectLst>
            </a:endParaRPr>
          </a:p>
          <a:p>
            <a:pPr>
              <a:buNone/>
              <a:defRPr/>
            </a:pPr>
            <a:r>
              <a:rPr lang="de-DE" b="1" dirty="0">
                <a:solidFill>
                  <a:srgbClr val="00799B"/>
                </a:solidFill>
                <a:effectLst>
                  <a:outerShdw blurRad="38100" dist="38100" dir="2700000" algn="tl">
                    <a:srgbClr val="000000">
                      <a:alpha val="43137"/>
                    </a:srgbClr>
                  </a:outerShdw>
                </a:effectLst>
              </a:rPr>
              <a:t>www.praxis-kattenbühl.de/</a:t>
            </a:r>
            <a:r>
              <a:rPr lang="de-DE" b="1" dirty="0" err="1">
                <a:solidFill>
                  <a:srgbClr val="00799B"/>
                </a:solidFill>
                <a:effectLst>
                  <a:outerShdw blurRad="38100" dist="38100" dir="2700000" algn="tl">
                    <a:srgbClr val="000000">
                      <a:alpha val="43137"/>
                    </a:srgbClr>
                  </a:outerShdw>
                </a:effectLst>
              </a:rPr>
              <a:t>downloads</a:t>
            </a:r>
            <a:endParaRPr lang="de-DE" sz="2400" b="1" dirty="0">
              <a:solidFill>
                <a:srgbClr val="00799B"/>
              </a:solidFill>
              <a:effectLst>
                <a:outerShdw blurRad="38100" dist="38100" dir="2700000" algn="tl">
                  <a:srgbClr val="000000">
                    <a:alpha val="43137"/>
                  </a:srgbClr>
                </a:outerShdw>
              </a:effectLst>
            </a:endParaRPr>
          </a:p>
          <a:p>
            <a:pPr>
              <a:buNone/>
              <a:defRPr/>
            </a:pPr>
            <a:br>
              <a:rPr lang="de-DE" sz="2400" b="1" dirty="0">
                <a:solidFill>
                  <a:srgbClr val="00799B"/>
                </a:solidFill>
                <a:effectLst>
                  <a:outerShdw blurRad="38100" dist="38100" dir="2700000" algn="tl">
                    <a:srgbClr val="000000">
                      <a:alpha val="43137"/>
                    </a:srgbClr>
                  </a:outerShdw>
                </a:effectLst>
              </a:rPr>
            </a:br>
            <a:r>
              <a:rPr lang="de-DE" sz="2400" b="1" dirty="0">
                <a:solidFill>
                  <a:srgbClr val="00799B"/>
                </a:solidFill>
                <a:effectLst>
                  <a:outerShdw blurRad="38100" dist="38100" dir="2700000" algn="tl">
                    <a:srgbClr val="000000">
                      <a:alpha val="43137"/>
                    </a:srgbClr>
                  </a:outerShdw>
                </a:effectLst>
              </a:rPr>
              <a:t>Post@CarstenHafer.de</a:t>
            </a:r>
          </a:p>
          <a:p>
            <a:endParaRPr lang="de-DE" dirty="0"/>
          </a:p>
        </p:txBody>
      </p:sp>
      <p:pic>
        <p:nvPicPr>
          <p:cNvPr id="7" name="Grafik 6">
            <a:extLst>
              <a:ext uri="{FF2B5EF4-FFF2-40B4-BE49-F238E27FC236}">
                <a16:creationId xmlns:a16="http://schemas.microsoft.com/office/drawing/2014/main" id="{DC9E6DBE-0F4D-B31B-4FCC-83895329220B}"/>
              </a:ext>
            </a:extLst>
          </p:cNvPr>
          <p:cNvPicPr>
            <a:picLocks noChangeAspect="1"/>
          </p:cNvPicPr>
          <p:nvPr/>
        </p:nvPicPr>
        <p:blipFill>
          <a:blip r:embed="rId3"/>
          <a:stretch>
            <a:fillRect/>
          </a:stretch>
        </p:blipFill>
        <p:spPr>
          <a:xfrm>
            <a:off x="8574501" y="5006109"/>
            <a:ext cx="3617500" cy="1851890"/>
          </a:xfrm>
          <a:prstGeom prst="rect">
            <a:avLst/>
          </a:prstGeom>
        </p:spPr>
      </p:pic>
      <p:pic>
        <p:nvPicPr>
          <p:cNvPr id="8" name="Grafik 7">
            <a:extLst>
              <a:ext uri="{FF2B5EF4-FFF2-40B4-BE49-F238E27FC236}">
                <a16:creationId xmlns:a16="http://schemas.microsoft.com/office/drawing/2014/main" id="{94DF7114-7F3A-9F50-11CC-698B49621D34}"/>
              </a:ext>
            </a:extLst>
          </p:cNvPr>
          <p:cNvPicPr>
            <a:picLocks noChangeAspect="1"/>
          </p:cNvPicPr>
          <p:nvPr/>
        </p:nvPicPr>
        <p:blipFill>
          <a:blip r:embed="rId4"/>
          <a:stretch>
            <a:fillRect/>
          </a:stretch>
        </p:blipFill>
        <p:spPr>
          <a:xfrm>
            <a:off x="-39462" y="-8251"/>
            <a:ext cx="3128826" cy="6881019"/>
          </a:xfrm>
          <a:prstGeom prst="rect">
            <a:avLst/>
          </a:prstGeom>
        </p:spPr>
      </p:pic>
      <p:pic>
        <p:nvPicPr>
          <p:cNvPr id="9" name="Grafik 8">
            <a:extLst>
              <a:ext uri="{FF2B5EF4-FFF2-40B4-BE49-F238E27FC236}">
                <a16:creationId xmlns:a16="http://schemas.microsoft.com/office/drawing/2014/main" id="{DF86D152-7FB8-F310-22B7-BE8BCEA6C042}"/>
              </a:ext>
            </a:extLst>
          </p:cNvPr>
          <p:cNvPicPr>
            <a:picLocks noChangeAspect="1"/>
          </p:cNvPicPr>
          <p:nvPr/>
        </p:nvPicPr>
        <p:blipFill>
          <a:blip r:embed="rId5"/>
          <a:stretch>
            <a:fillRect/>
          </a:stretch>
        </p:blipFill>
        <p:spPr>
          <a:xfrm>
            <a:off x="3887569" y="468393"/>
            <a:ext cx="7380905" cy="4196381"/>
          </a:xfrm>
          <a:prstGeom prst="rect">
            <a:avLst/>
          </a:prstGeom>
        </p:spPr>
      </p:pic>
    </p:spTree>
    <p:extLst>
      <p:ext uri="{BB962C8B-B14F-4D97-AF65-F5344CB8AC3E}">
        <p14:creationId xmlns:p14="http://schemas.microsoft.com/office/powerpoint/2010/main" val="220316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1D791F4-6376-4F7F-B8B4-7615BFB9FC9C}"/>
              </a:ext>
            </a:extLst>
          </p:cNvPr>
          <p:cNvSpPr>
            <a:spLocks noGrp="1"/>
          </p:cNvSpPr>
          <p:nvPr>
            <p:ph type="title"/>
          </p:nvPr>
        </p:nvSpPr>
        <p:spPr/>
        <p:txBody>
          <a:bodyPr/>
          <a:lstStyle/>
          <a:p>
            <a:r>
              <a:rPr lang="de-DE" dirty="0"/>
              <a:t>Was ist Maggi, was Pipi </a:t>
            </a:r>
          </a:p>
        </p:txBody>
      </p:sp>
      <p:pic>
        <p:nvPicPr>
          <p:cNvPr id="1026" name="Picture 2" descr="Bildergebnis fÃ¼r Maggi">
            <a:extLst>
              <a:ext uri="{FF2B5EF4-FFF2-40B4-BE49-F238E27FC236}">
                <a16:creationId xmlns:a16="http://schemas.microsoft.com/office/drawing/2014/main" id="{2BD38007-0368-4CBB-B0CF-E6CC2E1540D4}"/>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650714" y="2132856"/>
            <a:ext cx="3159787" cy="23698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ldergebnis fÃ¼r Maggi">
            <a:extLst>
              <a:ext uri="{FF2B5EF4-FFF2-40B4-BE49-F238E27FC236}">
                <a16:creationId xmlns:a16="http://schemas.microsoft.com/office/drawing/2014/main" id="{09BBE810-05C5-4B8A-8158-D3BF9D3908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0500" y="1052736"/>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14_04">
            <a:extLst>
              <a:ext uri="{FF2B5EF4-FFF2-40B4-BE49-F238E27FC236}">
                <a16:creationId xmlns:a16="http://schemas.microsoft.com/office/drawing/2014/main" id="{FD4393CE-5325-4C0B-967A-B6052249F8D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437" t="9507" r="8216" b="21037"/>
          <a:stretch/>
        </p:blipFill>
        <p:spPr bwMode="auto">
          <a:xfrm>
            <a:off x="1836872" y="4409404"/>
            <a:ext cx="3620589" cy="2369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67774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el 1"/>
          <p:cNvSpPr>
            <a:spLocks noGrp="1"/>
          </p:cNvSpPr>
          <p:nvPr>
            <p:ph type="title"/>
          </p:nvPr>
        </p:nvSpPr>
        <p:spPr/>
        <p:txBody>
          <a:bodyPr/>
          <a:lstStyle/>
          <a:p>
            <a:r>
              <a:rPr lang="de-DE" altLang="de-DE"/>
              <a:t>Patient</a:t>
            </a:r>
          </a:p>
        </p:txBody>
      </p:sp>
      <p:pic>
        <p:nvPicPr>
          <p:cNvPr id="74755" name="Inhaltsplatzhalt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240463" y="2757489"/>
            <a:ext cx="4176712" cy="1354137"/>
          </a:xfrm>
        </p:spPr>
      </p:pic>
      <p:pic>
        <p:nvPicPr>
          <p:cNvPr id="33796" name="Grafik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11984" y="1052736"/>
            <a:ext cx="3381685" cy="4040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p:cNvSpPr txBox="1">
            <a:spLocks noChangeArrowheads="1"/>
          </p:cNvSpPr>
          <p:nvPr/>
        </p:nvSpPr>
        <p:spPr bwMode="auto">
          <a:xfrm>
            <a:off x="6535514" y="4509120"/>
            <a:ext cx="1936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de-DE" altLang="de-DE" sz="3200" b="1" dirty="0">
                <a:cs typeface="Arial" panose="020B0604020202020204" pitchFamily="34" charset="0"/>
              </a:rPr>
              <a:t>Lasix    ?</a:t>
            </a:r>
          </a:p>
        </p:txBody>
      </p:sp>
      <p:sp>
        <p:nvSpPr>
          <p:cNvPr id="74758" name="Textfeld 1"/>
          <p:cNvSpPr txBox="1">
            <a:spLocks noChangeArrowheads="1"/>
          </p:cNvSpPr>
          <p:nvPr/>
        </p:nvSpPr>
        <p:spPr bwMode="auto">
          <a:xfrm>
            <a:off x="6672263" y="1557338"/>
            <a:ext cx="270869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de-DE" altLang="de-DE">
                <a:cs typeface="Arial" panose="020B0604020202020204" pitchFamily="34" charset="0"/>
              </a:rPr>
              <a:t>Männlich, 76 Jahre</a:t>
            </a:r>
          </a:p>
          <a:p>
            <a:r>
              <a:rPr lang="de-DE" altLang="de-DE">
                <a:cs typeface="Arial" panose="020B0604020202020204" pitchFamily="34" charset="0"/>
              </a:rPr>
              <a:t>beatmet (ARDS) seit drei Tagen</a:t>
            </a:r>
          </a:p>
          <a:p>
            <a:r>
              <a:rPr lang="de-DE" altLang="de-DE">
                <a:cs typeface="Arial" panose="020B0604020202020204" pitchFamily="34" charset="0"/>
              </a:rPr>
              <a:t>katecholaminpflichtig</a:t>
            </a:r>
          </a:p>
        </p:txBody>
      </p:sp>
      <p:pic>
        <p:nvPicPr>
          <p:cNvPr id="2" name="Grafik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36387" y="4021513"/>
            <a:ext cx="1218946" cy="1218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 2"/>
          <p:cNvSpPr>
            <a:spLocks noChangeArrowheads="1"/>
          </p:cNvSpPr>
          <p:nvPr/>
        </p:nvSpPr>
        <p:spPr bwMode="auto">
          <a:xfrm>
            <a:off x="6524626" y="4005064"/>
            <a:ext cx="2232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de-DE" altLang="de-DE" sz="3200" b="1" dirty="0">
                <a:cs typeface="Arial" panose="020B0604020202020204" pitchFamily="34" charset="0"/>
              </a:rPr>
              <a:t>Dialyse ?</a:t>
            </a:r>
          </a:p>
        </p:txBody>
      </p:sp>
      <p:sp>
        <p:nvSpPr>
          <p:cNvPr id="11" name="Textfeld 10"/>
          <p:cNvSpPr txBox="1">
            <a:spLocks noChangeArrowheads="1"/>
          </p:cNvSpPr>
          <p:nvPr/>
        </p:nvSpPr>
        <p:spPr bwMode="auto">
          <a:xfrm>
            <a:off x="2243060" y="5268615"/>
            <a:ext cx="82375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de-DE" altLang="de-DE" sz="3600" b="1" dirty="0">
                <a:solidFill>
                  <a:srgbClr val="C00000"/>
                </a:solidFill>
                <a:cs typeface="Arial" panose="020B0604020202020204" pitchFamily="34" charset="0"/>
              </a:rPr>
              <a:t>Bei Maggi-Pipi hilft kein </a:t>
            </a:r>
            <a:r>
              <a:rPr lang="de-DE" altLang="de-DE" sz="3600" b="1" dirty="0" err="1">
                <a:solidFill>
                  <a:srgbClr val="C00000"/>
                </a:solidFill>
                <a:cs typeface="Arial" panose="020B0604020202020204" pitchFamily="34" charset="0"/>
              </a:rPr>
              <a:t>Lasix</a:t>
            </a:r>
            <a:r>
              <a:rPr lang="de-DE" altLang="de-DE" sz="3600" b="1" dirty="0">
                <a:solidFill>
                  <a:srgbClr val="C00000"/>
                </a:solidFill>
                <a:cs typeface="Arial" panose="020B0604020202020204" pitchFamily="34" charset="0"/>
              </a:rPr>
              <a:t> mehr !</a:t>
            </a:r>
          </a:p>
        </p:txBody>
      </p:sp>
      <p:pic>
        <p:nvPicPr>
          <p:cNvPr id="13" name="Grafik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183960" y="6172365"/>
            <a:ext cx="1527914" cy="685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feld 11">
            <a:extLst>
              <a:ext uri="{FF2B5EF4-FFF2-40B4-BE49-F238E27FC236}">
                <a16:creationId xmlns:a16="http://schemas.microsoft.com/office/drawing/2014/main" id="{DFAE1214-03B0-450C-B1DF-09011A7C2494}"/>
              </a:ext>
            </a:extLst>
          </p:cNvPr>
          <p:cNvSpPr txBox="1">
            <a:spLocks noChangeArrowheads="1"/>
          </p:cNvSpPr>
          <p:nvPr/>
        </p:nvSpPr>
        <p:spPr bwMode="auto">
          <a:xfrm>
            <a:off x="2331036" y="5870870"/>
            <a:ext cx="6382901" cy="6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de-DE" altLang="de-DE" sz="3600" b="1" dirty="0">
                <a:solidFill>
                  <a:srgbClr val="C00000"/>
                </a:solidFill>
                <a:cs typeface="Arial" panose="020B0604020202020204" pitchFamily="34" charset="0"/>
              </a:rPr>
              <a:t>… und Volumen auch </a:t>
            </a:r>
            <a:r>
              <a:rPr lang="de-DE" altLang="de-DE" sz="3600" b="1" u="sng" dirty="0">
                <a:solidFill>
                  <a:srgbClr val="C00000"/>
                </a:solidFill>
                <a:cs typeface="Arial" panose="020B0604020202020204" pitchFamily="34" charset="0"/>
              </a:rPr>
              <a:t>nicht</a:t>
            </a:r>
            <a:r>
              <a:rPr lang="de-DE" altLang="de-DE" sz="3600" b="1" dirty="0">
                <a:solidFill>
                  <a:srgbClr val="C00000"/>
                </a:solidFill>
                <a:cs typeface="Arial" panose="020B0604020202020204" pitchFamily="34" charset="0"/>
              </a:rPr>
              <a:t> !</a:t>
            </a:r>
          </a:p>
        </p:txBody>
      </p:sp>
    </p:spTree>
    <p:extLst>
      <p:ext uri="{BB962C8B-B14F-4D97-AF65-F5344CB8AC3E}">
        <p14:creationId xmlns:p14="http://schemas.microsoft.com/office/powerpoint/2010/main" val="26983684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el 1"/>
          <p:cNvSpPr>
            <a:spLocks noGrp="1"/>
          </p:cNvSpPr>
          <p:nvPr>
            <p:ph type="title"/>
          </p:nvPr>
        </p:nvSpPr>
        <p:spPr/>
        <p:txBody>
          <a:bodyPr/>
          <a:lstStyle/>
          <a:p>
            <a:r>
              <a:rPr lang="de-DE" altLang="de-DE"/>
              <a:t>Klassische Lasixfragen</a:t>
            </a:r>
          </a:p>
        </p:txBody>
      </p:sp>
      <p:sp>
        <p:nvSpPr>
          <p:cNvPr id="73731" name="Inhaltsplatzhalter 2"/>
          <p:cNvSpPr>
            <a:spLocks noGrp="1"/>
          </p:cNvSpPr>
          <p:nvPr>
            <p:ph idx="1"/>
          </p:nvPr>
        </p:nvSpPr>
        <p:spPr/>
        <p:txBody>
          <a:bodyPr/>
          <a:lstStyle/>
          <a:p>
            <a:pPr marL="457200" indent="-457200">
              <a:buFontTx/>
              <a:buAutoNum type="arabicPeriod"/>
              <a:defRPr/>
            </a:pPr>
            <a:r>
              <a:rPr lang="de-DE" altLang="de-DE" dirty="0">
                <a:ea typeface="MS PGothic" pitchFamily="34" charset="-128"/>
              </a:rPr>
              <a:t>Bolus oder kontinuierlich ?</a:t>
            </a:r>
          </a:p>
          <a:p>
            <a:pPr marL="993775" lvl="1" indent="-457200">
              <a:defRPr/>
            </a:pPr>
            <a:r>
              <a:rPr lang="de-DE" altLang="de-DE" dirty="0">
                <a:ea typeface="MS PGothic" pitchFamily="34" charset="-128"/>
              </a:rPr>
              <a:t>oder doch oral?</a:t>
            </a:r>
          </a:p>
          <a:p>
            <a:pPr marL="457200" indent="-457200">
              <a:buFontTx/>
              <a:buAutoNum type="arabicPeriod"/>
              <a:defRPr/>
            </a:pPr>
            <a:endParaRPr lang="de-DE" altLang="de-DE" dirty="0">
              <a:ea typeface="MS PGothic" pitchFamily="34" charset="-128"/>
            </a:endParaRPr>
          </a:p>
          <a:p>
            <a:pPr marL="457200" indent="-457200">
              <a:buFontTx/>
              <a:buAutoNum type="arabicPeriod"/>
              <a:defRPr/>
            </a:pPr>
            <a:endParaRPr lang="de-DE" altLang="de-DE" dirty="0">
              <a:ea typeface="MS PGothic" pitchFamily="34" charset="-128"/>
            </a:endParaRPr>
          </a:p>
          <a:p>
            <a:pPr marL="457200" indent="-457200">
              <a:buFontTx/>
              <a:buAutoNum type="arabicPeriod"/>
              <a:defRPr/>
            </a:pPr>
            <a:r>
              <a:rPr lang="de-DE" altLang="de-DE" dirty="0">
                <a:ea typeface="MS PGothic" pitchFamily="34" charset="-128"/>
              </a:rPr>
              <a:t>mit </a:t>
            </a:r>
            <a:r>
              <a:rPr lang="de-DE" altLang="de-DE" dirty="0" err="1">
                <a:ea typeface="MS PGothic" pitchFamily="34" charset="-128"/>
              </a:rPr>
              <a:t>Lasix</a:t>
            </a:r>
            <a:r>
              <a:rPr lang="de-DE" altLang="de-DE" dirty="0">
                <a:ea typeface="MS PGothic" pitchFamily="34" charset="-128"/>
              </a:rPr>
              <a:t> „schubsen wir die Niere an“</a:t>
            </a:r>
          </a:p>
          <a:p>
            <a:pPr>
              <a:defRPr/>
            </a:pPr>
            <a:endParaRPr lang="de-DE" altLang="de-DE" dirty="0">
              <a:ea typeface="MS PGothic" pitchFamily="34" charset="-128"/>
            </a:endParaRPr>
          </a:p>
          <a:p>
            <a:pPr marL="457200" indent="-457200">
              <a:buFontTx/>
              <a:buAutoNum type="arabicPeriod"/>
              <a:defRPr/>
            </a:pPr>
            <a:endParaRPr lang="de-DE" altLang="de-DE" dirty="0">
              <a:ea typeface="MS PGothic" pitchFamily="34" charset="-128"/>
            </a:endParaRPr>
          </a:p>
        </p:txBody>
      </p:sp>
      <p:sp>
        <p:nvSpPr>
          <p:cNvPr id="4" name="Rechteck 3"/>
          <p:cNvSpPr>
            <a:spLocks noChangeArrowheads="1"/>
          </p:cNvSpPr>
          <p:nvPr/>
        </p:nvSpPr>
        <p:spPr bwMode="auto">
          <a:xfrm>
            <a:off x="4025900" y="6215063"/>
            <a:ext cx="54546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r"/>
            <a:r>
              <a:rPr lang="nl-NL" altLang="de-DE" sz="1200">
                <a:solidFill>
                  <a:schemeClr val="bg1"/>
                </a:solidFill>
                <a:cs typeface="Arial" panose="020B0604020202020204" pitchFamily="34" charset="0"/>
              </a:rPr>
              <a:t>van der Voort PH et al</a:t>
            </a:r>
            <a:r>
              <a:rPr lang="de-DE" altLang="de-DE" sz="1200">
                <a:solidFill>
                  <a:schemeClr val="bg1"/>
                </a:solidFill>
                <a:cs typeface="Arial" panose="020B0604020202020204" pitchFamily="34" charset="0"/>
              </a:rPr>
              <a:t>: </a:t>
            </a:r>
            <a:r>
              <a:rPr lang="de-DE" altLang="de-DE" sz="1200" b="1">
                <a:solidFill>
                  <a:schemeClr val="bg1"/>
                </a:solidFill>
                <a:cs typeface="Arial" panose="020B0604020202020204" pitchFamily="34" charset="0"/>
              </a:rPr>
              <a:t>Furosemide does not </a:t>
            </a:r>
            <a:r>
              <a:rPr lang="en-US" altLang="de-DE" sz="1200" b="1">
                <a:solidFill>
                  <a:schemeClr val="bg1"/>
                </a:solidFill>
                <a:cs typeface="Arial" panose="020B0604020202020204" pitchFamily="34" charset="0"/>
              </a:rPr>
              <a:t>improve renal recovery after hemofiltration for acute renal failure in critically ill patients: a double blind randomized controlled trial. </a:t>
            </a:r>
            <a:r>
              <a:rPr lang="en-US" altLang="de-DE" sz="1200">
                <a:solidFill>
                  <a:schemeClr val="bg1"/>
                </a:solidFill>
                <a:cs typeface="Arial" panose="020B0604020202020204" pitchFamily="34" charset="0"/>
              </a:rPr>
              <a:t>Crit Care </a:t>
            </a:r>
            <a:r>
              <a:rPr lang="de-DE" altLang="de-DE" sz="1200">
                <a:solidFill>
                  <a:schemeClr val="bg1"/>
                </a:solidFill>
                <a:cs typeface="Arial" panose="020B0604020202020204" pitchFamily="34" charset="0"/>
              </a:rPr>
              <a:t>Med 2009, 37:533–538</a:t>
            </a:r>
          </a:p>
        </p:txBody>
      </p:sp>
      <p:sp>
        <p:nvSpPr>
          <p:cNvPr id="2" name="Textfeld 1"/>
          <p:cNvSpPr txBox="1">
            <a:spLocks noChangeArrowheads="1"/>
          </p:cNvSpPr>
          <p:nvPr/>
        </p:nvSpPr>
        <p:spPr bwMode="auto">
          <a:xfrm>
            <a:off x="1609090" y="4230899"/>
            <a:ext cx="77771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de-DE" altLang="de-DE" sz="2400" b="1" dirty="0" err="1">
                <a:cs typeface="Arial" panose="020B0604020202020204" pitchFamily="34" charset="0"/>
              </a:rPr>
              <a:t>Furosemide</a:t>
            </a:r>
            <a:r>
              <a:rPr lang="de-DE" altLang="de-DE" sz="2400" b="1" dirty="0">
                <a:cs typeface="Arial" panose="020B0604020202020204" pitchFamily="34" charset="0"/>
              </a:rPr>
              <a:t> </a:t>
            </a:r>
            <a:r>
              <a:rPr lang="de-DE" altLang="de-DE" sz="2400" b="1" u="sng" dirty="0" err="1">
                <a:cs typeface="Arial" panose="020B0604020202020204" pitchFamily="34" charset="0"/>
              </a:rPr>
              <a:t>does</a:t>
            </a:r>
            <a:r>
              <a:rPr lang="de-DE" altLang="de-DE" sz="2400" b="1" u="sng" dirty="0">
                <a:cs typeface="Arial" panose="020B0604020202020204" pitchFamily="34" charset="0"/>
              </a:rPr>
              <a:t> </a:t>
            </a:r>
            <a:r>
              <a:rPr lang="de-DE" altLang="de-DE" sz="2400" b="1" u="sng" dirty="0">
                <a:solidFill>
                  <a:srgbClr val="FF0000"/>
                </a:solidFill>
                <a:cs typeface="Arial" panose="020B0604020202020204" pitchFamily="34" charset="0"/>
              </a:rPr>
              <a:t>not </a:t>
            </a:r>
            <a:r>
              <a:rPr lang="en-US" altLang="de-DE" sz="2400" b="1" u="sng" dirty="0">
                <a:cs typeface="Arial" panose="020B0604020202020204" pitchFamily="34" charset="0"/>
              </a:rPr>
              <a:t>improve </a:t>
            </a:r>
            <a:r>
              <a:rPr lang="en-US" altLang="de-DE" sz="2400" b="1" dirty="0">
                <a:cs typeface="Arial" panose="020B0604020202020204" pitchFamily="34" charset="0"/>
              </a:rPr>
              <a:t>renal recovery </a:t>
            </a:r>
            <a:r>
              <a:rPr lang="en-US" altLang="de-DE" sz="2400" dirty="0">
                <a:cs typeface="Arial" panose="020B0604020202020204" pitchFamily="34" charset="0"/>
              </a:rPr>
              <a:t>after hemofiltration for acute renal failure in critically ill patients</a:t>
            </a:r>
            <a:endParaRPr lang="de-DE" altLang="de-DE" sz="2400" dirty="0">
              <a:cs typeface="Arial" panose="020B0604020202020204" pitchFamily="34" charset="0"/>
            </a:endParaRPr>
          </a:p>
        </p:txBody>
      </p:sp>
      <p:sp>
        <p:nvSpPr>
          <p:cNvPr id="7" name="Textfeld 6"/>
          <p:cNvSpPr txBox="1">
            <a:spLocks noChangeArrowheads="1"/>
          </p:cNvSpPr>
          <p:nvPr/>
        </p:nvSpPr>
        <p:spPr bwMode="auto">
          <a:xfrm>
            <a:off x="1451954" y="2226423"/>
            <a:ext cx="7934298" cy="1323439"/>
          </a:xfrm>
          <a:prstGeom prst="rect">
            <a:avLst/>
          </a:prstGeom>
          <a:solidFill>
            <a:srgbClr val="00B050"/>
          </a:solidFill>
          <a:ln>
            <a:noFill/>
          </a:ln>
        </p:spPr>
        <p:txBody>
          <a:bodyPr wrap="square">
            <a:spAutoFit/>
          </a:bodyPr>
          <a:lstStyle>
            <a:lvl1pPr marL="457200" indent="-457200">
              <a:defRPr sz="1400">
                <a:solidFill>
                  <a:schemeClr val="tx1"/>
                </a:solidFill>
                <a:latin typeface="Arial" panose="020B0604020202020204" pitchFamily="34" charset="0"/>
                <a:ea typeface="ＭＳ Ｐゴシック" panose="020B0600070205080204" pitchFamily="34" charset="-128"/>
              </a:defRPr>
            </a:lvl1pPr>
            <a:lvl2pPr marL="914400" indent="-45720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buFont typeface="Arial" panose="020B0604020202020204" pitchFamily="34" charset="0"/>
              <a:buChar char="•"/>
            </a:pPr>
            <a:r>
              <a:rPr lang="de-DE" altLang="de-DE" sz="2400" b="1" dirty="0">
                <a:cs typeface="Arial" panose="020B0604020202020204" pitchFamily="34" charset="0"/>
              </a:rPr>
              <a:t>intravenös (und hinreichend hoch)</a:t>
            </a:r>
          </a:p>
          <a:p>
            <a:pPr lvl="1">
              <a:buFont typeface="Arial" panose="020B0604020202020204" pitchFamily="34" charset="0"/>
              <a:buChar char="•"/>
            </a:pPr>
            <a:r>
              <a:rPr lang="de-DE" altLang="de-DE" sz="2400" b="1" dirty="0">
                <a:cs typeface="Arial" panose="020B0604020202020204" pitchFamily="34" charset="0"/>
              </a:rPr>
              <a:t>oral nur in der Rekompensation  </a:t>
            </a:r>
          </a:p>
          <a:p>
            <a:pPr lvl="2">
              <a:buFont typeface="Arial" panose="020B0604020202020204" pitchFamily="34" charset="0"/>
              <a:buChar char="•"/>
            </a:pPr>
            <a:r>
              <a:rPr lang="de-DE" altLang="de-DE" sz="1600" dirty="0" err="1">
                <a:cs typeface="Arial" panose="020B0604020202020204" pitchFamily="34" charset="0"/>
              </a:rPr>
              <a:t>Torasemid</a:t>
            </a:r>
            <a:r>
              <a:rPr lang="de-DE" altLang="de-DE" sz="1600" dirty="0">
                <a:cs typeface="Arial" panose="020B0604020202020204" pitchFamily="34" charset="0"/>
              </a:rPr>
              <a:t> oral </a:t>
            </a:r>
            <a:r>
              <a:rPr lang="de-DE" altLang="de-DE" sz="1600" dirty="0" err="1">
                <a:cs typeface="Arial" panose="020B0604020202020204" pitchFamily="34" charset="0"/>
              </a:rPr>
              <a:t>beser</a:t>
            </a:r>
            <a:r>
              <a:rPr lang="de-DE" altLang="de-DE" sz="1600" dirty="0">
                <a:cs typeface="Arial" panose="020B0604020202020204" pitchFamily="34" charset="0"/>
              </a:rPr>
              <a:t> als Furosemid </a:t>
            </a:r>
          </a:p>
          <a:p>
            <a:pPr lvl="2">
              <a:buFont typeface="Arial" panose="020B0604020202020204" pitchFamily="34" charset="0"/>
              <a:buChar char="•"/>
            </a:pPr>
            <a:r>
              <a:rPr lang="de-DE" altLang="de-DE" sz="1600" dirty="0">
                <a:cs typeface="Arial" panose="020B0604020202020204" pitchFamily="34" charset="0"/>
              </a:rPr>
              <a:t>zusätzliche </a:t>
            </a:r>
            <a:r>
              <a:rPr lang="de-DE" altLang="de-DE" sz="1600" dirty="0" err="1">
                <a:cs typeface="Arial" panose="020B0604020202020204" pitchFamily="34" charset="0"/>
              </a:rPr>
              <a:t>Thiazide</a:t>
            </a:r>
            <a:r>
              <a:rPr lang="de-DE" altLang="de-DE" sz="1600" dirty="0">
                <a:cs typeface="Arial" panose="020B0604020202020204" pitchFamily="34" charset="0"/>
              </a:rPr>
              <a:t> (sequentielle </a:t>
            </a:r>
            <a:r>
              <a:rPr lang="de-DE" altLang="de-DE" sz="1600" dirty="0" err="1">
                <a:cs typeface="Arial" panose="020B0604020202020204" pitchFamily="34" charset="0"/>
              </a:rPr>
              <a:t>Nephronblockade</a:t>
            </a:r>
            <a:r>
              <a:rPr lang="de-DE" altLang="de-DE" sz="1600" dirty="0">
                <a:cs typeface="Arial" panose="020B0604020202020204" pitchFamily="34" charset="0"/>
              </a:rPr>
              <a:t>) nur </a:t>
            </a:r>
            <a:r>
              <a:rPr lang="de-DE" altLang="de-DE" sz="1600" b="1" u="sng" dirty="0">
                <a:cs typeface="Arial" panose="020B0604020202020204" pitchFamily="34" charset="0"/>
              </a:rPr>
              <a:t>kurz</a:t>
            </a:r>
            <a:r>
              <a:rPr lang="de-DE" altLang="de-DE" sz="1600" dirty="0">
                <a:cs typeface="Arial" panose="020B0604020202020204" pitchFamily="34" charset="0"/>
              </a:rPr>
              <a:t>fristig</a:t>
            </a:r>
          </a:p>
        </p:txBody>
      </p:sp>
      <p:pic>
        <p:nvPicPr>
          <p:cNvPr id="10" name="Grafik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83960" y="6172365"/>
            <a:ext cx="1527914" cy="685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60969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xit" presetSubtype="0" fill="hold" nodeType="clickEffect">
                                  <p:stCondLst>
                                    <p:cond delay="0"/>
                                  </p:stCondLst>
                                  <p:childTnLst>
                                    <p:animEffect transition="out" filter="fade">
                                      <p:cBhvr>
                                        <p:cTn id="10" dur="500"/>
                                        <p:tgtEl>
                                          <p:spTgt spid="73731">
                                            <p:txEl>
                                              <p:pRg st="1" end="1"/>
                                            </p:txEl>
                                          </p:spTgt>
                                        </p:tgtEl>
                                      </p:cBhvr>
                                    </p:animEffect>
                                    <p:set>
                                      <p:cBhvr>
                                        <p:cTn id="11" dur="1" fill="hold">
                                          <p:stCondLst>
                                            <p:cond delay="499"/>
                                          </p:stCondLst>
                                        </p:cTn>
                                        <p:tgtEl>
                                          <p:spTgt spid="73731">
                                            <p:txEl>
                                              <p:pRg st="1" end="1"/>
                                            </p:txEl>
                                          </p:spTgt>
                                        </p:tgtEl>
                                        <p:attrNameLst>
                                          <p:attrName>style.visibility</p:attrName>
                                        </p:attrNameLst>
                                      </p:cBhvr>
                                      <p:to>
                                        <p:strVal val="hidden"/>
                                      </p:to>
                                    </p:set>
                                  </p:childTnLst>
                                </p:cTn>
                              </p:par>
                            </p:childTnLst>
                          </p:cTn>
                        </p:par>
                        <p:par>
                          <p:cTn id="12" fill="hold" nodeType="afterGroup">
                            <p:stCondLst>
                              <p:cond delay="500"/>
                            </p:stCondLst>
                            <p:childTnLst>
                              <p:par>
                                <p:cTn id="13" presetID="1" presetClass="entr" presetSubtype="0" fill="hold" nodeType="afterEffect">
                                  <p:stCondLst>
                                    <p:cond delay="0"/>
                                  </p:stCondLst>
                                  <p:childTnLst>
                                    <p:set>
                                      <p:cBhvr>
                                        <p:cTn id="14" dur="1" fill="hold">
                                          <p:stCondLst>
                                            <p:cond delay="0"/>
                                          </p:stCondLst>
                                        </p:cTn>
                                        <p:tgtEl>
                                          <p:spTgt spid="7373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61B29F-6ABE-76EC-DFF9-7AA6147FAABD}"/>
              </a:ext>
            </a:extLst>
          </p:cNvPr>
          <p:cNvSpPr>
            <a:spLocks noGrp="1"/>
          </p:cNvSpPr>
          <p:nvPr>
            <p:ph type="title"/>
          </p:nvPr>
        </p:nvSpPr>
        <p:spPr/>
        <p:txBody>
          <a:bodyPr/>
          <a:lstStyle/>
          <a:p>
            <a:r>
              <a:rPr lang="de-DE" dirty="0"/>
              <a:t>Diuretika</a:t>
            </a:r>
          </a:p>
        </p:txBody>
      </p:sp>
      <p:pic>
        <p:nvPicPr>
          <p:cNvPr id="5" name="Inhaltsplatzhalter 4">
            <a:extLst>
              <a:ext uri="{FF2B5EF4-FFF2-40B4-BE49-F238E27FC236}">
                <a16:creationId xmlns:a16="http://schemas.microsoft.com/office/drawing/2014/main" id="{BDC45E35-1274-3EBA-14C5-E6D722DDCA00}"/>
              </a:ext>
            </a:extLst>
          </p:cNvPr>
          <p:cNvPicPr>
            <a:picLocks noGrp="1" noChangeAspect="1"/>
          </p:cNvPicPr>
          <p:nvPr>
            <p:ph idx="1"/>
          </p:nvPr>
        </p:nvPicPr>
        <p:blipFill>
          <a:blip r:embed="rId2"/>
          <a:stretch>
            <a:fillRect/>
          </a:stretch>
        </p:blipFill>
        <p:spPr>
          <a:xfrm>
            <a:off x="1147072" y="1919791"/>
            <a:ext cx="9897856" cy="4163006"/>
          </a:xfrm>
        </p:spPr>
      </p:pic>
    </p:spTree>
    <p:extLst>
      <p:ext uri="{BB962C8B-B14F-4D97-AF65-F5344CB8AC3E}">
        <p14:creationId xmlns:p14="http://schemas.microsoft.com/office/powerpoint/2010/main" val="600208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0C3BF-93CF-DB2D-325B-1B605CF77FDD}"/>
            </a:ext>
          </a:extLst>
        </p:cNvPr>
        <p:cNvGrpSpPr/>
        <p:nvPr/>
      </p:nvGrpSpPr>
      <p:grpSpPr>
        <a:xfrm>
          <a:off x="0" y="0"/>
          <a:ext cx="0" cy="0"/>
          <a:chOff x="0" y="0"/>
          <a:chExt cx="0" cy="0"/>
        </a:xfrm>
      </p:grpSpPr>
      <p:sp>
        <p:nvSpPr>
          <p:cNvPr id="9218" name="Titel 1">
            <a:extLst>
              <a:ext uri="{FF2B5EF4-FFF2-40B4-BE49-F238E27FC236}">
                <a16:creationId xmlns:a16="http://schemas.microsoft.com/office/drawing/2014/main" id="{F1A9F61C-424B-0A76-8E87-6EA8139069E7}"/>
              </a:ext>
            </a:extLst>
          </p:cNvPr>
          <p:cNvSpPr>
            <a:spLocks noGrp="1"/>
          </p:cNvSpPr>
          <p:nvPr>
            <p:ph type="title"/>
          </p:nvPr>
        </p:nvSpPr>
        <p:spPr>
          <a:xfrm>
            <a:off x="2114550" y="413792"/>
            <a:ext cx="8229600" cy="1143000"/>
          </a:xfrm>
        </p:spPr>
        <p:txBody>
          <a:bodyPr/>
          <a:lstStyle/>
          <a:p>
            <a:r>
              <a:rPr lang="de-DE" altLang="de-DE" sz="3200" dirty="0"/>
              <a:t>Furosemid Stress-Test</a:t>
            </a:r>
            <a:br>
              <a:rPr lang="de-DE" altLang="de-DE" sz="3200" dirty="0"/>
            </a:br>
            <a:br>
              <a:rPr lang="de-DE" altLang="de-DE" sz="800" dirty="0"/>
            </a:br>
            <a:r>
              <a:rPr lang="de-DE" sz="1800" dirty="0"/>
              <a:t>CHAWLA et al. </a:t>
            </a:r>
            <a:r>
              <a:rPr lang="de-DE" sz="1800" i="1" dirty="0" err="1">
                <a:latin typeface="Arial" panose="020B0604020202020204" pitchFamily="34" charset="0"/>
                <a:ea typeface="Calibri" panose="020F0502020204030204" pitchFamily="34" charset="0"/>
                <a:cs typeface="Times New Roman" panose="02020603050405020304" pitchFamily="18" charset="0"/>
              </a:rPr>
              <a:t>Crit</a:t>
            </a:r>
            <a:r>
              <a:rPr lang="de-DE" sz="1800" i="1" dirty="0">
                <a:latin typeface="Arial" panose="020B0604020202020204" pitchFamily="34" charset="0"/>
                <a:ea typeface="Calibri" panose="020F0502020204030204" pitchFamily="34" charset="0"/>
                <a:cs typeface="Times New Roman" panose="02020603050405020304" pitchFamily="18" charset="0"/>
              </a:rPr>
              <a:t> Care </a:t>
            </a:r>
            <a:r>
              <a:rPr lang="de-DE" sz="1800" dirty="0">
                <a:latin typeface="Arial" panose="020B0604020202020204" pitchFamily="34" charset="0"/>
                <a:ea typeface="Calibri" panose="020F0502020204030204" pitchFamily="34" charset="0"/>
                <a:cs typeface="Times New Roman" panose="02020603050405020304" pitchFamily="18" charset="0"/>
              </a:rPr>
              <a:t>2013; 17(5):R207</a:t>
            </a:r>
            <a:r>
              <a:rPr lang="de-DE" sz="1050" dirty="0"/>
              <a:t> </a:t>
            </a:r>
            <a:br>
              <a:rPr lang="de-DE" sz="1800" i="1" dirty="0"/>
            </a:br>
            <a:endParaRPr lang="de-DE" altLang="de-DE" sz="1800" dirty="0"/>
          </a:p>
        </p:txBody>
      </p:sp>
      <p:sp>
        <p:nvSpPr>
          <p:cNvPr id="9220" name="Text Box 5">
            <a:extLst>
              <a:ext uri="{FF2B5EF4-FFF2-40B4-BE49-F238E27FC236}">
                <a16:creationId xmlns:a16="http://schemas.microsoft.com/office/drawing/2014/main" id="{7E24989F-A908-CFD4-2FED-95132649E80D}"/>
              </a:ext>
            </a:extLst>
          </p:cNvPr>
          <p:cNvSpPr txBox="1">
            <a:spLocks noChangeArrowheads="1"/>
          </p:cNvSpPr>
          <p:nvPr/>
        </p:nvSpPr>
        <p:spPr bwMode="auto">
          <a:xfrm>
            <a:off x="9875945" y="6461125"/>
            <a:ext cx="61266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eaLnBrk="1" hangingPunct="1"/>
            <a:r>
              <a:rPr lang="de-DE" altLang="de-DE" sz="2000" dirty="0">
                <a:solidFill>
                  <a:schemeClr val="bg1"/>
                </a:solidFill>
              </a:rPr>
              <a:t>031</a:t>
            </a:r>
          </a:p>
        </p:txBody>
      </p:sp>
      <p:pic>
        <p:nvPicPr>
          <p:cNvPr id="2" name="Picture 2" descr="SciELO - Brasil - Acute kidney injury Acute kidney injury">
            <a:extLst>
              <a:ext uri="{FF2B5EF4-FFF2-40B4-BE49-F238E27FC236}">
                <a16:creationId xmlns:a16="http://schemas.microsoft.com/office/drawing/2014/main" id="{2DA07424-6A1B-9A07-97C0-F8B0B255FEC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655" b="9502"/>
          <a:stretch/>
        </p:blipFill>
        <p:spPr bwMode="auto">
          <a:xfrm>
            <a:off x="902890" y="1690471"/>
            <a:ext cx="10386220" cy="4675790"/>
          </a:xfrm>
          <a:prstGeom prst="rect">
            <a:avLst/>
          </a:prstGeom>
          <a:noFill/>
        </p:spPr>
      </p:pic>
      <p:sp>
        <p:nvSpPr>
          <p:cNvPr id="3" name="Textfeld 2">
            <a:extLst>
              <a:ext uri="{FF2B5EF4-FFF2-40B4-BE49-F238E27FC236}">
                <a16:creationId xmlns:a16="http://schemas.microsoft.com/office/drawing/2014/main" id="{5443B3F3-4B3B-FED7-3583-882F66A68C58}"/>
              </a:ext>
            </a:extLst>
          </p:cNvPr>
          <p:cNvSpPr txBox="1"/>
          <p:nvPr/>
        </p:nvSpPr>
        <p:spPr>
          <a:xfrm>
            <a:off x="11128683" y="6309320"/>
            <a:ext cx="655949" cy="430887"/>
          </a:xfrm>
          <a:prstGeom prst="rect">
            <a:avLst/>
          </a:prstGeom>
          <a:noFill/>
        </p:spPr>
        <p:txBody>
          <a:bodyPr wrap="none" rtlCol="0">
            <a:spAutoFit/>
          </a:bodyPr>
          <a:lstStyle/>
          <a:p>
            <a:r>
              <a:rPr lang="fr-FR" sz="2200" dirty="0"/>
              <a:t>028</a:t>
            </a:r>
          </a:p>
        </p:txBody>
      </p:sp>
    </p:spTree>
    <p:extLst>
      <p:ext uri="{BB962C8B-B14F-4D97-AF65-F5344CB8AC3E}">
        <p14:creationId xmlns:p14="http://schemas.microsoft.com/office/powerpoint/2010/main" val="905746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E2C84-4F4D-D71E-C69E-2548C07D26E5}"/>
            </a:ext>
          </a:extLst>
        </p:cNvPr>
        <p:cNvGrpSpPr/>
        <p:nvPr/>
      </p:nvGrpSpPr>
      <p:grpSpPr>
        <a:xfrm>
          <a:off x="0" y="0"/>
          <a:ext cx="0" cy="0"/>
          <a:chOff x="0" y="0"/>
          <a:chExt cx="0" cy="0"/>
        </a:xfrm>
      </p:grpSpPr>
      <p:sp>
        <p:nvSpPr>
          <p:cNvPr id="9218" name="Titel 1">
            <a:extLst>
              <a:ext uri="{FF2B5EF4-FFF2-40B4-BE49-F238E27FC236}">
                <a16:creationId xmlns:a16="http://schemas.microsoft.com/office/drawing/2014/main" id="{2534BF11-9918-39DA-9CF5-1037340F2486}"/>
              </a:ext>
            </a:extLst>
          </p:cNvPr>
          <p:cNvSpPr>
            <a:spLocks noGrp="1"/>
          </p:cNvSpPr>
          <p:nvPr>
            <p:ph type="title"/>
          </p:nvPr>
        </p:nvSpPr>
        <p:spPr>
          <a:xfrm>
            <a:off x="119336" y="188640"/>
            <a:ext cx="12072664" cy="1143000"/>
          </a:xfrm>
        </p:spPr>
        <p:txBody>
          <a:bodyPr>
            <a:normAutofit fontScale="90000"/>
          </a:bodyPr>
          <a:lstStyle/>
          <a:p>
            <a:r>
              <a:rPr lang="de-DE" sz="2800" dirty="0">
                <a:solidFill>
                  <a:srgbClr val="212121"/>
                </a:solidFill>
              </a:rPr>
              <a:t>Sequentielle Anwendung von Furosemid Stress-Test gefolgt (2 h) von der TIMP-2*IGFBP-7-Messung verbessert Prädiktion der Dialysepflicht</a:t>
            </a:r>
            <a:br>
              <a:rPr lang="de-DE" sz="1000" dirty="0"/>
            </a:br>
            <a:r>
              <a:rPr lang="de-DE" sz="1800" dirty="0" err="1">
                <a:solidFill>
                  <a:schemeClr val="tx1"/>
                </a:solidFill>
              </a:rPr>
              <a:t>Palmowski</a:t>
            </a:r>
            <a:r>
              <a:rPr lang="de-DE" sz="1800" dirty="0">
                <a:solidFill>
                  <a:schemeClr val="tx1"/>
                </a:solidFill>
              </a:rPr>
              <a:t> et al. </a:t>
            </a:r>
            <a:r>
              <a:rPr lang="de-DE" sz="1800" dirty="0" err="1">
                <a:solidFill>
                  <a:schemeClr val="tx1"/>
                </a:solidFill>
              </a:rPr>
              <a:t>Annals</a:t>
            </a:r>
            <a:r>
              <a:rPr lang="de-DE" sz="1800" dirty="0">
                <a:solidFill>
                  <a:schemeClr val="tx1"/>
                </a:solidFill>
              </a:rPr>
              <a:t> </a:t>
            </a:r>
            <a:r>
              <a:rPr lang="de-DE" sz="1800" dirty="0" err="1">
                <a:solidFill>
                  <a:schemeClr val="tx1"/>
                </a:solidFill>
              </a:rPr>
              <a:t>of</a:t>
            </a:r>
            <a:r>
              <a:rPr lang="de-DE" sz="1800" dirty="0">
                <a:solidFill>
                  <a:schemeClr val="tx1"/>
                </a:solidFill>
              </a:rPr>
              <a:t> Intensive Care. 2024; 14(1):111 </a:t>
            </a:r>
            <a:br>
              <a:rPr lang="de-DE" sz="1800" i="1" dirty="0"/>
            </a:br>
            <a:endParaRPr lang="de-DE" altLang="de-DE" sz="1800" dirty="0"/>
          </a:p>
        </p:txBody>
      </p:sp>
      <p:sp>
        <p:nvSpPr>
          <p:cNvPr id="9220" name="Text Box 5">
            <a:extLst>
              <a:ext uri="{FF2B5EF4-FFF2-40B4-BE49-F238E27FC236}">
                <a16:creationId xmlns:a16="http://schemas.microsoft.com/office/drawing/2014/main" id="{F228F415-A4A6-F3A4-C4FD-370B9EC99274}"/>
              </a:ext>
            </a:extLst>
          </p:cNvPr>
          <p:cNvSpPr txBox="1">
            <a:spLocks noChangeArrowheads="1"/>
          </p:cNvSpPr>
          <p:nvPr/>
        </p:nvSpPr>
        <p:spPr bwMode="auto">
          <a:xfrm>
            <a:off x="9875945" y="6461125"/>
            <a:ext cx="61266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eaLnBrk="1" hangingPunct="1"/>
            <a:r>
              <a:rPr lang="de-DE" altLang="de-DE" sz="2000" dirty="0">
                <a:solidFill>
                  <a:schemeClr val="bg1"/>
                </a:solidFill>
              </a:rPr>
              <a:t>018</a:t>
            </a:r>
          </a:p>
        </p:txBody>
      </p:sp>
      <p:pic>
        <p:nvPicPr>
          <p:cNvPr id="5" name="Grafik 4" descr="Ein Bild, das Diagramm, Text, Reihe, Screenshot enthält.&#10;&#10;Automatisch generierte Beschreibung">
            <a:extLst>
              <a:ext uri="{FF2B5EF4-FFF2-40B4-BE49-F238E27FC236}">
                <a16:creationId xmlns:a16="http://schemas.microsoft.com/office/drawing/2014/main" id="{9A84B70F-2ADC-90CD-DD4A-A417B47C79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533" y="1316792"/>
            <a:ext cx="11267083" cy="5408389"/>
          </a:xfrm>
          <a:prstGeom prst="rect">
            <a:avLst/>
          </a:prstGeom>
        </p:spPr>
      </p:pic>
      <p:sp>
        <p:nvSpPr>
          <p:cNvPr id="6" name="Rechteck 5">
            <a:extLst>
              <a:ext uri="{FF2B5EF4-FFF2-40B4-BE49-F238E27FC236}">
                <a16:creationId xmlns:a16="http://schemas.microsoft.com/office/drawing/2014/main" id="{BF733731-6ECB-EA0E-BA91-BAB974241610}"/>
              </a:ext>
            </a:extLst>
          </p:cNvPr>
          <p:cNvSpPr/>
          <p:nvPr/>
        </p:nvSpPr>
        <p:spPr bwMode="auto">
          <a:xfrm>
            <a:off x="6096000" y="1680621"/>
            <a:ext cx="5760640" cy="504456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fr-FR"/>
          </a:p>
        </p:txBody>
      </p:sp>
      <p:sp>
        <p:nvSpPr>
          <p:cNvPr id="7" name="Textfeld 6">
            <a:extLst>
              <a:ext uri="{FF2B5EF4-FFF2-40B4-BE49-F238E27FC236}">
                <a16:creationId xmlns:a16="http://schemas.microsoft.com/office/drawing/2014/main" id="{334FBD4B-3A39-83DE-A033-5FD5452C7CC2}"/>
              </a:ext>
            </a:extLst>
          </p:cNvPr>
          <p:cNvSpPr txBox="1"/>
          <p:nvPr/>
        </p:nvSpPr>
        <p:spPr>
          <a:xfrm>
            <a:off x="11560731" y="6454497"/>
            <a:ext cx="655949" cy="430887"/>
          </a:xfrm>
          <a:prstGeom prst="rect">
            <a:avLst/>
          </a:prstGeom>
          <a:noFill/>
        </p:spPr>
        <p:txBody>
          <a:bodyPr wrap="none" rtlCol="0">
            <a:spAutoFit/>
          </a:bodyPr>
          <a:lstStyle/>
          <a:p>
            <a:r>
              <a:rPr lang="fr-FR" sz="2200" dirty="0"/>
              <a:t>033</a:t>
            </a:r>
          </a:p>
        </p:txBody>
      </p:sp>
    </p:spTree>
    <p:extLst>
      <p:ext uri="{BB962C8B-B14F-4D97-AF65-F5344CB8AC3E}">
        <p14:creationId xmlns:p14="http://schemas.microsoft.com/office/powerpoint/2010/main" val="160777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64F8B-93D0-133E-D5C6-4049296323B6}"/>
            </a:ext>
          </a:extLst>
        </p:cNvPr>
        <p:cNvGrpSpPr/>
        <p:nvPr/>
      </p:nvGrpSpPr>
      <p:grpSpPr>
        <a:xfrm>
          <a:off x="0" y="0"/>
          <a:ext cx="0" cy="0"/>
          <a:chOff x="0" y="0"/>
          <a:chExt cx="0" cy="0"/>
        </a:xfrm>
      </p:grpSpPr>
      <p:sp>
        <p:nvSpPr>
          <p:cNvPr id="9218" name="Titel 1">
            <a:extLst>
              <a:ext uri="{FF2B5EF4-FFF2-40B4-BE49-F238E27FC236}">
                <a16:creationId xmlns:a16="http://schemas.microsoft.com/office/drawing/2014/main" id="{63F45597-A286-8F44-0C5B-1D7BE6617850}"/>
              </a:ext>
            </a:extLst>
          </p:cNvPr>
          <p:cNvSpPr>
            <a:spLocks noGrp="1"/>
          </p:cNvSpPr>
          <p:nvPr>
            <p:ph type="title"/>
          </p:nvPr>
        </p:nvSpPr>
        <p:spPr>
          <a:xfrm>
            <a:off x="1524000" y="215789"/>
            <a:ext cx="9144000" cy="1143000"/>
          </a:xfrm>
        </p:spPr>
        <p:txBody>
          <a:bodyPr>
            <a:normAutofit/>
          </a:bodyPr>
          <a:lstStyle/>
          <a:p>
            <a:r>
              <a:rPr lang="de-DE" sz="3200" dirty="0"/>
              <a:t>Bedeutung der Urinausscheidung für die AKI Diagnose</a:t>
            </a:r>
            <a:endParaRPr lang="de-DE" altLang="de-DE" sz="1800" dirty="0"/>
          </a:p>
        </p:txBody>
      </p:sp>
      <p:sp>
        <p:nvSpPr>
          <p:cNvPr id="5" name="Titel 1">
            <a:extLst>
              <a:ext uri="{FF2B5EF4-FFF2-40B4-BE49-F238E27FC236}">
                <a16:creationId xmlns:a16="http://schemas.microsoft.com/office/drawing/2014/main" id="{B41F1E4D-4C0D-DA6C-3387-08DED2AFFEA8}"/>
              </a:ext>
            </a:extLst>
          </p:cNvPr>
          <p:cNvSpPr txBox="1">
            <a:spLocks/>
          </p:cNvSpPr>
          <p:nvPr/>
        </p:nvSpPr>
        <p:spPr bwMode="auto">
          <a:xfrm>
            <a:off x="1775520" y="2754014"/>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Arial" charset="0"/>
              </a:defRPr>
            </a:lvl2pPr>
            <a:lvl3pPr algn="ctr" rtl="0" eaLnBrk="0" fontAlgn="base" hangingPunct="0">
              <a:spcBef>
                <a:spcPct val="0"/>
              </a:spcBef>
              <a:spcAft>
                <a:spcPct val="0"/>
              </a:spcAft>
              <a:defRPr sz="3600" b="1">
                <a:solidFill>
                  <a:schemeClr val="tx2"/>
                </a:solidFill>
                <a:latin typeface="Arial" charset="0"/>
              </a:defRPr>
            </a:lvl3pPr>
            <a:lvl4pPr algn="ctr" rtl="0" eaLnBrk="0" fontAlgn="base" hangingPunct="0">
              <a:spcBef>
                <a:spcPct val="0"/>
              </a:spcBef>
              <a:spcAft>
                <a:spcPct val="0"/>
              </a:spcAft>
              <a:defRPr sz="3600" b="1">
                <a:solidFill>
                  <a:schemeClr val="tx2"/>
                </a:solidFill>
                <a:latin typeface="Arial" charset="0"/>
              </a:defRPr>
            </a:lvl4pPr>
            <a:lvl5pPr algn="ctr" rtl="0" eaLnBrk="0" fontAlgn="base" hangingPunct="0">
              <a:spcBef>
                <a:spcPct val="0"/>
              </a:spcBef>
              <a:spcAft>
                <a:spcPct val="0"/>
              </a:spcAft>
              <a:defRPr sz="3600" b="1">
                <a:solidFill>
                  <a:schemeClr val="tx2"/>
                </a:solidFill>
                <a:latin typeface="Arial" charset="0"/>
              </a:defRPr>
            </a:lvl5pPr>
            <a:lvl6pPr marL="457200" algn="ctr" rtl="0" fontAlgn="base">
              <a:spcBef>
                <a:spcPct val="0"/>
              </a:spcBef>
              <a:spcAft>
                <a:spcPct val="0"/>
              </a:spcAft>
              <a:defRPr sz="3600" b="1">
                <a:solidFill>
                  <a:schemeClr val="tx2"/>
                </a:solidFill>
                <a:latin typeface="Arial" charset="0"/>
              </a:defRPr>
            </a:lvl6pPr>
            <a:lvl7pPr marL="914400" algn="ctr" rtl="0" fontAlgn="base">
              <a:spcBef>
                <a:spcPct val="0"/>
              </a:spcBef>
              <a:spcAft>
                <a:spcPct val="0"/>
              </a:spcAft>
              <a:defRPr sz="3600" b="1">
                <a:solidFill>
                  <a:schemeClr val="tx2"/>
                </a:solidFill>
                <a:latin typeface="Arial" charset="0"/>
              </a:defRPr>
            </a:lvl7pPr>
            <a:lvl8pPr marL="1371600" algn="ctr" rtl="0" fontAlgn="base">
              <a:spcBef>
                <a:spcPct val="0"/>
              </a:spcBef>
              <a:spcAft>
                <a:spcPct val="0"/>
              </a:spcAft>
              <a:defRPr sz="3600" b="1">
                <a:solidFill>
                  <a:schemeClr val="tx2"/>
                </a:solidFill>
                <a:latin typeface="Arial" charset="0"/>
              </a:defRPr>
            </a:lvl8pPr>
            <a:lvl9pPr marL="1828800" algn="ctr" rtl="0" fontAlgn="base">
              <a:spcBef>
                <a:spcPct val="0"/>
              </a:spcBef>
              <a:spcAft>
                <a:spcPct val="0"/>
              </a:spcAft>
              <a:defRPr sz="3600" b="1">
                <a:solidFill>
                  <a:schemeClr val="tx2"/>
                </a:solidFill>
                <a:latin typeface="Arial" charset="0"/>
              </a:defRPr>
            </a:lvl9pPr>
          </a:lstStyle>
          <a:p>
            <a:pPr>
              <a:lnSpc>
                <a:spcPct val="200000"/>
              </a:lnSpc>
            </a:pPr>
            <a:r>
              <a:rPr lang="de-DE" altLang="de-DE" sz="2400" i="1" kern="0" dirty="0"/>
              <a:t>2,29 ml   vs.  19,9 ml</a:t>
            </a:r>
            <a:br>
              <a:rPr lang="de-DE" altLang="de-DE" sz="1800" i="1" kern="0" dirty="0"/>
            </a:br>
            <a:br>
              <a:rPr lang="de-DE" sz="1800" i="1" kern="0" dirty="0"/>
            </a:br>
            <a:br>
              <a:rPr lang="de-DE" sz="1800" i="1" kern="0" dirty="0"/>
            </a:br>
            <a:endParaRPr lang="de-DE" altLang="de-DE" sz="1800" kern="0" dirty="0"/>
          </a:p>
        </p:txBody>
      </p:sp>
      <p:pic>
        <p:nvPicPr>
          <p:cNvPr id="2" name="Grafik 1" descr="Ein Bild, das Text, Screenshot, Schrift, Webseite enthält.&#10;&#10;Automatisch generierte Beschreibung">
            <a:extLst>
              <a:ext uri="{FF2B5EF4-FFF2-40B4-BE49-F238E27FC236}">
                <a16:creationId xmlns:a16="http://schemas.microsoft.com/office/drawing/2014/main" id="{5F959DA8-777F-B78D-8CBE-F8B67D4BD6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505" y="1287155"/>
            <a:ext cx="8551725" cy="4653606"/>
          </a:xfrm>
          <a:prstGeom prst="rect">
            <a:avLst/>
          </a:prstGeom>
        </p:spPr>
      </p:pic>
      <p:sp>
        <p:nvSpPr>
          <p:cNvPr id="3" name="Rechteck 2">
            <a:extLst>
              <a:ext uri="{FF2B5EF4-FFF2-40B4-BE49-F238E27FC236}">
                <a16:creationId xmlns:a16="http://schemas.microsoft.com/office/drawing/2014/main" id="{317527FD-E3B4-707B-E871-A6C689B095FD}"/>
              </a:ext>
            </a:extLst>
          </p:cNvPr>
          <p:cNvSpPr/>
          <p:nvPr/>
        </p:nvSpPr>
        <p:spPr bwMode="auto">
          <a:xfrm>
            <a:off x="4511825" y="1849762"/>
            <a:ext cx="2856309" cy="352839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fr-FR"/>
          </a:p>
        </p:txBody>
      </p:sp>
      <p:sp>
        <p:nvSpPr>
          <p:cNvPr id="4" name="Rechteck 3">
            <a:extLst>
              <a:ext uri="{FF2B5EF4-FFF2-40B4-BE49-F238E27FC236}">
                <a16:creationId xmlns:a16="http://schemas.microsoft.com/office/drawing/2014/main" id="{F9757CC3-14D5-80B8-2AC9-C6CB8217468B}"/>
              </a:ext>
            </a:extLst>
          </p:cNvPr>
          <p:cNvSpPr/>
          <p:nvPr/>
        </p:nvSpPr>
        <p:spPr bwMode="auto">
          <a:xfrm>
            <a:off x="7368134" y="1849762"/>
            <a:ext cx="2880319" cy="3528392"/>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fr-FR"/>
          </a:p>
        </p:txBody>
      </p:sp>
      <p:sp>
        <p:nvSpPr>
          <p:cNvPr id="7" name="Textfeld 6">
            <a:extLst>
              <a:ext uri="{FF2B5EF4-FFF2-40B4-BE49-F238E27FC236}">
                <a16:creationId xmlns:a16="http://schemas.microsoft.com/office/drawing/2014/main" id="{D503198E-CCAF-E421-30E9-C62C64965740}"/>
              </a:ext>
            </a:extLst>
          </p:cNvPr>
          <p:cNvSpPr txBox="1"/>
          <p:nvPr/>
        </p:nvSpPr>
        <p:spPr>
          <a:xfrm>
            <a:off x="4740370" y="6231883"/>
            <a:ext cx="6096912" cy="553998"/>
          </a:xfrm>
          <a:prstGeom prst="rect">
            <a:avLst/>
          </a:prstGeom>
          <a:noFill/>
        </p:spPr>
        <p:txBody>
          <a:bodyPr wrap="square">
            <a:spAutoFit/>
          </a:bodyPr>
          <a:lstStyle/>
          <a:p>
            <a:pPr algn="r"/>
            <a:br>
              <a:rPr lang="de-DE" sz="1200" dirty="0"/>
            </a:br>
            <a:r>
              <a:rPr lang="de-DE" sz="1800" dirty="0">
                <a:latin typeface="Arial" panose="020B0604020202020204" pitchFamily="34" charset="0"/>
                <a:ea typeface="Calibri" panose="020F0502020204030204" pitchFamily="34" charset="0"/>
              </a:rPr>
              <a:t>Schmid et al. </a:t>
            </a:r>
            <a:r>
              <a:rPr lang="de-DE" sz="1800" i="1" dirty="0" err="1">
                <a:latin typeface="Arial" panose="020B0604020202020204" pitchFamily="34" charset="0"/>
                <a:ea typeface="Calibri" panose="020F0502020204030204" pitchFamily="34" charset="0"/>
              </a:rPr>
              <a:t>BioData</a:t>
            </a:r>
            <a:r>
              <a:rPr lang="de-DE" sz="1800" i="1" dirty="0">
                <a:latin typeface="Arial" panose="020B0604020202020204" pitchFamily="34" charset="0"/>
                <a:ea typeface="Calibri" panose="020F0502020204030204" pitchFamily="34" charset="0"/>
              </a:rPr>
              <a:t> Mining </a:t>
            </a:r>
            <a:r>
              <a:rPr lang="de-DE" sz="1800" dirty="0">
                <a:latin typeface="Arial" panose="020B0604020202020204" pitchFamily="34" charset="0"/>
                <a:ea typeface="Calibri" panose="020F0502020204030204" pitchFamily="34" charset="0"/>
              </a:rPr>
              <a:t>2023; 16(1):12</a:t>
            </a:r>
            <a:r>
              <a:rPr lang="de-DE" sz="1050" dirty="0"/>
              <a:t> </a:t>
            </a:r>
            <a:endParaRPr lang="de-DE" dirty="0"/>
          </a:p>
        </p:txBody>
      </p:sp>
    </p:spTree>
    <p:extLst>
      <p:ext uri="{BB962C8B-B14F-4D97-AF65-F5344CB8AC3E}">
        <p14:creationId xmlns:p14="http://schemas.microsoft.com/office/powerpoint/2010/main" val="28833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AC021-7852-BC6C-DBFC-B0FCF33BA345}"/>
            </a:ext>
          </a:extLst>
        </p:cNvPr>
        <p:cNvGrpSpPr/>
        <p:nvPr/>
      </p:nvGrpSpPr>
      <p:grpSpPr>
        <a:xfrm>
          <a:off x="0" y="0"/>
          <a:ext cx="0" cy="0"/>
          <a:chOff x="0" y="0"/>
          <a:chExt cx="0" cy="0"/>
        </a:xfrm>
      </p:grpSpPr>
      <p:sp>
        <p:nvSpPr>
          <p:cNvPr id="9218" name="Titel 1">
            <a:extLst>
              <a:ext uri="{FF2B5EF4-FFF2-40B4-BE49-F238E27FC236}">
                <a16:creationId xmlns:a16="http://schemas.microsoft.com/office/drawing/2014/main" id="{D48026DD-4120-CBDB-E837-E08081FA99D7}"/>
              </a:ext>
            </a:extLst>
          </p:cNvPr>
          <p:cNvSpPr>
            <a:spLocks noGrp="1"/>
          </p:cNvSpPr>
          <p:nvPr>
            <p:ph type="title"/>
          </p:nvPr>
        </p:nvSpPr>
        <p:spPr>
          <a:xfrm>
            <a:off x="191344" y="116632"/>
            <a:ext cx="11737303" cy="1143000"/>
          </a:xfrm>
        </p:spPr>
        <p:txBody>
          <a:bodyPr>
            <a:normAutofit/>
          </a:bodyPr>
          <a:lstStyle/>
          <a:p>
            <a:r>
              <a:rPr lang="de-DE" sz="3200" dirty="0"/>
              <a:t>Neue Definition der Urinausscheidungskriterien für AKI bei </a:t>
            </a:r>
            <a:r>
              <a:rPr lang="de-DE" sz="3200" dirty="0" err="1"/>
              <a:t>Intensivpatient:innen</a:t>
            </a:r>
            <a:r>
              <a:rPr lang="de-DE" sz="3200" dirty="0"/>
              <a:t> im Vergleich zur KDIGO Definition </a:t>
            </a:r>
            <a:endParaRPr lang="de-DE" altLang="de-DE" sz="1800" dirty="0"/>
          </a:p>
        </p:txBody>
      </p:sp>
      <p:sp>
        <p:nvSpPr>
          <p:cNvPr id="9220" name="Text Box 5">
            <a:extLst>
              <a:ext uri="{FF2B5EF4-FFF2-40B4-BE49-F238E27FC236}">
                <a16:creationId xmlns:a16="http://schemas.microsoft.com/office/drawing/2014/main" id="{95A32572-F26B-02D5-4B8F-2EB3375387C1}"/>
              </a:ext>
            </a:extLst>
          </p:cNvPr>
          <p:cNvSpPr txBox="1">
            <a:spLocks noChangeArrowheads="1"/>
          </p:cNvSpPr>
          <p:nvPr/>
        </p:nvSpPr>
        <p:spPr bwMode="auto">
          <a:xfrm>
            <a:off x="9875945" y="6461125"/>
            <a:ext cx="61266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eaLnBrk="1" hangingPunct="1"/>
            <a:r>
              <a:rPr lang="de-DE" altLang="de-DE" sz="2000" dirty="0">
                <a:solidFill>
                  <a:schemeClr val="bg1"/>
                </a:solidFill>
              </a:rPr>
              <a:t>024</a:t>
            </a:r>
          </a:p>
        </p:txBody>
      </p:sp>
      <p:sp>
        <p:nvSpPr>
          <p:cNvPr id="3" name="Textfeld 2">
            <a:extLst>
              <a:ext uri="{FF2B5EF4-FFF2-40B4-BE49-F238E27FC236}">
                <a16:creationId xmlns:a16="http://schemas.microsoft.com/office/drawing/2014/main" id="{A2332ED7-9835-A5B5-4CBA-740724FB5E70}"/>
              </a:ext>
            </a:extLst>
          </p:cNvPr>
          <p:cNvSpPr txBox="1"/>
          <p:nvPr/>
        </p:nvSpPr>
        <p:spPr>
          <a:xfrm>
            <a:off x="11128683" y="6309320"/>
            <a:ext cx="655949" cy="430887"/>
          </a:xfrm>
          <a:prstGeom prst="rect">
            <a:avLst/>
          </a:prstGeom>
          <a:noFill/>
        </p:spPr>
        <p:txBody>
          <a:bodyPr wrap="none" rtlCol="0">
            <a:spAutoFit/>
          </a:bodyPr>
          <a:lstStyle/>
          <a:p>
            <a:r>
              <a:rPr lang="fr-FR" sz="2200" dirty="0"/>
              <a:t>027</a:t>
            </a:r>
          </a:p>
        </p:txBody>
      </p:sp>
      <p:pic>
        <p:nvPicPr>
          <p:cNvPr id="4" name="Grafik 3" descr="Ein Bild, das Text, Schrift, Screenshot, Quittung enthält.&#10;&#10;Automatisch generierte Beschreibung">
            <a:extLst>
              <a:ext uri="{FF2B5EF4-FFF2-40B4-BE49-F238E27FC236}">
                <a16:creationId xmlns:a16="http://schemas.microsoft.com/office/drawing/2014/main" id="{CB24A5C6-55AE-01BF-C280-6E4A37C7BD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433" y="1556792"/>
            <a:ext cx="11802914" cy="1728192"/>
          </a:xfrm>
          <a:prstGeom prst="rect">
            <a:avLst/>
          </a:prstGeom>
          <a:ln>
            <a:solidFill>
              <a:schemeClr val="tx1"/>
            </a:solidFill>
          </a:ln>
          <a:effectLst>
            <a:outerShdw blurRad="254000" dist="38100" dir="2700000" algn="tl" rotWithShape="0">
              <a:prstClr val="black">
                <a:alpha val="40000"/>
              </a:prstClr>
            </a:outerShdw>
          </a:effectLst>
        </p:spPr>
      </p:pic>
      <p:pic>
        <p:nvPicPr>
          <p:cNvPr id="7" name="Grafik 6" descr="Ein Bild, das Text, Reihe, Diagramm, parallel enthält.&#10;&#10;Automatisch generierte Beschreibung">
            <a:extLst>
              <a:ext uri="{FF2B5EF4-FFF2-40B4-BE49-F238E27FC236}">
                <a16:creationId xmlns:a16="http://schemas.microsoft.com/office/drawing/2014/main" id="{9100AD51-8A5B-9DB9-4440-5E00C0CB0C1E}"/>
              </a:ext>
            </a:extLst>
          </p:cNvPr>
          <p:cNvPicPr>
            <a:picLocks noChangeAspect="1"/>
          </p:cNvPicPr>
          <p:nvPr/>
        </p:nvPicPr>
        <p:blipFill>
          <a:blip r:embed="rId4">
            <a:extLst>
              <a:ext uri="{28A0092B-C50C-407E-A947-70E740481C1C}">
                <a14:useLocalDpi xmlns:a14="http://schemas.microsoft.com/office/drawing/2010/main" val="0"/>
              </a:ext>
            </a:extLst>
          </a:blip>
          <a:srcRect b="19547"/>
          <a:stretch/>
        </p:blipFill>
        <p:spPr>
          <a:xfrm>
            <a:off x="200065" y="3418377"/>
            <a:ext cx="4095735" cy="3227899"/>
          </a:xfrm>
          <a:prstGeom prst="rect">
            <a:avLst/>
          </a:prstGeom>
          <a:ln>
            <a:solidFill>
              <a:schemeClr val="tx1"/>
            </a:solidFill>
          </a:ln>
          <a:effectLst>
            <a:outerShdw blurRad="254000" dist="38100" dir="2700000" algn="tl" rotWithShape="0">
              <a:prstClr val="black">
                <a:alpha val="40000"/>
              </a:prstClr>
            </a:outerShdw>
          </a:effectLst>
        </p:spPr>
      </p:pic>
      <p:pic>
        <p:nvPicPr>
          <p:cNvPr id="8" name="Grafik 7" descr="Ein Bild, das Text, Reihe, Diagramm, parallel enthält.&#10;&#10;Automatisch generierte Beschreibung">
            <a:extLst>
              <a:ext uri="{FF2B5EF4-FFF2-40B4-BE49-F238E27FC236}">
                <a16:creationId xmlns:a16="http://schemas.microsoft.com/office/drawing/2014/main" id="{73EC300B-62FC-7F46-4E5B-AD4703B853DF}"/>
              </a:ext>
            </a:extLst>
          </p:cNvPr>
          <p:cNvPicPr>
            <a:picLocks noChangeAspect="1"/>
          </p:cNvPicPr>
          <p:nvPr/>
        </p:nvPicPr>
        <p:blipFill>
          <a:blip r:embed="rId4">
            <a:extLst>
              <a:ext uri="{28A0092B-C50C-407E-A947-70E740481C1C}">
                <a14:useLocalDpi xmlns:a14="http://schemas.microsoft.com/office/drawing/2010/main" val="0"/>
              </a:ext>
            </a:extLst>
          </a:blip>
          <a:srcRect t="78610"/>
          <a:stretch/>
        </p:blipFill>
        <p:spPr>
          <a:xfrm>
            <a:off x="4434714" y="3428999"/>
            <a:ext cx="7550833" cy="1582221"/>
          </a:xfrm>
          <a:prstGeom prst="rect">
            <a:avLst/>
          </a:prstGeom>
          <a:ln>
            <a:solidFill>
              <a:schemeClr val="tx1"/>
            </a:solidFill>
          </a:ln>
          <a:effectLst>
            <a:outerShdw blurRad="254000" dist="38100" dir="2700000" algn="tl" rotWithShape="0">
              <a:prstClr val="black">
                <a:alpha val="40000"/>
              </a:prstClr>
            </a:outerShdw>
          </a:effectLst>
        </p:spPr>
      </p:pic>
      <p:sp>
        <p:nvSpPr>
          <p:cNvPr id="5" name="Textfeld 4">
            <a:extLst>
              <a:ext uri="{FF2B5EF4-FFF2-40B4-BE49-F238E27FC236}">
                <a16:creationId xmlns:a16="http://schemas.microsoft.com/office/drawing/2014/main" id="{3DC40755-BE9B-5C06-3D15-C7C206F1D800}"/>
              </a:ext>
            </a:extLst>
          </p:cNvPr>
          <p:cNvSpPr txBox="1"/>
          <p:nvPr/>
        </p:nvSpPr>
        <p:spPr>
          <a:xfrm>
            <a:off x="4810787" y="6370875"/>
            <a:ext cx="6170830" cy="369332"/>
          </a:xfrm>
          <a:prstGeom prst="rect">
            <a:avLst/>
          </a:prstGeom>
          <a:noFill/>
        </p:spPr>
        <p:txBody>
          <a:bodyPr wrap="square">
            <a:spAutoFit/>
          </a:bodyPr>
          <a:lstStyle/>
          <a:p>
            <a:r>
              <a:rPr lang="de-DE" sz="1800" dirty="0">
                <a:effectLst/>
                <a:latin typeface="Arial" panose="020B0604020202020204" pitchFamily="34" charset="0"/>
                <a:ea typeface="Calibri" panose="020F0502020204030204" pitchFamily="34" charset="0"/>
                <a:cs typeface="Times New Roman" panose="02020603050405020304" pitchFamily="18" charset="0"/>
              </a:rPr>
              <a:t>Machado et al., </a:t>
            </a:r>
            <a:r>
              <a:rPr lang="de-DE" sz="1800" dirty="0" err="1">
                <a:effectLst/>
                <a:latin typeface="Arial" panose="020B0604020202020204" pitchFamily="34" charset="0"/>
                <a:ea typeface="Calibri" panose="020F0502020204030204" pitchFamily="34" charset="0"/>
                <a:cs typeface="Times New Roman" panose="02020603050405020304" pitchFamily="18" charset="0"/>
              </a:rPr>
              <a:t>Crit</a:t>
            </a:r>
            <a:r>
              <a:rPr lang="de-DE" sz="1800" dirty="0">
                <a:effectLst/>
                <a:latin typeface="Arial" panose="020B0604020202020204" pitchFamily="34" charset="0"/>
                <a:ea typeface="Calibri" panose="020F0502020204030204" pitchFamily="34" charset="0"/>
                <a:cs typeface="Times New Roman" panose="02020603050405020304" pitchFamily="18" charset="0"/>
              </a:rPr>
              <a:t> Care. 2024; 28(1):272 </a:t>
            </a:r>
            <a:endParaRPr lang="de-DE" dirty="0"/>
          </a:p>
        </p:txBody>
      </p:sp>
    </p:spTree>
    <p:extLst>
      <p:ext uri="{BB962C8B-B14F-4D97-AF65-F5344CB8AC3E}">
        <p14:creationId xmlns:p14="http://schemas.microsoft.com/office/powerpoint/2010/main" val="4786561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31478-58B6-7BF9-971E-242FAD9C0C9C}"/>
            </a:ext>
          </a:extLst>
        </p:cNvPr>
        <p:cNvGrpSpPr/>
        <p:nvPr/>
      </p:nvGrpSpPr>
      <p:grpSpPr>
        <a:xfrm>
          <a:off x="0" y="0"/>
          <a:ext cx="0" cy="0"/>
          <a:chOff x="0" y="0"/>
          <a:chExt cx="0" cy="0"/>
        </a:xfrm>
      </p:grpSpPr>
      <p:sp>
        <p:nvSpPr>
          <p:cNvPr id="9218" name="Titel 1">
            <a:extLst>
              <a:ext uri="{FF2B5EF4-FFF2-40B4-BE49-F238E27FC236}">
                <a16:creationId xmlns:a16="http://schemas.microsoft.com/office/drawing/2014/main" id="{1394C63C-B54D-ECE2-FC55-A879B7570BC8}"/>
              </a:ext>
            </a:extLst>
          </p:cNvPr>
          <p:cNvSpPr>
            <a:spLocks noGrp="1"/>
          </p:cNvSpPr>
          <p:nvPr>
            <p:ph type="title"/>
          </p:nvPr>
        </p:nvSpPr>
        <p:spPr>
          <a:xfrm>
            <a:off x="1524000" y="620688"/>
            <a:ext cx="9144000" cy="1143000"/>
          </a:xfrm>
        </p:spPr>
        <p:txBody>
          <a:bodyPr>
            <a:normAutofit fontScale="90000"/>
          </a:bodyPr>
          <a:lstStyle/>
          <a:p>
            <a:r>
              <a:rPr lang="de-DE" sz="3200" dirty="0"/>
              <a:t>Vergleich von automatischer und manueller Kontrolle der Diurese auf der Intensivstation</a:t>
            </a:r>
            <a:br>
              <a:rPr lang="de-DE" sz="3200" dirty="0"/>
            </a:br>
            <a:r>
              <a:rPr lang="de-DE" sz="1800" dirty="0">
                <a:latin typeface="Arial" panose="020B0604020202020204" pitchFamily="34" charset="0"/>
                <a:ea typeface="Calibri" panose="020F0502020204030204" pitchFamily="34" charset="0"/>
                <a:cs typeface="Times New Roman" panose="02020603050405020304" pitchFamily="18" charset="0"/>
              </a:rPr>
              <a:t>MINOR et al. </a:t>
            </a:r>
            <a:r>
              <a:rPr lang="en-US" sz="1800" i="1" dirty="0">
                <a:latin typeface="Arial" panose="020B0604020202020204" pitchFamily="34" charset="0"/>
                <a:ea typeface="Calibri" panose="020F0502020204030204" pitchFamily="34" charset="0"/>
                <a:cs typeface="Times New Roman" panose="02020603050405020304" pitchFamily="18" charset="0"/>
              </a:rPr>
              <a:t>Sci Rep </a:t>
            </a:r>
            <a:r>
              <a:rPr lang="en-US" sz="1800" dirty="0">
                <a:latin typeface="Arial" panose="020B0604020202020204" pitchFamily="34" charset="0"/>
                <a:ea typeface="Calibri" panose="020F0502020204030204" pitchFamily="34" charset="0"/>
                <a:cs typeface="Times New Roman" panose="02020603050405020304" pitchFamily="18" charset="0"/>
              </a:rPr>
              <a:t>2021; 11(1):17429</a:t>
            </a:r>
            <a:r>
              <a:rPr lang="de-DE" sz="1050" dirty="0"/>
              <a:t> </a:t>
            </a:r>
            <a:br>
              <a:rPr lang="de-DE" altLang="de-DE" sz="1800" i="1" dirty="0"/>
            </a:br>
            <a:br>
              <a:rPr lang="de-DE" sz="1800" i="1" dirty="0"/>
            </a:br>
            <a:br>
              <a:rPr lang="de-DE" sz="1800" i="1" dirty="0"/>
            </a:br>
            <a:endParaRPr lang="de-DE" altLang="de-DE" sz="1800" dirty="0"/>
          </a:p>
        </p:txBody>
      </p:sp>
      <p:sp>
        <p:nvSpPr>
          <p:cNvPr id="9220" name="Text Box 5">
            <a:extLst>
              <a:ext uri="{FF2B5EF4-FFF2-40B4-BE49-F238E27FC236}">
                <a16:creationId xmlns:a16="http://schemas.microsoft.com/office/drawing/2014/main" id="{FCF0541D-D77F-C8D2-0FE0-66A702F1B0F2}"/>
              </a:ext>
            </a:extLst>
          </p:cNvPr>
          <p:cNvSpPr txBox="1">
            <a:spLocks noChangeArrowheads="1"/>
          </p:cNvSpPr>
          <p:nvPr/>
        </p:nvSpPr>
        <p:spPr bwMode="auto">
          <a:xfrm>
            <a:off x="9875945" y="6461125"/>
            <a:ext cx="61266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eaLnBrk="1" hangingPunct="1"/>
            <a:r>
              <a:rPr lang="de-DE" altLang="de-DE" sz="2000" dirty="0">
                <a:solidFill>
                  <a:schemeClr val="bg1"/>
                </a:solidFill>
              </a:rPr>
              <a:t>028</a:t>
            </a:r>
          </a:p>
        </p:txBody>
      </p:sp>
      <p:pic>
        <p:nvPicPr>
          <p:cNvPr id="4098" name="Picture 2" descr="UROSID® Urinmesssystem M3, Einkammer 2,6 L, Urimeter 500 ml ">
            <a:extLst>
              <a:ext uri="{FF2B5EF4-FFF2-40B4-BE49-F238E27FC236}">
                <a16:creationId xmlns:a16="http://schemas.microsoft.com/office/drawing/2014/main" id="{C60F28C9-319C-1268-FC8F-1D3EC3904A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352" y="2276872"/>
            <a:ext cx="4392613" cy="3688258"/>
          </a:xfrm>
          <a:prstGeom prst="rect">
            <a:avLst/>
          </a:prstGeom>
          <a:noFill/>
          <a:ln>
            <a:solidFill>
              <a:schemeClr val="tx1"/>
            </a:solidFill>
          </a:ln>
          <a:effectLst>
            <a:outerShdw blurRad="2540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Grafik 8" descr="Ein Bild, das Text enthält.&#10;&#10;Automatisch generierte Beschreibung">
            <a:extLst>
              <a:ext uri="{FF2B5EF4-FFF2-40B4-BE49-F238E27FC236}">
                <a16:creationId xmlns:a16="http://schemas.microsoft.com/office/drawing/2014/main" id="{D12CAFFB-32AA-FAA5-F099-A34821B86EFD}"/>
              </a:ext>
            </a:extLst>
          </p:cNvPr>
          <p:cNvPicPr>
            <a:picLocks noChangeAspect="1"/>
          </p:cNvPicPr>
          <p:nvPr/>
        </p:nvPicPr>
        <p:blipFill rotWithShape="1">
          <a:blip r:embed="rId4">
            <a:extLst>
              <a:ext uri="{28A0092B-C50C-407E-A947-70E740481C1C}">
                <a14:useLocalDpi xmlns:a14="http://schemas.microsoft.com/office/drawing/2010/main" val="0"/>
              </a:ext>
            </a:extLst>
          </a:blip>
          <a:srcRect l="4979" t="19851" r="10383"/>
          <a:stretch/>
        </p:blipFill>
        <p:spPr>
          <a:xfrm>
            <a:off x="4757607" y="2276872"/>
            <a:ext cx="6955060" cy="3688258"/>
          </a:xfrm>
          <a:prstGeom prst="rect">
            <a:avLst/>
          </a:prstGeom>
          <a:ln>
            <a:solidFill>
              <a:schemeClr val="tx1"/>
            </a:solidFill>
          </a:ln>
          <a:effectLst>
            <a:outerShdw blurRad="254000" dist="38100" dir="2700000" algn="tl" rotWithShape="0">
              <a:prstClr val="black">
                <a:alpha val="40000"/>
              </a:prstClr>
            </a:outerShdw>
          </a:effectLst>
        </p:spPr>
      </p:pic>
    </p:spTree>
    <p:extLst>
      <p:ext uri="{BB962C8B-B14F-4D97-AF65-F5344CB8AC3E}">
        <p14:creationId xmlns:p14="http://schemas.microsoft.com/office/powerpoint/2010/main" val="2067775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D6AB7-578C-212B-F1D0-286B0ABB6447}"/>
            </a:ext>
          </a:extLst>
        </p:cNvPr>
        <p:cNvGrpSpPr/>
        <p:nvPr/>
      </p:nvGrpSpPr>
      <p:grpSpPr>
        <a:xfrm>
          <a:off x="0" y="0"/>
          <a:ext cx="0" cy="0"/>
          <a:chOff x="0" y="0"/>
          <a:chExt cx="0" cy="0"/>
        </a:xfrm>
      </p:grpSpPr>
      <p:sp>
        <p:nvSpPr>
          <p:cNvPr id="9218" name="Titel 1">
            <a:extLst>
              <a:ext uri="{FF2B5EF4-FFF2-40B4-BE49-F238E27FC236}">
                <a16:creationId xmlns:a16="http://schemas.microsoft.com/office/drawing/2014/main" id="{7A6C77B4-9686-C38E-574A-7A0D4C42E6DA}"/>
              </a:ext>
            </a:extLst>
          </p:cNvPr>
          <p:cNvSpPr>
            <a:spLocks noGrp="1"/>
          </p:cNvSpPr>
          <p:nvPr>
            <p:ph type="title"/>
          </p:nvPr>
        </p:nvSpPr>
        <p:spPr>
          <a:xfrm>
            <a:off x="1527338" y="387400"/>
            <a:ext cx="9144000" cy="1143000"/>
          </a:xfrm>
        </p:spPr>
        <p:txBody>
          <a:bodyPr>
            <a:normAutofit/>
          </a:bodyPr>
          <a:lstStyle/>
          <a:p>
            <a:r>
              <a:rPr lang="de-DE" sz="3200" dirty="0"/>
              <a:t>Vergleich von automatischer und manueller Kontrolle der Diurese auf der Intensivstation</a:t>
            </a:r>
            <a:endParaRPr lang="de-DE" altLang="de-DE" sz="1800" dirty="0"/>
          </a:p>
        </p:txBody>
      </p:sp>
      <p:sp>
        <p:nvSpPr>
          <p:cNvPr id="9220" name="Text Box 5">
            <a:extLst>
              <a:ext uri="{FF2B5EF4-FFF2-40B4-BE49-F238E27FC236}">
                <a16:creationId xmlns:a16="http://schemas.microsoft.com/office/drawing/2014/main" id="{BFF38C26-BC5C-7F86-0327-7C9FB1563F51}"/>
              </a:ext>
            </a:extLst>
          </p:cNvPr>
          <p:cNvSpPr txBox="1">
            <a:spLocks noChangeArrowheads="1"/>
          </p:cNvSpPr>
          <p:nvPr/>
        </p:nvSpPr>
        <p:spPr bwMode="auto">
          <a:xfrm>
            <a:off x="9875945" y="6461125"/>
            <a:ext cx="61266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eaLnBrk="1" hangingPunct="1"/>
            <a:r>
              <a:rPr lang="de-DE" altLang="de-DE" sz="2000" dirty="0">
                <a:solidFill>
                  <a:schemeClr val="bg1"/>
                </a:solidFill>
              </a:rPr>
              <a:t>028</a:t>
            </a:r>
          </a:p>
        </p:txBody>
      </p:sp>
      <p:sp>
        <p:nvSpPr>
          <p:cNvPr id="8" name="Titel 1">
            <a:extLst>
              <a:ext uri="{FF2B5EF4-FFF2-40B4-BE49-F238E27FC236}">
                <a16:creationId xmlns:a16="http://schemas.microsoft.com/office/drawing/2014/main" id="{DD62D219-923D-73B4-33CE-2B926C776DEC}"/>
              </a:ext>
            </a:extLst>
          </p:cNvPr>
          <p:cNvSpPr txBox="1">
            <a:spLocks/>
          </p:cNvSpPr>
          <p:nvPr/>
        </p:nvSpPr>
        <p:spPr bwMode="auto">
          <a:xfrm>
            <a:off x="1524000" y="3921937"/>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Arial" charset="0"/>
              </a:defRPr>
            </a:lvl2pPr>
            <a:lvl3pPr algn="ctr" rtl="0" eaLnBrk="0" fontAlgn="base" hangingPunct="0">
              <a:spcBef>
                <a:spcPct val="0"/>
              </a:spcBef>
              <a:spcAft>
                <a:spcPct val="0"/>
              </a:spcAft>
              <a:defRPr sz="3600" b="1">
                <a:solidFill>
                  <a:schemeClr val="tx2"/>
                </a:solidFill>
                <a:latin typeface="Arial" charset="0"/>
              </a:defRPr>
            </a:lvl3pPr>
            <a:lvl4pPr algn="ctr" rtl="0" eaLnBrk="0" fontAlgn="base" hangingPunct="0">
              <a:spcBef>
                <a:spcPct val="0"/>
              </a:spcBef>
              <a:spcAft>
                <a:spcPct val="0"/>
              </a:spcAft>
              <a:defRPr sz="3600" b="1">
                <a:solidFill>
                  <a:schemeClr val="tx2"/>
                </a:solidFill>
                <a:latin typeface="Arial" charset="0"/>
              </a:defRPr>
            </a:lvl4pPr>
            <a:lvl5pPr algn="ctr" rtl="0" eaLnBrk="0" fontAlgn="base" hangingPunct="0">
              <a:spcBef>
                <a:spcPct val="0"/>
              </a:spcBef>
              <a:spcAft>
                <a:spcPct val="0"/>
              </a:spcAft>
              <a:defRPr sz="3600" b="1">
                <a:solidFill>
                  <a:schemeClr val="tx2"/>
                </a:solidFill>
                <a:latin typeface="Arial" charset="0"/>
              </a:defRPr>
            </a:lvl5pPr>
            <a:lvl6pPr marL="457200" algn="ctr" rtl="0" fontAlgn="base">
              <a:spcBef>
                <a:spcPct val="0"/>
              </a:spcBef>
              <a:spcAft>
                <a:spcPct val="0"/>
              </a:spcAft>
              <a:defRPr sz="3600" b="1">
                <a:solidFill>
                  <a:schemeClr val="tx2"/>
                </a:solidFill>
                <a:latin typeface="Arial" charset="0"/>
              </a:defRPr>
            </a:lvl6pPr>
            <a:lvl7pPr marL="914400" algn="ctr" rtl="0" fontAlgn="base">
              <a:spcBef>
                <a:spcPct val="0"/>
              </a:spcBef>
              <a:spcAft>
                <a:spcPct val="0"/>
              </a:spcAft>
              <a:defRPr sz="3600" b="1">
                <a:solidFill>
                  <a:schemeClr val="tx2"/>
                </a:solidFill>
                <a:latin typeface="Arial" charset="0"/>
              </a:defRPr>
            </a:lvl7pPr>
            <a:lvl8pPr marL="1371600" algn="ctr" rtl="0" fontAlgn="base">
              <a:spcBef>
                <a:spcPct val="0"/>
              </a:spcBef>
              <a:spcAft>
                <a:spcPct val="0"/>
              </a:spcAft>
              <a:defRPr sz="3600" b="1">
                <a:solidFill>
                  <a:schemeClr val="tx2"/>
                </a:solidFill>
                <a:latin typeface="Arial" charset="0"/>
              </a:defRPr>
            </a:lvl8pPr>
            <a:lvl9pPr marL="1828800" algn="ctr" rtl="0" fontAlgn="base">
              <a:spcBef>
                <a:spcPct val="0"/>
              </a:spcBef>
              <a:spcAft>
                <a:spcPct val="0"/>
              </a:spcAft>
              <a:defRPr sz="3600" b="1">
                <a:solidFill>
                  <a:schemeClr val="tx2"/>
                </a:solidFill>
                <a:latin typeface="Arial" charset="0"/>
              </a:defRPr>
            </a:lvl9pPr>
          </a:lstStyle>
          <a:p>
            <a:pPr>
              <a:lnSpc>
                <a:spcPct val="200000"/>
              </a:lnSpc>
            </a:pPr>
            <a:r>
              <a:rPr lang="de-DE" sz="3200" kern="0" dirty="0"/>
              <a:t>Das manuelle Ablesen der erfolgte mit einer medianen Verspätung von</a:t>
            </a:r>
            <a:br>
              <a:rPr lang="de-DE" sz="3200" kern="0" dirty="0"/>
            </a:br>
            <a:r>
              <a:rPr lang="de-DE" sz="3200" kern="0" dirty="0">
                <a:solidFill>
                  <a:srgbClr val="FF0000"/>
                </a:solidFill>
              </a:rPr>
              <a:t>46 min (18 min – 6 h) </a:t>
            </a:r>
          </a:p>
          <a:p>
            <a:pPr>
              <a:lnSpc>
                <a:spcPct val="200000"/>
              </a:lnSpc>
            </a:pPr>
            <a:r>
              <a:rPr lang="de-DE" altLang="de-DE" sz="2400" i="1" kern="0" dirty="0"/>
              <a:t>-&gt; Oligurie (n=6/44) und AKI (n=1/44) mit Verzögerung </a:t>
            </a:r>
            <a:r>
              <a:rPr lang="de-DE" altLang="de-DE" sz="2400" i="1" kern="0" dirty="0" err="1"/>
              <a:t>diagostiziert</a:t>
            </a:r>
            <a:br>
              <a:rPr lang="de-DE" altLang="de-DE" sz="1400" i="1" kern="0" dirty="0"/>
            </a:br>
            <a:br>
              <a:rPr lang="de-DE" sz="1400" i="1" kern="0" dirty="0"/>
            </a:br>
            <a:r>
              <a:rPr lang="de-DE" sz="1400" dirty="0">
                <a:latin typeface="Arial" panose="020B0604020202020204" pitchFamily="34" charset="0"/>
                <a:ea typeface="Calibri" panose="020F0502020204030204" pitchFamily="34" charset="0"/>
                <a:cs typeface="Times New Roman" panose="02020603050405020304" pitchFamily="18" charset="0"/>
              </a:rPr>
              <a:t>MINOR et al. </a:t>
            </a:r>
            <a:r>
              <a:rPr lang="en-US" sz="1400" i="1" dirty="0">
                <a:latin typeface="Arial" panose="020B0604020202020204" pitchFamily="34" charset="0"/>
                <a:ea typeface="Calibri" panose="020F0502020204030204" pitchFamily="34" charset="0"/>
                <a:cs typeface="Times New Roman" panose="02020603050405020304" pitchFamily="18" charset="0"/>
              </a:rPr>
              <a:t>Sci Rep </a:t>
            </a:r>
            <a:r>
              <a:rPr lang="en-US" sz="1400" dirty="0">
                <a:latin typeface="Arial" panose="020B0604020202020204" pitchFamily="34" charset="0"/>
                <a:ea typeface="Calibri" panose="020F0502020204030204" pitchFamily="34" charset="0"/>
                <a:cs typeface="Times New Roman" panose="02020603050405020304" pitchFamily="18" charset="0"/>
              </a:rPr>
              <a:t>2021; 11(1):17429</a:t>
            </a:r>
            <a:r>
              <a:rPr lang="de-DE" sz="900" dirty="0"/>
              <a:t> </a:t>
            </a:r>
            <a:br>
              <a:rPr lang="de-DE" sz="1400" i="1" kern="0" dirty="0"/>
            </a:br>
            <a:endParaRPr lang="de-DE" altLang="de-DE" sz="1400" kern="0" dirty="0"/>
          </a:p>
        </p:txBody>
      </p:sp>
      <p:sp>
        <p:nvSpPr>
          <p:cNvPr id="2" name="Textfeld 1">
            <a:extLst>
              <a:ext uri="{FF2B5EF4-FFF2-40B4-BE49-F238E27FC236}">
                <a16:creationId xmlns:a16="http://schemas.microsoft.com/office/drawing/2014/main" id="{21E3E96E-25AB-3218-6AB9-665F1FD587EA}"/>
              </a:ext>
            </a:extLst>
          </p:cNvPr>
          <p:cNvSpPr txBox="1"/>
          <p:nvPr/>
        </p:nvSpPr>
        <p:spPr>
          <a:xfrm>
            <a:off x="11128683" y="6309320"/>
            <a:ext cx="655949" cy="430887"/>
          </a:xfrm>
          <a:prstGeom prst="rect">
            <a:avLst/>
          </a:prstGeom>
          <a:noFill/>
        </p:spPr>
        <p:txBody>
          <a:bodyPr wrap="none" rtlCol="0">
            <a:spAutoFit/>
          </a:bodyPr>
          <a:lstStyle/>
          <a:p>
            <a:r>
              <a:rPr lang="fr-FR" sz="2200" dirty="0"/>
              <a:t>024</a:t>
            </a:r>
          </a:p>
        </p:txBody>
      </p:sp>
    </p:spTree>
    <p:extLst>
      <p:ext uri="{BB962C8B-B14F-4D97-AF65-F5344CB8AC3E}">
        <p14:creationId xmlns:p14="http://schemas.microsoft.com/office/powerpoint/2010/main" val="4243765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D9E1E0-6AC0-43A9-CC17-7D7CC706417C}"/>
              </a:ext>
            </a:extLst>
          </p:cNvPr>
          <p:cNvSpPr>
            <a:spLocks noGrp="1"/>
          </p:cNvSpPr>
          <p:nvPr>
            <p:ph type="title"/>
          </p:nvPr>
        </p:nvSpPr>
        <p:spPr/>
        <p:txBody>
          <a:bodyPr/>
          <a:lstStyle/>
          <a:p>
            <a:r>
              <a:rPr lang="de-DE" sz="4000" i="1" dirty="0">
                <a:solidFill>
                  <a:schemeClr val="accent5">
                    <a:lumMod val="50000"/>
                  </a:schemeClr>
                </a:solidFill>
                <a:effectLst>
                  <a:outerShdw blurRad="38100" dist="38100" dir="2700000" algn="tl">
                    <a:srgbClr val="000000">
                      <a:alpha val="43137"/>
                    </a:srgbClr>
                  </a:outerShdw>
                </a:effectLst>
                <a:latin typeface="+mn-lt"/>
              </a:rPr>
              <a:t>Wie man ein Nierenversagen verhindern kann?</a:t>
            </a:r>
            <a:endParaRPr lang="de-DE" dirty="0"/>
          </a:p>
        </p:txBody>
      </p:sp>
      <p:sp>
        <p:nvSpPr>
          <p:cNvPr id="3" name="Inhaltsplatzhalter 2">
            <a:extLst>
              <a:ext uri="{FF2B5EF4-FFF2-40B4-BE49-F238E27FC236}">
                <a16:creationId xmlns:a16="http://schemas.microsoft.com/office/drawing/2014/main" id="{1A514261-0886-C553-09BB-A757169A3493}"/>
              </a:ext>
            </a:extLst>
          </p:cNvPr>
          <p:cNvSpPr>
            <a:spLocks noGrp="1"/>
          </p:cNvSpPr>
          <p:nvPr>
            <p:ph idx="1"/>
          </p:nvPr>
        </p:nvSpPr>
        <p:spPr/>
        <p:txBody>
          <a:bodyPr>
            <a:normAutofit fontScale="77500" lnSpcReduction="20000"/>
          </a:bodyPr>
          <a:lstStyle/>
          <a:p>
            <a:pPr marL="0" indent="0">
              <a:buNone/>
            </a:pPr>
            <a:r>
              <a:rPr lang="de-DE" sz="4100" b="1" dirty="0">
                <a:solidFill>
                  <a:srgbClr val="FF0000"/>
                </a:solidFill>
                <a:effectLst>
                  <a:outerShdw blurRad="38100" dist="38100" dir="2700000" algn="tl">
                    <a:srgbClr val="000000">
                      <a:alpha val="43137"/>
                    </a:srgbClr>
                  </a:outerShdw>
                </a:effectLst>
              </a:rPr>
              <a:t>Wahrscheinlich gar nicht …</a:t>
            </a:r>
          </a:p>
          <a:p>
            <a:pPr marL="0" indent="0">
              <a:buNone/>
            </a:pPr>
            <a:endParaRPr lang="de-DE" dirty="0"/>
          </a:p>
          <a:p>
            <a:pPr marL="0" indent="0">
              <a:buNone/>
            </a:pPr>
            <a:r>
              <a:rPr lang="de-DE" b="1" dirty="0">
                <a:solidFill>
                  <a:srgbClr val="00B050"/>
                </a:solidFill>
                <a:effectLst>
                  <a:outerShdw blurRad="38100" dist="38100" dir="2700000" algn="tl">
                    <a:srgbClr val="000000">
                      <a:alpha val="43137"/>
                    </a:srgbClr>
                  </a:outerShdw>
                </a:effectLst>
              </a:rPr>
              <a:t>Aber können wir was bessern ?  </a:t>
            </a:r>
            <a:endParaRPr lang="de-DE" dirty="0"/>
          </a:p>
          <a:p>
            <a:pPr marL="514350" indent="-514350">
              <a:buFont typeface="+mj-lt"/>
              <a:buAutoNum type="arabicPeriod"/>
            </a:pPr>
            <a:r>
              <a:rPr lang="de-DE" b="1" dirty="0">
                <a:solidFill>
                  <a:srgbClr val="00B050"/>
                </a:solidFill>
                <a:sym typeface="Wingdings" panose="05000000000000000000" pitchFamily="2" charset="2"/>
              </a:rPr>
              <a:t>Frühzeitige Detektion </a:t>
            </a:r>
            <a:r>
              <a:rPr lang="de-DE" b="1" dirty="0">
                <a:sym typeface="Wingdings" panose="05000000000000000000" pitchFamily="2" charset="2"/>
              </a:rPr>
              <a:t> „</a:t>
            </a:r>
            <a:r>
              <a:rPr lang="de-DE" b="1" dirty="0" err="1">
                <a:sym typeface="Wingdings" panose="05000000000000000000" pitchFamily="2" charset="2"/>
              </a:rPr>
              <a:t>watch</a:t>
            </a:r>
            <a:r>
              <a:rPr lang="de-DE" b="1" dirty="0">
                <a:sym typeface="Wingdings" panose="05000000000000000000" pitchFamily="2" charset="2"/>
              </a:rPr>
              <a:t> </a:t>
            </a:r>
            <a:r>
              <a:rPr lang="de-DE" b="1" dirty="0" err="1">
                <a:sym typeface="Wingdings" panose="05000000000000000000" pitchFamily="2" charset="2"/>
              </a:rPr>
              <a:t>your</a:t>
            </a:r>
            <a:r>
              <a:rPr lang="de-DE" b="1" dirty="0">
                <a:sym typeface="Wingdings" panose="05000000000000000000" pitchFamily="2" charset="2"/>
              </a:rPr>
              <a:t> </a:t>
            </a:r>
            <a:r>
              <a:rPr lang="de-DE" b="1" dirty="0" err="1">
                <a:sym typeface="Wingdings" panose="05000000000000000000" pitchFamily="2" charset="2"/>
              </a:rPr>
              <a:t>patient</a:t>
            </a:r>
            <a:r>
              <a:rPr lang="de-DE" b="1" dirty="0">
                <a:sym typeface="Wingdings" panose="05000000000000000000" pitchFamily="2" charset="2"/>
              </a:rPr>
              <a:t> (and </a:t>
            </a:r>
            <a:r>
              <a:rPr lang="de-DE" b="1" dirty="0" err="1">
                <a:sym typeface="Wingdings" panose="05000000000000000000" pitchFamily="2" charset="2"/>
              </a:rPr>
              <a:t>the</a:t>
            </a:r>
            <a:r>
              <a:rPr lang="de-DE" b="1" dirty="0">
                <a:sym typeface="Wingdings" panose="05000000000000000000" pitchFamily="2" charset="2"/>
              </a:rPr>
              <a:t> Pipi)“</a:t>
            </a:r>
          </a:p>
          <a:p>
            <a:pPr marL="514350" indent="-514350">
              <a:buFont typeface="+mj-lt"/>
              <a:buAutoNum type="arabicPeriod"/>
            </a:pPr>
            <a:r>
              <a:rPr lang="de-DE" b="1" dirty="0">
                <a:solidFill>
                  <a:srgbClr val="00B050"/>
                </a:solidFill>
              </a:rPr>
              <a:t>Progressionsinhibition</a:t>
            </a:r>
            <a:r>
              <a:rPr lang="de-DE" b="1" dirty="0"/>
              <a:t> </a:t>
            </a:r>
            <a:r>
              <a:rPr lang="de-DE" dirty="0">
                <a:sym typeface="Wingdings" panose="05000000000000000000" pitchFamily="2" charset="2"/>
              </a:rPr>
              <a:t> schwierig</a:t>
            </a:r>
          </a:p>
          <a:p>
            <a:pPr lvl="1"/>
            <a:r>
              <a:rPr lang="de-DE" dirty="0">
                <a:sym typeface="Wingdings" panose="05000000000000000000" pitchFamily="2" charset="2"/>
              </a:rPr>
              <a:t>optimale renale Perfusion (und Mikrozirkulation) durch z.B. adäquate </a:t>
            </a:r>
            <a:r>
              <a:rPr lang="de-DE" dirty="0" err="1">
                <a:sym typeface="Wingdings" panose="05000000000000000000" pitchFamily="2" charset="2"/>
              </a:rPr>
              <a:t>Katecholamintherapie</a:t>
            </a:r>
            <a:endParaRPr lang="de-DE" dirty="0">
              <a:sym typeface="Wingdings" panose="05000000000000000000" pitchFamily="2" charset="2"/>
            </a:endParaRPr>
          </a:p>
          <a:p>
            <a:pPr lvl="1"/>
            <a:r>
              <a:rPr lang="de-DE" dirty="0"/>
              <a:t>zeitnahe Inflammationsreduktion (</a:t>
            </a:r>
            <a:r>
              <a:rPr lang="de-DE" dirty="0" err="1"/>
              <a:t>Sepsistherapie</a:t>
            </a:r>
            <a:r>
              <a:rPr lang="de-DE" dirty="0"/>
              <a:t>)</a:t>
            </a:r>
          </a:p>
          <a:p>
            <a:pPr marL="514350" indent="-514350">
              <a:buFont typeface="+mj-lt"/>
              <a:buAutoNum type="arabicPeriod"/>
            </a:pPr>
            <a:r>
              <a:rPr lang="de-DE" b="1" dirty="0">
                <a:solidFill>
                  <a:srgbClr val="00B050"/>
                </a:solidFill>
                <a:sym typeface="Wingdings" panose="05000000000000000000" pitchFamily="2" charset="2"/>
              </a:rPr>
              <a:t>Limitation Sekundärkomplikationen </a:t>
            </a:r>
            <a:r>
              <a:rPr lang="de-DE" dirty="0">
                <a:sym typeface="Wingdings" panose="05000000000000000000" pitchFamily="2" charset="2"/>
              </a:rPr>
              <a:t> Volumenrestriktion</a:t>
            </a:r>
          </a:p>
          <a:p>
            <a:pPr lvl="1"/>
            <a:r>
              <a:rPr lang="de-DE" dirty="0">
                <a:sym typeface="Wingdings" panose="05000000000000000000" pitchFamily="2" charset="2"/>
              </a:rPr>
              <a:t>SICHER NICHT Restriktion notwendiger Diagnostik (just </a:t>
            </a:r>
            <a:r>
              <a:rPr lang="de-DE" dirty="0" err="1">
                <a:sym typeface="Wingdings" panose="05000000000000000000" pitchFamily="2" charset="2"/>
              </a:rPr>
              <a:t>give</a:t>
            </a:r>
            <a:r>
              <a:rPr lang="de-DE" dirty="0">
                <a:sym typeface="Wingdings" panose="05000000000000000000" pitchFamily="2" charset="2"/>
              </a:rPr>
              <a:t> </a:t>
            </a:r>
            <a:r>
              <a:rPr lang="de-DE" dirty="0" err="1">
                <a:sym typeface="Wingdings" panose="05000000000000000000" pitchFamily="2" charset="2"/>
              </a:rPr>
              <a:t>Contrast</a:t>
            </a:r>
            <a:r>
              <a:rPr lang="de-DE" dirty="0">
                <a:sym typeface="Wingdings" panose="05000000000000000000" pitchFamily="2" charset="2"/>
              </a:rPr>
              <a:t>!)</a:t>
            </a:r>
          </a:p>
          <a:p>
            <a:pPr marL="514350" indent="-514350">
              <a:buFont typeface="+mj-lt"/>
              <a:buAutoNum type="arabicPeriod"/>
            </a:pPr>
            <a:r>
              <a:rPr lang="de-DE" b="1" dirty="0">
                <a:solidFill>
                  <a:srgbClr val="00B050"/>
                </a:solidFill>
                <a:sym typeface="Wingdings" panose="05000000000000000000" pitchFamily="2" charset="2"/>
              </a:rPr>
              <a:t>Kein Aktionismus / unnötige Interventionen</a:t>
            </a:r>
          </a:p>
          <a:p>
            <a:pPr lvl="1"/>
            <a:r>
              <a:rPr lang="de-DE" dirty="0">
                <a:sym typeface="Wingdings" panose="05000000000000000000" pitchFamily="2" charset="2"/>
              </a:rPr>
              <a:t>Aminosäuren, </a:t>
            </a:r>
            <a:r>
              <a:rPr lang="de-DE" dirty="0" err="1">
                <a:sym typeface="Wingdings" panose="05000000000000000000" pitchFamily="2" charset="2"/>
              </a:rPr>
              <a:t>Bicarbonatbetankung</a:t>
            </a:r>
            <a:r>
              <a:rPr lang="de-DE" dirty="0">
                <a:sym typeface="Wingdings" panose="05000000000000000000" pitchFamily="2" charset="2"/>
              </a:rPr>
              <a:t>, Transfusion, </a:t>
            </a:r>
            <a:r>
              <a:rPr lang="de-DE" dirty="0" err="1">
                <a:sym typeface="Wingdings" panose="05000000000000000000" pitchFamily="2" charset="2"/>
              </a:rPr>
              <a:t>Adsorber</a:t>
            </a:r>
            <a:r>
              <a:rPr lang="de-DE" dirty="0">
                <a:sym typeface="Wingdings" panose="05000000000000000000" pitchFamily="2" charset="2"/>
              </a:rPr>
              <a:t> , Lasix, …</a:t>
            </a:r>
          </a:p>
          <a:p>
            <a:pPr lvl="1"/>
            <a:r>
              <a:rPr lang="de-DE" b="1" dirty="0">
                <a:sym typeface="Wingdings" panose="05000000000000000000" pitchFamily="2" charset="2"/>
              </a:rPr>
              <a:t>Frühzeitiger</a:t>
            </a:r>
            <a:r>
              <a:rPr lang="de-DE" dirty="0">
                <a:sym typeface="Wingdings" panose="05000000000000000000" pitchFamily="2" charset="2"/>
              </a:rPr>
              <a:t> Kontakt Nephrologie (- idealerweise </a:t>
            </a:r>
            <a:r>
              <a:rPr lang="de-DE" dirty="0" err="1">
                <a:sym typeface="Wingdings" panose="05000000000000000000" pitchFamily="2" charset="2"/>
              </a:rPr>
              <a:t>Intensivnephrologe</a:t>
            </a:r>
            <a:r>
              <a:rPr lang="de-DE" dirty="0">
                <a:sym typeface="Wingdings" panose="05000000000000000000" pitchFamily="2" charset="2"/>
              </a:rPr>
              <a:t>!!</a:t>
            </a:r>
          </a:p>
          <a:p>
            <a:pPr marL="514350" indent="-514350">
              <a:buFont typeface="+mj-lt"/>
              <a:buAutoNum type="arabicPeriod"/>
            </a:pPr>
            <a:r>
              <a:rPr lang="de-DE" dirty="0">
                <a:highlight>
                  <a:srgbClr val="00FF00"/>
                </a:highlight>
                <a:sym typeface="Wingdings" panose="05000000000000000000" pitchFamily="2" charset="2"/>
              </a:rPr>
              <a:t>Aber: Nierenersatztherapie </a:t>
            </a:r>
            <a:r>
              <a:rPr lang="de-DE" b="1" dirty="0">
                <a:highlight>
                  <a:srgbClr val="00FF00"/>
                </a:highlight>
                <a:sym typeface="Wingdings" panose="05000000000000000000" pitchFamily="2" charset="2"/>
              </a:rPr>
              <a:t>recht</a:t>
            </a:r>
            <a:r>
              <a:rPr lang="de-DE" dirty="0">
                <a:highlight>
                  <a:srgbClr val="00FF00"/>
                </a:highlight>
                <a:sym typeface="Wingdings" panose="05000000000000000000" pitchFamily="2" charset="2"/>
              </a:rPr>
              <a:t>zeitig diskutieren</a:t>
            </a:r>
          </a:p>
          <a:p>
            <a:pPr marL="0" indent="0">
              <a:buNone/>
            </a:pPr>
            <a:endParaRPr lang="de-DE" dirty="0">
              <a:sym typeface="Wingdings" panose="05000000000000000000" pitchFamily="2" charset="2"/>
            </a:endParaRPr>
          </a:p>
        </p:txBody>
      </p:sp>
    </p:spTree>
    <p:extLst>
      <p:ext uri="{BB962C8B-B14F-4D97-AF65-F5344CB8AC3E}">
        <p14:creationId xmlns:p14="http://schemas.microsoft.com/office/powerpoint/2010/main" val="147034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title"/>
          </p:nvPr>
        </p:nvSpPr>
        <p:spPr>
          <a:xfrm>
            <a:off x="1631504" y="485800"/>
            <a:ext cx="9036496" cy="1143000"/>
          </a:xfrm>
        </p:spPr>
        <p:txBody>
          <a:bodyPr>
            <a:normAutofit fontScale="90000"/>
          </a:bodyPr>
          <a:lstStyle/>
          <a:p>
            <a:r>
              <a:rPr lang="de-DE" sz="2400" dirty="0"/>
              <a:t>Pharmakologische Strategien bei AKI</a:t>
            </a:r>
            <a:br>
              <a:rPr lang="de-DE" sz="2400" dirty="0"/>
            </a:br>
            <a:br>
              <a:rPr lang="de-DE" sz="2400" dirty="0"/>
            </a:br>
            <a:r>
              <a:rPr lang="de-DE" sz="2000" dirty="0"/>
              <a:t>PICKKERS et al., </a:t>
            </a:r>
            <a:r>
              <a:rPr lang="en-US" sz="2000" i="1" dirty="0">
                <a:latin typeface="Arial" panose="020B0604020202020204" pitchFamily="34" charset="0"/>
                <a:ea typeface="Calibri" panose="020F0502020204030204" pitchFamily="34" charset="0"/>
                <a:cs typeface="Times New Roman" panose="02020603050405020304" pitchFamily="18" charset="0"/>
              </a:rPr>
              <a:t>Intensive Care Med</a:t>
            </a:r>
            <a:r>
              <a:rPr lang="en-US" sz="2000" dirty="0">
                <a:latin typeface="Arial" panose="020B0604020202020204" pitchFamily="34" charset="0"/>
                <a:ea typeface="Calibri" panose="020F0502020204030204" pitchFamily="34" charset="0"/>
                <a:cs typeface="Times New Roman" panose="02020603050405020304" pitchFamily="18" charset="0"/>
              </a:rPr>
              <a:t>. 2022;48(12):1796-1798</a:t>
            </a:r>
            <a:r>
              <a:rPr lang="de-DE" sz="2000" dirty="0"/>
              <a:t> </a:t>
            </a:r>
            <a:br>
              <a:rPr lang="de-DE" sz="1800" i="1" dirty="0"/>
            </a:br>
            <a:endParaRPr lang="de-DE" altLang="de-DE" sz="1800" dirty="0"/>
          </a:p>
        </p:txBody>
      </p:sp>
      <p:sp>
        <p:nvSpPr>
          <p:cNvPr id="9220" name="Text Box 5"/>
          <p:cNvSpPr txBox="1">
            <a:spLocks noChangeArrowheads="1"/>
          </p:cNvSpPr>
          <p:nvPr/>
        </p:nvSpPr>
        <p:spPr bwMode="auto">
          <a:xfrm>
            <a:off x="9875945" y="6461125"/>
            <a:ext cx="61266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eaLnBrk="1" hangingPunct="1"/>
            <a:r>
              <a:rPr lang="de-DE" altLang="de-DE" sz="2000" dirty="0">
                <a:solidFill>
                  <a:schemeClr val="bg1"/>
                </a:solidFill>
              </a:rPr>
              <a:t>040</a:t>
            </a:r>
          </a:p>
        </p:txBody>
      </p:sp>
      <p:pic>
        <p:nvPicPr>
          <p:cNvPr id="5" name="Grafik 4">
            <a:extLst>
              <a:ext uri="{FF2B5EF4-FFF2-40B4-BE49-F238E27FC236}">
                <a16:creationId xmlns:a16="http://schemas.microsoft.com/office/drawing/2014/main" id="{74E08887-FAAA-2547-9867-993E088E7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2037" y="1736885"/>
            <a:ext cx="8187926" cy="4599384"/>
          </a:xfrm>
          <a:prstGeom prst="rect">
            <a:avLst/>
          </a:prstGeom>
          <a:effectLst>
            <a:outerShdw blurRad="254000" dist="38100" dir="2700000" algn="tl" rotWithShape="0">
              <a:prstClr val="black">
                <a:alpha val="40000"/>
              </a:prstClr>
            </a:outerShdw>
          </a:effectLst>
        </p:spPr>
      </p:pic>
    </p:spTree>
    <p:extLst>
      <p:ext uri="{BB962C8B-B14F-4D97-AF65-F5344CB8AC3E}">
        <p14:creationId xmlns:p14="http://schemas.microsoft.com/office/powerpoint/2010/main" val="7942344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2175537" y="2021480"/>
            <a:ext cx="2808311" cy="2387820"/>
          </a:xfrm>
          <a:solidFill>
            <a:schemeClr val="bg1"/>
          </a:solidFill>
        </p:spPr>
        <p:txBody>
          <a:bodyPr/>
          <a:lstStyle/>
          <a:p>
            <a:r>
              <a:rPr lang="de-DE" b="1" dirty="0" err="1">
                <a:solidFill>
                  <a:schemeClr val="accent2"/>
                </a:solidFill>
              </a:rPr>
              <a:t>Levosimendan</a:t>
            </a:r>
            <a:endParaRPr lang="de-DE" b="1" dirty="0">
              <a:solidFill>
                <a:schemeClr val="accent2"/>
              </a:solidFill>
            </a:endParaRPr>
          </a:p>
          <a:p>
            <a:r>
              <a:rPr lang="de-DE" b="1" dirty="0">
                <a:solidFill>
                  <a:schemeClr val="accent2"/>
                </a:solidFill>
              </a:rPr>
              <a:t>bei septischem AKI </a:t>
            </a:r>
            <a:br>
              <a:rPr lang="de-DE" b="1" dirty="0">
                <a:solidFill>
                  <a:schemeClr val="accent2"/>
                </a:solidFill>
              </a:rPr>
            </a:br>
            <a:r>
              <a:rPr lang="de-DE" b="1" u="sng" dirty="0">
                <a:solidFill>
                  <a:schemeClr val="accent2"/>
                </a:solidFill>
              </a:rPr>
              <a:t>NICHT </a:t>
            </a:r>
            <a:r>
              <a:rPr lang="de-DE" b="1" dirty="0">
                <a:solidFill>
                  <a:schemeClr val="accent2"/>
                </a:solidFill>
              </a:rPr>
              <a:t>hilfreich</a:t>
            </a:r>
          </a:p>
          <a:p>
            <a:endParaRPr lang="de-DE" dirty="0">
              <a:solidFill>
                <a:schemeClr val="accent2"/>
              </a:solidFill>
            </a:endParaRPr>
          </a:p>
          <a:p>
            <a:endParaRPr lang="de-DE" dirty="0"/>
          </a:p>
        </p:txBody>
      </p:sp>
      <p:sp>
        <p:nvSpPr>
          <p:cNvPr id="3" name="Titel 2"/>
          <p:cNvSpPr>
            <a:spLocks noGrp="1"/>
          </p:cNvSpPr>
          <p:nvPr>
            <p:ph type="title"/>
          </p:nvPr>
        </p:nvSpPr>
        <p:spPr/>
        <p:txBody>
          <a:bodyPr/>
          <a:lstStyle/>
          <a:p>
            <a:r>
              <a:rPr lang="de-DE" dirty="0"/>
              <a:t>Hämodynamische Optimierung</a:t>
            </a:r>
            <a:br>
              <a:rPr lang="de-DE" dirty="0"/>
            </a:br>
            <a:r>
              <a:rPr lang="de-DE" dirty="0" err="1"/>
              <a:t>Levosimendan</a:t>
            </a:r>
            <a:endParaRPr lang="de-DE" dirty="0"/>
          </a:p>
        </p:txBody>
      </p:sp>
      <p:sp>
        <p:nvSpPr>
          <p:cNvPr id="8" name="Rechteck 7"/>
          <p:cNvSpPr/>
          <p:nvPr/>
        </p:nvSpPr>
        <p:spPr>
          <a:xfrm>
            <a:off x="2274094" y="6354535"/>
            <a:ext cx="6880116" cy="461665"/>
          </a:xfrm>
          <a:prstGeom prst="rect">
            <a:avLst/>
          </a:prstGeom>
        </p:spPr>
        <p:txBody>
          <a:bodyPr wrap="square">
            <a:spAutoFit/>
          </a:bodyPr>
          <a:lstStyle/>
          <a:p>
            <a:pPr algn="r"/>
            <a:r>
              <a:rPr lang="de-DE" sz="1200" dirty="0">
                <a:solidFill>
                  <a:schemeClr val="accent1"/>
                </a:solidFill>
                <a:latin typeface="+mj-lt"/>
              </a:rPr>
              <a:t>Gordon, A.C., et al., </a:t>
            </a:r>
            <a:r>
              <a:rPr lang="de-DE" sz="1200" b="1" dirty="0" err="1">
                <a:solidFill>
                  <a:schemeClr val="accent1"/>
                </a:solidFill>
                <a:latin typeface="+mj-lt"/>
              </a:rPr>
              <a:t>Levosimendan</a:t>
            </a:r>
            <a:r>
              <a:rPr lang="de-DE" sz="1200" b="1" dirty="0">
                <a:solidFill>
                  <a:schemeClr val="accent1"/>
                </a:solidFill>
                <a:latin typeface="+mj-lt"/>
              </a:rPr>
              <a:t> </a:t>
            </a:r>
            <a:r>
              <a:rPr lang="de-DE" sz="1200" b="1" dirty="0" err="1">
                <a:solidFill>
                  <a:schemeClr val="accent1"/>
                </a:solidFill>
                <a:latin typeface="+mj-lt"/>
              </a:rPr>
              <a:t>for</a:t>
            </a:r>
            <a:r>
              <a:rPr lang="de-DE" sz="1200" b="1" dirty="0">
                <a:solidFill>
                  <a:schemeClr val="accent1"/>
                </a:solidFill>
                <a:latin typeface="+mj-lt"/>
              </a:rPr>
              <a:t> </a:t>
            </a:r>
            <a:r>
              <a:rPr lang="de-DE" sz="1200" b="1" dirty="0" err="1">
                <a:solidFill>
                  <a:schemeClr val="accent1"/>
                </a:solidFill>
                <a:latin typeface="+mj-lt"/>
              </a:rPr>
              <a:t>the</a:t>
            </a:r>
            <a:r>
              <a:rPr lang="de-DE" sz="1200" b="1" dirty="0">
                <a:solidFill>
                  <a:schemeClr val="accent1"/>
                </a:solidFill>
                <a:latin typeface="+mj-lt"/>
              </a:rPr>
              <a:t> </a:t>
            </a:r>
            <a:r>
              <a:rPr lang="de-DE" sz="1200" b="1" dirty="0" err="1">
                <a:solidFill>
                  <a:schemeClr val="accent1"/>
                </a:solidFill>
                <a:latin typeface="+mj-lt"/>
              </a:rPr>
              <a:t>Prevention</a:t>
            </a:r>
            <a:r>
              <a:rPr lang="de-DE" sz="1200" b="1" dirty="0">
                <a:solidFill>
                  <a:schemeClr val="accent1"/>
                </a:solidFill>
                <a:latin typeface="+mj-lt"/>
              </a:rPr>
              <a:t> of </a:t>
            </a:r>
            <a:r>
              <a:rPr lang="de-DE" sz="1200" b="1" dirty="0" err="1">
                <a:solidFill>
                  <a:schemeClr val="accent1"/>
                </a:solidFill>
                <a:latin typeface="+mj-lt"/>
              </a:rPr>
              <a:t>Acute</a:t>
            </a:r>
            <a:r>
              <a:rPr lang="de-DE" sz="1200" b="1" dirty="0">
                <a:solidFill>
                  <a:schemeClr val="accent1"/>
                </a:solidFill>
                <a:latin typeface="+mj-lt"/>
              </a:rPr>
              <a:t> Organ </a:t>
            </a:r>
            <a:r>
              <a:rPr lang="de-DE" sz="1200" b="1" dirty="0" err="1">
                <a:solidFill>
                  <a:schemeClr val="accent1"/>
                </a:solidFill>
                <a:latin typeface="+mj-lt"/>
              </a:rPr>
              <a:t>Dysfunction</a:t>
            </a:r>
            <a:r>
              <a:rPr lang="de-DE" sz="1200" b="1" dirty="0">
                <a:solidFill>
                  <a:schemeClr val="accent1"/>
                </a:solidFill>
                <a:latin typeface="+mj-lt"/>
              </a:rPr>
              <a:t> in Sepsis. </a:t>
            </a:r>
            <a:r>
              <a:rPr lang="de-DE" sz="1200" dirty="0">
                <a:solidFill>
                  <a:schemeClr val="accent1"/>
                </a:solidFill>
                <a:latin typeface="+mj-lt"/>
              </a:rPr>
              <a:t>N Engl J Med, 2016. 375(17): p. 1638-1648.</a:t>
            </a:r>
          </a:p>
        </p:txBody>
      </p:sp>
      <p:grpSp>
        <p:nvGrpSpPr>
          <p:cNvPr id="12" name="Gruppieren 11"/>
          <p:cNvGrpSpPr/>
          <p:nvPr/>
        </p:nvGrpSpPr>
        <p:grpSpPr>
          <a:xfrm>
            <a:off x="1487488" y="3980492"/>
            <a:ext cx="9289032" cy="2157430"/>
            <a:chOff x="-38947" y="3933056"/>
            <a:chExt cx="9289032" cy="2157430"/>
          </a:xfrm>
        </p:grpSpPr>
        <p:grpSp>
          <p:nvGrpSpPr>
            <p:cNvPr id="6" name="Gruppieren 5"/>
            <p:cNvGrpSpPr/>
            <p:nvPr/>
          </p:nvGrpSpPr>
          <p:grpSpPr>
            <a:xfrm>
              <a:off x="-38947" y="3933056"/>
              <a:ext cx="9289032" cy="2157430"/>
              <a:chOff x="-588293" y="3789040"/>
              <a:chExt cx="9768805" cy="2301446"/>
            </a:xfrm>
          </p:grpSpPr>
          <p:pic>
            <p:nvPicPr>
              <p:cNvPr id="4" name="Grafik 3"/>
              <p:cNvPicPr>
                <a:picLocks noChangeAspect="1"/>
              </p:cNvPicPr>
              <p:nvPr/>
            </p:nvPicPr>
            <p:blipFill>
              <a:blip r:embed="rId3"/>
              <a:stretch>
                <a:fillRect/>
              </a:stretch>
            </p:blipFill>
            <p:spPr>
              <a:xfrm>
                <a:off x="-588293" y="4365104"/>
                <a:ext cx="9768805" cy="1725382"/>
              </a:xfrm>
              <a:prstGeom prst="rect">
                <a:avLst/>
              </a:prstGeom>
            </p:spPr>
          </p:pic>
          <p:sp>
            <p:nvSpPr>
              <p:cNvPr id="5" name="Rechteck 4"/>
              <p:cNvSpPr/>
              <p:nvPr/>
            </p:nvSpPr>
            <p:spPr bwMode="auto">
              <a:xfrm>
                <a:off x="6156176" y="3789040"/>
                <a:ext cx="2016224" cy="286627"/>
              </a:xfrm>
              <a:prstGeom prst="rect">
                <a:avLst/>
              </a:prstGeom>
              <a:solidFill>
                <a:schemeClr val="bg1"/>
              </a:solidFill>
              <a:ln>
                <a:noFill/>
              </a:ln>
              <a:effectLst/>
            </p:spPr>
            <p:txBody>
              <a:bodyPr vert="horz" wrap="square" lIns="0" tIns="0" rIns="0" bIns="0" numCol="1" rtlCol="0" anchor="t" anchorCtr="0" compatLnSpc="1">
                <a:prstTxWarp prst="textNoShape">
                  <a:avLst/>
                </a:prstTxWarp>
              </a:bodyPr>
              <a:lstStyle/>
              <a:p>
                <a:pPr fontAlgn="base">
                  <a:lnSpc>
                    <a:spcPct val="110000"/>
                  </a:lnSpc>
                  <a:spcBef>
                    <a:spcPct val="30000"/>
                  </a:spcBef>
                  <a:spcAft>
                    <a:spcPct val="0"/>
                  </a:spcAft>
                </a:pPr>
                <a:endParaRPr lang="de-DE">
                  <a:latin typeface="Arial" panose="020B0604020202020204" pitchFamily="34" charset="0"/>
                </a:endParaRPr>
              </a:p>
            </p:txBody>
          </p:sp>
        </p:grpSp>
        <p:sp>
          <p:nvSpPr>
            <p:cNvPr id="11" name="Rechteck 10"/>
            <p:cNvSpPr/>
            <p:nvPr/>
          </p:nvSpPr>
          <p:spPr bwMode="auto">
            <a:xfrm>
              <a:off x="6624735" y="5733256"/>
              <a:ext cx="2625349" cy="322162"/>
            </a:xfrm>
            <a:prstGeom prst="rect">
              <a:avLst/>
            </a:prstGeom>
            <a:solidFill>
              <a:schemeClr val="bg1"/>
            </a:solidFill>
            <a:ln>
              <a:noFill/>
            </a:ln>
            <a:effectLst/>
          </p:spPr>
          <p:txBody>
            <a:bodyPr vert="horz" wrap="square" lIns="0" tIns="0" rIns="0" bIns="0" numCol="1" rtlCol="0" anchor="t" anchorCtr="0" compatLnSpc="1">
              <a:prstTxWarp prst="textNoShape">
                <a:avLst/>
              </a:prstTxWarp>
            </a:bodyPr>
            <a:lstStyle/>
            <a:p>
              <a:pPr fontAlgn="base">
                <a:lnSpc>
                  <a:spcPct val="110000"/>
                </a:lnSpc>
                <a:spcBef>
                  <a:spcPct val="30000"/>
                </a:spcBef>
                <a:spcAft>
                  <a:spcPct val="0"/>
                </a:spcAft>
              </a:pPr>
              <a:endParaRPr lang="de-DE">
                <a:latin typeface="Arial" panose="020B0604020202020204" pitchFamily="34" charset="0"/>
              </a:endParaRPr>
            </a:p>
          </p:txBody>
        </p:sp>
      </p:grpSp>
      <p:sp>
        <p:nvSpPr>
          <p:cNvPr id="13" name="Rechteck 12"/>
          <p:cNvSpPr/>
          <p:nvPr/>
        </p:nvSpPr>
        <p:spPr bwMode="auto">
          <a:xfrm>
            <a:off x="3503712" y="5445224"/>
            <a:ext cx="4320480" cy="322162"/>
          </a:xfrm>
          <a:prstGeom prst="rect">
            <a:avLst/>
          </a:prstGeom>
          <a:solidFill>
            <a:schemeClr val="accent2">
              <a:alpha val="40000"/>
            </a:schemeClr>
          </a:solidFill>
          <a:ln>
            <a:noFill/>
          </a:ln>
          <a:effectLst/>
        </p:spPr>
        <p:txBody>
          <a:bodyPr vert="horz" wrap="square" lIns="0" tIns="0" rIns="0" bIns="0" numCol="1" rtlCol="0" anchor="t" anchorCtr="0" compatLnSpc="1">
            <a:prstTxWarp prst="textNoShape">
              <a:avLst/>
            </a:prstTxWarp>
          </a:bodyPr>
          <a:lstStyle/>
          <a:p>
            <a:pPr fontAlgn="base">
              <a:lnSpc>
                <a:spcPct val="110000"/>
              </a:lnSpc>
              <a:spcBef>
                <a:spcPct val="30000"/>
              </a:spcBef>
              <a:spcAft>
                <a:spcPct val="0"/>
              </a:spcAft>
            </a:pPr>
            <a:endParaRPr lang="de-DE">
              <a:latin typeface="Arial" panose="020B0604020202020204" pitchFamily="34" charset="0"/>
            </a:endParaRPr>
          </a:p>
        </p:txBody>
      </p:sp>
      <p:sp>
        <p:nvSpPr>
          <p:cNvPr id="14" name="Rechteck 13"/>
          <p:cNvSpPr/>
          <p:nvPr/>
        </p:nvSpPr>
        <p:spPr bwMode="auto">
          <a:xfrm>
            <a:off x="2820953" y="5761195"/>
            <a:ext cx="5264968" cy="322162"/>
          </a:xfrm>
          <a:prstGeom prst="rect">
            <a:avLst/>
          </a:prstGeom>
          <a:solidFill>
            <a:schemeClr val="accent2">
              <a:alpha val="40000"/>
            </a:schemeClr>
          </a:solidFill>
          <a:ln>
            <a:noFill/>
          </a:ln>
          <a:effectLst/>
        </p:spPr>
        <p:txBody>
          <a:bodyPr vert="horz" wrap="square" lIns="0" tIns="0" rIns="0" bIns="0" numCol="1" rtlCol="0" anchor="t" anchorCtr="0" compatLnSpc="1">
            <a:prstTxWarp prst="textNoShape">
              <a:avLst/>
            </a:prstTxWarp>
          </a:bodyPr>
          <a:lstStyle/>
          <a:p>
            <a:pPr fontAlgn="base">
              <a:lnSpc>
                <a:spcPct val="110000"/>
              </a:lnSpc>
              <a:spcBef>
                <a:spcPct val="30000"/>
              </a:spcBef>
              <a:spcAft>
                <a:spcPct val="0"/>
              </a:spcAft>
            </a:pPr>
            <a:endParaRPr lang="de-DE">
              <a:latin typeface="Arial" panose="020B0604020202020204" pitchFamily="34" charset="0"/>
            </a:endParaRPr>
          </a:p>
        </p:txBody>
      </p:sp>
      <p:pic>
        <p:nvPicPr>
          <p:cNvPr id="15" name="Grafik 14"/>
          <p:cNvPicPr>
            <a:picLocks noChangeAspect="1"/>
          </p:cNvPicPr>
          <p:nvPr/>
        </p:nvPicPr>
        <p:blipFill>
          <a:blip r:embed="rId4"/>
          <a:stretch>
            <a:fillRect/>
          </a:stretch>
        </p:blipFill>
        <p:spPr>
          <a:xfrm>
            <a:off x="5087889" y="999470"/>
            <a:ext cx="5382001" cy="3653667"/>
          </a:xfrm>
          <a:prstGeom prst="rect">
            <a:avLst/>
          </a:prstGeom>
        </p:spPr>
      </p:pic>
    </p:spTree>
    <p:extLst>
      <p:ext uri="{BB962C8B-B14F-4D97-AF65-F5344CB8AC3E}">
        <p14:creationId xmlns:p14="http://schemas.microsoft.com/office/powerpoint/2010/main" val="8226645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F2BE1-B5FE-ABFA-7FC1-28C6611583D6}"/>
            </a:ext>
          </a:extLst>
        </p:cNvPr>
        <p:cNvGrpSpPr/>
        <p:nvPr/>
      </p:nvGrpSpPr>
      <p:grpSpPr>
        <a:xfrm>
          <a:off x="0" y="0"/>
          <a:ext cx="0" cy="0"/>
          <a:chOff x="0" y="0"/>
          <a:chExt cx="0" cy="0"/>
        </a:xfrm>
      </p:grpSpPr>
      <p:sp>
        <p:nvSpPr>
          <p:cNvPr id="9218" name="Titel 1">
            <a:extLst>
              <a:ext uri="{FF2B5EF4-FFF2-40B4-BE49-F238E27FC236}">
                <a16:creationId xmlns:a16="http://schemas.microsoft.com/office/drawing/2014/main" id="{E079F5E0-289D-DAD1-2BF6-679B463D0069}"/>
              </a:ext>
            </a:extLst>
          </p:cNvPr>
          <p:cNvSpPr>
            <a:spLocks noGrp="1"/>
          </p:cNvSpPr>
          <p:nvPr>
            <p:ph type="title"/>
          </p:nvPr>
        </p:nvSpPr>
        <p:spPr>
          <a:xfrm>
            <a:off x="1038279" y="413376"/>
            <a:ext cx="9144000" cy="1143000"/>
          </a:xfrm>
        </p:spPr>
        <p:txBody>
          <a:bodyPr>
            <a:normAutofit/>
          </a:bodyPr>
          <a:lstStyle/>
          <a:p>
            <a:r>
              <a:rPr lang="de-DE" sz="3200" dirty="0" err="1"/>
              <a:t>Nephrotoxine</a:t>
            </a:r>
            <a:r>
              <a:rPr lang="de-DE" sz="3200" dirty="0"/>
              <a:t> und AKI im </a:t>
            </a:r>
            <a:r>
              <a:rPr lang="de-DE" sz="3200" dirty="0" err="1"/>
              <a:t>Krakenhaus</a:t>
            </a:r>
            <a:endParaRPr lang="de-DE" altLang="de-DE" sz="1800" dirty="0"/>
          </a:p>
        </p:txBody>
      </p:sp>
      <p:sp>
        <p:nvSpPr>
          <p:cNvPr id="9220" name="Text Box 5">
            <a:extLst>
              <a:ext uri="{FF2B5EF4-FFF2-40B4-BE49-F238E27FC236}">
                <a16:creationId xmlns:a16="http://schemas.microsoft.com/office/drawing/2014/main" id="{85DDEDAC-112F-0DFC-B91D-F9D506025C0B}"/>
              </a:ext>
            </a:extLst>
          </p:cNvPr>
          <p:cNvSpPr txBox="1">
            <a:spLocks noChangeArrowheads="1"/>
          </p:cNvSpPr>
          <p:nvPr/>
        </p:nvSpPr>
        <p:spPr bwMode="auto">
          <a:xfrm>
            <a:off x="9875945" y="6461125"/>
            <a:ext cx="61266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eaLnBrk="1" hangingPunct="1"/>
            <a:r>
              <a:rPr lang="de-DE" altLang="de-DE" sz="2000" dirty="0">
                <a:solidFill>
                  <a:schemeClr val="bg1"/>
                </a:solidFill>
              </a:rPr>
              <a:t>048</a:t>
            </a:r>
          </a:p>
        </p:txBody>
      </p:sp>
      <p:pic>
        <p:nvPicPr>
          <p:cNvPr id="2" name="Picture Placeholder 1">
            <a:extLst>
              <a:ext uri="{FF2B5EF4-FFF2-40B4-BE49-F238E27FC236}">
                <a16:creationId xmlns:a16="http://schemas.microsoft.com/office/drawing/2014/main" id="{F671EE97-10E7-8866-2189-CA7BF0384A7B}"/>
              </a:ext>
            </a:extLst>
          </p:cNvPr>
          <p:cNvPicPr>
            <a:picLocks noChangeAspect="1"/>
          </p:cNvPicPr>
          <p:nvPr/>
        </p:nvPicPr>
        <p:blipFill rotWithShape="1">
          <a:blip r:embed="rId3"/>
          <a:srcRect t="14440"/>
          <a:stretch/>
        </p:blipFill>
        <p:spPr>
          <a:xfrm>
            <a:off x="687177" y="1442212"/>
            <a:ext cx="9801435" cy="4626373"/>
          </a:xfrm>
          <a:prstGeom prst="rect">
            <a:avLst/>
          </a:prstGeom>
        </p:spPr>
      </p:pic>
      <p:sp>
        <p:nvSpPr>
          <p:cNvPr id="5" name="Rechteck 4">
            <a:extLst>
              <a:ext uri="{FF2B5EF4-FFF2-40B4-BE49-F238E27FC236}">
                <a16:creationId xmlns:a16="http://schemas.microsoft.com/office/drawing/2014/main" id="{39738B57-6DE5-2EFA-627B-001822492C47}"/>
              </a:ext>
            </a:extLst>
          </p:cNvPr>
          <p:cNvSpPr/>
          <p:nvPr/>
        </p:nvSpPr>
        <p:spPr bwMode="auto">
          <a:xfrm>
            <a:off x="3359696" y="1442212"/>
            <a:ext cx="3456384" cy="387108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fr-FR"/>
          </a:p>
        </p:txBody>
      </p:sp>
      <p:sp>
        <p:nvSpPr>
          <p:cNvPr id="7" name="Rechteck 6">
            <a:extLst>
              <a:ext uri="{FF2B5EF4-FFF2-40B4-BE49-F238E27FC236}">
                <a16:creationId xmlns:a16="http://schemas.microsoft.com/office/drawing/2014/main" id="{4D593519-3FF5-1E76-AE6C-0D0D1A40F902}"/>
              </a:ext>
            </a:extLst>
          </p:cNvPr>
          <p:cNvSpPr/>
          <p:nvPr/>
        </p:nvSpPr>
        <p:spPr bwMode="auto">
          <a:xfrm>
            <a:off x="6810999" y="1359839"/>
            <a:ext cx="3677613" cy="3953456"/>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fr-FR"/>
          </a:p>
        </p:txBody>
      </p:sp>
      <p:sp>
        <p:nvSpPr>
          <p:cNvPr id="4" name="Textfeld 3">
            <a:extLst>
              <a:ext uri="{FF2B5EF4-FFF2-40B4-BE49-F238E27FC236}">
                <a16:creationId xmlns:a16="http://schemas.microsoft.com/office/drawing/2014/main" id="{568004F0-20E0-23D2-8A49-BB7B7921339B}"/>
              </a:ext>
            </a:extLst>
          </p:cNvPr>
          <p:cNvSpPr txBox="1"/>
          <p:nvPr/>
        </p:nvSpPr>
        <p:spPr>
          <a:xfrm>
            <a:off x="3815997" y="6291848"/>
            <a:ext cx="6096912" cy="369332"/>
          </a:xfrm>
          <a:prstGeom prst="rect">
            <a:avLst/>
          </a:prstGeom>
          <a:noFill/>
        </p:spPr>
        <p:txBody>
          <a:bodyPr wrap="square">
            <a:spAutoFit/>
          </a:bodyPr>
          <a:lstStyle/>
          <a:p>
            <a:r>
              <a:rPr lang="de-DE" sz="1800" dirty="0">
                <a:solidFill>
                  <a:schemeClr val="tx1"/>
                </a:solidFill>
              </a:rPr>
              <a:t>GRIFFIN et al. </a:t>
            </a:r>
            <a:r>
              <a:rPr lang="de-DE" sz="1800" i="1" dirty="0" err="1">
                <a:latin typeface="Arial" panose="020B0604020202020204" pitchFamily="34" charset="0"/>
                <a:ea typeface="Calibri" panose="020F0502020204030204" pitchFamily="34" charset="0"/>
                <a:cs typeface="Times New Roman" panose="02020603050405020304" pitchFamily="18" charset="0"/>
              </a:rPr>
              <a:t>Clin</a:t>
            </a:r>
            <a:r>
              <a:rPr lang="de-DE" sz="1800" i="1" dirty="0">
                <a:latin typeface="Arial" panose="020B0604020202020204" pitchFamily="34" charset="0"/>
                <a:ea typeface="Calibri" panose="020F0502020204030204" pitchFamily="34" charset="0"/>
                <a:cs typeface="Times New Roman" panose="02020603050405020304" pitchFamily="18" charset="0"/>
              </a:rPr>
              <a:t> J Am </a:t>
            </a:r>
            <a:r>
              <a:rPr lang="de-DE" sz="1800" i="1" dirty="0" err="1">
                <a:latin typeface="Arial" panose="020B0604020202020204" pitchFamily="34" charset="0"/>
                <a:ea typeface="Calibri" panose="020F0502020204030204" pitchFamily="34" charset="0"/>
                <a:cs typeface="Times New Roman" panose="02020603050405020304" pitchFamily="18" charset="0"/>
              </a:rPr>
              <a:t>Soc</a:t>
            </a:r>
            <a:r>
              <a:rPr lang="de-DE" sz="1800" i="1" dirty="0">
                <a:latin typeface="Arial" panose="020B0604020202020204" pitchFamily="34" charset="0"/>
                <a:ea typeface="Calibri" panose="020F0502020204030204" pitchFamily="34" charset="0"/>
                <a:cs typeface="Times New Roman" panose="02020603050405020304" pitchFamily="18" charset="0"/>
              </a:rPr>
              <a:t> </a:t>
            </a:r>
            <a:r>
              <a:rPr lang="de-DE" sz="1800" i="1" dirty="0" err="1">
                <a:latin typeface="Arial" panose="020B0604020202020204" pitchFamily="34" charset="0"/>
                <a:ea typeface="Calibri" panose="020F0502020204030204" pitchFamily="34" charset="0"/>
                <a:cs typeface="Times New Roman" panose="02020603050405020304" pitchFamily="18" charset="0"/>
              </a:rPr>
              <a:t>Nephrol</a:t>
            </a:r>
            <a:r>
              <a:rPr lang="de-DE" sz="1800" i="1" dirty="0">
                <a:latin typeface="Arial" panose="020B0604020202020204" pitchFamily="34" charset="0"/>
                <a:ea typeface="Calibri" panose="020F0502020204030204" pitchFamily="34" charset="0"/>
                <a:cs typeface="Times New Roman" panose="02020603050405020304" pitchFamily="18" charset="0"/>
              </a:rPr>
              <a:t>  </a:t>
            </a:r>
            <a:r>
              <a:rPr lang="de-DE" sz="1800" dirty="0">
                <a:latin typeface="Arial" panose="020B0604020202020204" pitchFamily="34" charset="0"/>
                <a:ea typeface="Calibri" panose="020F0502020204030204" pitchFamily="34" charset="0"/>
                <a:cs typeface="Times New Roman" panose="02020603050405020304" pitchFamily="18" charset="0"/>
              </a:rPr>
              <a:t>2023; 18(2):163-172</a:t>
            </a:r>
            <a:r>
              <a:rPr lang="de-DE" sz="800" dirty="0"/>
              <a:t> </a:t>
            </a:r>
            <a:endParaRPr lang="de-DE" dirty="0"/>
          </a:p>
        </p:txBody>
      </p:sp>
    </p:spTree>
    <p:extLst>
      <p:ext uri="{BB962C8B-B14F-4D97-AF65-F5344CB8AC3E}">
        <p14:creationId xmlns:p14="http://schemas.microsoft.com/office/powerpoint/2010/main" val="100798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title"/>
          </p:nvPr>
        </p:nvSpPr>
        <p:spPr>
          <a:xfrm>
            <a:off x="2114550" y="413792"/>
            <a:ext cx="8229600" cy="1143000"/>
          </a:xfrm>
        </p:spPr>
        <p:txBody>
          <a:bodyPr>
            <a:normAutofit fontScale="90000"/>
          </a:bodyPr>
          <a:lstStyle/>
          <a:p>
            <a:r>
              <a:rPr lang="de-DE" altLang="de-DE" sz="3200" dirty="0"/>
              <a:t>Unterschiedliche Effekte von Medikamenten auf die Nierenfunktion</a:t>
            </a:r>
            <a:br>
              <a:rPr lang="de-DE" altLang="de-DE" dirty="0"/>
            </a:br>
            <a:br>
              <a:rPr lang="de-DE" altLang="de-DE" sz="800" dirty="0"/>
            </a:br>
            <a:r>
              <a:rPr lang="de-DE" altLang="de-DE" sz="1800" dirty="0"/>
              <a:t>OSTERMANN et al. </a:t>
            </a:r>
            <a:r>
              <a:rPr lang="de-DE" altLang="de-DE" sz="1800" i="1" dirty="0" err="1"/>
              <a:t>K</a:t>
            </a:r>
            <a:r>
              <a:rPr lang="de-DE" sz="1800" i="1" dirty="0" err="1"/>
              <a:t>idney</a:t>
            </a:r>
            <a:r>
              <a:rPr lang="de-DE" sz="1800" i="1" dirty="0"/>
              <a:t> International </a:t>
            </a:r>
            <a:r>
              <a:rPr lang="de-DE" sz="1800" dirty="0"/>
              <a:t>2020; 98, 294–309 </a:t>
            </a:r>
            <a:br>
              <a:rPr lang="de-DE" sz="1800" i="1" dirty="0"/>
            </a:br>
            <a:endParaRPr lang="de-DE" altLang="de-DE" sz="1800" dirty="0"/>
          </a:p>
        </p:txBody>
      </p:sp>
      <p:sp>
        <p:nvSpPr>
          <p:cNvPr id="5" name="Text Box 5"/>
          <p:cNvSpPr txBox="1">
            <a:spLocks noChangeArrowheads="1"/>
          </p:cNvSpPr>
          <p:nvPr/>
        </p:nvSpPr>
        <p:spPr bwMode="auto">
          <a:xfrm>
            <a:off x="10056440" y="6461125"/>
            <a:ext cx="61266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eaLnBrk="1" hangingPunct="1"/>
            <a:r>
              <a:rPr lang="de-DE" altLang="de-DE" sz="2000" dirty="0">
                <a:solidFill>
                  <a:schemeClr val="bg1"/>
                </a:solidFill>
              </a:rPr>
              <a:t>009</a:t>
            </a:r>
          </a:p>
        </p:txBody>
      </p:sp>
      <p:pic>
        <p:nvPicPr>
          <p:cNvPr id="6" name="Grafik 5" descr="Ein Bild, das Screenshot enthält.&#10;&#10;Automatisch generierte Beschreibung">
            <a:extLst>
              <a:ext uri="{FF2B5EF4-FFF2-40B4-BE49-F238E27FC236}">
                <a16:creationId xmlns:a16="http://schemas.microsoft.com/office/drawing/2014/main" id="{3307C87A-CB6D-5940-8DA8-F60AC1DCCBB5}"/>
              </a:ext>
            </a:extLst>
          </p:cNvPr>
          <p:cNvPicPr/>
          <p:nvPr/>
        </p:nvPicPr>
        <p:blipFill>
          <a:blip r:embed="rId2">
            <a:extLst>
              <a:ext uri="{28A0092B-C50C-407E-A947-70E740481C1C}">
                <a14:useLocalDpi xmlns:a14="http://schemas.microsoft.com/office/drawing/2010/main" val="0"/>
              </a:ext>
            </a:extLst>
          </a:blip>
          <a:stretch>
            <a:fillRect/>
          </a:stretch>
        </p:blipFill>
        <p:spPr>
          <a:xfrm>
            <a:off x="2266160" y="1700808"/>
            <a:ext cx="7659681" cy="4711688"/>
          </a:xfrm>
          <a:prstGeom prst="rect">
            <a:avLst/>
          </a:prstGeom>
        </p:spPr>
      </p:pic>
    </p:spTree>
    <p:extLst>
      <p:ext uri="{BB962C8B-B14F-4D97-AF65-F5344CB8AC3E}">
        <p14:creationId xmlns:p14="http://schemas.microsoft.com/office/powerpoint/2010/main" val="39871188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F49AF-79F8-6735-E72E-A69993ED30FD}"/>
            </a:ext>
          </a:extLst>
        </p:cNvPr>
        <p:cNvGrpSpPr/>
        <p:nvPr/>
      </p:nvGrpSpPr>
      <p:grpSpPr>
        <a:xfrm>
          <a:off x="0" y="0"/>
          <a:ext cx="0" cy="0"/>
          <a:chOff x="0" y="0"/>
          <a:chExt cx="0" cy="0"/>
        </a:xfrm>
      </p:grpSpPr>
      <p:sp>
        <p:nvSpPr>
          <p:cNvPr id="9218" name="Titel 1">
            <a:extLst>
              <a:ext uri="{FF2B5EF4-FFF2-40B4-BE49-F238E27FC236}">
                <a16:creationId xmlns:a16="http://schemas.microsoft.com/office/drawing/2014/main" id="{717707C4-5713-D2AE-F083-4CF6C4D5FF04}"/>
              </a:ext>
            </a:extLst>
          </p:cNvPr>
          <p:cNvSpPr>
            <a:spLocks noGrp="1"/>
          </p:cNvSpPr>
          <p:nvPr>
            <p:ph type="title"/>
          </p:nvPr>
        </p:nvSpPr>
        <p:spPr>
          <a:xfrm>
            <a:off x="2114550" y="413792"/>
            <a:ext cx="8229600" cy="1143000"/>
          </a:xfrm>
        </p:spPr>
        <p:txBody>
          <a:bodyPr>
            <a:normAutofit fontScale="90000"/>
          </a:bodyPr>
          <a:lstStyle/>
          <a:p>
            <a:r>
              <a:rPr lang="de-DE" dirty="0"/>
              <a:t>Just </a:t>
            </a:r>
            <a:r>
              <a:rPr lang="de-DE" dirty="0" err="1"/>
              <a:t>give</a:t>
            </a:r>
            <a:r>
              <a:rPr lang="de-DE" dirty="0"/>
              <a:t> </a:t>
            </a:r>
            <a:r>
              <a:rPr lang="de-DE" dirty="0" err="1"/>
              <a:t>contrast</a:t>
            </a:r>
            <a:r>
              <a:rPr lang="de-DE" dirty="0"/>
              <a:t> !</a:t>
            </a:r>
            <a:br>
              <a:rPr lang="de-DE" altLang="de-DE" dirty="0"/>
            </a:br>
            <a:br>
              <a:rPr lang="de-DE" altLang="de-DE" sz="800" dirty="0"/>
            </a:br>
            <a:r>
              <a:rPr lang="de-DE" altLang="de-DE" sz="1800" dirty="0"/>
              <a:t>https://</a:t>
            </a:r>
            <a:r>
              <a:rPr lang="de-DE" altLang="de-DE" sz="1800" dirty="0" err="1"/>
              <a:t>twitter.com</a:t>
            </a:r>
            <a:r>
              <a:rPr lang="de-DE" altLang="de-DE" sz="1800" dirty="0"/>
              <a:t>/</a:t>
            </a:r>
            <a:r>
              <a:rPr lang="de-DE" altLang="de-DE" sz="1800" dirty="0" err="1"/>
              <a:t>DGlaucomflecken</a:t>
            </a:r>
            <a:r>
              <a:rPr lang="de-DE" altLang="de-DE" sz="1800" dirty="0"/>
              <a:t>/</a:t>
            </a:r>
            <a:r>
              <a:rPr lang="de-DE" altLang="de-DE" sz="1800" dirty="0" err="1"/>
              <a:t>status</a:t>
            </a:r>
            <a:r>
              <a:rPr lang="de-DE" altLang="de-DE" sz="1800" dirty="0"/>
              <a:t>/1672422772612689920. </a:t>
            </a:r>
            <a:br>
              <a:rPr lang="de-DE" altLang="de-DE" sz="1800" i="1" dirty="0"/>
            </a:br>
            <a:br>
              <a:rPr lang="de-DE" altLang="de-DE" sz="1800" i="1" dirty="0"/>
            </a:br>
            <a:endParaRPr lang="de-DE" altLang="de-DE" sz="1800" dirty="0"/>
          </a:p>
        </p:txBody>
      </p:sp>
      <p:sp>
        <p:nvSpPr>
          <p:cNvPr id="9220" name="Text Box 5">
            <a:extLst>
              <a:ext uri="{FF2B5EF4-FFF2-40B4-BE49-F238E27FC236}">
                <a16:creationId xmlns:a16="http://schemas.microsoft.com/office/drawing/2014/main" id="{4CC45025-1C92-096D-2547-006BCA92A720}"/>
              </a:ext>
            </a:extLst>
          </p:cNvPr>
          <p:cNvSpPr txBox="1">
            <a:spLocks noChangeArrowheads="1"/>
          </p:cNvSpPr>
          <p:nvPr/>
        </p:nvSpPr>
        <p:spPr bwMode="auto">
          <a:xfrm>
            <a:off x="9875945" y="6461125"/>
            <a:ext cx="61266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eaLnBrk="1" hangingPunct="1"/>
            <a:r>
              <a:rPr lang="de-DE" altLang="de-DE" sz="2000" dirty="0">
                <a:solidFill>
                  <a:schemeClr val="bg1"/>
                </a:solidFill>
              </a:rPr>
              <a:t>052</a:t>
            </a:r>
          </a:p>
        </p:txBody>
      </p:sp>
      <p:pic>
        <p:nvPicPr>
          <p:cNvPr id="2050" name="Picture 2" descr="Bild">
            <a:extLst>
              <a:ext uri="{FF2B5EF4-FFF2-40B4-BE49-F238E27FC236}">
                <a16:creationId xmlns:a16="http://schemas.microsoft.com/office/drawing/2014/main" id="{66C93C58-1A01-A5EC-E66B-6CB18C4EF7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512" y="1641864"/>
            <a:ext cx="3398316" cy="4734191"/>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descr="Ein Bild, das Muster, Quadrat, Pixel, Design enthält.&#10;&#10;Automatisch generierte Beschreibung">
            <a:extLst>
              <a:ext uri="{FF2B5EF4-FFF2-40B4-BE49-F238E27FC236}">
                <a16:creationId xmlns:a16="http://schemas.microsoft.com/office/drawing/2014/main" id="{3B71115A-8394-D9F0-EC84-EE38CA66EC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5160" y="2222450"/>
            <a:ext cx="3573016" cy="3573016"/>
          </a:xfrm>
          <a:prstGeom prst="rect">
            <a:avLst/>
          </a:prstGeom>
        </p:spPr>
      </p:pic>
    </p:spTree>
    <p:extLst>
      <p:ext uri="{BB962C8B-B14F-4D97-AF65-F5344CB8AC3E}">
        <p14:creationId xmlns:p14="http://schemas.microsoft.com/office/powerpoint/2010/main" val="1283392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Propofol</a:t>
            </a:r>
            <a:r>
              <a:rPr lang="de-DE" dirty="0"/>
              <a:t> ist besser als Midazolam</a:t>
            </a:r>
          </a:p>
        </p:txBody>
      </p:sp>
      <p:sp>
        <p:nvSpPr>
          <p:cNvPr id="3" name="Rechteck 2"/>
          <p:cNvSpPr/>
          <p:nvPr/>
        </p:nvSpPr>
        <p:spPr>
          <a:xfrm>
            <a:off x="3707362" y="6359403"/>
            <a:ext cx="5454352" cy="461665"/>
          </a:xfrm>
          <a:prstGeom prst="rect">
            <a:avLst/>
          </a:prstGeom>
        </p:spPr>
        <p:txBody>
          <a:bodyPr wrap="square">
            <a:spAutoFit/>
          </a:bodyPr>
          <a:lstStyle/>
          <a:p>
            <a:pPr algn="r"/>
            <a:r>
              <a:rPr lang="de-DE" sz="1200" dirty="0">
                <a:solidFill>
                  <a:schemeClr val="accent1"/>
                </a:solidFill>
                <a:latin typeface="+mj-lt"/>
                <a:hlinkClick r:id="rId3" action="ppaction://hlinkfile"/>
              </a:rPr>
              <a:t>Leite, T.T., et al., </a:t>
            </a:r>
            <a:r>
              <a:rPr lang="de-DE" sz="1200" i="1" dirty="0">
                <a:solidFill>
                  <a:schemeClr val="accent1"/>
                </a:solidFill>
                <a:latin typeface="+mj-lt"/>
                <a:hlinkClick r:id="rId3" action="ppaction://hlinkfile"/>
              </a:rPr>
              <a:t>Renal Outcomes in </a:t>
            </a:r>
            <a:r>
              <a:rPr lang="de-DE" sz="1200" i="1" dirty="0" err="1">
                <a:solidFill>
                  <a:schemeClr val="accent1"/>
                </a:solidFill>
                <a:latin typeface="+mj-lt"/>
                <a:hlinkClick r:id="rId3" action="ppaction://hlinkfile"/>
              </a:rPr>
              <a:t>Critically</a:t>
            </a:r>
            <a:r>
              <a:rPr lang="de-DE" sz="1200" i="1" dirty="0">
                <a:solidFill>
                  <a:schemeClr val="accent1"/>
                </a:solidFill>
                <a:latin typeface="+mj-lt"/>
                <a:hlinkClick r:id="rId3" action="ppaction://hlinkfile"/>
              </a:rPr>
              <a:t> Ill </a:t>
            </a:r>
            <a:r>
              <a:rPr lang="de-DE" sz="1200" i="1" dirty="0" err="1">
                <a:solidFill>
                  <a:schemeClr val="accent1"/>
                </a:solidFill>
                <a:latin typeface="+mj-lt"/>
                <a:hlinkClick r:id="rId3" action="ppaction://hlinkfile"/>
              </a:rPr>
              <a:t>Patients</a:t>
            </a:r>
            <a:r>
              <a:rPr lang="de-DE" sz="1200" i="1" dirty="0">
                <a:solidFill>
                  <a:schemeClr val="accent1"/>
                </a:solidFill>
                <a:latin typeface="+mj-lt"/>
                <a:hlinkClick r:id="rId3" action="ppaction://hlinkfile"/>
              </a:rPr>
              <a:t> </a:t>
            </a:r>
            <a:r>
              <a:rPr lang="de-DE" sz="1200" i="1" dirty="0" err="1">
                <a:solidFill>
                  <a:schemeClr val="accent1"/>
                </a:solidFill>
                <a:latin typeface="+mj-lt"/>
                <a:hlinkClick r:id="rId3" action="ppaction://hlinkfile"/>
              </a:rPr>
              <a:t>Receiving</a:t>
            </a:r>
            <a:r>
              <a:rPr lang="de-DE" sz="1200" i="1" dirty="0">
                <a:solidFill>
                  <a:schemeClr val="accent1"/>
                </a:solidFill>
                <a:latin typeface="+mj-lt"/>
                <a:hlinkClick r:id="rId3" action="ppaction://hlinkfile"/>
              </a:rPr>
              <a:t> </a:t>
            </a:r>
            <a:r>
              <a:rPr lang="de-DE" sz="1200" i="1" dirty="0" err="1">
                <a:solidFill>
                  <a:schemeClr val="accent1"/>
                </a:solidFill>
                <a:latin typeface="+mj-lt"/>
                <a:hlinkClick r:id="rId3" action="ppaction://hlinkfile"/>
              </a:rPr>
              <a:t>Propofol</a:t>
            </a:r>
            <a:r>
              <a:rPr lang="de-DE" sz="1200" i="1" dirty="0">
                <a:solidFill>
                  <a:schemeClr val="accent1"/>
                </a:solidFill>
                <a:latin typeface="+mj-lt"/>
                <a:hlinkClick r:id="rId3" action="ppaction://hlinkfile"/>
              </a:rPr>
              <a:t> </a:t>
            </a:r>
            <a:r>
              <a:rPr lang="de-DE" sz="1200" i="1" dirty="0" err="1">
                <a:solidFill>
                  <a:schemeClr val="accent1"/>
                </a:solidFill>
                <a:latin typeface="+mj-lt"/>
                <a:hlinkClick r:id="rId3" action="ppaction://hlinkfile"/>
              </a:rPr>
              <a:t>or</a:t>
            </a:r>
            <a:r>
              <a:rPr lang="de-DE" sz="1200" i="1" dirty="0">
                <a:solidFill>
                  <a:schemeClr val="accent1"/>
                </a:solidFill>
                <a:latin typeface="+mj-lt"/>
                <a:hlinkClick r:id="rId3" action="ppaction://hlinkfile"/>
              </a:rPr>
              <a:t> Midazolam.</a:t>
            </a:r>
            <a:r>
              <a:rPr lang="de-DE" sz="1200" dirty="0">
                <a:solidFill>
                  <a:schemeClr val="accent1"/>
                </a:solidFill>
                <a:latin typeface="+mj-lt"/>
                <a:hlinkClick r:id="rId3" action="ppaction://hlinkfile"/>
              </a:rPr>
              <a:t> </a:t>
            </a:r>
            <a:r>
              <a:rPr lang="de-DE" sz="1200" dirty="0" err="1">
                <a:solidFill>
                  <a:schemeClr val="accent1"/>
                </a:solidFill>
                <a:latin typeface="+mj-lt"/>
                <a:hlinkClick r:id="rId3" action="ppaction://hlinkfile"/>
              </a:rPr>
              <a:t>Clin</a:t>
            </a:r>
            <a:r>
              <a:rPr lang="de-DE" sz="1200" dirty="0">
                <a:solidFill>
                  <a:schemeClr val="accent1"/>
                </a:solidFill>
                <a:latin typeface="+mj-lt"/>
                <a:hlinkClick r:id="rId3" action="ppaction://hlinkfile"/>
              </a:rPr>
              <a:t> J Am </a:t>
            </a:r>
            <a:r>
              <a:rPr lang="de-DE" sz="1200" dirty="0" err="1">
                <a:solidFill>
                  <a:schemeClr val="accent1"/>
                </a:solidFill>
                <a:latin typeface="+mj-lt"/>
                <a:hlinkClick r:id="rId3" action="ppaction://hlinkfile"/>
              </a:rPr>
              <a:t>Soc</a:t>
            </a:r>
            <a:r>
              <a:rPr lang="de-DE" sz="1200" dirty="0">
                <a:solidFill>
                  <a:schemeClr val="accent1"/>
                </a:solidFill>
                <a:latin typeface="+mj-lt"/>
                <a:hlinkClick r:id="rId3" action="ppaction://hlinkfile"/>
              </a:rPr>
              <a:t> </a:t>
            </a:r>
            <a:r>
              <a:rPr lang="de-DE" sz="1200" dirty="0" err="1">
                <a:solidFill>
                  <a:schemeClr val="accent1"/>
                </a:solidFill>
                <a:latin typeface="+mj-lt"/>
                <a:hlinkClick r:id="rId3" action="ppaction://hlinkfile"/>
              </a:rPr>
              <a:t>Nephrol</a:t>
            </a:r>
            <a:r>
              <a:rPr lang="de-DE" sz="1200" dirty="0">
                <a:solidFill>
                  <a:schemeClr val="accent1"/>
                </a:solidFill>
                <a:latin typeface="+mj-lt"/>
                <a:hlinkClick r:id="rId3" action="ppaction://hlinkfile"/>
              </a:rPr>
              <a:t>, 2015. </a:t>
            </a:r>
            <a:r>
              <a:rPr lang="de-DE" sz="1200" b="1" dirty="0">
                <a:solidFill>
                  <a:schemeClr val="accent1"/>
                </a:solidFill>
                <a:latin typeface="+mj-lt"/>
                <a:hlinkClick r:id="rId3" action="ppaction://hlinkfile"/>
              </a:rPr>
              <a:t>10</a:t>
            </a:r>
            <a:r>
              <a:rPr lang="de-DE" sz="1200" dirty="0">
                <a:solidFill>
                  <a:schemeClr val="accent1"/>
                </a:solidFill>
                <a:latin typeface="+mj-lt"/>
                <a:hlinkClick r:id="rId3" action="ppaction://hlinkfile"/>
              </a:rPr>
              <a:t>(11): p. 1937-45.</a:t>
            </a:r>
            <a:endParaRPr lang="de-DE" sz="1200" dirty="0">
              <a:solidFill>
                <a:schemeClr val="accent1"/>
              </a:solidFill>
              <a:latin typeface="+mj-lt"/>
            </a:endParaRPr>
          </a:p>
        </p:txBody>
      </p:sp>
      <p:pic>
        <p:nvPicPr>
          <p:cNvPr id="4" name="Grafik 3"/>
          <p:cNvPicPr>
            <a:picLocks noChangeAspect="1"/>
          </p:cNvPicPr>
          <p:nvPr/>
        </p:nvPicPr>
        <p:blipFill>
          <a:blip r:embed="rId4"/>
          <a:stretch>
            <a:fillRect/>
          </a:stretch>
        </p:blipFill>
        <p:spPr>
          <a:xfrm>
            <a:off x="1813687" y="1207700"/>
            <a:ext cx="8564626" cy="4442601"/>
          </a:xfrm>
          <a:prstGeom prst="rect">
            <a:avLst/>
          </a:prstGeom>
        </p:spPr>
      </p:pic>
    </p:spTree>
    <p:extLst>
      <p:ext uri="{BB962C8B-B14F-4D97-AF65-F5344CB8AC3E}">
        <p14:creationId xmlns:p14="http://schemas.microsoft.com/office/powerpoint/2010/main" val="6567597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99F29F-3CD6-BE55-1989-9122C11D9B7D}"/>
              </a:ext>
            </a:extLst>
          </p:cNvPr>
          <p:cNvSpPr>
            <a:spLocks noGrp="1"/>
          </p:cNvSpPr>
          <p:nvPr>
            <p:ph type="title"/>
          </p:nvPr>
        </p:nvSpPr>
        <p:spPr/>
        <p:txBody>
          <a:bodyPr/>
          <a:lstStyle/>
          <a:p>
            <a:r>
              <a:rPr lang="de-DE" dirty="0"/>
              <a:t>Ermöglichen Aminosäuren </a:t>
            </a:r>
            <a:r>
              <a:rPr lang="de-DE" dirty="0" err="1"/>
              <a:t>Nephro</a:t>
            </a:r>
            <a:r>
              <a:rPr lang="de-DE" dirty="0"/>
              <a:t>- Protektion?</a:t>
            </a:r>
          </a:p>
        </p:txBody>
      </p:sp>
      <p:sp>
        <p:nvSpPr>
          <p:cNvPr id="3" name="Inhaltsplatzhalter 2">
            <a:extLst>
              <a:ext uri="{FF2B5EF4-FFF2-40B4-BE49-F238E27FC236}">
                <a16:creationId xmlns:a16="http://schemas.microsoft.com/office/drawing/2014/main" id="{ECD2F5CC-742B-7042-ACF4-A88DF422F609}"/>
              </a:ext>
            </a:extLst>
          </p:cNvPr>
          <p:cNvSpPr>
            <a:spLocks noGrp="1"/>
          </p:cNvSpPr>
          <p:nvPr>
            <p:ph idx="1"/>
          </p:nvPr>
        </p:nvSpPr>
        <p:spPr/>
        <p:txBody>
          <a:bodyPr>
            <a:normAutofit/>
          </a:bodyPr>
          <a:lstStyle/>
          <a:p>
            <a:r>
              <a:rPr lang="de-DE" dirty="0"/>
              <a:t>Idee: Zufuhr von Aminosäuren und Proteinen führen zu einer erhöhten renalen Perfusion / GFR / kortikale Oxygenierung</a:t>
            </a:r>
          </a:p>
          <a:p>
            <a:r>
              <a:rPr lang="de-DE" b="1" dirty="0"/>
              <a:t>renale Reservekapazität (RRC / </a:t>
            </a:r>
            <a:r>
              <a:rPr lang="de-DE" dirty="0"/>
              <a:t>renal </a:t>
            </a:r>
            <a:r>
              <a:rPr lang="de-DE" dirty="0" err="1"/>
              <a:t>functional</a:t>
            </a:r>
            <a:r>
              <a:rPr lang="de-DE" dirty="0"/>
              <a:t> </a:t>
            </a:r>
            <a:r>
              <a:rPr lang="de-DE" dirty="0" err="1"/>
              <a:t>reserve</a:t>
            </a:r>
            <a:r>
              <a:rPr lang="de-DE" dirty="0"/>
              <a:t> RFR)</a:t>
            </a:r>
          </a:p>
          <a:p>
            <a:pPr lvl="1"/>
            <a:r>
              <a:rPr lang="de-DE" dirty="0"/>
              <a:t>Differenz Nierenfunktion Fastenbedingungen und Proteinbelastung</a:t>
            </a:r>
          </a:p>
          <a:p>
            <a:pPr lvl="1"/>
            <a:r>
              <a:rPr lang="de-DE" dirty="0"/>
              <a:t>Gesunde ~ 25% der basalen Nierenfunktion </a:t>
            </a:r>
          </a:p>
          <a:p>
            <a:pPr lvl="1"/>
            <a:r>
              <a:rPr lang="de-DE" dirty="0"/>
              <a:t>Steigerung ist ein Indikator für „Nierengesundheit“</a:t>
            </a:r>
          </a:p>
          <a:p>
            <a:pPr lvl="1"/>
            <a:r>
              <a:rPr lang="de-DE" dirty="0"/>
              <a:t>Aber CKD / </a:t>
            </a:r>
            <a:r>
              <a:rPr lang="de-DE" dirty="0" err="1"/>
              <a:t>Einnierigkeit</a:t>
            </a:r>
            <a:r>
              <a:rPr lang="de-DE" dirty="0"/>
              <a:t> oder akut bzw. chronisch geschädigter Niere findet sich </a:t>
            </a:r>
            <a:r>
              <a:rPr lang="de-DE" b="1" dirty="0"/>
              <a:t>keine </a:t>
            </a:r>
            <a:r>
              <a:rPr lang="de-DE" dirty="0"/>
              <a:t>Erhöhung der Nierenfunktion durch eine hohe Proteinzufuhr </a:t>
            </a:r>
          </a:p>
        </p:txBody>
      </p:sp>
      <p:sp>
        <p:nvSpPr>
          <p:cNvPr id="7" name="Rectangle 5">
            <a:extLst>
              <a:ext uri="{FF2B5EF4-FFF2-40B4-BE49-F238E27FC236}">
                <a16:creationId xmlns:a16="http://schemas.microsoft.com/office/drawing/2014/main" id="{A8D715F8-D934-0B3C-299B-33A280EBD562}"/>
              </a:ext>
            </a:extLst>
          </p:cNvPr>
          <p:cNvSpPr txBox="1">
            <a:spLocks noChangeArrowheads="1"/>
          </p:cNvSpPr>
          <p:nvPr/>
        </p:nvSpPr>
        <p:spPr bwMode="auto">
          <a:xfrm>
            <a:off x="5945350" y="6176963"/>
            <a:ext cx="3662476" cy="473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defPPr>
              <a:defRPr lang="de-DE"/>
            </a:defPPr>
            <a:lvl1pPr marL="0" algn="ctr" defTabSz="914400" rtl="0" eaLnBrk="1" latinLnBrk="0" hangingPunct="1">
              <a:lnSpc>
                <a:spcPct val="100000"/>
              </a:lnSpc>
              <a:spcBef>
                <a:spcPct val="0"/>
              </a:spcBef>
              <a:defRPr lang="de-DE" sz="900" b="1" kern="1200">
                <a:solidFill>
                  <a:srgbClr val="47CBC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Fliser D; J Am </a:t>
            </a:r>
            <a:r>
              <a:rPr lang="de-DE" dirty="0" err="1"/>
              <a:t>Soc</a:t>
            </a:r>
            <a:r>
              <a:rPr lang="de-DE" dirty="0"/>
              <a:t> </a:t>
            </a:r>
            <a:r>
              <a:rPr lang="de-DE" dirty="0" err="1"/>
              <a:t>Nephrol</a:t>
            </a:r>
            <a:r>
              <a:rPr lang="de-DE" dirty="0"/>
              <a:t> 1993; 3:1371</a:t>
            </a:r>
          </a:p>
          <a:p>
            <a:r>
              <a:rPr lang="de-DE" dirty="0" err="1"/>
              <a:t>Jufar</a:t>
            </a:r>
            <a:r>
              <a:rPr lang="de-DE" dirty="0"/>
              <a:t> AH; Acta ­</a:t>
            </a:r>
            <a:r>
              <a:rPr lang="de-DE" dirty="0" err="1"/>
              <a:t>Physiol</a:t>
            </a:r>
            <a:r>
              <a:rPr lang="de-DE" dirty="0"/>
              <a:t> [</a:t>
            </a:r>
            <a:r>
              <a:rPr lang="de-DE" dirty="0" err="1"/>
              <a:t>Oxf</a:t>
            </a:r>
            <a:r>
              <a:rPr lang="de-DE" dirty="0"/>
              <a:t>] 2023; 237:e13919</a:t>
            </a:r>
          </a:p>
          <a:p>
            <a:r>
              <a:rPr lang="de-DE" dirty="0"/>
              <a:t>Sharma A; Nephron </a:t>
            </a:r>
            <a:r>
              <a:rPr lang="de-DE" dirty="0" err="1"/>
              <a:t>Clin</a:t>
            </a:r>
            <a:r>
              <a:rPr lang="de-DE" dirty="0"/>
              <a:t> </a:t>
            </a:r>
            <a:r>
              <a:rPr lang="de-DE" dirty="0" err="1"/>
              <a:t>Pract</a:t>
            </a:r>
            <a:r>
              <a:rPr lang="de-DE" dirty="0"/>
              <a:t> 2014; 127:94</a:t>
            </a:r>
          </a:p>
          <a:p>
            <a:r>
              <a:rPr lang="de-DE" dirty="0"/>
              <a:t>(</a:t>
            </a:r>
            <a:r>
              <a:rPr lang="de-DE" dirty="0" err="1"/>
              <a:t>Samoni</a:t>
            </a:r>
            <a:r>
              <a:rPr lang="de-DE" dirty="0"/>
              <a:t> S; J </a:t>
            </a:r>
            <a:r>
              <a:rPr lang="de-DE" dirty="0" err="1"/>
              <a:t>Nephrol</a:t>
            </a:r>
            <a:r>
              <a:rPr lang="de-DE" dirty="0"/>
              <a:t> 2021; 34:403).</a:t>
            </a:r>
          </a:p>
        </p:txBody>
      </p:sp>
    </p:spTree>
    <p:extLst>
      <p:ext uri="{BB962C8B-B14F-4D97-AF65-F5344CB8AC3E}">
        <p14:creationId xmlns:p14="http://schemas.microsoft.com/office/powerpoint/2010/main" val="32486105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1B37A-6329-FA47-AA69-F22C3764D255}"/>
            </a:ext>
          </a:extLst>
        </p:cNvPr>
        <p:cNvGrpSpPr/>
        <p:nvPr/>
      </p:nvGrpSpPr>
      <p:grpSpPr>
        <a:xfrm>
          <a:off x="0" y="0"/>
          <a:ext cx="0" cy="0"/>
          <a:chOff x="0" y="0"/>
          <a:chExt cx="0" cy="0"/>
        </a:xfrm>
      </p:grpSpPr>
      <p:sp>
        <p:nvSpPr>
          <p:cNvPr id="9218" name="Titel 1">
            <a:extLst>
              <a:ext uri="{FF2B5EF4-FFF2-40B4-BE49-F238E27FC236}">
                <a16:creationId xmlns:a16="http://schemas.microsoft.com/office/drawing/2014/main" id="{97C13360-6CAD-4A2F-924E-BEACCF57BDE7}"/>
              </a:ext>
            </a:extLst>
          </p:cNvPr>
          <p:cNvSpPr>
            <a:spLocks noGrp="1"/>
          </p:cNvSpPr>
          <p:nvPr>
            <p:ph type="title"/>
          </p:nvPr>
        </p:nvSpPr>
        <p:spPr>
          <a:xfrm>
            <a:off x="1631504" y="188640"/>
            <a:ext cx="9036496" cy="1143000"/>
          </a:xfrm>
        </p:spPr>
        <p:txBody>
          <a:bodyPr/>
          <a:lstStyle/>
          <a:p>
            <a:r>
              <a:rPr lang="de-DE" sz="2400" dirty="0"/>
              <a:t>Renale Funktionsreserve</a:t>
            </a:r>
            <a:br>
              <a:rPr lang="de-DE" sz="2400" dirty="0"/>
            </a:br>
            <a:br>
              <a:rPr lang="de-DE" sz="1000" dirty="0"/>
            </a:br>
            <a:r>
              <a:rPr lang="de-DE" sz="1400" dirty="0"/>
              <a:t>Cristina Popa @ </a:t>
            </a:r>
            <a:r>
              <a:rPr lang="de-DE" sz="1400" dirty="0" err="1"/>
              <a:t>nephroseeker</a:t>
            </a:r>
            <a:endParaRPr lang="de-DE" altLang="de-DE" sz="1400" dirty="0"/>
          </a:p>
        </p:txBody>
      </p:sp>
      <p:sp>
        <p:nvSpPr>
          <p:cNvPr id="9220" name="Text Box 5">
            <a:extLst>
              <a:ext uri="{FF2B5EF4-FFF2-40B4-BE49-F238E27FC236}">
                <a16:creationId xmlns:a16="http://schemas.microsoft.com/office/drawing/2014/main" id="{9D249A30-7F4B-AAE8-B94B-0EF743700E8C}"/>
              </a:ext>
            </a:extLst>
          </p:cNvPr>
          <p:cNvSpPr txBox="1">
            <a:spLocks noChangeArrowheads="1"/>
          </p:cNvSpPr>
          <p:nvPr/>
        </p:nvSpPr>
        <p:spPr bwMode="auto">
          <a:xfrm>
            <a:off x="9875945" y="6461125"/>
            <a:ext cx="61266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eaLnBrk="1" hangingPunct="1"/>
            <a:r>
              <a:rPr lang="de-DE" altLang="de-DE" sz="2000" dirty="0">
                <a:solidFill>
                  <a:schemeClr val="bg1"/>
                </a:solidFill>
              </a:rPr>
              <a:t>040</a:t>
            </a:r>
          </a:p>
        </p:txBody>
      </p:sp>
      <p:pic>
        <p:nvPicPr>
          <p:cNvPr id="6" name="Grafik 5">
            <a:extLst>
              <a:ext uri="{FF2B5EF4-FFF2-40B4-BE49-F238E27FC236}">
                <a16:creationId xmlns:a16="http://schemas.microsoft.com/office/drawing/2014/main" id="{18C1C172-1701-0CD6-AD3A-AF8FD81A866C}"/>
              </a:ext>
            </a:extLst>
          </p:cNvPr>
          <p:cNvPicPr>
            <a:picLocks noChangeAspect="1"/>
          </p:cNvPicPr>
          <p:nvPr/>
        </p:nvPicPr>
        <p:blipFill>
          <a:blip r:embed="rId2"/>
          <a:srcRect t="1050" b="56951"/>
          <a:stretch/>
        </p:blipFill>
        <p:spPr>
          <a:xfrm>
            <a:off x="767408" y="1063550"/>
            <a:ext cx="10454927" cy="5631029"/>
          </a:xfrm>
          <a:prstGeom prst="rect">
            <a:avLst/>
          </a:prstGeom>
        </p:spPr>
      </p:pic>
    </p:spTree>
    <p:extLst>
      <p:ext uri="{BB962C8B-B14F-4D97-AF65-F5344CB8AC3E}">
        <p14:creationId xmlns:p14="http://schemas.microsoft.com/office/powerpoint/2010/main" val="10043568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A53F3-08D7-2ABD-4DD2-A4EB7062E109}"/>
            </a:ext>
          </a:extLst>
        </p:cNvPr>
        <p:cNvGrpSpPr/>
        <p:nvPr/>
      </p:nvGrpSpPr>
      <p:grpSpPr>
        <a:xfrm>
          <a:off x="0" y="0"/>
          <a:ext cx="0" cy="0"/>
          <a:chOff x="0" y="0"/>
          <a:chExt cx="0" cy="0"/>
        </a:xfrm>
      </p:grpSpPr>
      <p:sp>
        <p:nvSpPr>
          <p:cNvPr id="9218" name="Titel 1">
            <a:extLst>
              <a:ext uri="{FF2B5EF4-FFF2-40B4-BE49-F238E27FC236}">
                <a16:creationId xmlns:a16="http://schemas.microsoft.com/office/drawing/2014/main" id="{1BF4F6AC-FFED-B7BB-FBE4-1FBF4C096BDE}"/>
              </a:ext>
            </a:extLst>
          </p:cNvPr>
          <p:cNvSpPr>
            <a:spLocks noGrp="1"/>
          </p:cNvSpPr>
          <p:nvPr>
            <p:ph type="title"/>
          </p:nvPr>
        </p:nvSpPr>
        <p:spPr>
          <a:xfrm>
            <a:off x="191344" y="413792"/>
            <a:ext cx="11737304" cy="1143000"/>
          </a:xfrm>
        </p:spPr>
        <p:txBody>
          <a:bodyPr>
            <a:normAutofit fontScale="90000"/>
          </a:bodyPr>
          <a:lstStyle/>
          <a:p>
            <a:r>
              <a:rPr lang="en-US" sz="2400" dirty="0" err="1">
                <a:latin typeface="Arial" panose="020B0604020202020204" pitchFamily="34" charset="0"/>
                <a:ea typeface="Times New Roman" panose="02020603050405020304" pitchFamily="18" charset="0"/>
              </a:rPr>
              <a:t>Aminosäurenmischung</a:t>
            </a:r>
            <a:r>
              <a:rPr lang="en-US" sz="2400" dirty="0">
                <a:latin typeface="Arial" panose="020B0604020202020204" pitchFamily="34" charset="0"/>
                <a:ea typeface="Times New Roman" panose="02020603050405020304" pitchFamily="18" charset="0"/>
              </a:rPr>
              <a:t> in </a:t>
            </a:r>
            <a:r>
              <a:rPr lang="en-US" sz="2400" dirty="0" err="1">
                <a:latin typeface="Arial" panose="020B0604020202020204" pitchFamily="34" charset="0"/>
                <a:ea typeface="Times New Roman" panose="02020603050405020304" pitchFamily="18" charset="0"/>
              </a:rPr>
              <a:t>einer</a:t>
            </a:r>
            <a:r>
              <a:rPr lang="en-US" sz="2400" dirty="0">
                <a:latin typeface="Arial" panose="020B0604020202020204" pitchFamily="34" charset="0"/>
                <a:ea typeface="Times New Roman" panose="02020603050405020304" pitchFamily="18" charset="0"/>
              </a:rPr>
              <a:t> </a:t>
            </a:r>
            <a:r>
              <a:rPr lang="en-US" sz="2400" dirty="0" err="1">
                <a:latin typeface="Arial" panose="020B0604020202020204" pitchFamily="34" charset="0"/>
                <a:ea typeface="Times New Roman" panose="02020603050405020304" pitchFamily="18" charset="0"/>
              </a:rPr>
              <a:t>Dosis</a:t>
            </a:r>
            <a:r>
              <a:rPr lang="en-US" sz="2400" dirty="0">
                <a:latin typeface="Arial" panose="020B0604020202020204" pitchFamily="34" charset="0"/>
                <a:ea typeface="Times New Roman" panose="02020603050405020304" pitchFamily="18" charset="0"/>
              </a:rPr>
              <a:t> von 2 g pro </a:t>
            </a:r>
            <a:r>
              <a:rPr lang="en-US" sz="2400" dirty="0" err="1">
                <a:latin typeface="Arial" panose="020B0604020202020204" pitchFamily="34" charset="0"/>
                <a:ea typeface="Times New Roman" panose="02020603050405020304" pitchFamily="18" charset="0"/>
              </a:rPr>
              <a:t>Kilogramm</a:t>
            </a:r>
            <a:r>
              <a:rPr lang="en-US" sz="2400" dirty="0">
                <a:latin typeface="Arial" panose="020B0604020202020204" pitchFamily="34" charset="0"/>
                <a:ea typeface="Times New Roman" panose="02020603050405020304" pitchFamily="18" charset="0"/>
              </a:rPr>
              <a:t> </a:t>
            </a:r>
            <a:r>
              <a:rPr lang="en-US" sz="2400" dirty="0" err="1">
                <a:latin typeface="Arial" panose="020B0604020202020204" pitchFamily="34" charset="0"/>
                <a:ea typeface="Times New Roman" panose="02020603050405020304" pitchFamily="18" charset="0"/>
              </a:rPr>
              <a:t>idealen</a:t>
            </a:r>
            <a:r>
              <a:rPr lang="en-US" sz="2400" dirty="0">
                <a:latin typeface="Arial" panose="020B0604020202020204" pitchFamily="34" charset="0"/>
                <a:ea typeface="Times New Roman" panose="02020603050405020304" pitchFamily="18" charset="0"/>
              </a:rPr>
              <a:t> </a:t>
            </a:r>
            <a:r>
              <a:rPr lang="en-US" sz="2400" dirty="0" err="1">
                <a:latin typeface="Arial" panose="020B0604020202020204" pitchFamily="34" charset="0"/>
                <a:ea typeface="Times New Roman" panose="02020603050405020304" pitchFamily="18" charset="0"/>
              </a:rPr>
              <a:t>Körpergewichts</a:t>
            </a:r>
            <a:r>
              <a:rPr lang="en-US" sz="2400" dirty="0">
                <a:latin typeface="Arial" panose="020B0604020202020204" pitchFamily="34" charset="0"/>
                <a:ea typeface="Times New Roman" panose="02020603050405020304" pitchFamily="18" charset="0"/>
              </a:rPr>
              <a:t> pro Tag </a:t>
            </a:r>
            <a:r>
              <a:rPr lang="en-US" sz="2400" dirty="0" err="1">
                <a:latin typeface="Arial" panose="020B0604020202020204" pitchFamily="34" charset="0"/>
                <a:ea typeface="Times New Roman" panose="02020603050405020304" pitchFamily="18" charset="0"/>
              </a:rPr>
              <a:t>reduziert</a:t>
            </a:r>
            <a:r>
              <a:rPr lang="en-US" sz="2400" dirty="0">
                <a:latin typeface="Arial" panose="020B0604020202020204" pitchFamily="34" charset="0"/>
                <a:ea typeface="Times New Roman" panose="02020603050405020304" pitchFamily="18" charset="0"/>
              </a:rPr>
              <a:t> AKI </a:t>
            </a:r>
            <a:r>
              <a:rPr lang="en-US" sz="2400" dirty="0" err="1">
                <a:latin typeface="Arial" panose="020B0604020202020204" pitchFamily="34" charset="0"/>
                <a:ea typeface="Times New Roman" panose="02020603050405020304" pitchFamily="18" charset="0"/>
              </a:rPr>
              <a:t>bei</a:t>
            </a:r>
            <a:r>
              <a:rPr lang="en-US" sz="2400" dirty="0">
                <a:latin typeface="Arial" panose="020B0604020202020204" pitchFamily="34" charset="0"/>
                <a:ea typeface="Times New Roman" panose="02020603050405020304" pitchFamily="18" charset="0"/>
              </a:rPr>
              <a:t> </a:t>
            </a:r>
            <a:r>
              <a:rPr lang="en-US" sz="2400" dirty="0" err="1">
                <a:latin typeface="Arial" panose="020B0604020202020204" pitchFamily="34" charset="0"/>
                <a:ea typeface="Times New Roman" panose="02020603050405020304" pitchFamily="18" charset="0"/>
              </a:rPr>
              <a:t>herzchirurgischen</a:t>
            </a:r>
            <a:r>
              <a:rPr lang="en-US" sz="2400" dirty="0">
                <a:latin typeface="Arial" panose="020B0604020202020204" pitchFamily="34" charset="0"/>
                <a:ea typeface="Times New Roman" panose="02020603050405020304" pitchFamily="18" charset="0"/>
              </a:rPr>
              <a:t> </a:t>
            </a:r>
            <a:r>
              <a:rPr lang="en-US" sz="2400" dirty="0" err="1">
                <a:latin typeface="Arial" panose="020B0604020202020204" pitchFamily="34" charset="0"/>
                <a:ea typeface="Times New Roman" panose="02020603050405020304" pitchFamily="18" charset="0"/>
              </a:rPr>
              <a:t>Patient:innen</a:t>
            </a:r>
            <a:br>
              <a:rPr lang="en-US" sz="2400" dirty="0">
                <a:latin typeface="Arial" panose="020B0604020202020204" pitchFamily="34" charset="0"/>
                <a:ea typeface="Times New Roman" panose="02020603050405020304" pitchFamily="18" charset="0"/>
              </a:rPr>
            </a:br>
            <a:r>
              <a:rPr lang="de-DE" sz="1800" dirty="0" err="1">
                <a:effectLst/>
                <a:latin typeface="Arial" panose="020B0604020202020204" pitchFamily="34" charset="0"/>
                <a:ea typeface="Calibri" panose="020F0502020204030204" pitchFamily="34" charset="0"/>
                <a:cs typeface="Times New Roman" panose="02020603050405020304" pitchFamily="18" charset="0"/>
              </a:rPr>
              <a:t>Landoni</a:t>
            </a:r>
            <a:r>
              <a:rPr lang="de-DE" sz="1800" dirty="0">
                <a:effectLst/>
                <a:latin typeface="Arial" panose="020B0604020202020204" pitchFamily="34" charset="0"/>
                <a:ea typeface="Calibri" panose="020F0502020204030204" pitchFamily="34" charset="0"/>
                <a:cs typeface="Times New Roman" panose="02020603050405020304" pitchFamily="18" charset="0"/>
              </a:rPr>
              <a:t> et al., N Engl J </a:t>
            </a:r>
            <a:r>
              <a:rPr lang="de-DE" sz="1800" dirty="0" err="1">
                <a:effectLst/>
                <a:latin typeface="Arial" panose="020B0604020202020204" pitchFamily="34" charset="0"/>
                <a:ea typeface="Calibri" panose="020F0502020204030204" pitchFamily="34" charset="0"/>
                <a:cs typeface="Times New Roman" panose="02020603050405020304" pitchFamily="18" charset="0"/>
              </a:rPr>
              <a:t>Med</a:t>
            </a:r>
            <a:r>
              <a:rPr lang="de-DE" sz="1800" dirty="0">
                <a:effectLst/>
                <a:latin typeface="Arial" panose="020B0604020202020204" pitchFamily="34" charset="0"/>
                <a:ea typeface="Calibri" panose="020F0502020204030204" pitchFamily="34" charset="0"/>
                <a:cs typeface="Times New Roman" panose="02020603050405020304" pitchFamily="18" charset="0"/>
              </a:rPr>
              <a:t> .2024; 391(8):687-698 </a:t>
            </a:r>
            <a:br>
              <a:rPr lang="de-DE" altLang="de-DE" sz="1800" i="1" dirty="0"/>
            </a:br>
            <a:endParaRPr lang="de-DE" altLang="de-DE" sz="1800" dirty="0"/>
          </a:p>
        </p:txBody>
      </p:sp>
      <p:sp>
        <p:nvSpPr>
          <p:cNvPr id="9220" name="Text Box 5">
            <a:extLst>
              <a:ext uri="{FF2B5EF4-FFF2-40B4-BE49-F238E27FC236}">
                <a16:creationId xmlns:a16="http://schemas.microsoft.com/office/drawing/2014/main" id="{780E4B06-C7FC-3251-98FD-AF03FF9736BD}"/>
              </a:ext>
            </a:extLst>
          </p:cNvPr>
          <p:cNvSpPr txBox="1">
            <a:spLocks noChangeArrowheads="1"/>
          </p:cNvSpPr>
          <p:nvPr/>
        </p:nvSpPr>
        <p:spPr bwMode="auto">
          <a:xfrm>
            <a:off x="9875945" y="6461125"/>
            <a:ext cx="61266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eaLnBrk="1" hangingPunct="1"/>
            <a:r>
              <a:rPr lang="de-DE" altLang="de-DE" sz="2000" dirty="0">
                <a:solidFill>
                  <a:schemeClr val="bg1"/>
                </a:solidFill>
              </a:rPr>
              <a:t>053</a:t>
            </a:r>
          </a:p>
        </p:txBody>
      </p:sp>
      <p:sp>
        <p:nvSpPr>
          <p:cNvPr id="3" name="Textfeld 2">
            <a:extLst>
              <a:ext uri="{FF2B5EF4-FFF2-40B4-BE49-F238E27FC236}">
                <a16:creationId xmlns:a16="http://schemas.microsoft.com/office/drawing/2014/main" id="{C4DDA041-FD32-0A7A-E4AF-BE0ACE8675B9}"/>
              </a:ext>
            </a:extLst>
          </p:cNvPr>
          <p:cNvSpPr txBox="1"/>
          <p:nvPr/>
        </p:nvSpPr>
        <p:spPr>
          <a:xfrm>
            <a:off x="11128683" y="6453336"/>
            <a:ext cx="655949" cy="430887"/>
          </a:xfrm>
          <a:prstGeom prst="rect">
            <a:avLst/>
          </a:prstGeom>
          <a:noFill/>
        </p:spPr>
        <p:txBody>
          <a:bodyPr wrap="none" rtlCol="0">
            <a:spAutoFit/>
          </a:bodyPr>
          <a:lstStyle/>
          <a:p>
            <a:r>
              <a:rPr lang="fr-FR" sz="2200" dirty="0"/>
              <a:t>044</a:t>
            </a:r>
          </a:p>
        </p:txBody>
      </p:sp>
      <p:pic>
        <p:nvPicPr>
          <p:cNvPr id="1026" name="Picture 2">
            <a:extLst>
              <a:ext uri="{FF2B5EF4-FFF2-40B4-BE49-F238E27FC236}">
                <a16:creationId xmlns:a16="http://schemas.microsoft.com/office/drawing/2014/main" id="{CC4E7EBB-42C3-966C-C4DE-544C2BC035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605"/>
          <a:stretch/>
        </p:blipFill>
        <p:spPr bwMode="auto">
          <a:xfrm>
            <a:off x="491716" y="1525736"/>
            <a:ext cx="11208568" cy="5004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0861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5085C-0BA7-7D9E-704A-FD77CC93C1D0}"/>
            </a:ext>
          </a:extLst>
        </p:cNvPr>
        <p:cNvGrpSpPr/>
        <p:nvPr/>
      </p:nvGrpSpPr>
      <p:grpSpPr>
        <a:xfrm>
          <a:off x="0" y="0"/>
          <a:ext cx="0" cy="0"/>
          <a:chOff x="0" y="0"/>
          <a:chExt cx="0" cy="0"/>
        </a:xfrm>
      </p:grpSpPr>
      <p:sp>
        <p:nvSpPr>
          <p:cNvPr id="9218" name="Titel 1">
            <a:extLst>
              <a:ext uri="{FF2B5EF4-FFF2-40B4-BE49-F238E27FC236}">
                <a16:creationId xmlns:a16="http://schemas.microsoft.com/office/drawing/2014/main" id="{C9ADAFF0-58B8-89C8-4429-26CBAEBEC419}"/>
              </a:ext>
            </a:extLst>
          </p:cNvPr>
          <p:cNvSpPr>
            <a:spLocks noGrp="1"/>
          </p:cNvSpPr>
          <p:nvPr>
            <p:ph type="title"/>
          </p:nvPr>
        </p:nvSpPr>
        <p:spPr>
          <a:xfrm>
            <a:off x="191344" y="413792"/>
            <a:ext cx="11737304" cy="1143000"/>
          </a:xfrm>
        </p:spPr>
        <p:txBody>
          <a:bodyPr>
            <a:normAutofit fontScale="90000"/>
          </a:bodyPr>
          <a:lstStyle/>
          <a:p>
            <a:r>
              <a:rPr lang="en-US" sz="2400" dirty="0" err="1">
                <a:latin typeface="Arial" panose="020B0604020202020204" pitchFamily="34" charset="0"/>
                <a:ea typeface="Times New Roman" panose="02020603050405020304" pitchFamily="18" charset="0"/>
              </a:rPr>
              <a:t>Aminosäurenmischung</a:t>
            </a:r>
            <a:r>
              <a:rPr lang="en-US" sz="2400" dirty="0">
                <a:latin typeface="Arial" panose="020B0604020202020204" pitchFamily="34" charset="0"/>
                <a:ea typeface="Times New Roman" panose="02020603050405020304" pitchFamily="18" charset="0"/>
              </a:rPr>
              <a:t> in </a:t>
            </a:r>
            <a:r>
              <a:rPr lang="en-US" sz="2400" dirty="0" err="1">
                <a:latin typeface="Arial" panose="020B0604020202020204" pitchFamily="34" charset="0"/>
                <a:ea typeface="Times New Roman" panose="02020603050405020304" pitchFamily="18" charset="0"/>
              </a:rPr>
              <a:t>einer</a:t>
            </a:r>
            <a:r>
              <a:rPr lang="en-US" sz="2400" dirty="0">
                <a:latin typeface="Arial" panose="020B0604020202020204" pitchFamily="34" charset="0"/>
                <a:ea typeface="Times New Roman" panose="02020603050405020304" pitchFamily="18" charset="0"/>
              </a:rPr>
              <a:t> </a:t>
            </a:r>
            <a:r>
              <a:rPr lang="en-US" sz="2400" dirty="0" err="1">
                <a:latin typeface="Arial" panose="020B0604020202020204" pitchFamily="34" charset="0"/>
                <a:ea typeface="Times New Roman" panose="02020603050405020304" pitchFamily="18" charset="0"/>
              </a:rPr>
              <a:t>Dosis</a:t>
            </a:r>
            <a:r>
              <a:rPr lang="en-US" sz="2400" dirty="0">
                <a:latin typeface="Arial" panose="020B0604020202020204" pitchFamily="34" charset="0"/>
                <a:ea typeface="Times New Roman" panose="02020603050405020304" pitchFamily="18" charset="0"/>
              </a:rPr>
              <a:t> von 2 g pro </a:t>
            </a:r>
            <a:r>
              <a:rPr lang="en-US" sz="2400" dirty="0" err="1">
                <a:latin typeface="Arial" panose="020B0604020202020204" pitchFamily="34" charset="0"/>
                <a:ea typeface="Times New Roman" panose="02020603050405020304" pitchFamily="18" charset="0"/>
              </a:rPr>
              <a:t>Kilogramm</a:t>
            </a:r>
            <a:r>
              <a:rPr lang="en-US" sz="2400" dirty="0">
                <a:latin typeface="Arial" panose="020B0604020202020204" pitchFamily="34" charset="0"/>
                <a:ea typeface="Times New Roman" panose="02020603050405020304" pitchFamily="18" charset="0"/>
              </a:rPr>
              <a:t> </a:t>
            </a:r>
            <a:r>
              <a:rPr lang="en-US" sz="2400" dirty="0" err="1">
                <a:latin typeface="Arial" panose="020B0604020202020204" pitchFamily="34" charset="0"/>
                <a:ea typeface="Times New Roman" panose="02020603050405020304" pitchFamily="18" charset="0"/>
              </a:rPr>
              <a:t>idealen</a:t>
            </a:r>
            <a:r>
              <a:rPr lang="en-US" sz="2400" dirty="0">
                <a:latin typeface="Arial" panose="020B0604020202020204" pitchFamily="34" charset="0"/>
                <a:ea typeface="Times New Roman" panose="02020603050405020304" pitchFamily="18" charset="0"/>
              </a:rPr>
              <a:t> </a:t>
            </a:r>
            <a:r>
              <a:rPr lang="en-US" sz="2400" dirty="0" err="1">
                <a:latin typeface="Arial" panose="020B0604020202020204" pitchFamily="34" charset="0"/>
                <a:ea typeface="Times New Roman" panose="02020603050405020304" pitchFamily="18" charset="0"/>
              </a:rPr>
              <a:t>Körpergewichts</a:t>
            </a:r>
            <a:r>
              <a:rPr lang="en-US" sz="2400" dirty="0">
                <a:latin typeface="Arial" panose="020B0604020202020204" pitchFamily="34" charset="0"/>
                <a:ea typeface="Times New Roman" panose="02020603050405020304" pitchFamily="18" charset="0"/>
              </a:rPr>
              <a:t> pro Tag </a:t>
            </a:r>
            <a:r>
              <a:rPr lang="en-US" sz="2400" dirty="0" err="1">
                <a:latin typeface="Arial" panose="020B0604020202020204" pitchFamily="34" charset="0"/>
                <a:ea typeface="Times New Roman" panose="02020603050405020304" pitchFamily="18" charset="0"/>
              </a:rPr>
              <a:t>reduziert</a:t>
            </a:r>
            <a:r>
              <a:rPr lang="en-US" sz="2400" dirty="0">
                <a:latin typeface="Arial" panose="020B0604020202020204" pitchFamily="34" charset="0"/>
                <a:ea typeface="Times New Roman" panose="02020603050405020304" pitchFamily="18" charset="0"/>
              </a:rPr>
              <a:t> AKI </a:t>
            </a:r>
            <a:r>
              <a:rPr lang="en-US" sz="2400" dirty="0" err="1">
                <a:latin typeface="Arial" panose="020B0604020202020204" pitchFamily="34" charset="0"/>
                <a:ea typeface="Times New Roman" panose="02020603050405020304" pitchFamily="18" charset="0"/>
              </a:rPr>
              <a:t>bei</a:t>
            </a:r>
            <a:r>
              <a:rPr lang="en-US" sz="2400" dirty="0">
                <a:latin typeface="Arial" panose="020B0604020202020204" pitchFamily="34" charset="0"/>
                <a:ea typeface="Times New Roman" panose="02020603050405020304" pitchFamily="18" charset="0"/>
              </a:rPr>
              <a:t> </a:t>
            </a:r>
            <a:r>
              <a:rPr lang="en-US" sz="2400" dirty="0" err="1">
                <a:latin typeface="Arial" panose="020B0604020202020204" pitchFamily="34" charset="0"/>
                <a:ea typeface="Times New Roman" panose="02020603050405020304" pitchFamily="18" charset="0"/>
              </a:rPr>
              <a:t>herzchirurgischen</a:t>
            </a:r>
            <a:r>
              <a:rPr lang="en-US" sz="2400" dirty="0">
                <a:latin typeface="Arial" panose="020B0604020202020204" pitchFamily="34" charset="0"/>
                <a:ea typeface="Times New Roman" panose="02020603050405020304" pitchFamily="18" charset="0"/>
              </a:rPr>
              <a:t> </a:t>
            </a:r>
            <a:r>
              <a:rPr lang="en-US" sz="2400" dirty="0" err="1">
                <a:latin typeface="Arial" panose="020B0604020202020204" pitchFamily="34" charset="0"/>
                <a:ea typeface="Times New Roman" panose="02020603050405020304" pitchFamily="18" charset="0"/>
              </a:rPr>
              <a:t>Patient:innen</a:t>
            </a:r>
            <a:br>
              <a:rPr lang="en-US" sz="2400" dirty="0">
                <a:latin typeface="Arial" panose="020B0604020202020204" pitchFamily="34" charset="0"/>
                <a:ea typeface="Times New Roman" panose="02020603050405020304" pitchFamily="18" charset="0"/>
              </a:rPr>
            </a:br>
            <a:r>
              <a:rPr lang="de-DE" sz="1800" dirty="0" err="1">
                <a:effectLst/>
                <a:latin typeface="Arial" panose="020B0604020202020204" pitchFamily="34" charset="0"/>
                <a:ea typeface="Calibri" panose="020F0502020204030204" pitchFamily="34" charset="0"/>
                <a:cs typeface="Times New Roman" panose="02020603050405020304" pitchFamily="18" charset="0"/>
              </a:rPr>
              <a:t>Landoni</a:t>
            </a:r>
            <a:r>
              <a:rPr lang="de-DE" sz="1800" dirty="0">
                <a:effectLst/>
                <a:latin typeface="Arial" panose="020B0604020202020204" pitchFamily="34" charset="0"/>
                <a:ea typeface="Calibri" panose="020F0502020204030204" pitchFamily="34" charset="0"/>
                <a:cs typeface="Times New Roman" panose="02020603050405020304" pitchFamily="18" charset="0"/>
              </a:rPr>
              <a:t> et al., N Engl J </a:t>
            </a:r>
            <a:r>
              <a:rPr lang="de-DE" sz="1800" dirty="0" err="1">
                <a:effectLst/>
                <a:latin typeface="Arial" panose="020B0604020202020204" pitchFamily="34" charset="0"/>
                <a:ea typeface="Calibri" panose="020F0502020204030204" pitchFamily="34" charset="0"/>
                <a:cs typeface="Times New Roman" panose="02020603050405020304" pitchFamily="18" charset="0"/>
              </a:rPr>
              <a:t>Med</a:t>
            </a:r>
            <a:r>
              <a:rPr lang="de-DE" sz="1800" dirty="0">
                <a:effectLst/>
                <a:latin typeface="Arial" panose="020B0604020202020204" pitchFamily="34" charset="0"/>
                <a:ea typeface="Calibri" panose="020F0502020204030204" pitchFamily="34" charset="0"/>
                <a:cs typeface="Times New Roman" panose="02020603050405020304" pitchFamily="18" charset="0"/>
              </a:rPr>
              <a:t> .2024; 391(8):687-698 </a:t>
            </a:r>
            <a:br>
              <a:rPr lang="de-DE" altLang="de-DE" sz="1800" i="1" dirty="0"/>
            </a:br>
            <a:endParaRPr lang="de-DE" altLang="de-DE" sz="1800" dirty="0"/>
          </a:p>
        </p:txBody>
      </p:sp>
      <p:sp>
        <p:nvSpPr>
          <p:cNvPr id="9220" name="Text Box 5">
            <a:extLst>
              <a:ext uri="{FF2B5EF4-FFF2-40B4-BE49-F238E27FC236}">
                <a16:creationId xmlns:a16="http://schemas.microsoft.com/office/drawing/2014/main" id="{F9022F6D-5473-85BE-D8CF-45EADAFFB7A8}"/>
              </a:ext>
            </a:extLst>
          </p:cNvPr>
          <p:cNvSpPr txBox="1">
            <a:spLocks noChangeArrowheads="1"/>
          </p:cNvSpPr>
          <p:nvPr/>
        </p:nvSpPr>
        <p:spPr bwMode="auto">
          <a:xfrm>
            <a:off x="9875945" y="6461125"/>
            <a:ext cx="61266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eaLnBrk="1" hangingPunct="1"/>
            <a:r>
              <a:rPr lang="de-DE" altLang="de-DE" sz="2000" dirty="0">
                <a:solidFill>
                  <a:schemeClr val="bg1"/>
                </a:solidFill>
              </a:rPr>
              <a:t>053</a:t>
            </a:r>
          </a:p>
        </p:txBody>
      </p:sp>
      <p:sp>
        <p:nvSpPr>
          <p:cNvPr id="3" name="Textfeld 2">
            <a:extLst>
              <a:ext uri="{FF2B5EF4-FFF2-40B4-BE49-F238E27FC236}">
                <a16:creationId xmlns:a16="http://schemas.microsoft.com/office/drawing/2014/main" id="{C48E12A4-01F8-5AC5-2E50-1C401C057821}"/>
              </a:ext>
            </a:extLst>
          </p:cNvPr>
          <p:cNvSpPr txBox="1"/>
          <p:nvPr/>
        </p:nvSpPr>
        <p:spPr>
          <a:xfrm>
            <a:off x="11128683" y="6309320"/>
            <a:ext cx="655949" cy="430887"/>
          </a:xfrm>
          <a:prstGeom prst="rect">
            <a:avLst/>
          </a:prstGeom>
          <a:noFill/>
        </p:spPr>
        <p:txBody>
          <a:bodyPr wrap="none" rtlCol="0">
            <a:spAutoFit/>
          </a:bodyPr>
          <a:lstStyle/>
          <a:p>
            <a:r>
              <a:rPr lang="fr-FR" sz="2200" dirty="0"/>
              <a:t>044</a:t>
            </a:r>
          </a:p>
        </p:txBody>
      </p:sp>
      <p:pic>
        <p:nvPicPr>
          <p:cNvPr id="13314" name="Picture 2">
            <a:extLst>
              <a:ext uri="{FF2B5EF4-FFF2-40B4-BE49-F238E27FC236}">
                <a16:creationId xmlns:a16="http://schemas.microsoft.com/office/drawing/2014/main" id="{060BC609-2FBE-10B0-D975-976A5BFA5C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969" y="1484784"/>
            <a:ext cx="9884053" cy="5249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470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6E9D1-7114-750C-A1DF-99CBA3548F3F}"/>
            </a:ext>
          </a:extLst>
        </p:cNvPr>
        <p:cNvGrpSpPr/>
        <p:nvPr/>
      </p:nvGrpSpPr>
      <p:grpSpPr>
        <a:xfrm>
          <a:off x="0" y="0"/>
          <a:ext cx="0" cy="0"/>
          <a:chOff x="0" y="0"/>
          <a:chExt cx="0" cy="0"/>
        </a:xfrm>
      </p:grpSpPr>
      <p:sp>
        <p:nvSpPr>
          <p:cNvPr id="9218" name="Titel 1">
            <a:extLst>
              <a:ext uri="{FF2B5EF4-FFF2-40B4-BE49-F238E27FC236}">
                <a16:creationId xmlns:a16="http://schemas.microsoft.com/office/drawing/2014/main" id="{629A15EA-85B3-8006-E58B-4CE69E4E9383}"/>
              </a:ext>
            </a:extLst>
          </p:cNvPr>
          <p:cNvSpPr>
            <a:spLocks noGrp="1"/>
          </p:cNvSpPr>
          <p:nvPr>
            <p:ph type="title"/>
          </p:nvPr>
        </p:nvSpPr>
        <p:spPr>
          <a:xfrm>
            <a:off x="733644" y="188640"/>
            <a:ext cx="10724711" cy="1143000"/>
          </a:xfrm>
        </p:spPr>
        <p:txBody>
          <a:bodyPr>
            <a:normAutofit fontScale="90000"/>
          </a:bodyPr>
          <a:lstStyle/>
          <a:p>
            <a:r>
              <a:rPr lang="de-DE" altLang="de-DE" sz="2800" dirty="0"/>
              <a:t>Inzidenz akuter Nierenschädigung und assoziierte Mortalität im Krankenhaus</a:t>
            </a:r>
            <a:br>
              <a:rPr lang="de-DE" altLang="de-DE" dirty="0"/>
            </a:br>
            <a:br>
              <a:rPr lang="de-DE" altLang="de-DE" sz="800" dirty="0"/>
            </a:br>
            <a:r>
              <a:rPr lang="de-DE" sz="1800" dirty="0"/>
              <a:t>KHADZHYNOV et al. </a:t>
            </a:r>
            <a:r>
              <a:rPr lang="de-DE" sz="1800" i="1" dirty="0" err="1"/>
              <a:t>Dtsch</a:t>
            </a:r>
            <a:r>
              <a:rPr lang="de-DE" sz="1800" i="1" dirty="0"/>
              <a:t> </a:t>
            </a:r>
            <a:r>
              <a:rPr lang="de-DE" sz="1800" i="1" dirty="0" err="1"/>
              <a:t>Ärztebl</a:t>
            </a:r>
            <a:r>
              <a:rPr lang="de-DE" sz="1800" i="1" dirty="0"/>
              <a:t> </a:t>
            </a:r>
            <a:r>
              <a:rPr lang="de-DE" sz="1800" i="1" dirty="0" err="1"/>
              <a:t>Int</a:t>
            </a:r>
            <a:r>
              <a:rPr lang="de-DE" sz="1800" i="1" dirty="0"/>
              <a:t>  2019; 116(22):397-404.</a:t>
            </a:r>
            <a:br>
              <a:rPr lang="de-DE" sz="1800" i="1" dirty="0"/>
            </a:br>
            <a:br>
              <a:rPr lang="de-DE" sz="1800" i="1" dirty="0"/>
            </a:br>
            <a:endParaRPr lang="de-DE" altLang="de-DE" sz="1800" dirty="0"/>
          </a:p>
        </p:txBody>
      </p:sp>
      <p:sp>
        <p:nvSpPr>
          <p:cNvPr id="9220" name="Text Box 5">
            <a:extLst>
              <a:ext uri="{FF2B5EF4-FFF2-40B4-BE49-F238E27FC236}">
                <a16:creationId xmlns:a16="http://schemas.microsoft.com/office/drawing/2014/main" id="{DF47EF30-8A93-4C23-31EC-C37024A0EC53}"/>
              </a:ext>
            </a:extLst>
          </p:cNvPr>
          <p:cNvSpPr txBox="1">
            <a:spLocks noChangeArrowheads="1"/>
          </p:cNvSpPr>
          <p:nvPr/>
        </p:nvSpPr>
        <p:spPr bwMode="auto">
          <a:xfrm>
            <a:off x="9875945" y="6461125"/>
            <a:ext cx="61266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eaLnBrk="1" hangingPunct="1"/>
            <a:r>
              <a:rPr lang="de-DE" altLang="de-DE" sz="2000" dirty="0">
                <a:solidFill>
                  <a:schemeClr val="bg1"/>
                </a:solidFill>
              </a:rPr>
              <a:t>002</a:t>
            </a:r>
          </a:p>
        </p:txBody>
      </p:sp>
      <p:pic>
        <p:nvPicPr>
          <p:cNvPr id="3" name="Grafik 2" descr="Ein Bild, das Text, Karte enthält.&#10;&#10;Automatisch generierte Beschreibung">
            <a:extLst>
              <a:ext uri="{FF2B5EF4-FFF2-40B4-BE49-F238E27FC236}">
                <a16:creationId xmlns:a16="http://schemas.microsoft.com/office/drawing/2014/main" id="{3B61BF99-C750-8A4D-0F20-DC0EA26C901A}"/>
              </a:ext>
            </a:extLst>
          </p:cNvPr>
          <p:cNvPicPr>
            <a:picLocks noChangeAspect="1"/>
          </p:cNvPicPr>
          <p:nvPr/>
        </p:nvPicPr>
        <p:blipFill rotWithShape="1">
          <a:blip r:embed="rId3">
            <a:extLst>
              <a:ext uri="{28A0092B-C50C-407E-A947-70E740481C1C}">
                <a14:useLocalDpi xmlns:a14="http://schemas.microsoft.com/office/drawing/2010/main" val="0"/>
              </a:ext>
            </a:extLst>
          </a:blip>
          <a:srcRect b="24778"/>
          <a:stretch/>
        </p:blipFill>
        <p:spPr>
          <a:xfrm>
            <a:off x="768192" y="1648004"/>
            <a:ext cx="10432499" cy="5013176"/>
          </a:xfrm>
          <a:prstGeom prst="rect">
            <a:avLst/>
          </a:prstGeom>
        </p:spPr>
      </p:pic>
      <p:sp>
        <p:nvSpPr>
          <p:cNvPr id="2" name="Textfeld 1">
            <a:extLst>
              <a:ext uri="{FF2B5EF4-FFF2-40B4-BE49-F238E27FC236}">
                <a16:creationId xmlns:a16="http://schemas.microsoft.com/office/drawing/2014/main" id="{B03C9E7C-5090-73A6-6D5F-1708364EEBC5}"/>
              </a:ext>
            </a:extLst>
          </p:cNvPr>
          <p:cNvSpPr txBox="1"/>
          <p:nvPr/>
        </p:nvSpPr>
        <p:spPr>
          <a:xfrm>
            <a:off x="11200691" y="6309320"/>
            <a:ext cx="655949" cy="430887"/>
          </a:xfrm>
          <a:prstGeom prst="rect">
            <a:avLst/>
          </a:prstGeom>
          <a:noFill/>
        </p:spPr>
        <p:txBody>
          <a:bodyPr wrap="none" rtlCol="0">
            <a:spAutoFit/>
          </a:bodyPr>
          <a:lstStyle/>
          <a:p>
            <a:r>
              <a:rPr lang="fr-FR" sz="2200" dirty="0"/>
              <a:t>002</a:t>
            </a:r>
          </a:p>
        </p:txBody>
      </p:sp>
    </p:spTree>
    <p:extLst>
      <p:ext uri="{BB962C8B-B14F-4D97-AF65-F5344CB8AC3E}">
        <p14:creationId xmlns:p14="http://schemas.microsoft.com/office/powerpoint/2010/main" val="15319369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80173-6FC1-B105-0392-5CDCB6CFB8C1}"/>
            </a:ext>
          </a:extLst>
        </p:cNvPr>
        <p:cNvGrpSpPr/>
        <p:nvPr/>
      </p:nvGrpSpPr>
      <p:grpSpPr>
        <a:xfrm>
          <a:off x="0" y="0"/>
          <a:ext cx="0" cy="0"/>
          <a:chOff x="0" y="0"/>
          <a:chExt cx="0" cy="0"/>
        </a:xfrm>
      </p:grpSpPr>
      <p:sp>
        <p:nvSpPr>
          <p:cNvPr id="9218" name="Titel 1">
            <a:extLst>
              <a:ext uri="{FF2B5EF4-FFF2-40B4-BE49-F238E27FC236}">
                <a16:creationId xmlns:a16="http://schemas.microsoft.com/office/drawing/2014/main" id="{D65601C7-1C94-82A5-8B5E-8379ED7A2694}"/>
              </a:ext>
            </a:extLst>
          </p:cNvPr>
          <p:cNvSpPr>
            <a:spLocks noGrp="1"/>
          </p:cNvSpPr>
          <p:nvPr>
            <p:ph type="title"/>
          </p:nvPr>
        </p:nvSpPr>
        <p:spPr>
          <a:xfrm>
            <a:off x="191344" y="413792"/>
            <a:ext cx="11737304" cy="1143000"/>
          </a:xfrm>
        </p:spPr>
        <p:txBody>
          <a:bodyPr>
            <a:normAutofit fontScale="90000"/>
          </a:bodyPr>
          <a:lstStyle/>
          <a:p>
            <a:r>
              <a:rPr lang="en-US" sz="2400" dirty="0" err="1">
                <a:latin typeface="Arial" panose="020B0604020202020204" pitchFamily="34" charset="0"/>
                <a:ea typeface="Times New Roman" panose="02020603050405020304" pitchFamily="18" charset="0"/>
              </a:rPr>
              <a:t>Aminosäurenmischung</a:t>
            </a:r>
            <a:r>
              <a:rPr lang="en-US" sz="2400" dirty="0">
                <a:latin typeface="Arial" panose="020B0604020202020204" pitchFamily="34" charset="0"/>
                <a:ea typeface="Times New Roman" panose="02020603050405020304" pitchFamily="18" charset="0"/>
              </a:rPr>
              <a:t> in </a:t>
            </a:r>
            <a:r>
              <a:rPr lang="en-US" sz="2400" dirty="0" err="1">
                <a:latin typeface="Arial" panose="020B0604020202020204" pitchFamily="34" charset="0"/>
                <a:ea typeface="Times New Roman" panose="02020603050405020304" pitchFamily="18" charset="0"/>
              </a:rPr>
              <a:t>einer</a:t>
            </a:r>
            <a:r>
              <a:rPr lang="en-US" sz="2400" dirty="0">
                <a:latin typeface="Arial" panose="020B0604020202020204" pitchFamily="34" charset="0"/>
                <a:ea typeface="Times New Roman" panose="02020603050405020304" pitchFamily="18" charset="0"/>
              </a:rPr>
              <a:t> </a:t>
            </a:r>
            <a:r>
              <a:rPr lang="en-US" sz="2400" dirty="0" err="1">
                <a:latin typeface="Arial" panose="020B0604020202020204" pitchFamily="34" charset="0"/>
                <a:ea typeface="Times New Roman" panose="02020603050405020304" pitchFamily="18" charset="0"/>
              </a:rPr>
              <a:t>Dosis</a:t>
            </a:r>
            <a:r>
              <a:rPr lang="en-US" sz="2400" dirty="0">
                <a:latin typeface="Arial" panose="020B0604020202020204" pitchFamily="34" charset="0"/>
                <a:ea typeface="Times New Roman" panose="02020603050405020304" pitchFamily="18" charset="0"/>
              </a:rPr>
              <a:t> von 2 g pro </a:t>
            </a:r>
            <a:r>
              <a:rPr lang="en-US" sz="2400" dirty="0" err="1">
                <a:latin typeface="Arial" panose="020B0604020202020204" pitchFamily="34" charset="0"/>
                <a:ea typeface="Times New Roman" panose="02020603050405020304" pitchFamily="18" charset="0"/>
              </a:rPr>
              <a:t>Kilogramm</a:t>
            </a:r>
            <a:r>
              <a:rPr lang="en-US" sz="2400" dirty="0">
                <a:latin typeface="Arial" panose="020B0604020202020204" pitchFamily="34" charset="0"/>
                <a:ea typeface="Times New Roman" panose="02020603050405020304" pitchFamily="18" charset="0"/>
              </a:rPr>
              <a:t> </a:t>
            </a:r>
            <a:r>
              <a:rPr lang="en-US" sz="2400" dirty="0" err="1">
                <a:latin typeface="Arial" panose="020B0604020202020204" pitchFamily="34" charset="0"/>
                <a:ea typeface="Times New Roman" panose="02020603050405020304" pitchFamily="18" charset="0"/>
              </a:rPr>
              <a:t>idealen</a:t>
            </a:r>
            <a:r>
              <a:rPr lang="en-US" sz="2400" dirty="0">
                <a:latin typeface="Arial" panose="020B0604020202020204" pitchFamily="34" charset="0"/>
                <a:ea typeface="Times New Roman" panose="02020603050405020304" pitchFamily="18" charset="0"/>
              </a:rPr>
              <a:t> </a:t>
            </a:r>
            <a:r>
              <a:rPr lang="en-US" sz="2400" dirty="0" err="1">
                <a:latin typeface="Arial" panose="020B0604020202020204" pitchFamily="34" charset="0"/>
                <a:ea typeface="Times New Roman" panose="02020603050405020304" pitchFamily="18" charset="0"/>
              </a:rPr>
              <a:t>Körpergewichts</a:t>
            </a:r>
            <a:r>
              <a:rPr lang="en-US" sz="2400" dirty="0">
                <a:latin typeface="Arial" panose="020B0604020202020204" pitchFamily="34" charset="0"/>
                <a:ea typeface="Times New Roman" panose="02020603050405020304" pitchFamily="18" charset="0"/>
              </a:rPr>
              <a:t> pro Tag </a:t>
            </a:r>
            <a:r>
              <a:rPr lang="en-US" sz="2400" dirty="0" err="1">
                <a:latin typeface="Arial" panose="020B0604020202020204" pitchFamily="34" charset="0"/>
                <a:ea typeface="Times New Roman" panose="02020603050405020304" pitchFamily="18" charset="0"/>
              </a:rPr>
              <a:t>reduziert</a:t>
            </a:r>
            <a:r>
              <a:rPr lang="en-US" sz="2400" dirty="0">
                <a:latin typeface="Arial" panose="020B0604020202020204" pitchFamily="34" charset="0"/>
                <a:ea typeface="Times New Roman" panose="02020603050405020304" pitchFamily="18" charset="0"/>
              </a:rPr>
              <a:t> AKI </a:t>
            </a:r>
            <a:r>
              <a:rPr lang="en-US" sz="2400" dirty="0" err="1">
                <a:latin typeface="Arial" panose="020B0604020202020204" pitchFamily="34" charset="0"/>
                <a:ea typeface="Times New Roman" panose="02020603050405020304" pitchFamily="18" charset="0"/>
              </a:rPr>
              <a:t>bei</a:t>
            </a:r>
            <a:r>
              <a:rPr lang="en-US" sz="2400" dirty="0">
                <a:latin typeface="Arial" panose="020B0604020202020204" pitchFamily="34" charset="0"/>
                <a:ea typeface="Times New Roman" panose="02020603050405020304" pitchFamily="18" charset="0"/>
              </a:rPr>
              <a:t> </a:t>
            </a:r>
            <a:r>
              <a:rPr lang="en-US" sz="2400" dirty="0" err="1">
                <a:latin typeface="Arial" panose="020B0604020202020204" pitchFamily="34" charset="0"/>
                <a:ea typeface="Times New Roman" panose="02020603050405020304" pitchFamily="18" charset="0"/>
              </a:rPr>
              <a:t>herzchirurgischen</a:t>
            </a:r>
            <a:r>
              <a:rPr lang="en-US" sz="2400" dirty="0">
                <a:latin typeface="Arial" panose="020B0604020202020204" pitchFamily="34" charset="0"/>
                <a:ea typeface="Times New Roman" panose="02020603050405020304" pitchFamily="18" charset="0"/>
              </a:rPr>
              <a:t> </a:t>
            </a:r>
            <a:r>
              <a:rPr lang="en-US" sz="2400" dirty="0" err="1">
                <a:latin typeface="Arial" panose="020B0604020202020204" pitchFamily="34" charset="0"/>
                <a:ea typeface="Times New Roman" panose="02020603050405020304" pitchFamily="18" charset="0"/>
              </a:rPr>
              <a:t>Patient:innen</a:t>
            </a:r>
            <a:br>
              <a:rPr lang="en-US" sz="2400" dirty="0">
                <a:latin typeface="Arial" panose="020B0604020202020204" pitchFamily="34" charset="0"/>
                <a:ea typeface="Times New Roman" panose="02020603050405020304" pitchFamily="18" charset="0"/>
              </a:rPr>
            </a:br>
            <a:r>
              <a:rPr lang="de-DE" sz="1800" dirty="0" err="1">
                <a:effectLst/>
                <a:latin typeface="Arial" panose="020B0604020202020204" pitchFamily="34" charset="0"/>
                <a:ea typeface="Calibri" panose="020F0502020204030204" pitchFamily="34" charset="0"/>
                <a:cs typeface="Times New Roman" panose="02020603050405020304" pitchFamily="18" charset="0"/>
              </a:rPr>
              <a:t>Landoni</a:t>
            </a:r>
            <a:r>
              <a:rPr lang="de-DE" sz="1800" dirty="0">
                <a:effectLst/>
                <a:latin typeface="Arial" panose="020B0604020202020204" pitchFamily="34" charset="0"/>
                <a:ea typeface="Calibri" panose="020F0502020204030204" pitchFamily="34" charset="0"/>
                <a:cs typeface="Times New Roman" panose="02020603050405020304" pitchFamily="18" charset="0"/>
              </a:rPr>
              <a:t> et al., N Engl J </a:t>
            </a:r>
            <a:r>
              <a:rPr lang="de-DE" sz="1800" dirty="0" err="1">
                <a:effectLst/>
                <a:latin typeface="Arial" panose="020B0604020202020204" pitchFamily="34" charset="0"/>
                <a:ea typeface="Calibri" panose="020F0502020204030204" pitchFamily="34" charset="0"/>
                <a:cs typeface="Times New Roman" panose="02020603050405020304" pitchFamily="18" charset="0"/>
              </a:rPr>
              <a:t>Med</a:t>
            </a:r>
            <a:r>
              <a:rPr lang="de-DE" sz="1800" dirty="0">
                <a:effectLst/>
                <a:latin typeface="Arial" panose="020B0604020202020204" pitchFamily="34" charset="0"/>
                <a:ea typeface="Calibri" panose="020F0502020204030204" pitchFamily="34" charset="0"/>
                <a:cs typeface="Times New Roman" panose="02020603050405020304" pitchFamily="18" charset="0"/>
              </a:rPr>
              <a:t> .2024; 391(8):687-698 </a:t>
            </a:r>
            <a:br>
              <a:rPr lang="de-DE" altLang="de-DE" sz="1800" i="1" dirty="0"/>
            </a:br>
            <a:endParaRPr lang="de-DE" altLang="de-DE" sz="1800" dirty="0"/>
          </a:p>
        </p:txBody>
      </p:sp>
      <p:sp>
        <p:nvSpPr>
          <p:cNvPr id="9220" name="Text Box 5">
            <a:extLst>
              <a:ext uri="{FF2B5EF4-FFF2-40B4-BE49-F238E27FC236}">
                <a16:creationId xmlns:a16="http://schemas.microsoft.com/office/drawing/2014/main" id="{A82847FC-1F16-D2C5-2C01-77994C6D99C8}"/>
              </a:ext>
            </a:extLst>
          </p:cNvPr>
          <p:cNvSpPr txBox="1">
            <a:spLocks noChangeArrowheads="1"/>
          </p:cNvSpPr>
          <p:nvPr/>
        </p:nvSpPr>
        <p:spPr bwMode="auto">
          <a:xfrm>
            <a:off x="9875945" y="6461125"/>
            <a:ext cx="61266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eaLnBrk="1" hangingPunct="1"/>
            <a:r>
              <a:rPr lang="de-DE" altLang="de-DE" sz="2000" dirty="0">
                <a:solidFill>
                  <a:schemeClr val="bg1"/>
                </a:solidFill>
              </a:rPr>
              <a:t>053</a:t>
            </a:r>
          </a:p>
        </p:txBody>
      </p:sp>
      <p:sp>
        <p:nvSpPr>
          <p:cNvPr id="3" name="Textfeld 2">
            <a:extLst>
              <a:ext uri="{FF2B5EF4-FFF2-40B4-BE49-F238E27FC236}">
                <a16:creationId xmlns:a16="http://schemas.microsoft.com/office/drawing/2014/main" id="{6D844DB6-F979-9CF6-FBCE-38A6D2FE36EF}"/>
              </a:ext>
            </a:extLst>
          </p:cNvPr>
          <p:cNvSpPr txBox="1"/>
          <p:nvPr/>
        </p:nvSpPr>
        <p:spPr>
          <a:xfrm>
            <a:off x="11128683" y="6309320"/>
            <a:ext cx="655949" cy="430887"/>
          </a:xfrm>
          <a:prstGeom prst="rect">
            <a:avLst/>
          </a:prstGeom>
          <a:noFill/>
        </p:spPr>
        <p:txBody>
          <a:bodyPr wrap="none" rtlCol="0">
            <a:spAutoFit/>
          </a:bodyPr>
          <a:lstStyle/>
          <a:p>
            <a:r>
              <a:rPr lang="fr-FR" sz="2200" dirty="0"/>
              <a:t>044</a:t>
            </a:r>
          </a:p>
        </p:txBody>
      </p:sp>
      <p:pic>
        <p:nvPicPr>
          <p:cNvPr id="2050" name="Picture 2">
            <a:extLst>
              <a:ext uri="{FF2B5EF4-FFF2-40B4-BE49-F238E27FC236}">
                <a16:creationId xmlns:a16="http://schemas.microsoft.com/office/drawing/2014/main" id="{E4E76428-5268-AD63-2612-9C37437925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49" t="18500"/>
          <a:stretch/>
        </p:blipFill>
        <p:spPr bwMode="auto">
          <a:xfrm>
            <a:off x="319704" y="1698504"/>
            <a:ext cx="8916171" cy="505313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genius 90 freig rgb">
            <a:extLst>
              <a:ext uri="{FF2B5EF4-FFF2-40B4-BE49-F238E27FC236}">
                <a16:creationId xmlns:a16="http://schemas.microsoft.com/office/drawing/2014/main" id="{CF681530-CF98-F85E-49BB-EA78C0A533D5}"/>
              </a:ext>
            </a:extLst>
          </p:cNvPr>
          <p:cNvPicPr>
            <a:picLocks noChangeAspect="1" noChangeArrowheads="1"/>
          </p:cNvPicPr>
          <p:nvPr/>
        </p:nvPicPr>
        <p:blipFill rotWithShape="1">
          <a:blip r:embed="rId3" cstate="print"/>
          <a:srcRect l="18243" t="423" r="13971" b="-423"/>
          <a:stretch/>
        </p:blipFill>
        <p:spPr bwMode="auto">
          <a:xfrm>
            <a:off x="9408369" y="1556792"/>
            <a:ext cx="2520280" cy="4798234"/>
          </a:xfrm>
          <a:prstGeom prst="rect">
            <a:avLst/>
          </a:prstGeom>
          <a:noFill/>
          <a:ln w="12700">
            <a:noFill/>
            <a:miter lim="800000"/>
            <a:headEnd/>
            <a:tailEnd/>
          </a:ln>
          <a:effectLst/>
        </p:spPr>
      </p:pic>
      <p:sp>
        <p:nvSpPr>
          <p:cNvPr id="2" name="Rechteck 1">
            <a:extLst>
              <a:ext uri="{FF2B5EF4-FFF2-40B4-BE49-F238E27FC236}">
                <a16:creationId xmlns:a16="http://schemas.microsoft.com/office/drawing/2014/main" id="{F0687A9F-55A4-35B2-F8EC-80E5BE30AC80}"/>
              </a:ext>
            </a:extLst>
          </p:cNvPr>
          <p:cNvSpPr/>
          <p:nvPr/>
        </p:nvSpPr>
        <p:spPr>
          <a:xfrm>
            <a:off x="2792479" y="2250410"/>
            <a:ext cx="4391310" cy="29950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8616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8BAD4-3093-2437-0361-B81A83040530}"/>
            </a:ext>
          </a:extLst>
        </p:cNvPr>
        <p:cNvGrpSpPr/>
        <p:nvPr/>
      </p:nvGrpSpPr>
      <p:grpSpPr>
        <a:xfrm>
          <a:off x="0" y="0"/>
          <a:ext cx="0" cy="0"/>
          <a:chOff x="0" y="0"/>
          <a:chExt cx="0" cy="0"/>
        </a:xfrm>
      </p:grpSpPr>
      <p:sp>
        <p:nvSpPr>
          <p:cNvPr id="9218" name="Titel 1">
            <a:extLst>
              <a:ext uri="{FF2B5EF4-FFF2-40B4-BE49-F238E27FC236}">
                <a16:creationId xmlns:a16="http://schemas.microsoft.com/office/drawing/2014/main" id="{ED8D2E02-EE51-BA40-7655-E86DA1D278E0}"/>
              </a:ext>
            </a:extLst>
          </p:cNvPr>
          <p:cNvSpPr>
            <a:spLocks noGrp="1"/>
          </p:cNvSpPr>
          <p:nvPr>
            <p:ph type="title"/>
          </p:nvPr>
        </p:nvSpPr>
        <p:spPr>
          <a:xfrm>
            <a:off x="191344" y="413792"/>
            <a:ext cx="11737304" cy="1143000"/>
          </a:xfrm>
        </p:spPr>
        <p:txBody>
          <a:bodyPr>
            <a:normAutofit fontScale="90000"/>
          </a:bodyPr>
          <a:lstStyle/>
          <a:p>
            <a:r>
              <a:rPr lang="en-US" sz="2400" dirty="0" err="1">
                <a:latin typeface="Arial" panose="020B0604020202020204" pitchFamily="34" charset="0"/>
                <a:ea typeface="Times New Roman" panose="02020603050405020304" pitchFamily="18" charset="0"/>
              </a:rPr>
              <a:t>Aminosäurenmischung</a:t>
            </a:r>
            <a:r>
              <a:rPr lang="en-US" sz="2400" dirty="0">
                <a:latin typeface="Arial" panose="020B0604020202020204" pitchFamily="34" charset="0"/>
                <a:ea typeface="Times New Roman" panose="02020603050405020304" pitchFamily="18" charset="0"/>
              </a:rPr>
              <a:t> in </a:t>
            </a:r>
            <a:r>
              <a:rPr lang="en-US" sz="2400" dirty="0" err="1">
                <a:latin typeface="Arial" panose="020B0604020202020204" pitchFamily="34" charset="0"/>
                <a:ea typeface="Times New Roman" panose="02020603050405020304" pitchFamily="18" charset="0"/>
              </a:rPr>
              <a:t>einer</a:t>
            </a:r>
            <a:r>
              <a:rPr lang="en-US" sz="2400" dirty="0">
                <a:latin typeface="Arial" panose="020B0604020202020204" pitchFamily="34" charset="0"/>
                <a:ea typeface="Times New Roman" panose="02020603050405020304" pitchFamily="18" charset="0"/>
              </a:rPr>
              <a:t> </a:t>
            </a:r>
            <a:r>
              <a:rPr lang="en-US" sz="2400" dirty="0" err="1">
                <a:latin typeface="Arial" panose="020B0604020202020204" pitchFamily="34" charset="0"/>
                <a:ea typeface="Times New Roman" panose="02020603050405020304" pitchFamily="18" charset="0"/>
              </a:rPr>
              <a:t>Dosis</a:t>
            </a:r>
            <a:r>
              <a:rPr lang="en-US" sz="2400" dirty="0">
                <a:latin typeface="Arial" panose="020B0604020202020204" pitchFamily="34" charset="0"/>
                <a:ea typeface="Times New Roman" panose="02020603050405020304" pitchFamily="18" charset="0"/>
              </a:rPr>
              <a:t> von 2 g pro </a:t>
            </a:r>
            <a:r>
              <a:rPr lang="en-US" sz="2400" dirty="0" err="1">
                <a:latin typeface="Arial" panose="020B0604020202020204" pitchFamily="34" charset="0"/>
                <a:ea typeface="Times New Roman" panose="02020603050405020304" pitchFamily="18" charset="0"/>
              </a:rPr>
              <a:t>Kilogramm</a:t>
            </a:r>
            <a:r>
              <a:rPr lang="en-US" sz="2400" dirty="0">
                <a:latin typeface="Arial" panose="020B0604020202020204" pitchFamily="34" charset="0"/>
                <a:ea typeface="Times New Roman" panose="02020603050405020304" pitchFamily="18" charset="0"/>
              </a:rPr>
              <a:t> </a:t>
            </a:r>
            <a:r>
              <a:rPr lang="en-US" sz="2400" dirty="0" err="1">
                <a:latin typeface="Arial" panose="020B0604020202020204" pitchFamily="34" charset="0"/>
                <a:ea typeface="Times New Roman" panose="02020603050405020304" pitchFamily="18" charset="0"/>
              </a:rPr>
              <a:t>idealen</a:t>
            </a:r>
            <a:r>
              <a:rPr lang="en-US" sz="2400" dirty="0">
                <a:latin typeface="Arial" panose="020B0604020202020204" pitchFamily="34" charset="0"/>
                <a:ea typeface="Times New Roman" panose="02020603050405020304" pitchFamily="18" charset="0"/>
              </a:rPr>
              <a:t> </a:t>
            </a:r>
            <a:r>
              <a:rPr lang="en-US" sz="2400" dirty="0" err="1">
                <a:latin typeface="Arial" panose="020B0604020202020204" pitchFamily="34" charset="0"/>
                <a:ea typeface="Times New Roman" panose="02020603050405020304" pitchFamily="18" charset="0"/>
              </a:rPr>
              <a:t>Körpergewichts</a:t>
            </a:r>
            <a:r>
              <a:rPr lang="en-US" sz="2400" dirty="0">
                <a:latin typeface="Arial" panose="020B0604020202020204" pitchFamily="34" charset="0"/>
                <a:ea typeface="Times New Roman" panose="02020603050405020304" pitchFamily="18" charset="0"/>
              </a:rPr>
              <a:t> pro Tag </a:t>
            </a:r>
            <a:r>
              <a:rPr lang="en-US" sz="2400" dirty="0" err="1">
                <a:latin typeface="Arial" panose="020B0604020202020204" pitchFamily="34" charset="0"/>
                <a:ea typeface="Times New Roman" panose="02020603050405020304" pitchFamily="18" charset="0"/>
              </a:rPr>
              <a:t>reduziert</a:t>
            </a:r>
            <a:r>
              <a:rPr lang="en-US" sz="2400" dirty="0">
                <a:latin typeface="Arial" panose="020B0604020202020204" pitchFamily="34" charset="0"/>
                <a:ea typeface="Times New Roman" panose="02020603050405020304" pitchFamily="18" charset="0"/>
              </a:rPr>
              <a:t> AKI </a:t>
            </a:r>
            <a:r>
              <a:rPr lang="en-US" sz="2400" dirty="0" err="1">
                <a:latin typeface="Arial" panose="020B0604020202020204" pitchFamily="34" charset="0"/>
                <a:ea typeface="Times New Roman" panose="02020603050405020304" pitchFamily="18" charset="0"/>
              </a:rPr>
              <a:t>bei</a:t>
            </a:r>
            <a:r>
              <a:rPr lang="en-US" sz="2400" dirty="0">
                <a:latin typeface="Arial" panose="020B0604020202020204" pitchFamily="34" charset="0"/>
                <a:ea typeface="Times New Roman" panose="02020603050405020304" pitchFamily="18" charset="0"/>
              </a:rPr>
              <a:t> </a:t>
            </a:r>
            <a:r>
              <a:rPr lang="en-US" sz="2400" dirty="0" err="1">
                <a:latin typeface="Arial" panose="020B0604020202020204" pitchFamily="34" charset="0"/>
                <a:ea typeface="Times New Roman" panose="02020603050405020304" pitchFamily="18" charset="0"/>
              </a:rPr>
              <a:t>herzchirurgischen</a:t>
            </a:r>
            <a:r>
              <a:rPr lang="en-US" sz="2400" dirty="0">
                <a:latin typeface="Arial" panose="020B0604020202020204" pitchFamily="34" charset="0"/>
                <a:ea typeface="Times New Roman" panose="02020603050405020304" pitchFamily="18" charset="0"/>
              </a:rPr>
              <a:t> </a:t>
            </a:r>
            <a:r>
              <a:rPr lang="en-US" sz="2400" dirty="0" err="1">
                <a:latin typeface="Arial" panose="020B0604020202020204" pitchFamily="34" charset="0"/>
                <a:ea typeface="Times New Roman" panose="02020603050405020304" pitchFamily="18" charset="0"/>
              </a:rPr>
              <a:t>Patient:innen</a:t>
            </a:r>
            <a:br>
              <a:rPr lang="en-US" sz="2400" dirty="0">
                <a:latin typeface="Arial" panose="020B0604020202020204" pitchFamily="34" charset="0"/>
                <a:ea typeface="Times New Roman" panose="02020603050405020304" pitchFamily="18" charset="0"/>
              </a:rPr>
            </a:br>
            <a:r>
              <a:rPr lang="de-DE" sz="1800" dirty="0" err="1">
                <a:effectLst/>
                <a:latin typeface="Arial" panose="020B0604020202020204" pitchFamily="34" charset="0"/>
                <a:ea typeface="Calibri" panose="020F0502020204030204" pitchFamily="34" charset="0"/>
                <a:cs typeface="Times New Roman" panose="02020603050405020304" pitchFamily="18" charset="0"/>
              </a:rPr>
              <a:t>Landoni</a:t>
            </a:r>
            <a:r>
              <a:rPr lang="de-DE" sz="1800" dirty="0">
                <a:effectLst/>
                <a:latin typeface="Arial" panose="020B0604020202020204" pitchFamily="34" charset="0"/>
                <a:ea typeface="Calibri" panose="020F0502020204030204" pitchFamily="34" charset="0"/>
                <a:cs typeface="Times New Roman" panose="02020603050405020304" pitchFamily="18" charset="0"/>
              </a:rPr>
              <a:t> et al., N Engl J </a:t>
            </a:r>
            <a:r>
              <a:rPr lang="de-DE" sz="1800" dirty="0" err="1">
                <a:effectLst/>
                <a:latin typeface="Arial" panose="020B0604020202020204" pitchFamily="34" charset="0"/>
                <a:ea typeface="Calibri" panose="020F0502020204030204" pitchFamily="34" charset="0"/>
                <a:cs typeface="Times New Roman" panose="02020603050405020304" pitchFamily="18" charset="0"/>
              </a:rPr>
              <a:t>Med</a:t>
            </a:r>
            <a:r>
              <a:rPr lang="de-DE" sz="1800" dirty="0">
                <a:effectLst/>
                <a:latin typeface="Arial" panose="020B0604020202020204" pitchFamily="34" charset="0"/>
                <a:ea typeface="Calibri" panose="020F0502020204030204" pitchFamily="34" charset="0"/>
                <a:cs typeface="Times New Roman" panose="02020603050405020304" pitchFamily="18" charset="0"/>
              </a:rPr>
              <a:t> .2024; 391(8):687-698 </a:t>
            </a:r>
            <a:br>
              <a:rPr lang="de-DE" altLang="de-DE" sz="1800" i="1" dirty="0"/>
            </a:br>
            <a:endParaRPr lang="de-DE" altLang="de-DE" sz="1800" dirty="0"/>
          </a:p>
        </p:txBody>
      </p:sp>
      <p:sp>
        <p:nvSpPr>
          <p:cNvPr id="9220" name="Text Box 5">
            <a:extLst>
              <a:ext uri="{FF2B5EF4-FFF2-40B4-BE49-F238E27FC236}">
                <a16:creationId xmlns:a16="http://schemas.microsoft.com/office/drawing/2014/main" id="{ECE87574-31C6-2E9B-5090-8C8C9810097A}"/>
              </a:ext>
            </a:extLst>
          </p:cNvPr>
          <p:cNvSpPr txBox="1">
            <a:spLocks noChangeArrowheads="1"/>
          </p:cNvSpPr>
          <p:nvPr/>
        </p:nvSpPr>
        <p:spPr bwMode="auto">
          <a:xfrm>
            <a:off x="9875945" y="6461125"/>
            <a:ext cx="61266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eaLnBrk="1" hangingPunct="1"/>
            <a:r>
              <a:rPr lang="de-DE" altLang="de-DE" sz="2000" dirty="0">
                <a:solidFill>
                  <a:schemeClr val="bg1"/>
                </a:solidFill>
              </a:rPr>
              <a:t>053</a:t>
            </a:r>
          </a:p>
        </p:txBody>
      </p:sp>
      <p:pic>
        <p:nvPicPr>
          <p:cNvPr id="2" name="Grafik 1" descr="Ein Bild, das Text, Reihe, Diagramm, Schrift enthält.&#10;&#10;Automatisch generierte Beschreibung">
            <a:extLst>
              <a:ext uri="{FF2B5EF4-FFF2-40B4-BE49-F238E27FC236}">
                <a16:creationId xmlns:a16="http://schemas.microsoft.com/office/drawing/2014/main" id="{8E02B691-A488-A713-2E3F-C01292F43E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5644" y="1721742"/>
            <a:ext cx="6806437" cy="4907548"/>
          </a:xfrm>
          <a:prstGeom prst="rect">
            <a:avLst/>
          </a:prstGeom>
        </p:spPr>
      </p:pic>
      <p:sp>
        <p:nvSpPr>
          <p:cNvPr id="3" name="Textfeld 2">
            <a:extLst>
              <a:ext uri="{FF2B5EF4-FFF2-40B4-BE49-F238E27FC236}">
                <a16:creationId xmlns:a16="http://schemas.microsoft.com/office/drawing/2014/main" id="{975A2F55-9409-A11C-378E-3C8806081CC7}"/>
              </a:ext>
            </a:extLst>
          </p:cNvPr>
          <p:cNvSpPr txBox="1"/>
          <p:nvPr/>
        </p:nvSpPr>
        <p:spPr>
          <a:xfrm>
            <a:off x="11128683" y="6309320"/>
            <a:ext cx="655949" cy="430887"/>
          </a:xfrm>
          <a:prstGeom prst="rect">
            <a:avLst/>
          </a:prstGeom>
          <a:noFill/>
        </p:spPr>
        <p:txBody>
          <a:bodyPr wrap="none" rtlCol="0">
            <a:spAutoFit/>
          </a:bodyPr>
          <a:lstStyle/>
          <a:p>
            <a:r>
              <a:rPr lang="fr-FR" sz="2200" dirty="0"/>
              <a:t>044</a:t>
            </a:r>
          </a:p>
        </p:txBody>
      </p:sp>
    </p:spTree>
    <p:extLst>
      <p:ext uri="{BB962C8B-B14F-4D97-AF65-F5344CB8AC3E}">
        <p14:creationId xmlns:p14="http://schemas.microsoft.com/office/powerpoint/2010/main" val="32266780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CD25F-787F-FDB7-CAB1-BBEA6555F5AF}"/>
            </a:ext>
          </a:extLst>
        </p:cNvPr>
        <p:cNvGrpSpPr/>
        <p:nvPr/>
      </p:nvGrpSpPr>
      <p:grpSpPr>
        <a:xfrm>
          <a:off x="0" y="0"/>
          <a:ext cx="0" cy="0"/>
          <a:chOff x="0" y="0"/>
          <a:chExt cx="0" cy="0"/>
        </a:xfrm>
      </p:grpSpPr>
      <p:sp>
        <p:nvSpPr>
          <p:cNvPr id="9218" name="Titel 1">
            <a:extLst>
              <a:ext uri="{FF2B5EF4-FFF2-40B4-BE49-F238E27FC236}">
                <a16:creationId xmlns:a16="http://schemas.microsoft.com/office/drawing/2014/main" id="{43F03928-790D-13C2-DBD7-AF498A9078C2}"/>
              </a:ext>
            </a:extLst>
          </p:cNvPr>
          <p:cNvSpPr>
            <a:spLocks noGrp="1"/>
          </p:cNvSpPr>
          <p:nvPr>
            <p:ph type="title"/>
          </p:nvPr>
        </p:nvSpPr>
        <p:spPr>
          <a:xfrm>
            <a:off x="191344" y="413792"/>
            <a:ext cx="11737304" cy="1143000"/>
          </a:xfrm>
        </p:spPr>
        <p:txBody>
          <a:bodyPr>
            <a:normAutofit fontScale="90000"/>
          </a:bodyPr>
          <a:lstStyle/>
          <a:p>
            <a:r>
              <a:rPr lang="en-US" sz="2400" dirty="0" err="1">
                <a:latin typeface="Arial" panose="020B0604020202020204" pitchFamily="34" charset="0"/>
                <a:ea typeface="Times New Roman" panose="02020603050405020304" pitchFamily="18" charset="0"/>
              </a:rPr>
              <a:t>Aminosäurenmischung</a:t>
            </a:r>
            <a:r>
              <a:rPr lang="en-US" sz="2400" dirty="0">
                <a:latin typeface="Arial" panose="020B0604020202020204" pitchFamily="34" charset="0"/>
                <a:ea typeface="Times New Roman" panose="02020603050405020304" pitchFamily="18" charset="0"/>
              </a:rPr>
              <a:t> in </a:t>
            </a:r>
            <a:r>
              <a:rPr lang="en-US" sz="2400" dirty="0" err="1">
                <a:latin typeface="Arial" panose="020B0604020202020204" pitchFamily="34" charset="0"/>
                <a:ea typeface="Times New Roman" panose="02020603050405020304" pitchFamily="18" charset="0"/>
              </a:rPr>
              <a:t>einer</a:t>
            </a:r>
            <a:r>
              <a:rPr lang="en-US" sz="2400" dirty="0">
                <a:latin typeface="Arial" panose="020B0604020202020204" pitchFamily="34" charset="0"/>
                <a:ea typeface="Times New Roman" panose="02020603050405020304" pitchFamily="18" charset="0"/>
              </a:rPr>
              <a:t> </a:t>
            </a:r>
            <a:r>
              <a:rPr lang="en-US" sz="2400" dirty="0" err="1">
                <a:latin typeface="Arial" panose="020B0604020202020204" pitchFamily="34" charset="0"/>
                <a:ea typeface="Times New Roman" panose="02020603050405020304" pitchFamily="18" charset="0"/>
              </a:rPr>
              <a:t>Dosis</a:t>
            </a:r>
            <a:r>
              <a:rPr lang="en-US" sz="2400" dirty="0">
                <a:latin typeface="Arial" panose="020B0604020202020204" pitchFamily="34" charset="0"/>
                <a:ea typeface="Times New Roman" panose="02020603050405020304" pitchFamily="18" charset="0"/>
              </a:rPr>
              <a:t> von 2 g pro </a:t>
            </a:r>
            <a:r>
              <a:rPr lang="en-US" sz="2400" dirty="0" err="1">
                <a:latin typeface="Arial" panose="020B0604020202020204" pitchFamily="34" charset="0"/>
                <a:ea typeface="Times New Roman" panose="02020603050405020304" pitchFamily="18" charset="0"/>
              </a:rPr>
              <a:t>Kilogramm</a:t>
            </a:r>
            <a:r>
              <a:rPr lang="en-US" sz="2400" dirty="0">
                <a:latin typeface="Arial" panose="020B0604020202020204" pitchFamily="34" charset="0"/>
                <a:ea typeface="Times New Roman" panose="02020603050405020304" pitchFamily="18" charset="0"/>
              </a:rPr>
              <a:t> </a:t>
            </a:r>
            <a:r>
              <a:rPr lang="en-US" sz="2400" dirty="0" err="1">
                <a:latin typeface="Arial" panose="020B0604020202020204" pitchFamily="34" charset="0"/>
                <a:ea typeface="Times New Roman" panose="02020603050405020304" pitchFamily="18" charset="0"/>
              </a:rPr>
              <a:t>idealen</a:t>
            </a:r>
            <a:r>
              <a:rPr lang="en-US" sz="2400" dirty="0">
                <a:latin typeface="Arial" panose="020B0604020202020204" pitchFamily="34" charset="0"/>
                <a:ea typeface="Times New Roman" panose="02020603050405020304" pitchFamily="18" charset="0"/>
              </a:rPr>
              <a:t> </a:t>
            </a:r>
            <a:r>
              <a:rPr lang="en-US" sz="2400" dirty="0" err="1">
                <a:latin typeface="Arial" panose="020B0604020202020204" pitchFamily="34" charset="0"/>
                <a:ea typeface="Times New Roman" panose="02020603050405020304" pitchFamily="18" charset="0"/>
              </a:rPr>
              <a:t>Körpergewichts</a:t>
            </a:r>
            <a:r>
              <a:rPr lang="en-US" sz="2400" dirty="0">
                <a:latin typeface="Arial" panose="020B0604020202020204" pitchFamily="34" charset="0"/>
                <a:ea typeface="Times New Roman" panose="02020603050405020304" pitchFamily="18" charset="0"/>
              </a:rPr>
              <a:t> pro Tag </a:t>
            </a:r>
            <a:r>
              <a:rPr lang="en-US" sz="2400" dirty="0" err="1">
                <a:latin typeface="Arial" panose="020B0604020202020204" pitchFamily="34" charset="0"/>
                <a:ea typeface="Times New Roman" panose="02020603050405020304" pitchFamily="18" charset="0"/>
              </a:rPr>
              <a:t>reduziert</a:t>
            </a:r>
            <a:r>
              <a:rPr lang="en-US" sz="2400" dirty="0">
                <a:latin typeface="Arial" panose="020B0604020202020204" pitchFamily="34" charset="0"/>
                <a:ea typeface="Times New Roman" panose="02020603050405020304" pitchFamily="18" charset="0"/>
              </a:rPr>
              <a:t> AKI </a:t>
            </a:r>
            <a:r>
              <a:rPr lang="en-US" sz="2400" dirty="0" err="1">
                <a:latin typeface="Arial" panose="020B0604020202020204" pitchFamily="34" charset="0"/>
                <a:ea typeface="Times New Roman" panose="02020603050405020304" pitchFamily="18" charset="0"/>
              </a:rPr>
              <a:t>bei</a:t>
            </a:r>
            <a:r>
              <a:rPr lang="en-US" sz="2400" dirty="0">
                <a:latin typeface="Arial" panose="020B0604020202020204" pitchFamily="34" charset="0"/>
                <a:ea typeface="Times New Roman" panose="02020603050405020304" pitchFamily="18" charset="0"/>
              </a:rPr>
              <a:t> </a:t>
            </a:r>
            <a:r>
              <a:rPr lang="en-US" sz="2400" dirty="0" err="1">
                <a:latin typeface="Arial" panose="020B0604020202020204" pitchFamily="34" charset="0"/>
                <a:ea typeface="Times New Roman" panose="02020603050405020304" pitchFamily="18" charset="0"/>
              </a:rPr>
              <a:t>herzchirurgischen</a:t>
            </a:r>
            <a:r>
              <a:rPr lang="en-US" sz="2400" dirty="0">
                <a:latin typeface="Arial" panose="020B0604020202020204" pitchFamily="34" charset="0"/>
                <a:ea typeface="Times New Roman" panose="02020603050405020304" pitchFamily="18" charset="0"/>
              </a:rPr>
              <a:t> </a:t>
            </a:r>
            <a:r>
              <a:rPr lang="en-US" sz="2400" dirty="0" err="1">
                <a:latin typeface="Arial" panose="020B0604020202020204" pitchFamily="34" charset="0"/>
                <a:ea typeface="Times New Roman" panose="02020603050405020304" pitchFamily="18" charset="0"/>
              </a:rPr>
              <a:t>Patient:innen</a:t>
            </a:r>
            <a:br>
              <a:rPr lang="en-US" sz="2400" dirty="0">
                <a:latin typeface="Arial" panose="020B0604020202020204" pitchFamily="34" charset="0"/>
                <a:ea typeface="Times New Roman" panose="02020603050405020304" pitchFamily="18" charset="0"/>
              </a:rPr>
            </a:br>
            <a:r>
              <a:rPr lang="de-DE" sz="1800" dirty="0" err="1">
                <a:effectLst/>
                <a:latin typeface="Arial" panose="020B0604020202020204" pitchFamily="34" charset="0"/>
                <a:ea typeface="Calibri" panose="020F0502020204030204" pitchFamily="34" charset="0"/>
                <a:cs typeface="Times New Roman" panose="02020603050405020304" pitchFamily="18" charset="0"/>
              </a:rPr>
              <a:t>Landoni</a:t>
            </a:r>
            <a:r>
              <a:rPr lang="de-DE" sz="1800" dirty="0">
                <a:effectLst/>
                <a:latin typeface="Arial" panose="020B0604020202020204" pitchFamily="34" charset="0"/>
                <a:ea typeface="Calibri" panose="020F0502020204030204" pitchFamily="34" charset="0"/>
                <a:cs typeface="Times New Roman" panose="02020603050405020304" pitchFamily="18" charset="0"/>
              </a:rPr>
              <a:t> et al., N Engl J </a:t>
            </a:r>
            <a:r>
              <a:rPr lang="de-DE" sz="1800" dirty="0" err="1">
                <a:effectLst/>
                <a:latin typeface="Arial" panose="020B0604020202020204" pitchFamily="34" charset="0"/>
                <a:ea typeface="Calibri" panose="020F0502020204030204" pitchFamily="34" charset="0"/>
                <a:cs typeface="Times New Roman" panose="02020603050405020304" pitchFamily="18" charset="0"/>
              </a:rPr>
              <a:t>Med</a:t>
            </a:r>
            <a:r>
              <a:rPr lang="de-DE" sz="1800" dirty="0">
                <a:effectLst/>
                <a:latin typeface="Arial" panose="020B0604020202020204" pitchFamily="34" charset="0"/>
                <a:ea typeface="Calibri" panose="020F0502020204030204" pitchFamily="34" charset="0"/>
                <a:cs typeface="Times New Roman" panose="02020603050405020304" pitchFamily="18" charset="0"/>
              </a:rPr>
              <a:t> .2024; 391(8):687-698 </a:t>
            </a:r>
            <a:br>
              <a:rPr lang="de-DE" altLang="de-DE" sz="1800" i="1" dirty="0"/>
            </a:br>
            <a:endParaRPr lang="de-DE" altLang="de-DE" sz="1800" dirty="0"/>
          </a:p>
        </p:txBody>
      </p:sp>
      <p:sp>
        <p:nvSpPr>
          <p:cNvPr id="9220" name="Text Box 5">
            <a:extLst>
              <a:ext uri="{FF2B5EF4-FFF2-40B4-BE49-F238E27FC236}">
                <a16:creationId xmlns:a16="http://schemas.microsoft.com/office/drawing/2014/main" id="{F22F15AF-459A-A0CD-3B75-3DA4AA989EA5}"/>
              </a:ext>
            </a:extLst>
          </p:cNvPr>
          <p:cNvSpPr txBox="1">
            <a:spLocks noChangeArrowheads="1"/>
          </p:cNvSpPr>
          <p:nvPr/>
        </p:nvSpPr>
        <p:spPr bwMode="auto">
          <a:xfrm>
            <a:off x="9875945" y="6461125"/>
            <a:ext cx="61266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eaLnBrk="1" hangingPunct="1"/>
            <a:r>
              <a:rPr lang="de-DE" altLang="de-DE" sz="2000" dirty="0">
                <a:solidFill>
                  <a:schemeClr val="bg1"/>
                </a:solidFill>
              </a:rPr>
              <a:t>053</a:t>
            </a:r>
          </a:p>
        </p:txBody>
      </p:sp>
      <p:sp>
        <p:nvSpPr>
          <p:cNvPr id="3" name="Textfeld 2">
            <a:extLst>
              <a:ext uri="{FF2B5EF4-FFF2-40B4-BE49-F238E27FC236}">
                <a16:creationId xmlns:a16="http://schemas.microsoft.com/office/drawing/2014/main" id="{26CED119-D8A8-A48D-71A7-F81FD291B29A}"/>
              </a:ext>
            </a:extLst>
          </p:cNvPr>
          <p:cNvSpPr txBox="1"/>
          <p:nvPr/>
        </p:nvSpPr>
        <p:spPr>
          <a:xfrm>
            <a:off x="11128683" y="6453336"/>
            <a:ext cx="655949" cy="430887"/>
          </a:xfrm>
          <a:prstGeom prst="rect">
            <a:avLst/>
          </a:prstGeom>
          <a:noFill/>
        </p:spPr>
        <p:txBody>
          <a:bodyPr wrap="none" rtlCol="0">
            <a:spAutoFit/>
          </a:bodyPr>
          <a:lstStyle/>
          <a:p>
            <a:r>
              <a:rPr lang="fr-FR" sz="2200" dirty="0"/>
              <a:t>044</a:t>
            </a:r>
          </a:p>
        </p:txBody>
      </p:sp>
      <p:pic>
        <p:nvPicPr>
          <p:cNvPr id="20482" name="Picture 2" descr="Fruchtzwerge Joghurt weniger süß (Erdbeere, Aprikose und Banane), 300 g (6  x 50 g) : Amazon.de: Lebensmittel &amp; Getränke">
            <a:extLst>
              <a:ext uri="{FF2B5EF4-FFF2-40B4-BE49-F238E27FC236}">
                <a16:creationId xmlns:a16="http://schemas.microsoft.com/office/drawing/2014/main" id="{E277D359-C196-6578-749E-CAF18E91D3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2907" y="1796888"/>
            <a:ext cx="7856211" cy="4455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6974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dirty="0"/>
              <a:t>Blutdruck </a:t>
            </a:r>
            <a:r>
              <a:rPr lang="de-DE" dirty="0">
                <a:sym typeface="Wingdings" panose="05000000000000000000" pitchFamily="2" charset="2"/>
              </a:rPr>
              <a:t> Ziel RR</a:t>
            </a:r>
            <a:endParaRPr lang="de-DE" dirty="0"/>
          </a:p>
        </p:txBody>
      </p:sp>
      <p:sp>
        <p:nvSpPr>
          <p:cNvPr id="3" name="Titel 2"/>
          <p:cNvSpPr>
            <a:spLocks noGrp="1"/>
          </p:cNvSpPr>
          <p:nvPr>
            <p:ph type="title"/>
          </p:nvPr>
        </p:nvSpPr>
        <p:spPr/>
        <p:txBody>
          <a:bodyPr/>
          <a:lstStyle/>
          <a:p>
            <a:r>
              <a:rPr lang="de-DE" dirty="0"/>
              <a:t>Hämodynamische Optimierung </a:t>
            </a:r>
            <a:br>
              <a:rPr lang="de-DE" dirty="0"/>
            </a:br>
            <a:r>
              <a:rPr lang="de-DE" dirty="0"/>
              <a:t>Ziel- Blutdruck</a:t>
            </a:r>
          </a:p>
        </p:txBody>
      </p:sp>
      <p:pic>
        <p:nvPicPr>
          <p:cNvPr id="5" name="Grafik 4"/>
          <p:cNvPicPr>
            <a:picLocks noChangeAspect="1"/>
          </p:cNvPicPr>
          <p:nvPr/>
        </p:nvPicPr>
        <p:blipFill>
          <a:blip r:embed="rId3"/>
          <a:stretch>
            <a:fillRect/>
          </a:stretch>
        </p:blipFill>
        <p:spPr>
          <a:xfrm>
            <a:off x="5591945" y="1479229"/>
            <a:ext cx="5184575" cy="3510019"/>
          </a:xfrm>
          <a:prstGeom prst="rect">
            <a:avLst/>
          </a:prstGeom>
        </p:spPr>
      </p:pic>
      <p:pic>
        <p:nvPicPr>
          <p:cNvPr id="6" name="Grafik 5"/>
          <p:cNvPicPr>
            <a:picLocks noChangeAspect="1"/>
          </p:cNvPicPr>
          <p:nvPr/>
        </p:nvPicPr>
        <p:blipFill>
          <a:blip r:embed="rId4"/>
          <a:stretch>
            <a:fillRect/>
          </a:stretch>
        </p:blipFill>
        <p:spPr>
          <a:xfrm>
            <a:off x="1703512" y="1484784"/>
            <a:ext cx="4684062" cy="2921074"/>
          </a:xfrm>
          <a:prstGeom prst="rect">
            <a:avLst/>
          </a:prstGeom>
        </p:spPr>
      </p:pic>
      <p:sp>
        <p:nvSpPr>
          <p:cNvPr id="7" name="Rechteck 6"/>
          <p:cNvSpPr/>
          <p:nvPr/>
        </p:nvSpPr>
        <p:spPr>
          <a:xfrm>
            <a:off x="1991544" y="5005626"/>
            <a:ext cx="7840936" cy="830997"/>
          </a:xfrm>
          <a:prstGeom prst="rect">
            <a:avLst/>
          </a:prstGeom>
        </p:spPr>
        <p:txBody>
          <a:bodyPr wrap="square">
            <a:spAutoFit/>
          </a:bodyPr>
          <a:lstStyle/>
          <a:p>
            <a:pPr marL="342900" indent="-342900">
              <a:buFont typeface="Wingdings" panose="05000000000000000000" pitchFamily="2" charset="2"/>
              <a:buChar char="à"/>
            </a:pPr>
            <a:r>
              <a:rPr lang="en-US" sz="2400" dirty="0">
                <a:latin typeface="+mj-lt"/>
              </a:rPr>
              <a:t>28 und 90- </a:t>
            </a:r>
            <a:r>
              <a:rPr lang="en-US" sz="2400" dirty="0" err="1">
                <a:latin typeface="+mj-lt"/>
              </a:rPr>
              <a:t>Tage</a:t>
            </a:r>
            <a:r>
              <a:rPr lang="en-US" sz="2400" dirty="0">
                <a:latin typeface="+mj-lt"/>
              </a:rPr>
              <a:t> </a:t>
            </a:r>
            <a:r>
              <a:rPr lang="en-US" sz="2400" dirty="0" err="1">
                <a:latin typeface="+mj-lt"/>
              </a:rPr>
              <a:t>Mortalität</a:t>
            </a:r>
            <a:r>
              <a:rPr lang="en-US" sz="2400" dirty="0">
                <a:latin typeface="+mj-lt"/>
              </a:rPr>
              <a:t> </a:t>
            </a:r>
            <a:r>
              <a:rPr lang="de-DE" sz="2400" dirty="0">
                <a:latin typeface="+mj-lt"/>
              </a:rPr>
              <a:t>ohne Unterschied </a:t>
            </a:r>
          </a:p>
          <a:p>
            <a:pPr marL="342900" indent="-342900">
              <a:buFont typeface="Wingdings" panose="05000000000000000000" pitchFamily="2" charset="2"/>
              <a:buChar char="à"/>
            </a:pPr>
            <a:r>
              <a:rPr lang="de-DE" sz="2400" dirty="0">
                <a:latin typeface="+mj-lt"/>
              </a:rPr>
              <a:t>Lediglich chronisch </a:t>
            </a:r>
            <a:r>
              <a:rPr lang="de-DE" sz="2400" dirty="0" err="1">
                <a:latin typeface="+mj-lt"/>
              </a:rPr>
              <a:t>Hypertensive</a:t>
            </a:r>
            <a:r>
              <a:rPr lang="de-DE" sz="2400" dirty="0">
                <a:latin typeface="+mj-lt"/>
              </a:rPr>
              <a:t> profitieren (etwas)</a:t>
            </a:r>
          </a:p>
        </p:txBody>
      </p:sp>
      <p:sp>
        <p:nvSpPr>
          <p:cNvPr id="8" name="Rechteck 7"/>
          <p:cNvSpPr/>
          <p:nvPr/>
        </p:nvSpPr>
        <p:spPr>
          <a:xfrm>
            <a:off x="3059290" y="6359016"/>
            <a:ext cx="6102424" cy="461665"/>
          </a:xfrm>
          <a:prstGeom prst="rect">
            <a:avLst/>
          </a:prstGeom>
        </p:spPr>
        <p:txBody>
          <a:bodyPr wrap="square">
            <a:spAutoFit/>
          </a:bodyPr>
          <a:lstStyle/>
          <a:p>
            <a:pPr algn="r"/>
            <a:r>
              <a:rPr lang="de-DE" sz="1200" dirty="0" err="1">
                <a:solidFill>
                  <a:schemeClr val="accent1"/>
                </a:solidFill>
                <a:latin typeface="+mj-lt"/>
              </a:rPr>
              <a:t>Asfar</a:t>
            </a:r>
            <a:r>
              <a:rPr lang="de-DE" sz="1200" dirty="0">
                <a:solidFill>
                  <a:schemeClr val="accent1"/>
                </a:solidFill>
                <a:latin typeface="+mj-lt"/>
              </a:rPr>
              <a:t> P, et al. </a:t>
            </a:r>
            <a:r>
              <a:rPr lang="de-DE" sz="1200" b="1" dirty="0">
                <a:solidFill>
                  <a:schemeClr val="accent1"/>
                </a:solidFill>
                <a:latin typeface="+mj-lt"/>
              </a:rPr>
              <a:t>High </a:t>
            </a:r>
            <a:r>
              <a:rPr lang="en-US" sz="1200" b="1" dirty="0">
                <a:solidFill>
                  <a:schemeClr val="accent1"/>
                </a:solidFill>
                <a:latin typeface="+mj-lt"/>
              </a:rPr>
              <a:t>versus low blood-pressure target in patients with septic shock. </a:t>
            </a:r>
            <a:r>
              <a:rPr lang="en-US" sz="1200" dirty="0">
                <a:solidFill>
                  <a:schemeClr val="accent1"/>
                </a:solidFill>
                <a:latin typeface="+mj-lt"/>
              </a:rPr>
              <a:t>N </a:t>
            </a:r>
            <a:r>
              <a:rPr lang="en-US" sz="1200" dirty="0" err="1">
                <a:solidFill>
                  <a:schemeClr val="accent1"/>
                </a:solidFill>
                <a:latin typeface="+mj-lt"/>
              </a:rPr>
              <a:t>Engl</a:t>
            </a:r>
            <a:r>
              <a:rPr lang="en-US" sz="1200" dirty="0">
                <a:solidFill>
                  <a:schemeClr val="accent1"/>
                </a:solidFill>
                <a:latin typeface="+mj-lt"/>
              </a:rPr>
              <a:t> J </a:t>
            </a:r>
            <a:r>
              <a:rPr lang="de-DE" sz="1200" dirty="0">
                <a:solidFill>
                  <a:schemeClr val="accent1"/>
                </a:solidFill>
                <a:latin typeface="+mj-lt"/>
              </a:rPr>
              <a:t>Med. 2014;370(17):1583–93.</a:t>
            </a:r>
          </a:p>
        </p:txBody>
      </p:sp>
      <p:grpSp>
        <p:nvGrpSpPr>
          <p:cNvPr id="11" name="Gruppieren 10"/>
          <p:cNvGrpSpPr/>
          <p:nvPr/>
        </p:nvGrpSpPr>
        <p:grpSpPr>
          <a:xfrm>
            <a:off x="1559496" y="1628800"/>
            <a:ext cx="8928992" cy="2950461"/>
            <a:chOff x="262831" y="3361860"/>
            <a:chExt cx="8773665" cy="2731436"/>
          </a:xfrm>
        </p:grpSpPr>
        <p:pic>
          <p:nvPicPr>
            <p:cNvPr id="9" name="Grafik 8"/>
            <p:cNvPicPr>
              <a:picLocks noChangeAspect="1"/>
            </p:cNvPicPr>
            <p:nvPr/>
          </p:nvPicPr>
          <p:blipFill>
            <a:blip r:embed="rId5"/>
            <a:stretch>
              <a:fillRect/>
            </a:stretch>
          </p:blipFill>
          <p:spPr>
            <a:xfrm>
              <a:off x="262831" y="3361860"/>
              <a:ext cx="8773665" cy="2731436"/>
            </a:xfrm>
            <a:prstGeom prst="rect">
              <a:avLst/>
            </a:prstGeom>
          </p:spPr>
        </p:pic>
        <p:sp>
          <p:nvSpPr>
            <p:cNvPr id="10" name="Rechteck 9"/>
            <p:cNvSpPr/>
            <p:nvPr/>
          </p:nvSpPr>
          <p:spPr bwMode="auto">
            <a:xfrm>
              <a:off x="611560" y="5805264"/>
              <a:ext cx="8208912" cy="201390"/>
            </a:xfrm>
            <a:prstGeom prst="rect">
              <a:avLst/>
            </a:prstGeom>
            <a:solidFill>
              <a:srgbClr val="00B050">
                <a:alpha val="40000"/>
              </a:srgbClr>
            </a:solidFill>
            <a:ln>
              <a:noFill/>
            </a:ln>
            <a:effectLst/>
          </p:spPr>
          <p:txBody>
            <a:bodyPr vert="horz" wrap="square" lIns="0" tIns="0" rIns="0" bIns="0" numCol="1" rtlCol="0" anchor="t" anchorCtr="0" compatLnSpc="1">
              <a:prstTxWarp prst="textNoShape">
                <a:avLst/>
              </a:prstTxWarp>
            </a:bodyPr>
            <a:lstStyle/>
            <a:p>
              <a:pPr fontAlgn="base">
                <a:lnSpc>
                  <a:spcPct val="110000"/>
                </a:lnSpc>
                <a:spcBef>
                  <a:spcPct val="30000"/>
                </a:spcBef>
                <a:spcAft>
                  <a:spcPct val="0"/>
                </a:spcAft>
              </a:pPr>
              <a:endParaRPr lang="de-DE">
                <a:latin typeface="Arial" panose="020B0604020202020204" pitchFamily="34" charset="0"/>
              </a:endParaRPr>
            </a:p>
          </p:txBody>
        </p:sp>
      </p:grpSp>
      <p:sp>
        <p:nvSpPr>
          <p:cNvPr id="12" name="Rechteck 11"/>
          <p:cNvSpPr/>
          <p:nvPr/>
        </p:nvSpPr>
        <p:spPr bwMode="auto">
          <a:xfrm>
            <a:off x="1919537" y="3643510"/>
            <a:ext cx="8354241" cy="217539"/>
          </a:xfrm>
          <a:prstGeom prst="rect">
            <a:avLst/>
          </a:prstGeom>
          <a:solidFill>
            <a:schemeClr val="accent2">
              <a:alpha val="40000"/>
            </a:schemeClr>
          </a:solidFill>
          <a:ln>
            <a:noFill/>
          </a:ln>
          <a:effectLst/>
        </p:spPr>
        <p:txBody>
          <a:bodyPr vert="horz" wrap="square" lIns="0" tIns="0" rIns="0" bIns="0" numCol="1" rtlCol="0" anchor="t" anchorCtr="0" compatLnSpc="1">
            <a:prstTxWarp prst="textNoShape">
              <a:avLst/>
            </a:prstTxWarp>
          </a:bodyPr>
          <a:lstStyle/>
          <a:p>
            <a:pPr fontAlgn="base">
              <a:lnSpc>
                <a:spcPct val="110000"/>
              </a:lnSpc>
              <a:spcBef>
                <a:spcPct val="30000"/>
              </a:spcBef>
              <a:spcAft>
                <a:spcPct val="0"/>
              </a:spcAft>
            </a:pPr>
            <a:endParaRPr lang="de-DE">
              <a:latin typeface="Arial" panose="020B0604020202020204" pitchFamily="34" charset="0"/>
            </a:endParaRPr>
          </a:p>
        </p:txBody>
      </p:sp>
      <p:sp>
        <p:nvSpPr>
          <p:cNvPr id="13" name="Rechteck 12"/>
          <p:cNvSpPr/>
          <p:nvPr/>
        </p:nvSpPr>
        <p:spPr bwMode="auto">
          <a:xfrm>
            <a:off x="1928163" y="2707406"/>
            <a:ext cx="8354241" cy="217539"/>
          </a:xfrm>
          <a:prstGeom prst="rect">
            <a:avLst/>
          </a:prstGeom>
          <a:solidFill>
            <a:schemeClr val="accent2">
              <a:alpha val="40000"/>
            </a:schemeClr>
          </a:solidFill>
          <a:ln>
            <a:noFill/>
          </a:ln>
          <a:effectLst/>
        </p:spPr>
        <p:txBody>
          <a:bodyPr vert="horz" wrap="square" lIns="0" tIns="0" rIns="0" bIns="0" numCol="1" rtlCol="0" anchor="t" anchorCtr="0" compatLnSpc="1">
            <a:prstTxWarp prst="textNoShape">
              <a:avLst/>
            </a:prstTxWarp>
          </a:bodyPr>
          <a:lstStyle/>
          <a:p>
            <a:pPr fontAlgn="base">
              <a:lnSpc>
                <a:spcPct val="110000"/>
              </a:lnSpc>
              <a:spcBef>
                <a:spcPct val="30000"/>
              </a:spcBef>
              <a:spcAft>
                <a:spcPct val="0"/>
              </a:spcAft>
            </a:pPr>
            <a:endParaRPr lang="de-DE">
              <a:latin typeface="Arial" panose="020B0604020202020204" pitchFamily="34" charset="0"/>
            </a:endParaRPr>
          </a:p>
        </p:txBody>
      </p:sp>
      <p:sp>
        <p:nvSpPr>
          <p:cNvPr id="14" name="Rechteck 13"/>
          <p:cNvSpPr/>
          <p:nvPr/>
        </p:nvSpPr>
        <p:spPr bwMode="auto">
          <a:xfrm>
            <a:off x="1930598" y="3325661"/>
            <a:ext cx="8354241" cy="217539"/>
          </a:xfrm>
          <a:prstGeom prst="rect">
            <a:avLst/>
          </a:prstGeom>
          <a:solidFill>
            <a:srgbClr val="00B050">
              <a:alpha val="40000"/>
            </a:srgbClr>
          </a:solidFill>
          <a:ln>
            <a:noFill/>
          </a:ln>
          <a:effectLst/>
        </p:spPr>
        <p:txBody>
          <a:bodyPr vert="horz" wrap="square" lIns="0" tIns="0" rIns="0" bIns="0" numCol="1" rtlCol="0" anchor="t" anchorCtr="0" compatLnSpc="1">
            <a:prstTxWarp prst="textNoShape">
              <a:avLst/>
            </a:prstTxWarp>
          </a:bodyPr>
          <a:lstStyle/>
          <a:p>
            <a:pPr fontAlgn="base">
              <a:lnSpc>
                <a:spcPct val="110000"/>
              </a:lnSpc>
              <a:spcBef>
                <a:spcPct val="30000"/>
              </a:spcBef>
              <a:spcAft>
                <a:spcPct val="0"/>
              </a:spcAft>
            </a:pPr>
            <a:endParaRPr lang="de-DE">
              <a:latin typeface="Arial" panose="020B0604020202020204" pitchFamily="34" charset="0"/>
            </a:endParaRPr>
          </a:p>
        </p:txBody>
      </p:sp>
      <p:sp>
        <p:nvSpPr>
          <p:cNvPr id="4" name="Textfeld 3"/>
          <p:cNvSpPr txBox="1"/>
          <p:nvPr/>
        </p:nvSpPr>
        <p:spPr>
          <a:xfrm>
            <a:off x="2711624" y="2492898"/>
            <a:ext cx="6192688" cy="1384995"/>
          </a:xfrm>
          <a:prstGeom prst="rect">
            <a:avLst/>
          </a:prstGeom>
          <a:solidFill>
            <a:schemeClr val="bg1"/>
          </a:solidFill>
          <a:ln w="63500">
            <a:solidFill>
              <a:schemeClr val="accent1"/>
            </a:solidFill>
          </a:ln>
        </p:spPr>
        <p:txBody>
          <a:bodyPr wrap="square" rtlCol="0">
            <a:spAutoFit/>
          </a:bodyPr>
          <a:lstStyle/>
          <a:p>
            <a:pPr algn="ctr"/>
            <a:r>
              <a:rPr lang="de-DE" sz="2800" b="1" dirty="0"/>
              <a:t>MAD 65 (meist) hinreichend </a:t>
            </a:r>
          </a:p>
          <a:p>
            <a:pPr algn="ctr"/>
            <a:r>
              <a:rPr lang="de-DE" sz="2800" dirty="0"/>
              <a:t>aber:</a:t>
            </a:r>
          </a:p>
          <a:p>
            <a:pPr algn="ctr"/>
            <a:r>
              <a:rPr lang="de-DE" sz="2800" dirty="0">
                <a:highlight>
                  <a:srgbClr val="FF0000"/>
                </a:highlight>
              </a:rPr>
              <a:t>MAD &lt; 60 zunehmend kritisch</a:t>
            </a:r>
          </a:p>
        </p:txBody>
      </p:sp>
    </p:spTree>
    <p:extLst>
      <p:ext uri="{BB962C8B-B14F-4D97-AF65-F5344CB8AC3E}">
        <p14:creationId xmlns:p14="http://schemas.microsoft.com/office/powerpoint/2010/main" val="408426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Hämodynamische Optimierung</a:t>
            </a:r>
            <a:br>
              <a:rPr lang="de-DE" dirty="0"/>
            </a:br>
            <a:r>
              <a:rPr lang="de-DE" dirty="0"/>
              <a:t>Früher Einsatz von </a:t>
            </a:r>
            <a:r>
              <a:rPr lang="de-DE" dirty="0" err="1"/>
              <a:t>Vasopressin</a:t>
            </a:r>
            <a:r>
              <a:rPr lang="de-DE" dirty="0"/>
              <a:t> </a:t>
            </a:r>
          </a:p>
        </p:txBody>
      </p:sp>
      <p:sp>
        <p:nvSpPr>
          <p:cNvPr id="5" name="Rechteck 4"/>
          <p:cNvSpPr/>
          <p:nvPr/>
        </p:nvSpPr>
        <p:spPr>
          <a:xfrm>
            <a:off x="2212027" y="6359403"/>
            <a:ext cx="6948264" cy="461665"/>
          </a:xfrm>
          <a:prstGeom prst="rect">
            <a:avLst/>
          </a:prstGeom>
        </p:spPr>
        <p:txBody>
          <a:bodyPr wrap="square">
            <a:spAutoFit/>
          </a:bodyPr>
          <a:lstStyle/>
          <a:p>
            <a:pPr algn="r"/>
            <a:r>
              <a:rPr lang="de-DE" sz="1200" dirty="0">
                <a:solidFill>
                  <a:schemeClr val="accent1"/>
                </a:solidFill>
                <a:latin typeface="+mj-lt"/>
              </a:rPr>
              <a:t>Russell, J.A., et al., </a:t>
            </a:r>
            <a:r>
              <a:rPr lang="de-DE" sz="1200" b="1" dirty="0" err="1">
                <a:solidFill>
                  <a:schemeClr val="accent1"/>
                </a:solidFill>
                <a:latin typeface="+mj-lt"/>
              </a:rPr>
              <a:t>Vasopressin</a:t>
            </a:r>
            <a:r>
              <a:rPr lang="de-DE" sz="1200" b="1" dirty="0">
                <a:solidFill>
                  <a:schemeClr val="accent1"/>
                </a:solidFill>
                <a:latin typeface="+mj-lt"/>
              </a:rPr>
              <a:t> versus </a:t>
            </a:r>
            <a:r>
              <a:rPr lang="de-DE" sz="1200" b="1" dirty="0" err="1">
                <a:solidFill>
                  <a:schemeClr val="accent1"/>
                </a:solidFill>
                <a:latin typeface="+mj-lt"/>
              </a:rPr>
              <a:t>norepinephrine</a:t>
            </a:r>
            <a:r>
              <a:rPr lang="de-DE" sz="1200" b="1" dirty="0">
                <a:solidFill>
                  <a:schemeClr val="accent1"/>
                </a:solidFill>
                <a:latin typeface="+mj-lt"/>
              </a:rPr>
              <a:t> </a:t>
            </a:r>
            <a:r>
              <a:rPr lang="de-DE" sz="1200" b="1" dirty="0" err="1">
                <a:solidFill>
                  <a:schemeClr val="accent1"/>
                </a:solidFill>
                <a:latin typeface="+mj-lt"/>
              </a:rPr>
              <a:t>infusion</a:t>
            </a:r>
            <a:r>
              <a:rPr lang="de-DE" sz="1200" b="1" dirty="0">
                <a:solidFill>
                  <a:schemeClr val="accent1"/>
                </a:solidFill>
                <a:latin typeface="+mj-lt"/>
              </a:rPr>
              <a:t> in </a:t>
            </a:r>
            <a:r>
              <a:rPr lang="de-DE" sz="1200" b="1" dirty="0" err="1">
                <a:solidFill>
                  <a:schemeClr val="accent1"/>
                </a:solidFill>
                <a:latin typeface="+mj-lt"/>
              </a:rPr>
              <a:t>patients</a:t>
            </a:r>
            <a:r>
              <a:rPr lang="de-DE" sz="1200" b="1" dirty="0">
                <a:solidFill>
                  <a:schemeClr val="accent1"/>
                </a:solidFill>
                <a:latin typeface="+mj-lt"/>
              </a:rPr>
              <a:t> </a:t>
            </a:r>
            <a:r>
              <a:rPr lang="de-DE" sz="1200" b="1" dirty="0" err="1">
                <a:solidFill>
                  <a:schemeClr val="accent1"/>
                </a:solidFill>
                <a:latin typeface="+mj-lt"/>
              </a:rPr>
              <a:t>with</a:t>
            </a:r>
            <a:r>
              <a:rPr lang="de-DE" sz="1200" b="1" dirty="0">
                <a:solidFill>
                  <a:schemeClr val="accent1"/>
                </a:solidFill>
                <a:latin typeface="+mj-lt"/>
              </a:rPr>
              <a:t> </a:t>
            </a:r>
            <a:r>
              <a:rPr lang="de-DE" sz="1200" b="1" dirty="0" err="1">
                <a:solidFill>
                  <a:schemeClr val="accent1"/>
                </a:solidFill>
                <a:latin typeface="+mj-lt"/>
              </a:rPr>
              <a:t>septic</a:t>
            </a:r>
            <a:r>
              <a:rPr lang="de-DE" sz="1200" b="1" dirty="0">
                <a:solidFill>
                  <a:schemeClr val="accent1"/>
                </a:solidFill>
                <a:latin typeface="+mj-lt"/>
              </a:rPr>
              <a:t> </a:t>
            </a:r>
            <a:r>
              <a:rPr lang="de-DE" sz="1200" b="1" dirty="0" err="1">
                <a:solidFill>
                  <a:schemeClr val="accent1"/>
                </a:solidFill>
                <a:latin typeface="+mj-lt"/>
              </a:rPr>
              <a:t>shock</a:t>
            </a:r>
            <a:r>
              <a:rPr lang="de-DE" sz="1200" b="1" dirty="0">
                <a:solidFill>
                  <a:schemeClr val="accent1"/>
                </a:solidFill>
                <a:latin typeface="+mj-lt"/>
              </a:rPr>
              <a:t>. </a:t>
            </a:r>
            <a:r>
              <a:rPr lang="de-DE" sz="1200" dirty="0">
                <a:solidFill>
                  <a:schemeClr val="accent1"/>
                </a:solidFill>
                <a:latin typeface="+mj-lt"/>
              </a:rPr>
              <a:t>N Engl J Med, 2008. 358(9): p. 877-87.</a:t>
            </a:r>
          </a:p>
        </p:txBody>
      </p:sp>
      <p:sp>
        <p:nvSpPr>
          <p:cNvPr id="2" name="Rechteck 1"/>
          <p:cNvSpPr/>
          <p:nvPr/>
        </p:nvSpPr>
        <p:spPr>
          <a:xfrm>
            <a:off x="1524000" y="5979672"/>
            <a:ext cx="7636291" cy="461665"/>
          </a:xfrm>
          <a:prstGeom prst="rect">
            <a:avLst/>
          </a:prstGeom>
        </p:spPr>
        <p:txBody>
          <a:bodyPr wrap="square">
            <a:spAutoFit/>
          </a:bodyPr>
          <a:lstStyle/>
          <a:p>
            <a:pPr algn="r"/>
            <a:r>
              <a:rPr lang="en-US" sz="1200" dirty="0">
                <a:solidFill>
                  <a:schemeClr val="accent1"/>
                </a:solidFill>
                <a:latin typeface="+mj-lt"/>
              </a:rPr>
              <a:t>Gordon, A.C., et al., </a:t>
            </a:r>
            <a:r>
              <a:rPr lang="en-US" sz="1200" b="1" dirty="0">
                <a:solidFill>
                  <a:schemeClr val="accent1"/>
                </a:solidFill>
                <a:latin typeface="+mj-lt"/>
              </a:rPr>
              <a:t>Effect of Early Vasopressin vs Norepinephrine on Kidney Failure in Patients With Septic Shock: </a:t>
            </a:r>
            <a:r>
              <a:rPr lang="en-US" sz="1200" dirty="0">
                <a:solidFill>
                  <a:schemeClr val="accent1"/>
                </a:solidFill>
                <a:latin typeface="+mj-lt"/>
              </a:rPr>
              <a:t>The VANISH Randomized Clinical Trial. Jama, 2016. 316(5): p. 509-18.</a:t>
            </a:r>
            <a:endParaRPr lang="de-DE" sz="1200" dirty="0">
              <a:solidFill>
                <a:schemeClr val="accent1"/>
              </a:solidFill>
              <a:latin typeface="+mj-lt"/>
            </a:endParaRPr>
          </a:p>
        </p:txBody>
      </p:sp>
      <p:pic>
        <p:nvPicPr>
          <p:cNvPr id="3074" name="Picture 2" descr="http://jamanetwork.com/data/Journals/JAMA/935583/joi160087f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4238" y="1585056"/>
            <a:ext cx="5863524" cy="4182850"/>
          </a:xfrm>
          <a:prstGeom prst="rect">
            <a:avLst/>
          </a:prstGeom>
          <a:noFill/>
          <a:extLst>
            <a:ext uri="{909E8E84-426E-40DD-AFC4-6F175D3DCCD1}">
              <a14:hiddenFill xmlns:a14="http://schemas.microsoft.com/office/drawing/2010/main">
                <a:solidFill>
                  <a:srgbClr val="FFFFFF"/>
                </a:solidFill>
              </a14:hiddenFill>
            </a:ext>
          </a:extLst>
        </p:spPr>
      </p:pic>
      <p:pic>
        <p:nvPicPr>
          <p:cNvPr id="11" name="Grafik 10">
            <a:extLst>
              <a:ext uri="{FF2B5EF4-FFF2-40B4-BE49-F238E27FC236}">
                <a16:creationId xmlns:a16="http://schemas.microsoft.com/office/drawing/2014/main" id="{DE55C6BD-6D30-4993-B5DC-0A5FFA965D60}"/>
              </a:ext>
            </a:extLst>
          </p:cNvPr>
          <p:cNvPicPr>
            <a:picLocks noChangeAspect="1"/>
          </p:cNvPicPr>
          <p:nvPr/>
        </p:nvPicPr>
        <p:blipFill>
          <a:blip r:embed="rId4"/>
          <a:stretch>
            <a:fillRect/>
          </a:stretch>
        </p:blipFill>
        <p:spPr>
          <a:xfrm>
            <a:off x="3103531" y="1573553"/>
            <a:ext cx="5984937" cy="4095512"/>
          </a:xfrm>
          <a:prstGeom prst="rect">
            <a:avLst/>
          </a:prstGeom>
        </p:spPr>
      </p:pic>
      <p:sp>
        <p:nvSpPr>
          <p:cNvPr id="12" name="Rechteck 11">
            <a:extLst>
              <a:ext uri="{FF2B5EF4-FFF2-40B4-BE49-F238E27FC236}">
                <a16:creationId xmlns:a16="http://schemas.microsoft.com/office/drawing/2014/main" id="{730C2A1E-2AC2-4409-ABA5-0030994C588C}"/>
              </a:ext>
            </a:extLst>
          </p:cNvPr>
          <p:cNvSpPr/>
          <p:nvPr/>
        </p:nvSpPr>
        <p:spPr>
          <a:xfrm>
            <a:off x="6899920" y="1785442"/>
            <a:ext cx="5292080" cy="923330"/>
          </a:xfrm>
          <a:prstGeom prst="rect">
            <a:avLst/>
          </a:prstGeom>
          <a:solidFill>
            <a:schemeClr val="bg1"/>
          </a:solidFill>
          <a:ln w="63500">
            <a:solidFill>
              <a:schemeClr val="accent1"/>
            </a:solidFill>
          </a:ln>
        </p:spPr>
        <p:txBody>
          <a:bodyPr wrap="square">
            <a:spAutoFit/>
          </a:bodyPr>
          <a:lstStyle/>
          <a:p>
            <a:pPr lvl="0">
              <a:lnSpc>
                <a:spcPct val="100000"/>
              </a:lnSpc>
              <a:defRPr/>
            </a:pPr>
            <a:r>
              <a:rPr lang="en-US" b="1" dirty="0" err="1"/>
              <a:t>Früher</a:t>
            </a:r>
            <a:r>
              <a:rPr lang="en-US" b="1" dirty="0"/>
              <a:t> </a:t>
            </a:r>
            <a:r>
              <a:rPr lang="en-US" b="1" dirty="0" err="1"/>
              <a:t>Einsatz</a:t>
            </a:r>
            <a:r>
              <a:rPr lang="en-US" b="1" dirty="0"/>
              <a:t> von Vasopressin:</a:t>
            </a:r>
          </a:p>
          <a:p>
            <a:pPr marL="285750" indent="-285750">
              <a:buFont typeface="Arial" panose="020B0604020202020204" pitchFamily="34" charset="0"/>
              <a:buChar char="•"/>
              <a:defRPr/>
            </a:pPr>
            <a:r>
              <a:rPr lang="en-US" dirty="0" err="1"/>
              <a:t>Keine</a:t>
            </a:r>
            <a:r>
              <a:rPr lang="en-US" dirty="0"/>
              <a:t> </a:t>
            </a:r>
            <a:r>
              <a:rPr lang="en-US" dirty="0" err="1"/>
              <a:t>Reduktion</a:t>
            </a:r>
            <a:r>
              <a:rPr lang="en-US" dirty="0"/>
              <a:t> AKI – </a:t>
            </a:r>
            <a:r>
              <a:rPr lang="en-US" dirty="0" err="1"/>
              <a:t>Tage</a:t>
            </a:r>
            <a:endParaRPr lang="en-US" dirty="0"/>
          </a:p>
          <a:p>
            <a:pPr marL="285750" indent="-285750">
              <a:buFont typeface="Arial" panose="020B0604020202020204" pitchFamily="34" charset="0"/>
              <a:buChar char="•"/>
              <a:defRPr/>
            </a:pPr>
            <a:r>
              <a:rPr lang="en-US" dirty="0" err="1"/>
              <a:t>weniger</a:t>
            </a:r>
            <a:r>
              <a:rPr lang="en-US" dirty="0"/>
              <a:t> </a:t>
            </a:r>
            <a:r>
              <a:rPr lang="en-US" dirty="0" err="1"/>
              <a:t>Nierenersatztherapie</a:t>
            </a:r>
            <a:endParaRPr lang="en-US" dirty="0"/>
          </a:p>
        </p:txBody>
      </p:sp>
    </p:spTree>
    <p:extLst>
      <p:ext uri="{BB962C8B-B14F-4D97-AF65-F5344CB8AC3E}">
        <p14:creationId xmlns:p14="http://schemas.microsoft.com/office/powerpoint/2010/main" val="3365681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par>
                                <p:cTn id="16" presetID="22" presetClass="exit" presetSubtype="4" fill="hold" grpId="0" nodeType="withEffect">
                                  <p:stCondLst>
                                    <p:cond delay="0"/>
                                  </p:stCondLst>
                                  <p:childTnLst>
                                    <p:animEffect transition="out" filter="wipe(down)">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CBCAE1-56E9-8C6D-7A94-50DD18AB3916}"/>
              </a:ext>
            </a:extLst>
          </p:cNvPr>
          <p:cNvSpPr>
            <a:spLocks noGrp="1"/>
          </p:cNvSpPr>
          <p:nvPr>
            <p:ph type="title"/>
          </p:nvPr>
        </p:nvSpPr>
        <p:spPr/>
        <p:txBody>
          <a:bodyPr/>
          <a:lstStyle/>
          <a:p>
            <a:r>
              <a:rPr lang="de-DE" dirty="0"/>
              <a:t>Volumen </a:t>
            </a:r>
          </a:p>
        </p:txBody>
      </p:sp>
      <p:pic>
        <p:nvPicPr>
          <p:cNvPr id="5" name="Grafik 4">
            <a:extLst>
              <a:ext uri="{FF2B5EF4-FFF2-40B4-BE49-F238E27FC236}">
                <a16:creationId xmlns:a16="http://schemas.microsoft.com/office/drawing/2014/main" id="{56A44917-1B54-76F8-CA69-2688CA743680}"/>
              </a:ext>
            </a:extLst>
          </p:cNvPr>
          <p:cNvPicPr>
            <a:picLocks noChangeAspect="1"/>
          </p:cNvPicPr>
          <p:nvPr/>
        </p:nvPicPr>
        <p:blipFill>
          <a:blip r:embed="rId2"/>
          <a:stretch>
            <a:fillRect/>
          </a:stretch>
        </p:blipFill>
        <p:spPr>
          <a:xfrm>
            <a:off x="2061685" y="1268072"/>
            <a:ext cx="8769626" cy="5126245"/>
          </a:xfrm>
          <a:prstGeom prst="rect">
            <a:avLst/>
          </a:prstGeom>
        </p:spPr>
      </p:pic>
    </p:spTree>
    <p:extLst>
      <p:ext uri="{BB962C8B-B14F-4D97-AF65-F5344CB8AC3E}">
        <p14:creationId xmlns:p14="http://schemas.microsoft.com/office/powerpoint/2010/main" val="11694837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C1E7BC77-1019-4743-9CC2-A0F35D1F0EDB}"/>
              </a:ext>
            </a:extLst>
          </p:cNvPr>
          <p:cNvSpPr/>
          <p:nvPr/>
        </p:nvSpPr>
        <p:spPr>
          <a:xfrm>
            <a:off x="1343472" y="6293367"/>
            <a:ext cx="78488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sz="1400" dirty="0">
                <a:solidFill>
                  <a:srgbClr val="00799B"/>
                </a:solidFill>
                <a:ea typeface="ＭＳ Ｐゴシック" panose="020B0600070205080204" pitchFamily="34" charset="-128"/>
              </a:rPr>
              <a:t>Boyd, J.H et al:  </a:t>
            </a:r>
            <a:r>
              <a:rPr lang="en-US" sz="1400" b="1" dirty="0">
                <a:solidFill>
                  <a:srgbClr val="00799B"/>
                </a:solidFill>
                <a:ea typeface="ＭＳ Ｐゴシック" panose="020B0600070205080204" pitchFamily="34" charset="-128"/>
              </a:rPr>
              <a:t>Fluid resuscitation in septic shock: a positive fluid balance and elevated central venous pressure are associated with increased mortality. </a:t>
            </a:r>
            <a:r>
              <a:rPr lang="en-US" sz="1400" dirty="0" err="1">
                <a:solidFill>
                  <a:srgbClr val="00799B"/>
                </a:solidFill>
                <a:ea typeface="ＭＳ Ｐゴシック" panose="020B0600070205080204" pitchFamily="34" charset="-128"/>
              </a:rPr>
              <a:t>Crit</a:t>
            </a:r>
            <a:r>
              <a:rPr lang="en-US" sz="1400" dirty="0">
                <a:solidFill>
                  <a:srgbClr val="00799B"/>
                </a:solidFill>
                <a:ea typeface="ＭＳ Ｐゴシック" panose="020B0600070205080204" pitchFamily="34" charset="-128"/>
              </a:rPr>
              <a:t> Care Med, 2011. 39(2)</a:t>
            </a:r>
          </a:p>
        </p:txBody>
      </p:sp>
      <p:sp>
        <p:nvSpPr>
          <p:cNvPr id="4" name="Titel 3">
            <a:extLst>
              <a:ext uri="{FF2B5EF4-FFF2-40B4-BE49-F238E27FC236}">
                <a16:creationId xmlns:a16="http://schemas.microsoft.com/office/drawing/2014/main" id="{3ADB1C4B-3859-4C2D-A023-E20C6F7D421C}"/>
              </a:ext>
            </a:extLst>
          </p:cNvPr>
          <p:cNvSpPr>
            <a:spLocks noGrp="1"/>
          </p:cNvSpPr>
          <p:nvPr>
            <p:ph type="title"/>
          </p:nvPr>
        </p:nvSpPr>
        <p:spPr>
          <a:xfrm>
            <a:off x="838200" y="134107"/>
            <a:ext cx="10515600" cy="1325563"/>
          </a:xfrm>
        </p:spPr>
        <p:txBody>
          <a:bodyPr/>
          <a:lstStyle/>
          <a:p>
            <a:r>
              <a:rPr lang="de-DE" dirty="0">
                <a:solidFill>
                  <a:srgbClr val="FF0000"/>
                </a:solidFill>
              </a:rPr>
              <a:t>„Wenn 5 Liter nicht helfen, dann 10 auch nicht“</a:t>
            </a:r>
          </a:p>
        </p:txBody>
      </p:sp>
      <p:pic>
        <p:nvPicPr>
          <p:cNvPr id="7" name="Grafik 6">
            <a:extLst>
              <a:ext uri="{FF2B5EF4-FFF2-40B4-BE49-F238E27FC236}">
                <a16:creationId xmlns:a16="http://schemas.microsoft.com/office/drawing/2014/main" id="{E0B0CB6D-E988-4DE2-B5EA-04E890420604}"/>
              </a:ext>
            </a:extLst>
          </p:cNvPr>
          <p:cNvPicPr>
            <a:picLocks noChangeAspect="1"/>
          </p:cNvPicPr>
          <p:nvPr/>
        </p:nvPicPr>
        <p:blipFill rotWithShape="1">
          <a:blip r:embed="rId3"/>
          <a:srcRect t="49349"/>
          <a:stretch/>
        </p:blipFill>
        <p:spPr>
          <a:xfrm>
            <a:off x="2081837" y="1560897"/>
            <a:ext cx="3603095" cy="3580394"/>
          </a:xfrm>
          <a:prstGeom prst="rect">
            <a:avLst/>
          </a:prstGeom>
        </p:spPr>
      </p:pic>
      <p:pic>
        <p:nvPicPr>
          <p:cNvPr id="8" name="Grafik 7">
            <a:extLst>
              <a:ext uri="{FF2B5EF4-FFF2-40B4-BE49-F238E27FC236}">
                <a16:creationId xmlns:a16="http://schemas.microsoft.com/office/drawing/2014/main" id="{0F20E706-1D08-485B-8C80-D1AF241FF39C}"/>
              </a:ext>
            </a:extLst>
          </p:cNvPr>
          <p:cNvPicPr>
            <a:picLocks noChangeAspect="1"/>
          </p:cNvPicPr>
          <p:nvPr/>
        </p:nvPicPr>
        <p:blipFill rotWithShape="1">
          <a:blip r:embed="rId3"/>
          <a:srcRect b="50651"/>
          <a:stretch/>
        </p:blipFill>
        <p:spPr>
          <a:xfrm>
            <a:off x="6290805" y="1632905"/>
            <a:ext cx="3698110" cy="3580394"/>
          </a:xfrm>
          <a:prstGeom prst="rect">
            <a:avLst/>
          </a:prstGeom>
        </p:spPr>
      </p:pic>
    </p:spTree>
    <p:extLst>
      <p:ext uri="{BB962C8B-B14F-4D97-AF65-F5344CB8AC3E}">
        <p14:creationId xmlns:p14="http://schemas.microsoft.com/office/powerpoint/2010/main" val="732002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el 1"/>
          <p:cNvSpPr>
            <a:spLocks noGrp="1"/>
          </p:cNvSpPr>
          <p:nvPr>
            <p:ph type="title"/>
          </p:nvPr>
        </p:nvSpPr>
        <p:spPr/>
        <p:txBody>
          <a:bodyPr/>
          <a:lstStyle/>
          <a:p>
            <a:r>
              <a:rPr lang="de-DE" altLang="de-DE" dirty="0"/>
              <a:t>(Zu viel) Volumen für die Niere …</a:t>
            </a:r>
          </a:p>
        </p:txBody>
      </p:sp>
      <p:pic>
        <p:nvPicPr>
          <p:cNvPr id="78851" name="Inhaltsplatzhalt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781176" y="1844279"/>
            <a:ext cx="5130403" cy="3459956"/>
          </a:xfrm>
        </p:spPr>
      </p:pic>
      <p:sp>
        <p:nvSpPr>
          <p:cNvPr id="4" name="Titel 1"/>
          <p:cNvSpPr txBox="1">
            <a:spLocks/>
          </p:cNvSpPr>
          <p:nvPr/>
        </p:nvSpPr>
        <p:spPr bwMode="auto">
          <a:xfrm>
            <a:off x="7439027" y="2395538"/>
            <a:ext cx="3143249" cy="22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000" tIns="27000" rIns="54000" bIns="2700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Arial" charset="0"/>
              </a:defRPr>
            </a:lvl2pPr>
            <a:lvl3pPr algn="ctr" rtl="0" eaLnBrk="0" fontAlgn="base" hangingPunct="0">
              <a:spcBef>
                <a:spcPct val="0"/>
              </a:spcBef>
              <a:spcAft>
                <a:spcPct val="0"/>
              </a:spcAft>
              <a:defRPr sz="3600" b="1">
                <a:solidFill>
                  <a:schemeClr val="tx2"/>
                </a:solidFill>
                <a:latin typeface="Arial" charset="0"/>
              </a:defRPr>
            </a:lvl3pPr>
            <a:lvl4pPr algn="ctr" rtl="0" eaLnBrk="0" fontAlgn="base" hangingPunct="0">
              <a:spcBef>
                <a:spcPct val="0"/>
              </a:spcBef>
              <a:spcAft>
                <a:spcPct val="0"/>
              </a:spcAft>
              <a:defRPr sz="3600" b="1">
                <a:solidFill>
                  <a:schemeClr val="tx2"/>
                </a:solidFill>
                <a:latin typeface="Arial" charset="0"/>
              </a:defRPr>
            </a:lvl4pPr>
            <a:lvl5pPr algn="ctr" rtl="0" eaLnBrk="0" fontAlgn="base" hangingPunct="0">
              <a:spcBef>
                <a:spcPct val="0"/>
              </a:spcBef>
              <a:spcAft>
                <a:spcPct val="0"/>
              </a:spcAft>
              <a:defRPr sz="3600" b="1">
                <a:solidFill>
                  <a:schemeClr val="tx2"/>
                </a:solidFill>
                <a:latin typeface="Arial" charset="0"/>
              </a:defRPr>
            </a:lvl5pPr>
            <a:lvl6pPr marL="457200" algn="ctr" rtl="0" fontAlgn="base">
              <a:spcBef>
                <a:spcPct val="0"/>
              </a:spcBef>
              <a:spcAft>
                <a:spcPct val="0"/>
              </a:spcAft>
              <a:defRPr sz="3600" b="1">
                <a:solidFill>
                  <a:schemeClr val="tx2"/>
                </a:solidFill>
                <a:latin typeface="Arial" charset="0"/>
              </a:defRPr>
            </a:lvl6pPr>
            <a:lvl7pPr marL="914400" algn="ctr" rtl="0" fontAlgn="base">
              <a:spcBef>
                <a:spcPct val="0"/>
              </a:spcBef>
              <a:spcAft>
                <a:spcPct val="0"/>
              </a:spcAft>
              <a:defRPr sz="3600" b="1">
                <a:solidFill>
                  <a:schemeClr val="tx2"/>
                </a:solidFill>
                <a:latin typeface="Arial" charset="0"/>
              </a:defRPr>
            </a:lvl7pPr>
            <a:lvl8pPr marL="1371600" algn="ctr" rtl="0" fontAlgn="base">
              <a:spcBef>
                <a:spcPct val="0"/>
              </a:spcBef>
              <a:spcAft>
                <a:spcPct val="0"/>
              </a:spcAft>
              <a:defRPr sz="3600" b="1">
                <a:solidFill>
                  <a:schemeClr val="tx2"/>
                </a:solidFill>
                <a:latin typeface="Arial" charset="0"/>
              </a:defRPr>
            </a:lvl8pPr>
            <a:lvl9pPr marL="1828800" algn="ctr" rtl="0" fontAlgn="base">
              <a:spcBef>
                <a:spcPct val="0"/>
              </a:spcBef>
              <a:spcAft>
                <a:spcPct val="0"/>
              </a:spcAft>
              <a:defRPr sz="3600" b="1">
                <a:solidFill>
                  <a:schemeClr val="tx2"/>
                </a:solidFill>
                <a:latin typeface="Arial" charset="0"/>
              </a:defRPr>
            </a:lvl9pPr>
          </a:lstStyle>
          <a:p>
            <a:r>
              <a:rPr lang="de-DE" altLang="de-DE" sz="2700" kern="0" dirty="0">
                <a:solidFill>
                  <a:srgbClr val="FF0000"/>
                </a:solidFill>
              </a:rPr>
              <a:t>… ist </a:t>
            </a:r>
            <a:r>
              <a:rPr lang="de-DE" altLang="de-DE" sz="2700" u="sng" kern="0" dirty="0">
                <a:solidFill>
                  <a:srgbClr val="FF0000"/>
                </a:solidFill>
              </a:rPr>
              <a:t>nicht</a:t>
            </a:r>
            <a:r>
              <a:rPr lang="de-DE" altLang="de-DE" sz="2700" kern="0" dirty="0">
                <a:solidFill>
                  <a:srgbClr val="FF0000"/>
                </a:solidFill>
              </a:rPr>
              <a:t> </a:t>
            </a:r>
          </a:p>
          <a:p>
            <a:r>
              <a:rPr lang="de-DE" altLang="de-DE" sz="2700" kern="0" dirty="0">
                <a:solidFill>
                  <a:srgbClr val="FF0000"/>
                </a:solidFill>
              </a:rPr>
              <a:t>immer gut </a:t>
            </a:r>
          </a:p>
        </p:txBody>
      </p:sp>
      <p:pic>
        <p:nvPicPr>
          <p:cNvPr id="5" name="Picture 2" descr="Bildergebnis für dicke backen machen">
            <a:extLst>
              <a:ext uri="{FF2B5EF4-FFF2-40B4-BE49-F238E27FC236}">
                <a16:creationId xmlns:a16="http://schemas.microsoft.com/office/drawing/2014/main" id="{5170C3FE-E729-43F8-86AC-27EA757E15B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778" t="-1" r="12500" b="-1"/>
          <a:stretch/>
        </p:blipFill>
        <p:spPr bwMode="auto">
          <a:xfrm>
            <a:off x="7176120" y="2278113"/>
            <a:ext cx="3096344" cy="2592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14_05b">
            <a:extLst>
              <a:ext uri="{FF2B5EF4-FFF2-40B4-BE49-F238E27FC236}">
                <a16:creationId xmlns:a16="http://schemas.microsoft.com/office/drawing/2014/main" id="{4BA4914F-B6F7-4BBD-B8EF-99CE86DEECA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022" t="3197" r="18063" b="10482"/>
          <a:stretch/>
        </p:blipFill>
        <p:spPr bwMode="auto">
          <a:xfrm>
            <a:off x="1537716" y="1489895"/>
            <a:ext cx="5328592" cy="523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46CF6B33-E41E-4521-B30F-D26D71B11202}"/>
              </a:ext>
            </a:extLst>
          </p:cNvPr>
          <p:cNvSpPr txBox="1"/>
          <p:nvPr/>
        </p:nvSpPr>
        <p:spPr>
          <a:xfrm>
            <a:off x="2112690" y="5140452"/>
            <a:ext cx="4178644" cy="830997"/>
          </a:xfrm>
          <a:prstGeom prst="rect">
            <a:avLst/>
          </a:prstGeom>
          <a:solidFill>
            <a:schemeClr val="accent2"/>
          </a:solidFill>
        </p:spPr>
        <p:txBody>
          <a:bodyPr wrap="none" rtlCol="0">
            <a:spAutoFit/>
          </a:bodyPr>
          <a:lstStyle/>
          <a:p>
            <a:pPr algn="ctr"/>
            <a:r>
              <a:rPr lang="de-DE" sz="2400" b="1" dirty="0" err="1"/>
              <a:t>Stop</a:t>
            </a:r>
            <a:r>
              <a:rPr lang="de-DE" sz="2400" b="1" dirty="0"/>
              <a:t>, </a:t>
            </a:r>
          </a:p>
          <a:p>
            <a:pPr algn="ctr"/>
            <a:r>
              <a:rPr lang="de-DE" sz="2400" b="1" dirty="0"/>
              <a:t>wenn die HF nicht mehr abfällt </a:t>
            </a:r>
          </a:p>
        </p:txBody>
      </p:sp>
    </p:spTree>
    <p:extLst>
      <p:ext uri="{BB962C8B-B14F-4D97-AF65-F5344CB8AC3E}">
        <p14:creationId xmlns:p14="http://schemas.microsoft.com/office/powerpoint/2010/main" val="42244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title"/>
          </p:nvPr>
        </p:nvSpPr>
        <p:spPr>
          <a:xfrm>
            <a:off x="407368" y="19472"/>
            <a:ext cx="11665296" cy="1143000"/>
          </a:xfrm>
        </p:spPr>
        <p:txBody>
          <a:bodyPr>
            <a:normAutofit/>
          </a:bodyPr>
          <a:lstStyle/>
          <a:p>
            <a:r>
              <a:rPr lang="de-DE" altLang="de-DE" sz="2800" dirty="0"/>
              <a:t>Ist die Vermeidung einer positiven Flüssigkeitsbilanz mit einem verbesserten Überleben assoziiert   (</a:t>
            </a:r>
            <a:r>
              <a:rPr lang="de-DE" altLang="de-DE" sz="2800" dirty="0" err="1"/>
              <a:t>POids</a:t>
            </a:r>
            <a:r>
              <a:rPr lang="de-DE" altLang="de-DE" sz="2800" dirty="0"/>
              <a:t> </a:t>
            </a:r>
            <a:r>
              <a:rPr lang="de-DE" altLang="de-DE" sz="2800" dirty="0" err="1"/>
              <a:t>INtensive</a:t>
            </a:r>
            <a:r>
              <a:rPr lang="de-DE" altLang="de-DE" sz="2800" dirty="0"/>
              <a:t> CARE 2)</a:t>
            </a:r>
            <a:endParaRPr lang="de-DE" altLang="de-DE" sz="1800" dirty="0"/>
          </a:p>
        </p:txBody>
      </p:sp>
      <p:sp>
        <p:nvSpPr>
          <p:cNvPr id="4" name="Text Box 5">
            <a:extLst>
              <a:ext uri="{FF2B5EF4-FFF2-40B4-BE49-F238E27FC236}">
                <a16:creationId xmlns:a16="http://schemas.microsoft.com/office/drawing/2014/main" id="{6091CF3C-0F57-C349-9038-1F4D5EFB73C1}"/>
              </a:ext>
            </a:extLst>
          </p:cNvPr>
          <p:cNvSpPr txBox="1">
            <a:spLocks noChangeArrowheads="1"/>
          </p:cNvSpPr>
          <p:nvPr/>
        </p:nvSpPr>
        <p:spPr bwMode="auto">
          <a:xfrm>
            <a:off x="9875945" y="6461125"/>
            <a:ext cx="61266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eaLnBrk="1" hangingPunct="1"/>
            <a:r>
              <a:rPr lang="de-DE" altLang="de-DE" sz="2000" dirty="0">
                <a:solidFill>
                  <a:schemeClr val="bg1"/>
                </a:solidFill>
              </a:rPr>
              <a:t>082</a:t>
            </a:r>
          </a:p>
        </p:txBody>
      </p:sp>
      <p:pic>
        <p:nvPicPr>
          <p:cNvPr id="4098" name="Picture 2" descr="Fig. 3">
            <a:extLst>
              <a:ext uri="{FF2B5EF4-FFF2-40B4-BE49-F238E27FC236}">
                <a16:creationId xmlns:a16="http://schemas.microsoft.com/office/drawing/2014/main" id="{BD08E575-197E-93F5-80E5-061CD1A18F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469" y="1043979"/>
            <a:ext cx="8172558" cy="5265341"/>
          </a:xfrm>
          <a:prstGeom prst="rect">
            <a:avLst/>
          </a:prstGeom>
          <a:noFill/>
          <a:ln>
            <a:solidFill>
              <a:schemeClr val="tx1"/>
            </a:solidFill>
          </a:ln>
          <a:effectLst>
            <a:outerShdw blurRad="2540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E7F09BB5-C397-E8F9-E324-D1279EF0AF77}"/>
              </a:ext>
            </a:extLst>
          </p:cNvPr>
          <p:cNvSpPr txBox="1"/>
          <p:nvPr/>
        </p:nvSpPr>
        <p:spPr>
          <a:xfrm>
            <a:off x="11128683" y="6309320"/>
            <a:ext cx="655949" cy="430887"/>
          </a:xfrm>
          <a:prstGeom prst="rect">
            <a:avLst/>
          </a:prstGeom>
          <a:noFill/>
        </p:spPr>
        <p:txBody>
          <a:bodyPr wrap="none" rtlCol="0">
            <a:spAutoFit/>
          </a:bodyPr>
          <a:lstStyle/>
          <a:p>
            <a:r>
              <a:rPr lang="fr-FR" sz="2200" dirty="0"/>
              <a:t>084</a:t>
            </a:r>
          </a:p>
        </p:txBody>
      </p:sp>
      <p:sp>
        <p:nvSpPr>
          <p:cNvPr id="5" name="Textfeld 4">
            <a:extLst>
              <a:ext uri="{FF2B5EF4-FFF2-40B4-BE49-F238E27FC236}">
                <a16:creationId xmlns:a16="http://schemas.microsoft.com/office/drawing/2014/main" id="{907F6B96-20F8-67EB-CB8A-7987D471F1D5}"/>
              </a:ext>
            </a:extLst>
          </p:cNvPr>
          <p:cNvSpPr txBox="1"/>
          <p:nvPr/>
        </p:nvSpPr>
        <p:spPr>
          <a:xfrm>
            <a:off x="4711736" y="6346085"/>
            <a:ext cx="6096912" cy="492443"/>
          </a:xfrm>
          <a:prstGeom prst="rect">
            <a:avLst/>
          </a:prstGeom>
          <a:noFill/>
        </p:spPr>
        <p:txBody>
          <a:bodyPr wrap="square">
            <a:spAutoFit/>
          </a:bodyPr>
          <a:lstStyle/>
          <a:p>
            <a:br>
              <a:rPr lang="de-DE" altLang="de-DE" sz="800" dirty="0"/>
            </a:br>
            <a:r>
              <a:rPr lang="de-DE" sz="1800" dirty="0"/>
              <a:t>BOLLAERT et al. </a:t>
            </a:r>
            <a:r>
              <a:rPr lang="en-US" sz="1800" i="1" dirty="0">
                <a:latin typeface="Arial" panose="020B0604020202020204" pitchFamily="34" charset="0"/>
                <a:ea typeface="Times New Roman" panose="02020603050405020304" pitchFamily="18" charset="0"/>
              </a:rPr>
              <a:t>Crit Care </a:t>
            </a:r>
            <a:r>
              <a:rPr lang="en-US" sz="1800" dirty="0">
                <a:latin typeface="Arial" panose="020B0604020202020204" pitchFamily="34" charset="0"/>
                <a:ea typeface="Times New Roman" panose="02020603050405020304" pitchFamily="18" charset="0"/>
              </a:rPr>
              <a:t>2023; 27(1):66</a:t>
            </a:r>
            <a:endParaRPr lang="de-DE" dirty="0"/>
          </a:p>
        </p:txBody>
      </p:sp>
    </p:spTree>
    <p:extLst>
      <p:ext uri="{BB962C8B-B14F-4D97-AF65-F5344CB8AC3E}">
        <p14:creationId xmlns:p14="http://schemas.microsoft.com/office/powerpoint/2010/main" val="500812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Was soll ich geben?</a:t>
            </a:r>
          </a:p>
        </p:txBody>
      </p:sp>
      <p:pic>
        <p:nvPicPr>
          <p:cNvPr id="1026" name="Picture 2" descr="Critical Care Medicine"/>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40311" y="1527335"/>
            <a:ext cx="8759597" cy="4401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547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AF6E27-6AFD-4BC1-1718-20D9B0B4013C}"/>
              </a:ext>
            </a:extLst>
          </p:cNvPr>
          <p:cNvSpPr>
            <a:spLocks noGrp="1"/>
          </p:cNvSpPr>
          <p:nvPr>
            <p:ph type="title"/>
          </p:nvPr>
        </p:nvSpPr>
        <p:spPr/>
        <p:txBody>
          <a:bodyPr/>
          <a:lstStyle/>
          <a:p>
            <a:r>
              <a:rPr lang="de-DE" dirty="0">
                <a:sym typeface="Wingdings" panose="05000000000000000000" pitchFamily="2" charset="2"/>
              </a:rPr>
              <a:t>Frühzeitige Detektion: </a:t>
            </a:r>
            <a:r>
              <a:rPr lang="de-DE" sz="4000" b="1" dirty="0"/>
              <a:t>Risikofaktoren</a:t>
            </a:r>
            <a:endParaRPr lang="de-DE" dirty="0"/>
          </a:p>
        </p:txBody>
      </p:sp>
      <p:sp>
        <p:nvSpPr>
          <p:cNvPr id="3" name="Inhaltsplatzhalter 2">
            <a:extLst>
              <a:ext uri="{FF2B5EF4-FFF2-40B4-BE49-F238E27FC236}">
                <a16:creationId xmlns:a16="http://schemas.microsoft.com/office/drawing/2014/main" id="{79DBCCCF-E4B5-8AE1-6464-9A21626E862F}"/>
              </a:ext>
            </a:extLst>
          </p:cNvPr>
          <p:cNvSpPr>
            <a:spLocks noGrp="1"/>
          </p:cNvSpPr>
          <p:nvPr>
            <p:ph idx="1"/>
          </p:nvPr>
        </p:nvSpPr>
        <p:spPr>
          <a:xfrm>
            <a:off x="838200" y="1442269"/>
            <a:ext cx="10515600" cy="4734694"/>
          </a:xfrm>
        </p:spPr>
        <p:txBody>
          <a:bodyPr>
            <a:normAutofit fontScale="92500" lnSpcReduction="20000"/>
          </a:bodyPr>
          <a:lstStyle/>
          <a:p>
            <a:pPr marL="0" indent="0">
              <a:buNone/>
            </a:pPr>
            <a:r>
              <a:rPr lang="de-DE" sz="2100" b="1" dirty="0">
                <a:solidFill>
                  <a:srgbClr val="FF0000"/>
                </a:solidFill>
              </a:rPr>
              <a:t>Chronisch MAJOR: </a:t>
            </a:r>
          </a:p>
          <a:p>
            <a:r>
              <a:rPr lang="de-DE" sz="2100" b="1" dirty="0">
                <a:solidFill>
                  <a:srgbClr val="FF0000"/>
                </a:solidFill>
              </a:rPr>
              <a:t>Alter</a:t>
            </a:r>
          </a:p>
          <a:p>
            <a:r>
              <a:rPr lang="de-DE" sz="2100" b="1" dirty="0">
                <a:solidFill>
                  <a:srgbClr val="FF0000"/>
                </a:solidFill>
              </a:rPr>
              <a:t>Diabetes</a:t>
            </a:r>
          </a:p>
          <a:p>
            <a:r>
              <a:rPr lang="de-DE" sz="2100" b="1" dirty="0">
                <a:solidFill>
                  <a:srgbClr val="FF0000"/>
                </a:solidFill>
              </a:rPr>
              <a:t>Kardiovaskuläre </a:t>
            </a:r>
            <a:r>
              <a:rPr lang="de-DE" sz="2100" b="1" dirty="0" err="1">
                <a:solidFill>
                  <a:srgbClr val="FF0000"/>
                </a:solidFill>
              </a:rPr>
              <a:t>Erkra</a:t>
            </a:r>
            <a:r>
              <a:rPr lang="de-DE" sz="2000" b="1" dirty="0" err="1">
                <a:solidFill>
                  <a:srgbClr val="FF0000"/>
                </a:solidFill>
              </a:rPr>
              <a:t>nkunung</a:t>
            </a:r>
            <a:endParaRPr lang="de-DE" sz="2000" b="1" dirty="0">
              <a:solidFill>
                <a:srgbClr val="FF0000"/>
              </a:solidFill>
            </a:endParaRPr>
          </a:p>
          <a:p>
            <a:r>
              <a:rPr lang="de-DE" sz="2000" b="1" dirty="0">
                <a:solidFill>
                  <a:srgbClr val="FF0000"/>
                </a:solidFill>
              </a:rPr>
              <a:t>CKD</a:t>
            </a:r>
          </a:p>
          <a:p>
            <a:pPr marL="0" indent="0">
              <a:buNone/>
            </a:pPr>
            <a:r>
              <a:rPr lang="de-DE" sz="2000" dirty="0">
                <a:solidFill>
                  <a:srgbClr val="FFC000"/>
                </a:solidFill>
              </a:rPr>
              <a:t>Chronisch Minor RF</a:t>
            </a:r>
          </a:p>
          <a:p>
            <a:pPr lvl="1"/>
            <a:r>
              <a:rPr lang="de-DE" sz="1600" dirty="0">
                <a:solidFill>
                  <a:srgbClr val="FFC000"/>
                </a:solidFill>
              </a:rPr>
              <a:t>Hypertonus</a:t>
            </a:r>
          </a:p>
          <a:p>
            <a:pPr lvl="1"/>
            <a:r>
              <a:rPr lang="de-DE" sz="1600" dirty="0" err="1">
                <a:solidFill>
                  <a:srgbClr val="FFC000"/>
                </a:solidFill>
              </a:rPr>
              <a:t>Bili</a:t>
            </a:r>
            <a:r>
              <a:rPr lang="de-DE" sz="1600" dirty="0">
                <a:solidFill>
                  <a:srgbClr val="FFC000"/>
                </a:solidFill>
              </a:rPr>
              <a:t> </a:t>
            </a:r>
          </a:p>
          <a:p>
            <a:pPr lvl="1"/>
            <a:r>
              <a:rPr lang="de-DE" sz="1600" dirty="0">
                <a:solidFill>
                  <a:srgbClr val="FFC000"/>
                </a:solidFill>
              </a:rPr>
              <a:t>Krebs</a:t>
            </a:r>
          </a:p>
          <a:p>
            <a:pPr lvl="1"/>
            <a:r>
              <a:rPr lang="de-DE" sz="1600" dirty="0">
                <a:solidFill>
                  <a:srgbClr val="FFC000"/>
                </a:solidFill>
              </a:rPr>
              <a:t>Morbide </a:t>
            </a:r>
            <a:r>
              <a:rPr lang="de-DE" sz="1600" dirty="0" err="1">
                <a:solidFill>
                  <a:srgbClr val="FFC000"/>
                </a:solidFill>
              </a:rPr>
              <a:t>Adipoitas</a:t>
            </a:r>
            <a:endParaRPr lang="de-DE" sz="1600" dirty="0">
              <a:solidFill>
                <a:srgbClr val="FFC000"/>
              </a:solidFill>
            </a:endParaRPr>
          </a:p>
          <a:p>
            <a:pPr marL="0" indent="0">
              <a:buNone/>
            </a:pPr>
            <a:r>
              <a:rPr lang="de-DE" sz="2000" b="1" dirty="0">
                <a:solidFill>
                  <a:schemeClr val="bg1"/>
                </a:solidFill>
                <a:highlight>
                  <a:srgbClr val="FF0000"/>
                </a:highlight>
              </a:rPr>
              <a:t>Akute RF</a:t>
            </a:r>
          </a:p>
          <a:p>
            <a:r>
              <a:rPr lang="de-DE" sz="2000" b="1" dirty="0">
                <a:solidFill>
                  <a:schemeClr val="bg1"/>
                </a:solidFill>
                <a:highlight>
                  <a:srgbClr val="FF0000"/>
                </a:highlight>
              </a:rPr>
              <a:t>Hypotension</a:t>
            </a:r>
          </a:p>
          <a:p>
            <a:r>
              <a:rPr lang="de-DE" sz="2000" b="1" dirty="0">
                <a:solidFill>
                  <a:schemeClr val="bg1"/>
                </a:solidFill>
                <a:highlight>
                  <a:srgbClr val="FF0000"/>
                </a:highlight>
              </a:rPr>
              <a:t>High Risk - </a:t>
            </a:r>
            <a:r>
              <a:rPr lang="de-DE" sz="2000" b="1" dirty="0" err="1">
                <a:solidFill>
                  <a:schemeClr val="bg1"/>
                </a:solidFill>
                <a:highlight>
                  <a:srgbClr val="FF0000"/>
                </a:highlight>
              </a:rPr>
              <a:t>Surgery</a:t>
            </a:r>
            <a:endParaRPr lang="de-DE" sz="2000" b="1" dirty="0">
              <a:solidFill>
                <a:schemeClr val="bg1"/>
              </a:solidFill>
              <a:highlight>
                <a:srgbClr val="FF0000"/>
              </a:highlight>
            </a:endParaRPr>
          </a:p>
          <a:p>
            <a:r>
              <a:rPr lang="de-DE" sz="2000" b="1" dirty="0" err="1">
                <a:solidFill>
                  <a:schemeClr val="bg1"/>
                </a:solidFill>
                <a:highlight>
                  <a:srgbClr val="FF0000"/>
                </a:highlight>
              </a:rPr>
              <a:t>Nephrotoxine</a:t>
            </a:r>
            <a:endParaRPr lang="de-DE" sz="2000" b="1" dirty="0">
              <a:solidFill>
                <a:schemeClr val="bg1"/>
              </a:solidFill>
              <a:highlight>
                <a:srgbClr val="FF0000"/>
              </a:highlight>
            </a:endParaRPr>
          </a:p>
          <a:p>
            <a:r>
              <a:rPr lang="de-DE" sz="2000" b="1" dirty="0">
                <a:solidFill>
                  <a:schemeClr val="bg1"/>
                </a:solidFill>
                <a:highlight>
                  <a:srgbClr val="FF0000"/>
                </a:highlight>
              </a:rPr>
              <a:t>Sepsis </a:t>
            </a:r>
            <a:endParaRPr lang="de-DE" sz="2400" b="1" dirty="0">
              <a:solidFill>
                <a:schemeClr val="bg1"/>
              </a:solidFill>
              <a:highlight>
                <a:srgbClr val="FF0000"/>
              </a:highlight>
            </a:endParaRPr>
          </a:p>
          <a:p>
            <a:endParaRPr lang="de-DE" sz="2000" dirty="0">
              <a:solidFill>
                <a:schemeClr val="bg1"/>
              </a:solidFill>
            </a:endParaRPr>
          </a:p>
          <a:p>
            <a:endParaRPr lang="de-DE" sz="2000" dirty="0"/>
          </a:p>
          <a:p>
            <a:endParaRPr lang="de-DE" sz="2000" dirty="0"/>
          </a:p>
          <a:p>
            <a:endParaRPr lang="de-DE" sz="2000" dirty="0"/>
          </a:p>
        </p:txBody>
      </p:sp>
      <p:pic>
        <p:nvPicPr>
          <p:cNvPr id="5" name="Grafik 4">
            <a:extLst>
              <a:ext uri="{FF2B5EF4-FFF2-40B4-BE49-F238E27FC236}">
                <a16:creationId xmlns:a16="http://schemas.microsoft.com/office/drawing/2014/main" id="{F0F22FE6-285F-67DC-F5A7-65DF0F27CB04}"/>
              </a:ext>
            </a:extLst>
          </p:cNvPr>
          <p:cNvPicPr>
            <a:picLocks noChangeAspect="1"/>
          </p:cNvPicPr>
          <p:nvPr/>
        </p:nvPicPr>
        <p:blipFill>
          <a:blip r:embed="rId3"/>
          <a:stretch>
            <a:fillRect/>
          </a:stretch>
        </p:blipFill>
        <p:spPr>
          <a:xfrm>
            <a:off x="4521671" y="1575761"/>
            <a:ext cx="6664671" cy="4734694"/>
          </a:xfrm>
          <a:prstGeom prst="rect">
            <a:avLst/>
          </a:prstGeom>
        </p:spPr>
      </p:pic>
      <p:sp>
        <p:nvSpPr>
          <p:cNvPr id="6" name="Rechteck 5"/>
          <p:cNvSpPr/>
          <p:nvPr/>
        </p:nvSpPr>
        <p:spPr>
          <a:xfrm>
            <a:off x="1795840" y="6386787"/>
            <a:ext cx="7344816" cy="461665"/>
          </a:xfrm>
          <a:prstGeom prst="rect">
            <a:avLst/>
          </a:prstGeom>
        </p:spPr>
        <p:txBody>
          <a:bodyPr wrap="square">
            <a:spAutoFit/>
          </a:bodyPr>
          <a:lstStyle/>
          <a:p>
            <a:pPr algn="r"/>
            <a:r>
              <a:rPr lang="en-US" sz="1200" dirty="0">
                <a:solidFill>
                  <a:schemeClr val="accent1"/>
                </a:solidFill>
                <a:latin typeface="+mj-lt"/>
              </a:rPr>
              <a:t>Cruz, D.N., et al., </a:t>
            </a:r>
            <a:r>
              <a:rPr lang="en-US" sz="1200" i="1" dirty="0">
                <a:solidFill>
                  <a:schemeClr val="accent1"/>
                </a:solidFill>
                <a:latin typeface="+mj-lt"/>
              </a:rPr>
              <a:t>Utilization of small changes in serum creatinine with clinical risk factors to assess the risk of AKI in critically </a:t>
            </a:r>
            <a:r>
              <a:rPr lang="en-US" sz="1200" i="1" dirty="0" err="1">
                <a:solidFill>
                  <a:schemeClr val="accent1"/>
                </a:solidFill>
                <a:latin typeface="+mj-lt"/>
              </a:rPr>
              <a:t>lll</a:t>
            </a:r>
            <a:r>
              <a:rPr lang="en-US" sz="1200" i="1" dirty="0">
                <a:solidFill>
                  <a:schemeClr val="accent1"/>
                </a:solidFill>
                <a:latin typeface="+mj-lt"/>
              </a:rPr>
              <a:t> adults.</a:t>
            </a:r>
            <a:r>
              <a:rPr lang="en-US" sz="1200" dirty="0">
                <a:solidFill>
                  <a:schemeClr val="accent1"/>
                </a:solidFill>
                <a:latin typeface="+mj-lt"/>
              </a:rPr>
              <a:t> </a:t>
            </a:r>
            <a:r>
              <a:rPr lang="en-US" sz="1200" dirty="0" err="1">
                <a:solidFill>
                  <a:schemeClr val="accent1"/>
                </a:solidFill>
                <a:latin typeface="+mj-lt"/>
              </a:rPr>
              <a:t>Clin</a:t>
            </a:r>
            <a:r>
              <a:rPr lang="en-US" sz="1200" dirty="0">
                <a:solidFill>
                  <a:schemeClr val="accent1"/>
                </a:solidFill>
                <a:latin typeface="+mj-lt"/>
              </a:rPr>
              <a:t> J Am </a:t>
            </a:r>
            <a:r>
              <a:rPr lang="en-US" sz="1200" dirty="0" err="1">
                <a:solidFill>
                  <a:schemeClr val="accent1"/>
                </a:solidFill>
                <a:latin typeface="+mj-lt"/>
              </a:rPr>
              <a:t>Soc</a:t>
            </a:r>
            <a:r>
              <a:rPr lang="en-US" sz="1200" dirty="0">
                <a:solidFill>
                  <a:schemeClr val="accent1"/>
                </a:solidFill>
                <a:latin typeface="+mj-lt"/>
              </a:rPr>
              <a:t> </a:t>
            </a:r>
            <a:r>
              <a:rPr lang="en-US" sz="1200" dirty="0" err="1">
                <a:solidFill>
                  <a:schemeClr val="accent1"/>
                </a:solidFill>
                <a:latin typeface="+mj-lt"/>
              </a:rPr>
              <a:t>Nephrol</a:t>
            </a:r>
            <a:r>
              <a:rPr lang="en-US" sz="1200" dirty="0">
                <a:solidFill>
                  <a:schemeClr val="accent1"/>
                </a:solidFill>
                <a:latin typeface="+mj-lt"/>
              </a:rPr>
              <a:t>, 2014. </a:t>
            </a:r>
            <a:r>
              <a:rPr lang="en-US" sz="1200" b="1" dirty="0">
                <a:solidFill>
                  <a:schemeClr val="accent1"/>
                </a:solidFill>
                <a:latin typeface="+mj-lt"/>
              </a:rPr>
              <a:t>9</a:t>
            </a:r>
            <a:r>
              <a:rPr lang="en-US" sz="1200" dirty="0">
                <a:solidFill>
                  <a:schemeClr val="accent1"/>
                </a:solidFill>
                <a:latin typeface="+mj-lt"/>
              </a:rPr>
              <a:t>(4): p. 663-72.</a:t>
            </a:r>
          </a:p>
        </p:txBody>
      </p:sp>
    </p:spTree>
    <p:extLst>
      <p:ext uri="{BB962C8B-B14F-4D97-AF65-F5344CB8AC3E}">
        <p14:creationId xmlns:p14="http://schemas.microsoft.com/office/powerpoint/2010/main" val="34522473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a:xfrm>
            <a:off x="2424113" y="2576052"/>
            <a:ext cx="7632700" cy="3300873"/>
          </a:xfrm>
        </p:spPr>
        <p:txBody>
          <a:bodyPr>
            <a:normAutofit lnSpcReduction="10000"/>
          </a:bodyPr>
          <a:lstStyle/>
          <a:p>
            <a:pPr marL="342900" indent="-342900"/>
            <a:r>
              <a:rPr lang="en-US" b="0" dirty="0" err="1"/>
              <a:t>Hyperosmolare</a:t>
            </a:r>
            <a:r>
              <a:rPr lang="en-US" b="0" dirty="0"/>
              <a:t> Situation</a:t>
            </a:r>
          </a:p>
          <a:p>
            <a:pPr marL="342900" indent="-342900"/>
            <a:r>
              <a:rPr lang="en-US" b="0" dirty="0" err="1"/>
              <a:t>Hyperchlorämische</a:t>
            </a:r>
            <a:r>
              <a:rPr lang="en-US" b="0" dirty="0"/>
              <a:t> Azidose</a:t>
            </a:r>
          </a:p>
          <a:p>
            <a:pPr marL="342900" indent="-342900"/>
            <a:r>
              <a:rPr lang="en-US" b="0" dirty="0" err="1"/>
              <a:t>Reduzierter</a:t>
            </a:r>
            <a:r>
              <a:rPr lang="en-US" b="0" dirty="0"/>
              <a:t> </a:t>
            </a:r>
            <a:r>
              <a:rPr lang="en-US" b="0" dirty="0" err="1"/>
              <a:t>renaler</a:t>
            </a:r>
            <a:r>
              <a:rPr lang="en-US" b="0" dirty="0"/>
              <a:t> </a:t>
            </a:r>
            <a:r>
              <a:rPr lang="en-US" b="0" dirty="0" err="1"/>
              <a:t>Blutfluß</a:t>
            </a:r>
            <a:r>
              <a:rPr lang="en-US" b="0" dirty="0"/>
              <a:t> und </a:t>
            </a:r>
            <a:r>
              <a:rPr lang="en-US" b="0" dirty="0" err="1"/>
              <a:t>erniedrigte</a:t>
            </a:r>
            <a:r>
              <a:rPr lang="en-US" b="0" dirty="0"/>
              <a:t> GFR</a:t>
            </a:r>
          </a:p>
          <a:p>
            <a:pPr lvl="1" indent="0">
              <a:buNone/>
            </a:pPr>
            <a:r>
              <a:rPr lang="en-US" b="0" dirty="0">
                <a:sym typeface="Wingdings" panose="05000000000000000000" pitchFamily="2" charset="2"/>
              </a:rPr>
              <a:t> </a:t>
            </a:r>
            <a:r>
              <a:rPr lang="en-US" b="0" dirty="0" err="1"/>
              <a:t>Natriumrücksesorption</a:t>
            </a:r>
            <a:r>
              <a:rPr lang="en-US" b="0" dirty="0"/>
              <a:t> </a:t>
            </a:r>
            <a:r>
              <a:rPr lang="en-US" b="0" dirty="0" err="1"/>
              <a:t>wird</a:t>
            </a:r>
            <a:r>
              <a:rPr lang="en-US" b="0" dirty="0"/>
              <a:t> </a:t>
            </a:r>
            <a:r>
              <a:rPr lang="en-US" b="0" dirty="0" err="1"/>
              <a:t>stimuliert</a:t>
            </a:r>
            <a:r>
              <a:rPr lang="en-US" b="0" dirty="0"/>
              <a:t> </a:t>
            </a:r>
          </a:p>
          <a:p>
            <a:pPr marL="342900" indent="-342900"/>
            <a:r>
              <a:rPr lang="en-US" b="0" dirty="0" err="1"/>
              <a:t>intramukosale</a:t>
            </a:r>
            <a:r>
              <a:rPr lang="en-US" b="0" dirty="0"/>
              <a:t> Azidose </a:t>
            </a:r>
            <a:r>
              <a:rPr lang="en-US" b="0" dirty="0" err="1"/>
              <a:t>im</a:t>
            </a:r>
            <a:r>
              <a:rPr lang="en-US" b="0" dirty="0"/>
              <a:t> GI – </a:t>
            </a:r>
            <a:r>
              <a:rPr lang="en-US" b="0" dirty="0" err="1"/>
              <a:t>Trakt</a:t>
            </a:r>
            <a:r>
              <a:rPr lang="en-US" b="0" dirty="0"/>
              <a:t> </a:t>
            </a:r>
          </a:p>
          <a:p>
            <a:pPr marL="342900" indent="-342900"/>
            <a:r>
              <a:rPr lang="en-US" b="0" dirty="0" err="1"/>
              <a:t>Verlängerung</a:t>
            </a:r>
            <a:r>
              <a:rPr lang="en-US" b="0" dirty="0"/>
              <a:t> der </a:t>
            </a:r>
            <a:r>
              <a:rPr lang="en-US" b="0" dirty="0" err="1"/>
              <a:t>Magenentleerung</a:t>
            </a:r>
            <a:endParaRPr lang="en-US" b="0" dirty="0"/>
          </a:p>
          <a:p>
            <a:pPr marL="342900" indent="-342900"/>
            <a:r>
              <a:rPr lang="en-US" b="0" dirty="0" err="1"/>
              <a:t>Paralytischer</a:t>
            </a:r>
            <a:r>
              <a:rPr lang="en-US" b="0" dirty="0"/>
              <a:t> Ileus</a:t>
            </a:r>
            <a:endParaRPr lang="de-DE" dirty="0"/>
          </a:p>
        </p:txBody>
      </p:sp>
      <p:pic>
        <p:nvPicPr>
          <p:cNvPr id="4" name="Grafik 3"/>
          <p:cNvPicPr>
            <a:picLocks noChangeAspect="1"/>
          </p:cNvPicPr>
          <p:nvPr/>
        </p:nvPicPr>
        <p:blipFill>
          <a:blip r:embed="rId3"/>
          <a:stretch>
            <a:fillRect/>
          </a:stretch>
        </p:blipFill>
        <p:spPr>
          <a:xfrm>
            <a:off x="1474840" y="-368355"/>
            <a:ext cx="9254532" cy="2902423"/>
          </a:xfrm>
          <a:prstGeom prst="rect">
            <a:avLst/>
          </a:prstGeom>
        </p:spPr>
      </p:pic>
      <p:sp>
        <p:nvSpPr>
          <p:cNvPr id="5" name="Rechteck 4"/>
          <p:cNvSpPr/>
          <p:nvPr/>
        </p:nvSpPr>
        <p:spPr>
          <a:xfrm>
            <a:off x="3759064" y="6438145"/>
            <a:ext cx="5382344" cy="400110"/>
          </a:xfrm>
          <a:prstGeom prst="rect">
            <a:avLst/>
          </a:prstGeom>
        </p:spPr>
        <p:txBody>
          <a:bodyPr wrap="square">
            <a:spAutoFit/>
          </a:bodyPr>
          <a:lstStyle/>
          <a:p>
            <a:pPr algn="r">
              <a:defRPr/>
            </a:pPr>
            <a:r>
              <a:rPr lang="de-DE" sz="1000" i="1" dirty="0" err="1">
                <a:solidFill>
                  <a:srgbClr val="00799B"/>
                </a:solidFill>
              </a:rPr>
              <a:t>Dileep</a:t>
            </a:r>
            <a:r>
              <a:rPr lang="de-DE" sz="1000" i="1" dirty="0">
                <a:solidFill>
                  <a:srgbClr val="00799B"/>
                </a:solidFill>
              </a:rPr>
              <a:t> N. Lobo: </a:t>
            </a:r>
            <a:r>
              <a:rPr lang="de-DE" sz="1000" b="1" dirty="0" err="1">
                <a:solidFill>
                  <a:srgbClr val="00799B"/>
                </a:solidFill>
              </a:rPr>
              <a:t>Intravenous</a:t>
            </a:r>
            <a:r>
              <a:rPr lang="de-DE" sz="1000" b="1" dirty="0">
                <a:solidFill>
                  <a:srgbClr val="00799B"/>
                </a:solidFill>
              </a:rPr>
              <a:t> 0.9% Saline and General </a:t>
            </a:r>
            <a:r>
              <a:rPr lang="de-DE" sz="1000" b="1" dirty="0" err="1">
                <a:solidFill>
                  <a:srgbClr val="00799B"/>
                </a:solidFill>
              </a:rPr>
              <a:t>Surgical</a:t>
            </a:r>
            <a:r>
              <a:rPr lang="de-DE" sz="1000" b="1" dirty="0">
                <a:solidFill>
                  <a:srgbClr val="00799B"/>
                </a:solidFill>
              </a:rPr>
              <a:t> </a:t>
            </a:r>
            <a:r>
              <a:rPr lang="de-DE" sz="1000" b="1" dirty="0" err="1">
                <a:solidFill>
                  <a:srgbClr val="00799B"/>
                </a:solidFill>
              </a:rPr>
              <a:t>Patients</a:t>
            </a:r>
            <a:r>
              <a:rPr lang="de-DE" sz="1000" b="1" dirty="0">
                <a:solidFill>
                  <a:srgbClr val="00799B"/>
                </a:solidFill>
              </a:rPr>
              <a:t>- </a:t>
            </a:r>
            <a:br>
              <a:rPr lang="de-DE" sz="1000" b="1" dirty="0">
                <a:solidFill>
                  <a:srgbClr val="00799B"/>
                </a:solidFill>
              </a:rPr>
            </a:br>
            <a:r>
              <a:rPr lang="en-US" sz="1000" b="1" i="1" dirty="0">
                <a:solidFill>
                  <a:srgbClr val="00799B"/>
                </a:solidFill>
              </a:rPr>
              <a:t>A problem, Not a Solution </a:t>
            </a:r>
            <a:r>
              <a:rPr lang="nb-NO" sz="1000" i="1" dirty="0">
                <a:solidFill>
                  <a:srgbClr val="00799B"/>
                </a:solidFill>
              </a:rPr>
              <a:t>Ann Surg</a:t>
            </a:r>
            <a:r>
              <a:rPr lang="nb-NO" sz="1000" dirty="0">
                <a:solidFill>
                  <a:srgbClr val="00799B"/>
                </a:solidFill>
              </a:rPr>
              <a:t>. 2012;255(5): </a:t>
            </a:r>
            <a:r>
              <a:rPr lang="de-DE" sz="1000" dirty="0">
                <a:solidFill>
                  <a:srgbClr val="00799B"/>
                </a:solidFill>
              </a:rPr>
              <a:t>821-829.</a:t>
            </a:r>
          </a:p>
        </p:txBody>
      </p:sp>
      <p:sp>
        <p:nvSpPr>
          <p:cNvPr id="6" name="Rechteck 5"/>
          <p:cNvSpPr/>
          <p:nvPr/>
        </p:nvSpPr>
        <p:spPr bwMode="auto">
          <a:xfrm>
            <a:off x="4070555" y="1386345"/>
            <a:ext cx="3677264" cy="540774"/>
          </a:xfrm>
          <a:prstGeom prst="rect">
            <a:avLst/>
          </a:prstGeom>
          <a:solidFill>
            <a:schemeClr val="accent2">
              <a:alpha val="50000"/>
            </a:schemeClr>
          </a:solidFill>
          <a:ln w="9525"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fontAlgn="base">
              <a:spcBef>
                <a:spcPct val="0"/>
              </a:spcBef>
              <a:spcAft>
                <a:spcPct val="0"/>
              </a:spcAft>
            </a:pPr>
            <a:endParaRPr lang="de-DE">
              <a:latin typeface="Arial" charset="0"/>
            </a:endParaRPr>
          </a:p>
        </p:txBody>
      </p:sp>
    </p:spTree>
    <p:extLst>
      <p:ext uri="{BB962C8B-B14F-4D97-AF65-F5344CB8AC3E}">
        <p14:creationId xmlns:p14="http://schemas.microsoft.com/office/powerpoint/2010/main" val="6634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9"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524000" y="1483847"/>
            <a:ext cx="9144000" cy="4959022"/>
          </a:xfrm>
          <a:noFill/>
          <a:ln>
            <a:solidFill>
              <a:schemeClr val="tx1"/>
            </a:solidFill>
            <a:miter lim="800000"/>
            <a:headEnd/>
            <a:tailEnd/>
          </a:ln>
        </p:spPr>
      </p:pic>
      <p:sp>
        <p:nvSpPr>
          <p:cNvPr id="121860" name="Rectangle 4"/>
          <p:cNvSpPr>
            <a:spLocks noChangeArrowheads="1"/>
          </p:cNvSpPr>
          <p:nvPr/>
        </p:nvSpPr>
        <p:spPr bwMode="auto">
          <a:xfrm>
            <a:off x="1067713" y="-77635"/>
            <a:ext cx="10031022" cy="19009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de-DE" altLang="de-DE" sz="3200" b="1" u="sng" dirty="0"/>
              <a:t>Zeitpunkt Kontakt Nephrologie</a:t>
            </a:r>
          </a:p>
          <a:p>
            <a:pPr algn="ctr" eaLnBrk="1" hangingPunct="1"/>
            <a:r>
              <a:rPr lang="de-DE" altLang="de-DE" sz="3200" b="1" u="sng" dirty="0"/>
              <a:t>und Mortalität </a:t>
            </a:r>
            <a:r>
              <a:rPr lang="de-DE" altLang="de-DE" sz="3200" b="1" dirty="0"/>
              <a:t>bzw. </a:t>
            </a:r>
            <a:r>
              <a:rPr lang="de-DE" altLang="de-DE" sz="3200" b="1" u="sng" dirty="0"/>
              <a:t>Nierenfunktion</a:t>
            </a:r>
          </a:p>
        </p:txBody>
      </p:sp>
      <p:sp>
        <p:nvSpPr>
          <p:cNvPr id="376837" name="Oval 5"/>
          <p:cNvSpPr>
            <a:spLocks noChangeArrowheads="1"/>
          </p:cNvSpPr>
          <p:nvPr/>
        </p:nvSpPr>
        <p:spPr bwMode="auto">
          <a:xfrm>
            <a:off x="7104063" y="2276475"/>
            <a:ext cx="2952750" cy="8636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de-DE" altLang="de-DE" sz="1800"/>
          </a:p>
        </p:txBody>
      </p:sp>
      <p:sp>
        <p:nvSpPr>
          <p:cNvPr id="121862" name="Rectangle 6"/>
          <p:cNvSpPr>
            <a:spLocks noChangeArrowheads="1"/>
          </p:cNvSpPr>
          <p:nvPr/>
        </p:nvSpPr>
        <p:spPr bwMode="auto">
          <a:xfrm>
            <a:off x="1524000" y="4076700"/>
            <a:ext cx="9144000" cy="431800"/>
          </a:xfrm>
          <a:prstGeom prst="rect">
            <a:avLst/>
          </a:prstGeom>
          <a:solidFill>
            <a:srgbClr val="00FF00">
              <a:alpha val="39999"/>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de-DE" altLang="de-DE" sz="1800"/>
          </a:p>
        </p:txBody>
      </p:sp>
      <p:sp>
        <p:nvSpPr>
          <p:cNvPr id="121863" name="Rectangle 7"/>
          <p:cNvSpPr>
            <a:spLocks noChangeArrowheads="1"/>
          </p:cNvSpPr>
          <p:nvPr/>
        </p:nvSpPr>
        <p:spPr bwMode="auto">
          <a:xfrm>
            <a:off x="1524000" y="4868863"/>
            <a:ext cx="9144000" cy="431800"/>
          </a:xfrm>
          <a:prstGeom prst="rect">
            <a:avLst/>
          </a:prstGeom>
          <a:solidFill>
            <a:schemeClr val="accent2">
              <a:alpha val="39999"/>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de-DE" altLang="de-DE" sz="1800"/>
          </a:p>
        </p:txBody>
      </p:sp>
      <p:sp>
        <p:nvSpPr>
          <p:cNvPr id="121864" name="Rectangle 8"/>
          <p:cNvSpPr>
            <a:spLocks noChangeArrowheads="1"/>
          </p:cNvSpPr>
          <p:nvPr/>
        </p:nvSpPr>
        <p:spPr bwMode="auto">
          <a:xfrm>
            <a:off x="1524000" y="3322639"/>
            <a:ext cx="1258888" cy="720725"/>
          </a:xfrm>
          <a:prstGeom prst="rect">
            <a:avLst/>
          </a:prstGeom>
          <a:noFill/>
          <a:ln w="38100" algn="ctr">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de-DE" altLang="de-DE" sz="1800"/>
          </a:p>
        </p:txBody>
      </p:sp>
      <p:sp>
        <p:nvSpPr>
          <p:cNvPr id="376841" name="Rectangle 9"/>
          <p:cNvSpPr>
            <a:spLocks noChangeArrowheads="1"/>
          </p:cNvSpPr>
          <p:nvPr/>
        </p:nvSpPr>
        <p:spPr bwMode="auto">
          <a:xfrm>
            <a:off x="1524000" y="5280025"/>
            <a:ext cx="9144000" cy="1028700"/>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de-DE" altLang="de-DE" sz="4000" b="1">
                <a:solidFill>
                  <a:schemeClr val="bg1"/>
                </a:solidFill>
              </a:rPr>
              <a:t>Je früher, desto besser !!</a:t>
            </a:r>
          </a:p>
        </p:txBody>
      </p:sp>
      <p:sp>
        <p:nvSpPr>
          <p:cNvPr id="10" name="Rechteck 9"/>
          <p:cNvSpPr/>
          <p:nvPr/>
        </p:nvSpPr>
        <p:spPr>
          <a:xfrm>
            <a:off x="1524000" y="6360121"/>
            <a:ext cx="7627704" cy="461665"/>
          </a:xfrm>
          <a:prstGeom prst="rect">
            <a:avLst/>
          </a:prstGeom>
        </p:spPr>
        <p:txBody>
          <a:bodyPr wrap="square">
            <a:spAutoFit/>
          </a:bodyPr>
          <a:lstStyle/>
          <a:p>
            <a:pPr algn="r"/>
            <a:r>
              <a:rPr lang="en-US" sz="1200" dirty="0">
                <a:solidFill>
                  <a:schemeClr val="accent1"/>
                </a:solidFill>
              </a:rPr>
              <a:t>Mehta, R.L., et al., </a:t>
            </a:r>
            <a:r>
              <a:rPr lang="en-US" sz="1200" b="1" dirty="0">
                <a:solidFill>
                  <a:schemeClr val="accent1"/>
                </a:solidFill>
              </a:rPr>
              <a:t>Nephrology consultation in acute renal failure: does timing matter? </a:t>
            </a:r>
            <a:br>
              <a:rPr lang="en-US" sz="1200" b="1" dirty="0">
                <a:solidFill>
                  <a:schemeClr val="accent1"/>
                </a:solidFill>
              </a:rPr>
            </a:br>
            <a:r>
              <a:rPr lang="en-US" sz="1200" dirty="0">
                <a:solidFill>
                  <a:schemeClr val="accent1"/>
                </a:solidFill>
              </a:rPr>
              <a:t>Am J Med, 2002. </a:t>
            </a:r>
            <a:r>
              <a:rPr lang="en-US" sz="1200" b="1" dirty="0">
                <a:solidFill>
                  <a:schemeClr val="accent1"/>
                </a:solidFill>
              </a:rPr>
              <a:t>113</a:t>
            </a:r>
            <a:r>
              <a:rPr lang="en-US" sz="1200" dirty="0">
                <a:solidFill>
                  <a:schemeClr val="accent1"/>
                </a:solidFill>
              </a:rPr>
              <a:t>(6): p. 456-61.</a:t>
            </a:r>
            <a:endParaRPr lang="de-DE" sz="1200" dirty="0">
              <a:solidFill>
                <a:schemeClr val="accent1"/>
              </a:solidFill>
              <a:latin typeface="+mj-lt"/>
            </a:endParaRPr>
          </a:p>
        </p:txBody>
      </p:sp>
    </p:spTree>
    <p:extLst>
      <p:ext uri="{BB962C8B-B14F-4D97-AF65-F5344CB8AC3E}">
        <p14:creationId xmlns:p14="http://schemas.microsoft.com/office/powerpoint/2010/main" val="20123487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76837"/>
                                        </p:tgtEl>
                                        <p:attrNameLst>
                                          <p:attrName>style.visibility</p:attrName>
                                        </p:attrNameLst>
                                      </p:cBhvr>
                                      <p:to>
                                        <p:strVal val="visible"/>
                                      </p:to>
                                    </p:set>
                                    <p:animEffect transition="in" filter="dissolve">
                                      <p:cBhvr>
                                        <p:cTn id="7" dur="500"/>
                                        <p:tgtEl>
                                          <p:spTgt spid="3768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76841"/>
                                        </p:tgtEl>
                                        <p:attrNameLst>
                                          <p:attrName>style.visibility</p:attrName>
                                        </p:attrNameLst>
                                      </p:cBhvr>
                                      <p:to>
                                        <p:strVal val="visible"/>
                                      </p:to>
                                    </p:set>
                                    <p:animEffect transition="in" filter="wipe(down)">
                                      <p:cBhvr>
                                        <p:cTn id="12" dur="500"/>
                                        <p:tgtEl>
                                          <p:spTgt spid="3768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837" grpId="0" animBg="1"/>
      <p:bldP spid="37684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endParaRPr lang="de-DE"/>
          </a:p>
        </p:txBody>
      </p:sp>
      <p:sp>
        <p:nvSpPr>
          <p:cNvPr id="3" name="Titel 2"/>
          <p:cNvSpPr>
            <a:spLocks noGrp="1"/>
          </p:cNvSpPr>
          <p:nvPr>
            <p:ph type="title"/>
          </p:nvPr>
        </p:nvSpPr>
        <p:spPr/>
        <p:txBody>
          <a:bodyPr/>
          <a:lstStyle/>
          <a:p>
            <a:endParaRPr lang="de-DE"/>
          </a:p>
        </p:txBody>
      </p:sp>
      <p:pic>
        <p:nvPicPr>
          <p:cNvPr id="5122" name="Picture 2" descr="https://ci6.googleusercontent.com/proxy/TqW4KHeO8hbd4uHWcLG2taBTBjnU9Nyvpw7nU-9V7KQlw1t3u8xCf-IJNkpWgwAS-U3UZYT-jpfBT_K4g8CqnzXDSD5InfcEJCfw5Sr6Z7jSmKEL4KfHS-5tHg=s0-d-e1-ft#https://ajkdblog.files.wordpress.com/2017/03/dementia-trees.jpg?w=2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968" y="-2008839"/>
            <a:ext cx="9468544" cy="9468544"/>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4883439" y="4560627"/>
            <a:ext cx="5580112" cy="369332"/>
          </a:xfrm>
          <a:prstGeom prst="rect">
            <a:avLst/>
          </a:prstGeom>
          <a:solidFill>
            <a:schemeClr val="bg1"/>
          </a:solidFill>
          <a:ln w="63500">
            <a:solidFill>
              <a:schemeClr val="accent1"/>
            </a:solidFill>
          </a:ln>
        </p:spPr>
        <p:txBody>
          <a:bodyPr wrap="square">
            <a:spAutoFit/>
          </a:bodyPr>
          <a:lstStyle/>
          <a:p>
            <a:pPr algn="ctr">
              <a:defRPr/>
            </a:pPr>
            <a:r>
              <a:rPr lang="de-DE" b="1" dirty="0">
                <a:solidFill>
                  <a:schemeClr val="accent1"/>
                </a:solidFill>
              </a:rPr>
              <a:t>C.Hafer@comlink.org </a:t>
            </a:r>
          </a:p>
        </p:txBody>
      </p:sp>
      <p:sp>
        <p:nvSpPr>
          <p:cNvPr id="5" name="Rechteck 4"/>
          <p:cNvSpPr/>
          <p:nvPr/>
        </p:nvSpPr>
        <p:spPr>
          <a:xfrm>
            <a:off x="4893792" y="2695161"/>
            <a:ext cx="5580112" cy="1200329"/>
          </a:xfrm>
          <a:prstGeom prst="rect">
            <a:avLst/>
          </a:prstGeom>
          <a:solidFill>
            <a:schemeClr val="bg1"/>
          </a:solidFill>
          <a:ln w="63500">
            <a:solidFill>
              <a:schemeClr val="accent1"/>
            </a:solidFill>
          </a:ln>
        </p:spPr>
        <p:txBody>
          <a:bodyPr wrap="square">
            <a:spAutoFit/>
          </a:bodyPr>
          <a:lstStyle/>
          <a:p>
            <a:r>
              <a:rPr lang="de-DE" b="1" dirty="0">
                <a:latin typeface="AdvOT3c2d9f11"/>
              </a:rPr>
              <a:t>Gegen das Vergessen hilft NET</a:t>
            </a:r>
          </a:p>
          <a:p>
            <a:pPr marL="342900" indent="-342900">
              <a:buAutoNum type="arabicPeriod"/>
            </a:pPr>
            <a:r>
              <a:rPr lang="de-DE" dirty="0">
                <a:latin typeface="AdvOT3c2d9f11"/>
                <a:sym typeface="Wingdings" panose="05000000000000000000" pitchFamily="2" charset="2"/>
              </a:rPr>
              <a:t> </a:t>
            </a:r>
            <a:r>
              <a:rPr lang="de-DE" b="1" dirty="0" err="1">
                <a:latin typeface="AdvOT3c2d9f11"/>
                <a:sym typeface="Wingdings" panose="05000000000000000000" pitchFamily="2" charset="2"/>
              </a:rPr>
              <a:t>N</a:t>
            </a:r>
            <a:r>
              <a:rPr lang="de-DE" dirty="0" err="1">
                <a:latin typeface="AdvOT3c2d9f11"/>
                <a:sym typeface="Wingdings" panose="05000000000000000000" pitchFamily="2" charset="2"/>
              </a:rPr>
              <a:t>ieren</a:t>
            </a:r>
            <a:r>
              <a:rPr lang="de-DE" b="1" dirty="0" err="1">
                <a:latin typeface="AdvOT3c2d9f11"/>
                <a:sym typeface="Wingdings" panose="05000000000000000000" pitchFamily="2" charset="2"/>
              </a:rPr>
              <a:t>E</a:t>
            </a:r>
            <a:r>
              <a:rPr lang="de-DE" dirty="0" err="1">
                <a:latin typeface="AdvOT3c2d9f11"/>
                <a:sym typeface="Wingdings" panose="05000000000000000000" pitchFamily="2" charset="2"/>
              </a:rPr>
              <a:t>insatz</a:t>
            </a:r>
            <a:r>
              <a:rPr lang="de-DE" b="1" dirty="0" err="1">
                <a:latin typeface="AdvOT3c2d9f11"/>
                <a:sym typeface="Wingdings" panose="05000000000000000000" pitchFamily="2" charset="2"/>
              </a:rPr>
              <a:t>T</a:t>
            </a:r>
            <a:r>
              <a:rPr lang="de-DE" dirty="0" err="1">
                <a:latin typeface="AdvOT3c2d9f11"/>
                <a:sym typeface="Wingdings" panose="05000000000000000000" pitchFamily="2" charset="2"/>
              </a:rPr>
              <a:t>eam</a:t>
            </a:r>
            <a:r>
              <a:rPr lang="de-DE" dirty="0">
                <a:latin typeface="AdvOT3c2d9f11"/>
                <a:sym typeface="Wingdings" panose="05000000000000000000" pitchFamily="2" charset="2"/>
              </a:rPr>
              <a:t> </a:t>
            </a:r>
            <a:br>
              <a:rPr lang="de-DE" dirty="0">
                <a:latin typeface="AdvOT3c2d9f11"/>
                <a:sym typeface="Wingdings" panose="05000000000000000000" pitchFamily="2" charset="2"/>
              </a:rPr>
            </a:br>
            <a:r>
              <a:rPr lang="de-DE" i="1" dirty="0">
                <a:latin typeface="AdvOT3c2d9f11"/>
              </a:rPr>
              <a:t>Nephrology Rapid Response Team (NRRT)</a:t>
            </a:r>
            <a:endParaRPr lang="de-DE" i="1" dirty="0">
              <a:latin typeface="AdvOT3c2d9f11"/>
              <a:sym typeface="Wingdings" panose="05000000000000000000" pitchFamily="2" charset="2"/>
            </a:endParaRPr>
          </a:p>
          <a:p>
            <a:pPr marL="342900" indent="-342900">
              <a:buAutoNum type="arabicPeriod"/>
            </a:pPr>
            <a:r>
              <a:rPr lang="de-DE" b="1" dirty="0">
                <a:latin typeface="AdvOT3c2d9f11"/>
                <a:sym typeface="Wingdings" panose="05000000000000000000" pitchFamily="2" charset="2"/>
              </a:rPr>
              <a:t>Adäquate</a:t>
            </a:r>
            <a:r>
              <a:rPr lang="de-DE" dirty="0">
                <a:latin typeface="AdvOT3c2d9f11"/>
                <a:sym typeface="Wingdings" panose="05000000000000000000" pitchFamily="2" charset="2"/>
              </a:rPr>
              <a:t> </a:t>
            </a:r>
            <a:r>
              <a:rPr lang="de-DE" b="1" dirty="0" err="1">
                <a:latin typeface="AdvOT3c2d9f11"/>
                <a:sym typeface="Wingdings" panose="05000000000000000000" pitchFamily="2" charset="2"/>
              </a:rPr>
              <a:t>N</a:t>
            </a:r>
            <a:r>
              <a:rPr lang="de-DE" dirty="0" err="1">
                <a:latin typeface="AdvOT3c2d9f11"/>
                <a:sym typeface="Wingdings" panose="05000000000000000000" pitchFamily="2" charset="2"/>
              </a:rPr>
              <a:t>ieren</a:t>
            </a:r>
            <a:r>
              <a:rPr lang="de-DE" b="1" dirty="0" err="1">
                <a:latin typeface="AdvOT3c2d9f11"/>
                <a:sym typeface="Wingdings" panose="05000000000000000000" pitchFamily="2" charset="2"/>
              </a:rPr>
              <a:t>E</a:t>
            </a:r>
            <a:r>
              <a:rPr lang="de-DE" dirty="0" err="1">
                <a:latin typeface="AdvOT3c2d9f11"/>
                <a:sym typeface="Wingdings" panose="05000000000000000000" pitchFamily="2" charset="2"/>
              </a:rPr>
              <a:t>ratz</a:t>
            </a:r>
            <a:r>
              <a:rPr lang="de-DE" b="1" dirty="0" err="1">
                <a:latin typeface="AdvOT3c2d9f11"/>
                <a:sym typeface="Wingdings" panose="05000000000000000000" pitchFamily="2" charset="2"/>
              </a:rPr>
              <a:t>T</a:t>
            </a:r>
            <a:r>
              <a:rPr lang="de-DE" dirty="0" err="1">
                <a:latin typeface="AdvOT3c2d9f11"/>
                <a:sym typeface="Wingdings" panose="05000000000000000000" pitchFamily="2" charset="2"/>
              </a:rPr>
              <a:t>herapie</a:t>
            </a:r>
            <a:endParaRPr lang="de-DE" dirty="0"/>
          </a:p>
        </p:txBody>
      </p:sp>
      <p:pic>
        <p:nvPicPr>
          <p:cNvPr id="6" name="Picture 2" descr="Bildergebnis für Ruf mich 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6454" y="2725433"/>
            <a:ext cx="12192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96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3" name="Picture 3" descr="5988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9616" y="1052736"/>
            <a:ext cx="6912768" cy="518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24397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992386" y="260648"/>
            <a:ext cx="7920038" cy="649288"/>
          </a:xfrm>
        </p:spPr>
        <p:txBody>
          <a:bodyPr/>
          <a:lstStyle/>
          <a:p>
            <a:r>
              <a:rPr lang="de-DE" dirty="0"/>
              <a:t>Ziele der Volumentherapie</a:t>
            </a:r>
            <a:endParaRPr lang="de-DE" altLang="de-DE" dirty="0"/>
          </a:p>
        </p:txBody>
      </p:sp>
      <p:sp>
        <p:nvSpPr>
          <p:cNvPr id="328708" name="Rectangle 4"/>
          <p:cNvSpPr>
            <a:spLocks noChangeArrowheads="1"/>
          </p:cNvSpPr>
          <p:nvPr/>
        </p:nvSpPr>
        <p:spPr bwMode="auto">
          <a:xfrm>
            <a:off x="2351089" y="1611313"/>
            <a:ext cx="7559675" cy="2322512"/>
          </a:xfrm>
          <a:prstGeom prst="rect">
            <a:avLst/>
          </a:prstGeom>
          <a:noFill/>
          <a:ln w="9525">
            <a:noFill/>
            <a:miter lim="800000"/>
            <a:headEnd/>
            <a:tailEnd/>
          </a:ln>
          <a:effectLst/>
        </p:spPr>
        <p:txBody>
          <a:bodyPr lIns="72000" tIns="36000" rIns="72000" bIns="36000"/>
          <a:lstStyle/>
          <a:p>
            <a:pPr algn="ctr" eaLnBrk="1" hangingPunct="1">
              <a:lnSpc>
                <a:spcPct val="80000"/>
              </a:lnSpc>
              <a:spcBef>
                <a:spcPct val="20000"/>
              </a:spcBef>
              <a:defRPr/>
            </a:pPr>
            <a:r>
              <a:rPr lang="de-DE" sz="3600" b="1" dirty="0">
                <a:effectLst>
                  <a:outerShdw blurRad="38100" dist="38100" dir="2700000" algn="tl">
                    <a:srgbClr val="C0C0C0"/>
                  </a:outerShdw>
                </a:effectLst>
                <a:latin typeface="Arial" charset="0"/>
                <a:ea typeface="MS PGothic" pitchFamily="34" charset="-128"/>
                <a:cs typeface="Arial" charset="0"/>
                <a:sym typeface="Wingdings" pitchFamily="2" charset="2"/>
              </a:rPr>
              <a:t> Optimierung </a:t>
            </a:r>
            <a:r>
              <a:rPr lang="de-DE" sz="3600" b="1" dirty="0">
                <a:effectLst>
                  <a:outerShdw blurRad="38100" dist="38100" dir="2700000" algn="tl">
                    <a:srgbClr val="C0C0C0"/>
                  </a:outerShdw>
                </a:effectLst>
                <a:latin typeface="Arial" charset="0"/>
                <a:ea typeface="MS PGothic" pitchFamily="34" charset="-128"/>
                <a:cs typeface="Arial" charset="0"/>
              </a:rPr>
              <a:t>Perfusion !!!</a:t>
            </a:r>
          </a:p>
          <a:p>
            <a:pPr marL="342900" indent="-342900">
              <a:lnSpc>
                <a:spcPct val="80000"/>
              </a:lnSpc>
              <a:spcBef>
                <a:spcPct val="20000"/>
              </a:spcBef>
              <a:buFont typeface="Arial" panose="020B0604020202020204" pitchFamily="34" charset="0"/>
              <a:buChar char="•"/>
              <a:defRPr/>
            </a:pPr>
            <a:endParaRPr lang="de-DE" sz="2000" dirty="0">
              <a:effectLst>
                <a:outerShdw blurRad="38100" dist="38100" dir="2700000" algn="tl">
                  <a:srgbClr val="C0C0C0"/>
                </a:outerShdw>
              </a:effectLst>
              <a:latin typeface="Arial" charset="0"/>
              <a:ea typeface="MS PGothic" pitchFamily="34" charset="-128"/>
              <a:cs typeface="Arial" charset="0"/>
            </a:endParaRPr>
          </a:p>
          <a:p>
            <a:pPr marL="342900" indent="-342900">
              <a:lnSpc>
                <a:spcPct val="80000"/>
              </a:lnSpc>
              <a:spcBef>
                <a:spcPct val="20000"/>
              </a:spcBef>
              <a:buFont typeface="Arial" panose="020B0604020202020204" pitchFamily="34" charset="0"/>
              <a:buChar char="•"/>
              <a:defRPr/>
            </a:pPr>
            <a:r>
              <a:rPr lang="de-DE" sz="2000" dirty="0">
                <a:effectLst>
                  <a:outerShdw blurRad="38100" dist="38100" dir="2700000" algn="tl">
                    <a:srgbClr val="C0C0C0"/>
                  </a:outerShdw>
                </a:effectLst>
                <a:latin typeface="Arial" charset="0"/>
                <a:ea typeface="MS PGothic" pitchFamily="34" charset="-128"/>
                <a:cs typeface="Arial" charset="0"/>
              </a:rPr>
              <a:t>Optimierung des </a:t>
            </a:r>
            <a:r>
              <a:rPr lang="en-US" sz="2000" dirty="0" err="1"/>
              <a:t>intravaskulären</a:t>
            </a:r>
            <a:r>
              <a:rPr lang="en-US" sz="2000" dirty="0"/>
              <a:t> </a:t>
            </a:r>
            <a:r>
              <a:rPr lang="en-US" sz="2000" dirty="0" err="1"/>
              <a:t>Volumens</a:t>
            </a:r>
            <a:r>
              <a:rPr lang="en-US" sz="2000" dirty="0"/>
              <a:t> </a:t>
            </a:r>
            <a:r>
              <a:rPr lang="en-US" sz="2000" dirty="0" err="1"/>
              <a:t>bei</a:t>
            </a:r>
            <a:r>
              <a:rPr lang="en-US" sz="2000" dirty="0"/>
              <a:t> </a:t>
            </a:r>
            <a:r>
              <a:rPr lang="en-US" sz="2000" dirty="0" err="1"/>
              <a:t>distributivem</a:t>
            </a:r>
            <a:r>
              <a:rPr lang="en-US" sz="2000" dirty="0"/>
              <a:t> und </a:t>
            </a:r>
            <a:r>
              <a:rPr lang="en-US" sz="2000" dirty="0" err="1"/>
              <a:t>hypovolämanen</a:t>
            </a:r>
            <a:r>
              <a:rPr lang="en-US" sz="2000" dirty="0"/>
              <a:t> </a:t>
            </a:r>
            <a:r>
              <a:rPr lang="en-US" sz="2000" dirty="0" err="1"/>
              <a:t>Schock</a:t>
            </a:r>
            <a:r>
              <a:rPr lang="en-US" sz="2000" dirty="0"/>
              <a:t>  </a:t>
            </a:r>
            <a:r>
              <a:rPr lang="de-DE" sz="2000" b="1" dirty="0">
                <a:effectLst>
                  <a:outerShdw blurRad="38100" dist="38100" dir="2700000" algn="tl">
                    <a:srgbClr val="C0C0C0"/>
                  </a:outerShdw>
                </a:effectLst>
                <a:latin typeface="Arial" charset="0"/>
                <a:ea typeface="MS PGothic" pitchFamily="34" charset="-128"/>
                <a:cs typeface="Arial" charset="0"/>
              </a:rPr>
              <a:t>durch ausreichendes HZV</a:t>
            </a:r>
          </a:p>
        </p:txBody>
      </p:sp>
      <p:pic>
        <p:nvPicPr>
          <p:cNvPr id="9" name="Grafik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83960" y="6172365"/>
            <a:ext cx="1527914" cy="685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hteck 3">
            <a:extLst>
              <a:ext uri="{FF2B5EF4-FFF2-40B4-BE49-F238E27FC236}">
                <a16:creationId xmlns:a16="http://schemas.microsoft.com/office/drawing/2014/main" id="{B6F20755-07C3-4F46-937B-17A94F9671B4}"/>
              </a:ext>
            </a:extLst>
          </p:cNvPr>
          <p:cNvSpPr/>
          <p:nvPr/>
        </p:nvSpPr>
        <p:spPr>
          <a:xfrm>
            <a:off x="2015912" y="6278152"/>
            <a:ext cx="7156849" cy="461665"/>
          </a:xfrm>
          <a:prstGeom prst="rect">
            <a:avLst/>
          </a:prstGeom>
        </p:spPr>
        <p:txBody>
          <a:bodyPr wrap="square">
            <a:spAutoFit/>
          </a:bodyPr>
          <a:lstStyle/>
          <a:p>
            <a:pPr algn="r"/>
            <a:r>
              <a:rPr lang="en-US" sz="1200" dirty="0">
                <a:solidFill>
                  <a:schemeClr val="accent1"/>
                </a:solidFill>
              </a:rPr>
              <a:t>Rivers, E., et al., </a:t>
            </a:r>
            <a:r>
              <a:rPr lang="en-US" sz="1200" b="1" dirty="0">
                <a:solidFill>
                  <a:schemeClr val="accent1"/>
                </a:solidFill>
              </a:rPr>
              <a:t>Early goal-directed therapy in the treatment of severe sepsis and septic shock. </a:t>
            </a:r>
            <a:r>
              <a:rPr lang="en-US" sz="1200" dirty="0">
                <a:solidFill>
                  <a:schemeClr val="accent1"/>
                </a:solidFill>
              </a:rPr>
              <a:t>N </a:t>
            </a:r>
            <a:r>
              <a:rPr lang="en-US" sz="1200" dirty="0" err="1">
                <a:solidFill>
                  <a:schemeClr val="accent1"/>
                </a:solidFill>
              </a:rPr>
              <a:t>Engl</a:t>
            </a:r>
            <a:r>
              <a:rPr lang="en-US" sz="1200" dirty="0">
                <a:solidFill>
                  <a:schemeClr val="accent1"/>
                </a:solidFill>
              </a:rPr>
              <a:t> J Med, 2001. 345(19): p. 1368-77.</a:t>
            </a:r>
          </a:p>
        </p:txBody>
      </p:sp>
      <p:sp>
        <p:nvSpPr>
          <p:cNvPr id="5" name="Rechteck 4">
            <a:extLst>
              <a:ext uri="{FF2B5EF4-FFF2-40B4-BE49-F238E27FC236}">
                <a16:creationId xmlns:a16="http://schemas.microsoft.com/office/drawing/2014/main" id="{B5F18EA5-44DA-4A3D-90EA-F73EE7D69793}"/>
              </a:ext>
            </a:extLst>
          </p:cNvPr>
          <p:cNvSpPr/>
          <p:nvPr/>
        </p:nvSpPr>
        <p:spPr>
          <a:xfrm>
            <a:off x="2495600" y="3754411"/>
            <a:ext cx="7559675" cy="1200329"/>
          </a:xfrm>
          <a:prstGeom prst="rect">
            <a:avLst/>
          </a:prstGeom>
        </p:spPr>
        <p:txBody>
          <a:bodyPr wrap="square">
            <a:spAutoFit/>
          </a:bodyPr>
          <a:lstStyle/>
          <a:p>
            <a:r>
              <a:rPr lang="en-US" sz="2400" b="1" dirty="0">
                <a:solidFill>
                  <a:srgbClr val="FF0000"/>
                </a:solidFill>
              </a:rPr>
              <a:t>NICHT</a:t>
            </a:r>
            <a:r>
              <a:rPr lang="en-US" sz="2400" dirty="0">
                <a:solidFill>
                  <a:srgbClr val="FF0000"/>
                </a:solidFill>
              </a:rPr>
              <a:t>:</a:t>
            </a:r>
          </a:p>
          <a:p>
            <a:r>
              <a:rPr lang="en-US" sz="2400" dirty="0" err="1">
                <a:solidFill>
                  <a:srgbClr val="FF0000"/>
                </a:solidFill>
              </a:rPr>
              <a:t>Volumengabe</a:t>
            </a:r>
            <a:r>
              <a:rPr lang="en-US" sz="2400" dirty="0">
                <a:solidFill>
                  <a:srgbClr val="FF0000"/>
                </a:solidFill>
              </a:rPr>
              <a:t> , </a:t>
            </a:r>
            <a:r>
              <a:rPr lang="en-US" sz="2400" dirty="0" err="1">
                <a:solidFill>
                  <a:srgbClr val="FF0000"/>
                </a:solidFill>
              </a:rPr>
              <a:t>weil</a:t>
            </a:r>
            <a:r>
              <a:rPr lang="en-US" sz="2400" dirty="0">
                <a:solidFill>
                  <a:srgbClr val="FF0000"/>
                </a:solidFill>
              </a:rPr>
              <a:t> der “Patient nun mal da </a:t>
            </a:r>
            <a:r>
              <a:rPr lang="en-US" sz="2400" dirty="0" err="1">
                <a:solidFill>
                  <a:srgbClr val="FF0000"/>
                </a:solidFill>
              </a:rPr>
              <a:t>liegt</a:t>
            </a:r>
            <a:r>
              <a:rPr lang="en-US" sz="2400" dirty="0">
                <a:solidFill>
                  <a:srgbClr val="FF0000"/>
                </a:solidFill>
              </a:rPr>
              <a:t>”</a:t>
            </a:r>
          </a:p>
          <a:p>
            <a:r>
              <a:rPr lang="en-US" sz="2400" dirty="0">
                <a:solidFill>
                  <a:srgbClr val="FF0000"/>
                </a:solidFill>
              </a:rPr>
              <a:t>“</a:t>
            </a:r>
            <a:r>
              <a:rPr lang="en-US" sz="2400" dirty="0" err="1">
                <a:solidFill>
                  <a:srgbClr val="FF0000"/>
                </a:solidFill>
              </a:rPr>
              <a:t>ist</a:t>
            </a:r>
            <a:r>
              <a:rPr lang="en-US" sz="2400" dirty="0">
                <a:solidFill>
                  <a:srgbClr val="FF0000"/>
                </a:solidFill>
              </a:rPr>
              <a:t> ja auf der </a:t>
            </a:r>
            <a:r>
              <a:rPr lang="en-US" sz="2400" dirty="0" err="1">
                <a:solidFill>
                  <a:srgbClr val="FF0000"/>
                </a:solidFill>
              </a:rPr>
              <a:t>Intensivstation</a:t>
            </a:r>
            <a:r>
              <a:rPr lang="en-US" sz="2400" dirty="0">
                <a:solidFill>
                  <a:srgbClr val="FF0000"/>
                </a:solidFill>
              </a:rPr>
              <a:t>”</a:t>
            </a:r>
          </a:p>
        </p:txBody>
      </p:sp>
      <p:grpSp>
        <p:nvGrpSpPr>
          <p:cNvPr id="10" name="Gruppieren 9">
            <a:extLst>
              <a:ext uri="{FF2B5EF4-FFF2-40B4-BE49-F238E27FC236}">
                <a16:creationId xmlns:a16="http://schemas.microsoft.com/office/drawing/2014/main" id="{B5E41184-CA1E-418E-85DF-7B03ED882EFD}"/>
              </a:ext>
            </a:extLst>
          </p:cNvPr>
          <p:cNvGrpSpPr/>
          <p:nvPr/>
        </p:nvGrpSpPr>
        <p:grpSpPr>
          <a:xfrm>
            <a:off x="2260790" y="3168208"/>
            <a:ext cx="7795651" cy="2925089"/>
            <a:chOff x="2158998" y="4296115"/>
            <a:chExt cx="7795651" cy="2925089"/>
          </a:xfrm>
        </p:grpSpPr>
        <p:pic>
          <p:nvPicPr>
            <p:cNvPr id="11" name="Grafik 10">
              <a:extLst>
                <a:ext uri="{FF2B5EF4-FFF2-40B4-BE49-F238E27FC236}">
                  <a16:creationId xmlns:a16="http://schemas.microsoft.com/office/drawing/2014/main" id="{7108108D-FD9C-475A-B328-806961C87C4D}"/>
                </a:ext>
              </a:extLst>
            </p:cNvPr>
            <p:cNvPicPr>
              <a:picLocks noChangeAspect="1"/>
            </p:cNvPicPr>
            <p:nvPr/>
          </p:nvPicPr>
          <p:blipFill>
            <a:blip r:embed="rId4"/>
            <a:stretch>
              <a:fillRect/>
            </a:stretch>
          </p:blipFill>
          <p:spPr>
            <a:xfrm>
              <a:off x="2158998" y="4902854"/>
              <a:ext cx="7795651" cy="2318350"/>
            </a:xfrm>
            <a:prstGeom prst="rect">
              <a:avLst/>
            </a:prstGeom>
          </p:spPr>
        </p:pic>
        <p:sp>
          <p:nvSpPr>
            <p:cNvPr id="12" name="Textfeld 11">
              <a:extLst>
                <a:ext uri="{FF2B5EF4-FFF2-40B4-BE49-F238E27FC236}">
                  <a16:creationId xmlns:a16="http://schemas.microsoft.com/office/drawing/2014/main" id="{2421B680-CB8C-4A8E-9CD9-0D4672DCCF62}"/>
                </a:ext>
              </a:extLst>
            </p:cNvPr>
            <p:cNvSpPr txBox="1"/>
            <p:nvPr/>
          </p:nvSpPr>
          <p:spPr>
            <a:xfrm>
              <a:off x="2590256" y="4296115"/>
              <a:ext cx="4920258" cy="461665"/>
            </a:xfrm>
            <a:prstGeom prst="rect">
              <a:avLst/>
            </a:prstGeom>
            <a:noFill/>
          </p:spPr>
          <p:txBody>
            <a:bodyPr wrap="none" rtlCol="0">
              <a:spAutoFit/>
            </a:bodyPr>
            <a:lstStyle/>
            <a:p>
              <a:r>
                <a:rPr lang="de-DE" sz="2400" b="1" dirty="0"/>
                <a:t>EGDT </a:t>
              </a:r>
              <a:r>
                <a:rPr lang="de-DE" sz="2400" b="1" dirty="0">
                  <a:sym typeface="Wingdings" panose="05000000000000000000" pitchFamily="2" charset="2"/>
                </a:rPr>
                <a:t> </a:t>
              </a:r>
              <a:r>
                <a:rPr lang="de-DE" sz="2400" b="1" dirty="0"/>
                <a:t>Early Goal </a:t>
              </a:r>
              <a:r>
                <a:rPr lang="de-DE" sz="2400" b="1" dirty="0" err="1"/>
                <a:t>Directed</a:t>
              </a:r>
              <a:r>
                <a:rPr lang="de-DE" sz="2400" b="1" dirty="0"/>
                <a:t> Therapy </a:t>
              </a:r>
            </a:p>
          </p:txBody>
        </p:sp>
      </p:grpSp>
    </p:spTree>
    <p:extLst>
      <p:ext uri="{BB962C8B-B14F-4D97-AF65-F5344CB8AC3E}">
        <p14:creationId xmlns:p14="http://schemas.microsoft.com/office/powerpoint/2010/main" val="22780383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8708">
                                            <p:txEl>
                                              <p:pRg st="0" end="0"/>
                                            </p:txEl>
                                          </p:spTgt>
                                        </p:tgtEl>
                                        <p:attrNameLst>
                                          <p:attrName>style.visibility</p:attrName>
                                        </p:attrNameLst>
                                      </p:cBhvr>
                                      <p:to>
                                        <p:strVal val="visible"/>
                                      </p:to>
                                    </p:set>
                                    <p:animEffect transition="in" filter="wipe(left)">
                                      <p:cBhvr>
                                        <p:cTn id="7" dur="500"/>
                                        <p:tgtEl>
                                          <p:spTgt spid="3287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28708">
                                            <p:txEl>
                                              <p:pRg st="2" end="2"/>
                                            </p:txEl>
                                          </p:spTgt>
                                        </p:tgtEl>
                                        <p:attrNameLst>
                                          <p:attrName>style.visibility</p:attrName>
                                        </p:attrNameLst>
                                      </p:cBhvr>
                                      <p:to>
                                        <p:strVal val="visible"/>
                                      </p:to>
                                    </p:set>
                                    <p:animEffect transition="in" filter="wipe(left)">
                                      <p:cBhvr>
                                        <p:cTn id="12" dur="500"/>
                                        <p:tgtEl>
                                          <p:spTgt spid="32870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par>
                                <p:cTn id="18" presetID="2" presetClass="exit" presetSubtype="4" fill="hold" grpId="0" nodeType="withEffect">
                                  <p:stCondLst>
                                    <p:cond delay="0"/>
                                  </p:stCondLst>
                                  <p:childTnLst>
                                    <p:anim calcmode="lin" valueType="num">
                                      <p:cBhvr additive="base">
                                        <p:cTn id="19" dur="500"/>
                                        <p:tgtEl>
                                          <p:spTgt spid="4"/>
                                        </p:tgtEl>
                                        <p:attrNameLst>
                                          <p:attrName>ppt_x</p:attrName>
                                        </p:attrNameLst>
                                      </p:cBhvr>
                                      <p:tavLst>
                                        <p:tav tm="0">
                                          <p:val>
                                            <p:strVal val="ppt_x"/>
                                          </p:val>
                                        </p:tav>
                                        <p:tav tm="100000">
                                          <p:val>
                                            <p:strVal val="ppt_x"/>
                                          </p:val>
                                        </p:tav>
                                      </p:tavLst>
                                    </p:anim>
                                    <p:anim calcmode="lin" valueType="num">
                                      <p:cBhvr additive="base">
                                        <p:cTn id="20" dur="500"/>
                                        <p:tgtEl>
                                          <p:spTgt spid="4"/>
                                        </p:tgtEl>
                                        <p:attrNameLst>
                                          <p:attrName>ppt_y</p:attrName>
                                        </p:attrNameLst>
                                      </p:cBhvr>
                                      <p:tavLst>
                                        <p:tav tm="0">
                                          <p:val>
                                            <p:strVal val="ppt_y"/>
                                          </p:val>
                                        </p:tav>
                                        <p:tav tm="100000">
                                          <p:val>
                                            <p:strVal val="1+ppt_h/2"/>
                                          </p:val>
                                        </p:tav>
                                      </p:tavLst>
                                    </p:anim>
                                    <p:set>
                                      <p:cBhvr>
                                        <p:cTn id="21"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08" grpId="0" build="p" autoUpdateAnimBg="0"/>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2421AD-02B2-CA5F-B123-E8E911774132}"/>
              </a:ext>
            </a:extLst>
          </p:cNvPr>
          <p:cNvSpPr>
            <a:spLocks noGrp="1"/>
          </p:cNvSpPr>
          <p:nvPr>
            <p:ph type="title"/>
          </p:nvPr>
        </p:nvSpPr>
        <p:spPr/>
        <p:txBody>
          <a:bodyPr/>
          <a:lstStyle/>
          <a:p>
            <a:r>
              <a:rPr lang="de-DE" dirty="0"/>
              <a:t>Ergebnisse</a:t>
            </a:r>
          </a:p>
        </p:txBody>
      </p:sp>
      <p:sp>
        <p:nvSpPr>
          <p:cNvPr id="3" name="Inhaltsplatzhalter 2">
            <a:extLst>
              <a:ext uri="{FF2B5EF4-FFF2-40B4-BE49-F238E27FC236}">
                <a16:creationId xmlns:a16="http://schemas.microsoft.com/office/drawing/2014/main" id="{96A626DA-8722-4ABE-2711-74EC541C9E2C}"/>
              </a:ext>
            </a:extLst>
          </p:cNvPr>
          <p:cNvSpPr>
            <a:spLocks noGrp="1"/>
          </p:cNvSpPr>
          <p:nvPr>
            <p:ph idx="1"/>
          </p:nvPr>
        </p:nvSpPr>
        <p:spPr>
          <a:xfrm>
            <a:off x="909380" y="1568279"/>
            <a:ext cx="10515600" cy="4351338"/>
          </a:xfrm>
        </p:spPr>
        <p:txBody>
          <a:bodyPr>
            <a:normAutofit fontScale="92500"/>
          </a:bodyPr>
          <a:lstStyle/>
          <a:p>
            <a:pPr algn="just"/>
            <a:r>
              <a:rPr lang="de-DE" b="0" i="0" dirty="0">
                <a:solidFill>
                  <a:srgbClr val="222222"/>
                </a:solidFill>
                <a:effectLst/>
                <a:latin typeface="Open Sans" panose="020B0606030504020204" pitchFamily="34" charset="0"/>
              </a:rPr>
              <a:t>AS-Gruppe AKI : 26.9% vs. 31.7% Kontrollgruppe  (p=0.0002) ( AKI-1), </a:t>
            </a:r>
          </a:p>
          <a:p>
            <a:pPr lvl="1" algn="just"/>
            <a:r>
              <a:rPr lang="de-DE" b="0" i="0" dirty="0">
                <a:solidFill>
                  <a:srgbClr val="222222"/>
                </a:solidFill>
                <a:effectLst/>
                <a:latin typeface="Open Sans" panose="020B0606030504020204" pitchFamily="34" charset="0"/>
              </a:rPr>
              <a:t>ein AKI-3 bei 1.6% </a:t>
            </a:r>
            <a:r>
              <a:rPr lang="de-DE" dirty="0">
                <a:solidFill>
                  <a:srgbClr val="222222"/>
                </a:solidFill>
                <a:latin typeface="Open Sans" panose="020B0606030504020204" pitchFamily="34" charset="0"/>
              </a:rPr>
              <a:t>vs. </a:t>
            </a:r>
            <a:r>
              <a:rPr lang="de-DE" b="0" i="0" dirty="0">
                <a:solidFill>
                  <a:srgbClr val="222222"/>
                </a:solidFill>
                <a:effectLst/>
                <a:latin typeface="Open Sans" panose="020B0606030504020204" pitchFamily="34" charset="0"/>
              </a:rPr>
              <a:t>3.0% (RR 0.56)</a:t>
            </a:r>
          </a:p>
          <a:p>
            <a:pPr lvl="1" algn="just"/>
            <a:r>
              <a:rPr lang="de-DE" b="0" i="0" dirty="0">
                <a:solidFill>
                  <a:srgbClr val="222222"/>
                </a:solidFill>
                <a:effectLst/>
                <a:latin typeface="Open Sans" panose="020B0606030504020204" pitchFamily="34" charset="0"/>
              </a:rPr>
              <a:t>RRT 1.4% vs. 1.9%  (n. s.) </a:t>
            </a:r>
          </a:p>
          <a:p>
            <a:pPr lvl="1" algn="just"/>
            <a:r>
              <a:rPr lang="de-DE" b="0" i="0" dirty="0">
                <a:solidFill>
                  <a:srgbClr val="222222"/>
                </a:solidFill>
                <a:effectLst/>
                <a:latin typeface="Open Sans" panose="020B0606030504020204" pitchFamily="34" charset="0"/>
              </a:rPr>
              <a:t>Dauer RRT nicht unterschiedlich</a:t>
            </a:r>
          </a:p>
          <a:p>
            <a:pPr lvl="1" algn="just"/>
            <a:r>
              <a:rPr lang="de-DE" b="0" i="0" dirty="0">
                <a:solidFill>
                  <a:srgbClr val="222222"/>
                </a:solidFill>
                <a:effectLst/>
                <a:latin typeface="Open Sans" panose="020B0606030504020204" pitchFamily="34" charset="0"/>
              </a:rPr>
              <a:t>Kein weiterer sekundä­rer Endpunkt  Unterschied.</a:t>
            </a:r>
          </a:p>
          <a:p>
            <a:r>
              <a:rPr lang="de-DE" b="0" i="0" dirty="0">
                <a:solidFill>
                  <a:srgbClr val="222222"/>
                </a:solidFill>
                <a:effectLst/>
                <a:latin typeface="Open Sans" panose="020B0606030504020204" pitchFamily="34" charset="0"/>
              </a:rPr>
              <a:t>Besserung AKI &lt;75 Jahren + </a:t>
            </a:r>
            <a:r>
              <a:rPr lang="de-DE" b="0" i="0" dirty="0" err="1">
                <a:solidFill>
                  <a:srgbClr val="222222"/>
                </a:solidFill>
                <a:effectLst/>
                <a:latin typeface="Open Sans" panose="020B0606030504020204" pitchFamily="34" charset="0"/>
              </a:rPr>
              <a:t>eGFR</a:t>
            </a:r>
            <a:r>
              <a:rPr lang="de-DE" b="0" i="0" dirty="0">
                <a:solidFill>
                  <a:srgbClr val="222222"/>
                </a:solidFill>
                <a:effectLst/>
                <a:latin typeface="Open Sans" panose="020B0606030504020204" pitchFamily="34" charset="0"/>
              </a:rPr>
              <a:t> &lt;60 ml/min marginal</a:t>
            </a:r>
          </a:p>
          <a:p>
            <a:pPr lvl="1"/>
            <a:r>
              <a:rPr lang="de-DE" b="0" i="0" dirty="0">
                <a:solidFill>
                  <a:srgbClr val="222222"/>
                </a:solidFill>
                <a:effectLst/>
                <a:latin typeface="Open Sans" panose="020B0606030504020204" pitchFamily="34" charset="0"/>
              </a:rPr>
              <a:t>ein weiterer negativer Patient </a:t>
            </a:r>
            <a:br>
              <a:rPr lang="de-DE" b="0" i="0" dirty="0">
                <a:solidFill>
                  <a:srgbClr val="222222"/>
                </a:solidFill>
                <a:effectLst/>
                <a:latin typeface="Open Sans" panose="020B0606030504020204" pitchFamily="34" charset="0"/>
              </a:rPr>
            </a:br>
            <a:r>
              <a:rPr lang="de-DE" b="0" i="0" dirty="0">
                <a:solidFill>
                  <a:srgbClr val="222222"/>
                </a:solidFill>
                <a:effectLst/>
                <a:latin typeface="Open Sans" panose="020B0606030504020204" pitchFamily="34" charset="0"/>
                <a:sym typeface="Wingdings" panose="05000000000000000000" pitchFamily="2" charset="2"/>
              </a:rPr>
              <a:t> </a:t>
            </a:r>
            <a:r>
              <a:rPr lang="de-DE" b="0" i="0" dirty="0">
                <a:solidFill>
                  <a:srgbClr val="222222"/>
                </a:solidFill>
                <a:effectLst/>
                <a:latin typeface="Open Sans" panose="020B0606030504020204" pitchFamily="34" charset="0"/>
              </a:rPr>
              <a:t>nicht signifikant (extrem niedriger „</a:t>
            </a:r>
            <a:r>
              <a:rPr lang="de-DE" b="0" i="0" dirty="0" err="1">
                <a:solidFill>
                  <a:srgbClr val="222222"/>
                </a:solidFill>
                <a:effectLst/>
                <a:latin typeface="Open Sans" panose="020B0606030504020204" pitchFamily="34" charset="0"/>
              </a:rPr>
              <a:t>Fragility</a:t>
            </a:r>
            <a:r>
              <a:rPr lang="de-DE" b="0" i="0" dirty="0">
                <a:solidFill>
                  <a:srgbClr val="222222"/>
                </a:solidFill>
                <a:effectLst/>
                <a:latin typeface="Open Sans" panose="020B0606030504020204" pitchFamily="34" charset="0"/>
              </a:rPr>
              <a:t> Index“). </a:t>
            </a:r>
          </a:p>
          <a:p>
            <a:pPr lvl="1"/>
            <a:r>
              <a:rPr lang="de-DE" b="0" i="0" dirty="0">
                <a:solidFill>
                  <a:srgbClr val="222222"/>
                </a:solidFill>
                <a:effectLst/>
                <a:latin typeface="Open Sans" panose="020B0606030504020204" pitchFamily="34" charset="0"/>
              </a:rPr>
              <a:t>positiver Effekt nur bei Patienten mit guter Herzfunktion (NYHA I und II) </a:t>
            </a:r>
          </a:p>
          <a:p>
            <a:r>
              <a:rPr lang="de-DE" b="1" i="1" dirty="0" err="1">
                <a:solidFill>
                  <a:srgbClr val="222222"/>
                </a:solidFill>
                <a:effectLst/>
                <a:latin typeface="Open Sans" panose="020B0606030504020204" pitchFamily="34" charset="0"/>
              </a:rPr>
              <a:t>number</a:t>
            </a:r>
            <a:r>
              <a:rPr lang="de-DE" b="1" i="1" dirty="0">
                <a:solidFill>
                  <a:srgbClr val="222222"/>
                </a:solidFill>
                <a:effectLst/>
                <a:latin typeface="Open Sans" panose="020B0606030504020204" pitchFamily="34" charset="0"/>
              </a:rPr>
              <a:t> </a:t>
            </a:r>
            <a:r>
              <a:rPr lang="de-DE" b="1" i="1" dirty="0" err="1">
                <a:solidFill>
                  <a:srgbClr val="222222"/>
                </a:solidFill>
                <a:effectLst/>
                <a:latin typeface="Open Sans" panose="020B0606030504020204" pitchFamily="34" charset="0"/>
              </a:rPr>
              <a:t>needed</a:t>
            </a:r>
            <a:r>
              <a:rPr lang="de-DE" b="1" i="1" dirty="0">
                <a:solidFill>
                  <a:srgbClr val="222222"/>
                </a:solidFill>
                <a:effectLst/>
                <a:latin typeface="Open Sans" panose="020B0606030504020204" pitchFamily="34" charset="0"/>
              </a:rPr>
              <a:t> </a:t>
            </a:r>
            <a:r>
              <a:rPr lang="de-DE" b="1" i="1" dirty="0" err="1">
                <a:solidFill>
                  <a:srgbClr val="222222"/>
                </a:solidFill>
                <a:effectLst/>
                <a:latin typeface="Open Sans" panose="020B0606030504020204" pitchFamily="34" charset="0"/>
              </a:rPr>
              <a:t>to</a:t>
            </a:r>
            <a:r>
              <a:rPr lang="de-DE" b="1" i="1" dirty="0">
                <a:solidFill>
                  <a:srgbClr val="222222"/>
                </a:solidFill>
                <a:effectLst/>
                <a:latin typeface="Open Sans" panose="020B0606030504020204" pitchFamily="34" charset="0"/>
              </a:rPr>
              <a:t> </a:t>
            </a:r>
            <a:r>
              <a:rPr lang="de-DE" b="1" i="1" dirty="0" err="1">
                <a:solidFill>
                  <a:srgbClr val="222222"/>
                </a:solidFill>
                <a:effectLst/>
                <a:latin typeface="Open Sans" panose="020B0606030504020204" pitchFamily="34" charset="0"/>
              </a:rPr>
              <a:t>treat</a:t>
            </a:r>
            <a:r>
              <a:rPr lang="de-DE" b="1" i="1" dirty="0">
                <a:solidFill>
                  <a:srgbClr val="222222"/>
                </a:solidFill>
                <a:effectLst/>
                <a:latin typeface="Open Sans" panose="020B0606030504020204" pitchFamily="34" charset="0"/>
              </a:rPr>
              <a:t> </a:t>
            </a:r>
            <a:r>
              <a:rPr lang="de-DE" b="1" i="0" dirty="0">
                <a:solidFill>
                  <a:srgbClr val="222222"/>
                </a:solidFill>
                <a:effectLst/>
                <a:latin typeface="Open Sans" panose="020B0606030504020204" pitchFamily="34" charset="0"/>
              </a:rPr>
              <a:t>zur Vermeidung eines AKI-1 ~ 75 </a:t>
            </a:r>
            <a:endParaRPr lang="de-DE" b="1" dirty="0"/>
          </a:p>
        </p:txBody>
      </p:sp>
      <p:sp>
        <p:nvSpPr>
          <p:cNvPr id="5" name="Rectangle 5">
            <a:extLst>
              <a:ext uri="{FF2B5EF4-FFF2-40B4-BE49-F238E27FC236}">
                <a16:creationId xmlns:a16="http://schemas.microsoft.com/office/drawing/2014/main" id="{359783DE-F7BE-4B77-2511-353AA930323A}"/>
              </a:ext>
            </a:extLst>
          </p:cNvPr>
          <p:cNvSpPr txBox="1">
            <a:spLocks noChangeArrowheads="1"/>
          </p:cNvSpPr>
          <p:nvPr/>
        </p:nvSpPr>
        <p:spPr bwMode="auto">
          <a:xfrm>
            <a:off x="5441768" y="6384504"/>
            <a:ext cx="3662476" cy="473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defPPr>
              <a:defRPr lang="de-DE"/>
            </a:defPPr>
            <a:lvl1pPr marL="0" algn="ctr" defTabSz="914400" rtl="0" eaLnBrk="1" latinLnBrk="0" hangingPunct="1">
              <a:lnSpc>
                <a:spcPct val="100000"/>
              </a:lnSpc>
              <a:spcBef>
                <a:spcPct val="0"/>
              </a:spcBef>
              <a:defRPr lang="de-DE" sz="900" b="1" kern="1200">
                <a:solidFill>
                  <a:srgbClr val="47CBC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err="1"/>
              <a:t>Landoni</a:t>
            </a:r>
            <a:r>
              <a:rPr lang="de-DE" dirty="0"/>
              <a:t> G; N Engl J Med 2024; 391:687</a:t>
            </a:r>
          </a:p>
        </p:txBody>
      </p:sp>
    </p:spTree>
    <p:extLst>
      <p:ext uri="{BB962C8B-B14F-4D97-AF65-F5344CB8AC3E}">
        <p14:creationId xmlns:p14="http://schemas.microsoft.com/office/powerpoint/2010/main" val="18644712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E358A9-E306-CCA6-6199-A0E027325F6C}"/>
              </a:ext>
            </a:extLst>
          </p:cNvPr>
          <p:cNvSpPr>
            <a:spLocks noGrp="1"/>
          </p:cNvSpPr>
          <p:nvPr>
            <p:ph type="title"/>
          </p:nvPr>
        </p:nvSpPr>
        <p:spPr/>
        <p:txBody>
          <a:bodyPr>
            <a:normAutofit fontScale="90000"/>
          </a:bodyPr>
          <a:lstStyle/>
          <a:p>
            <a:r>
              <a:rPr lang="de-DE" dirty="0"/>
              <a:t>FACCT:  </a:t>
            </a:r>
            <a:br>
              <a:rPr lang="de-DE" dirty="0"/>
            </a:br>
            <a:r>
              <a:rPr lang="de-DE" dirty="0"/>
              <a:t>Volumenbilanzierung, </a:t>
            </a:r>
            <a:r>
              <a:rPr lang="de-DE" dirty="0" err="1"/>
              <a:t>Diuretikamortalität</a:t>
            </a:r>
            <a:r>
              <a:rPr lang="de-DE" dirty="0"/>
              <a:t> bei AKI</a:t>
            </a:r>
          </a:p>
        </p:txBody>
      </p:sp>
      <p:pic>
        <p:nvPicPr>
          <p:cNvPr id="5" name="Inhaltsplatzhalter 4">
            <a:extLst>
              <a:ext uri="{FF2B5EF4-FFF2-40B4-BE49-F238E27FC236}">
                <a16:creationId xmlns:a16="http://schemas.microsoft.com/office/drawing/2014/main" id="{AB56F447-3BF3-B135-214F-5ECE6ADB223A}"/>
              </a:ext>
            </a:extLst>
          </p:cNvPr>
          <p:cNvPicPr>
            <a:picLocks noGrp="1" noChangeAspect="1"/>
          </p:cNvPicPr>
          <p:nvPr>
            <p:ph idx="1"/>
          </p:nvPr>
        </p:nvPicPr>
        <p:blipFill>
          <a:blip r:embed="rId2"/>
          <a:stretch>
            <a:fillRect/>
          </a:stretch>
        </p:blipFill>
        <p:spPr>
          <a:xfrm>
            <a:off x="2146590" y="1612083"/>
            <a:ext cx="7154157" cy="4351338"/>
          </a:xfrm>
        </p:spPr>
      </p:pic>
    </p:spTree>
    <p:extLst>
      <p:ext uri="{BB962C8B-B14F-4D97-AF65-F5344CB8AC3E}">
        <p14:creationId xmlns:p14="http://schemas.microsoft.com/office/powerpoint/2010/main" val="1794579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1"/>
          <p:cNvSpPr>
            <a:spLocks noGrp="1"/>
          </p:cNvSpPr>
          <p:nvPr>
            <p:ph type="title"/>
          </p:nvPr>
        </p:nvSpPr>
        <p:spPr/>
        <p:txBody>
          <a:bodyPr/>
          <a:lstStyle/>
          <a:p>
            <a:r>
              <a:rPr lang="de-DE" altLang="de-DE" dirty="0"/>
              <a:t>Ist Volumen für die Niere gut ?</a:t>
            </a:r>
          </a:p>
        </p:txBody>
      </p:sp>
      <p:pic>
        <p:nvPicPr>
          <p:cNvPr id="296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4145" y="1227765"/>
            <a:ext cx="6843713"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uppieren 2"/>
          <p:cNvGrpSpPr/>
          <p:nvPr/>
        </p:nvGrpSpPr>
        <p:grpSpPr>
          <a:xfrm>
            <a:off x="1544799" y="3267076"/>
            <a:ext cx="9129271" cy="2219324"/>
            <a:chOff x="20798" y="3267076"/>
            <a:chExt cx="9129271" cy="2219324"/>
          </a:xfrm>
        </p:grpSpPr>
        <p:pic>
          <p:nvPicPr>
            <p:cNvPr id="2970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98" y="3267076"/>
              <a:ext cx="9129271" cy="221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llipse 1"/>
            <p:cNvSpPr/>
            <p:nvPr/>
          </p:nvSpPr>
          <p:spPr bwMode="auto">
            <a:xfrm>
              <a:off x="6905279" y="3932903"/>
              <a:ext cx="934065" cy="855407"/>
            </a:xfrm>
            <a:prstGeom prst="ellipse">
              <a:avLst/>
            </a:prstGeom>
            <a:solidFill>
              <a:schemeClr val="accent2">
                <a:alpha val="50000"/>
              </a:schemeClr>
            </a:solidFill>
            <a:ln w="9525"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fontAlgn="base">
                <a:spcBef>
                  <a:spcPct val="0"/>
                </a:spcBef>
                <a:spcAft>
                  <a:spcPct val="0"/>
                </a:spcAft>
              </a:pPr>
              <a:endParaRPr lang="de-DE">
                <a:latin typeface="Arial" charset="0"/>
              </a:endParaRPr>
            </a:p>
          </p:txBody>
        </p:sp>
        <p:sp>
          <p:nvSpPr>
            <p:cNvPr id="7" name="Ellipse 6"/>
            <p:cNvSpPr/>
            <p:nvPr/>
          </p:nvSpPr>
          <p:spPr bwMode="auto">
            <a:xfrm>
              <a:off x="5599472" y="3932903"/>
              <a:ext cx="929148" cy="904569"/>
            </a:xfrm>
            <a:prstGeom prst="ellipse">
              <a:avLst/>
            </a:prstGeom>
            <a:solidFill>
              <a:srgbClr val="00B050">
                <a:alpha val="50000"/>
              </a:srgbClr>
            </a:solidFill>
            <a:ln w="9525"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fontAlgn="base">
                <a:spcBef>
                  <a:spcPct val="0"/>
                </a:spcBef>
                <a:spcAft>
                  <a:spcPct val="0"/>
                </a:spcAft>
              </a:pPr>
              <a:endParaRPr lang="de-DE">
                <a:latin typeface="Arial" charset="0"/>
              </a:endParaRPr>
            </a:p>
          </p:txBody>
        </p:sp>
      </p:grpSp>
      <p:grpSp>
        <p:nvGrpSpPr>
          <p:cNvPr id="5" name="Gruppieren 4"/>
          <p:cNvGrpSpPr/>
          <p:nvPr/>
        </p:nvGrpSpPr>
        <p:grpSpPr>
          <a:xfrm>
            <a:off x="1538715" y="3151439"/>
            <a:ext cx="9115258" cy="2550280"/>
            <a:chOff x="0" y="3277126"/>
            <a:chExt cx="9115258" cy="2550280"/>
          </a:xfrm>
        </p:grpSpPr>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77126"/>
              <a:ext cx="9115258" cy="255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hteck 3"/>
            <p:cNvSpPr/>
            <p:nvPr/>
          </p:nvSpPr>
          <p:spPr bwMode="auto">
            <a:xfrm>
              <a:off x="20798" y="4021394"/>
              <a:ext cx="2152131" cy="373625"/>
            </a:xfrm>
            <a:prstGeom prst="rect">
              <a:avLst/>
            </a:prstGeom>
            <a:solidFill>
              <a:srgbClr val="0070C0">
                <a:alpha val="50000"/>
              </a:srgbClr>
            </a:solidFill>
            <a:ln w="9525"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fontAlgn="base">
                <a:spcBef>
                  <a:spcPct val="0"/>
                </a:spcBef>
                <a:spcAft>
                  <a:spcPct val="0"/>
                </a:spcAft>
              </a:pPr>
              <a:endParaRPr lang="de-DE">
                <a:latin typeface="Arial" charset="0"/>
              </a:endParaRPr>
            </a:p>
          </p:txBody>
        </p:sp>
        <p:sp>
          <p:nvSpPr>
            <p:cNvPr id="11" name="Rechteck 10"/>
            <p:cNvSpPr/>
            <p:nvPr/>
          </p:nvSpPr>
          <p:spPr bwMode="auto">
            <a:xfrm>
              <a:off x="3893575" y="3696930"/>
              <a:ext cx="1391276" cy="703006"/>
            </a:xfrm>
            <a:prstGeom prst="rect">
              <a:avLst/>
            </a:prstGeom>
            <a:solidFill>
              <a:schemeClr val="accent2">
                <a:alpha val="50000"/>
              </a:schemeClr>
            </a:solidFill>
            <a:ln w="9525"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fontAlgn="base">
                <a:spcBef>
                  <a:spcPct val="0"/>
                </a:spcBef>
                <a:spcAft>
                  <a:spcPct val="0"/>
                </a:spcAft>
              </a:pPr>
              <a:endParaRPr lang="de-DE">
                <a:latin typeface="Arial" charset="0"/>
              </a:endParaRPr>
            </a:p>
          </p:txBody>
        </p:sp>
        <p:sp>
          <p:nvSpPr>
            <p:cNvPr id="12" name="Rechteck 11"/>
            <p:cNvSpPr/>
            <p:nvPr/>
          </p:nvSpPr>
          <p:spPr bwMode="auto">
            <a:xfrm>
              <a:off x="2443311" y="3701846"/>
              <a:ext cx="1391276" cy="703006"/>
            </a:xfrm>
            <a:prstGeom prst="rect">
              <a:avLst/>
            </a:prstGeom>
            <a:solidFill>
              <a:srgbClr val="00B050">
                <a:alpha val="50000"/>
              </a:srgbClr>
            </a:solidFill>
            <a:ln w="9525"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fontAlgn="base">
                <a:spcBef>
                  <a:spcPct val="0"/>
                </a:spcBef>
                <a:spcAft>
                  <a:spcPct val="0"/>
                </a:spcAft>
              </a:pPr>
              <a:endParaRPr lang="de-DE">
                <a:latin typeface="Arial" charset="0"/>
              </a:endParaRPr>
            </a:p>
          </p:txBody>
        </p:sp>
      </p:grpSp>
    </p:spTree>
    <p:extLst>
      <p:ext uri="{BB962C8B-B14F-4D97-AF65-F5344CB8AC3E}">
        <p14:creationId xmlns:p14="http://schemas.microsoft.com/office/powerpoint/2010/main" val="202300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9699"/>
                                        </p:tgtEl>
                                        <p:attrNameLst>
                                          <p:attrName>style.visibility</p:attrName>
                                        </p:attrNameLst>
                                      </p:cBhvr>
                                      <p:to>
                                        <p:strVal val="visible"/>
                                      </p:to>
                                    </p:set>
                                    <p:animEffect transition="in" filter="fade">
                                      <p:cBhvr>
                                        <p:cTn id="7" dur="1000"/>
                                        <p:tgtEl>
                                          <p:spTgt spid="29699"/>
                                        </p:tgtEl>
                                      </p:cBhvr>
                                    </p:animEffect>
                                    <p:anim calcmode="lin" valueType="num">
                                      <p:cBhvr>
                                        <p:cTn id="8" dur="1000" fill="hold"/>
                                        <p:tgtEl>
                                          <p:spTgt spid="29699"/>
                                        </p:tgtEl>
                                        <p:attrNameLst>
                                          <p:attrName>ppt_x</p:attrName>
                                        </p:attrNameLst>
                                      </p:cBhvr>
                                      <p:tavLst>
                                        <p:tav tm="0">
                                          <p:val>
                                            <p:strVal val="#ppt_x"/>
                                          </p:val>
                                        </p:tav>
                                        <p:tav tm="100000">
                                          <p:val>
                                            <p:strVal val="#ppt_x"/>
                                          </p:val>
                                        </p:tav>
                                      </p:tavLst>
                                    </p:anim>
                                    <p:anim calcmode="lin" valueType="num">
                                      <p:cBhvr>
                                        <p:cTn id="9" dur="1000" fill="hold"/>
                                        <p:tgtEl>
                                          <p:spTgt spid="2969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CC2C85F-0570-4913-9DDD-469681A002EC}"/>
              </a:ext>
            </a:extLst>
          </p:cNvPr>
          <p:cNvSpPr>
            <a:spLocks noGrp="1"/>
          </p:cNvSpPr>
          <p:nvPr>
            <p:ph type="title"/>
          </p:nvPr>
        </p:nvSpPr>
        <p:spPr/>
        <p:txBody>
          <a:bodyPr/>
          <a:lstStyle/>
          <a:p>
            <a:r>
              <a:rPr lang="de-DE" dirty="0"/>
              <a:t>„Viel hilft viel“ …. dachten wir</a:t>
            </a:r>
          </a:p>
        </p:txBody>
      </p:sp>
      <p:sp>
        <p:nvSpPr>
          <p:cNvPr id="6" name="Textfeld 5">
            <a:extLst>
              <a:ext uri="{FF2B5EF4-FFF2-40B4-BE49-F238E27FC236}">
                <a16:creationId xmlns:a16="http://schemas.microsoft.com/office/drawing/2014/main" id="{092BCC05-8021-4DE3-9227-0DB7507BD8B5}"/>
              </a:ext>
            </a:extLst>
          </p:cNvPr>
          <p:cNvSpPr txBox="1"/>
          <p:nvPr/>
        </p:nvSpPr>
        <p:spPr>
          <a:xfrm>
            <a:off x="2302804" y="1157450"/>
            <a:ext cx="7004418" cy="1631216"/>
          </a:xfrm>
          <a:prstGeom prst="rect">
            <a:avLst/>
          </a:prstGeom>
          <a:noFill/>
        </p:spPr>
        <p:txBody>
          <a:bodyPr wrap="none" rtlCol="0">
            <a:spAutoFit/>
          </a:bodyPr>
          <a:lstStyle/>
          <a:p>
            <a:r>
              <a:rPr lang="de-DE" sz="6000" b="1" dirty="0">
                <a:solidFill>
                  <a:srgbClr val="00799B"/>
                </a:solidFill>
              </a:rPr>
              <a:t>Genug ist genug !</a:t>
            </a:r>
          </a:p>
          <a:p>
            <a:r>
              <a:rPr lang="de-DE" sz="4000" b="1" dirty="0">
                <a:solidFill>
                  <a:srgbClr val="00799B"/>
                </a:solidFill>
                <a:sym typeface="Wingdings" panose="05000000000000000000" pitchFamily="2" charset="2"/>
              </a:rPr>
              <a:t> Restriktive Volumentherapie </a:t>
            </a:r>
            <a:endParaRPr lang="de-DE" sz="4000" b="1" dirty="0">
              <a:solidFill>
                <a:srgbClr val="00799B"/>
              </a:solidFill>
            </a:endParaRPr>
          </a:p>
        </p:txBody>
      </p:sp>
      <p:pic>
        <p:nvPicPr>
          <p:cNvPr id="7" name="Picture 4" descr="14_05b">
            <a:extLst>
              <a:ext uri="{FF2B5EF4-FFF2-40B4-BE49-F238E27FC236}">
                <a16:creationId xmlns:a16="http://schemas.microsoft.com/office/drawing/2014/main" id="{24A39EF2-590A-401D-B322-52C9DC6159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863" t="6013" r="19288" b="12106"/>
          <a:stretch/>
        </p:blipFill>
        <p:spPr bwMode="auto">
          <a:xfrm>
            <a:off x="3143672" y="1004838"/>
            <a:ext cx="5472608" cy="561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7">
            <a:extLst>
              <a:ext uri="{FF2B5EF4-FFF2-40B4-BE49-F238E27FC236}">
                <a16:creationId xmlns:a16="http://schemas.microsoft.com/office/drawing/2014/main" id="{9E264B0E-00F3-40C3-A267-049D8F764705}"/>
              </a:ext>
            </a:extLst>
          </p:cNvPr>
          <p:cNvPicPr>
            <a:picLocks noChangeAspect="1"/>
          </p:cNvPicPr>
          <p:nvPr/>
        </p:nvPicPr>
        <p:blipFill>
          <a:blip r:embed="rId4"/>
          <a:stretch>
            <a:fillRect/>
          </a:stretch>
        </p:blipFill>
        <p:spPr>
          <a:xfrm>
            <a:off x="1703512" y="3157398"/>
            <a:ext cx="5040560" cy="2578518"/>
          </a:xfrm>
          <a:prstGeom prst="rect">
            <a:avLst/>
          </a:prstGeom>
        </p:spPr>
      </p:pic>
      <p:pic>
        <p:nvPicPr>
          <p:cNvPr id="9" name="Grafik 8">
            <a:extLst>
              <a:ext uri="{FF2B5EF4-FFF2-40B4-BE49-F238E27FC236}">
                <a16:creationId xmlns:a16="http://schemas.microsoft.com/office/drawing/2014/main" id="{BA50AF6B-8A36-426F-B846-B2292CE05DAF}"/>
              </a:ext>
            </a:extLst>
          </p:cNvPr>
          <p:cNvPicPr>
            <a:picLocks noChangeAspect="1"/>
          </p:cNvPicPr>
          <p:nvPr/>
        </p:nvPicPr>
        <p:blipFill>
          <a:blip r:embed="rId5"/>
          <a:stretch>
            <a:fillRect/>
          </a:stretch>
        </p:blipFill>
        <p:spPr>
          <a:xfrm>
            <a:off x="6873341" y="3079324"/>
            <a:ext cx="3618933" cy="3213548"/>
          </a:xfrm>
          <a:prstGeom prst="rect">
            <a:avLst/>
          </a:prstGeom>
        </p:spPr>
      </p:pic>
    </p:spTree>
    <p:extLst>
      <p:ext uri="{BB962C8B-B14F-4D97-AF65-F5344CB8AC3E}">
        <p14:creationId xmlns:p14="http://schemas.microsoft.com/office/powerpoint/2010/main" val="383804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0-ppt_h/2"/>
                                          </p:val>
                                        </p:tav>
                                      </p:tavLst>
                                    </p:anim>
                                    <p:set>
                                      <p:cBhvr>
                                        <p:cTn id="8" dur="1" fill="hold">
                                          <p:stCondLst>
                                            <p:cond delay="499"/>
                                          </p:stCondLst>
                                        </p:cTn>
                                        <p:tgtEl>
                                          <p:spTgt spid="3"/>
                                        </p:tgtEl>
                                        <p:attrNameLst>
                                          <p:attrName>style.visibility</p:attrName>
                                        </p:attrNameLst>
                                      </p:cBhvr>
                                      <p:to>
                                        <p:strVal val="hidden"/>
                                      </p:to>
                                    </p:set>
                                  </p:childTnLst>
                                </p:cTn>
                              </p:par>
                              <p:par>
                                <p:cTn id="9" presetID="5" presetClass="exit" presetSubtype="10" fill="hold" nodeType="withEffect">
                                  <p:stCondLst>
                                    <p:cond delay="0"/>
                                  </p:stCondLst>
                                  <p:childTnLst>
                                    <p:animEffect transition="out" filter="checkerboard(across)">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E4044-B15A-0F87-3BB0-91A4260CE676}"/>
              </a:ext>
            </a:extLst>
          </p:cNvPr>
          <p:cNvSpPr>
            <a:spLocks noGrp="1"/>
          </p:cNvSpPr>
          <p:nvPr>
            <p:ph type="title"/>
          </p:nvPr>
        </p:nvSpPr>
        <p:spPr/>
        <p:txBody>
          <a:bodyPr/>
          <a:lstStyle/>
          <a:p>
            <a:r>
              <a:rPr lang="de-DE" dirty="0"/>
              <a:t> Flüssigkeitstherapie: einfaches Management</a:t>
            </a:r>
          </a:p>
        </p:txBody>
      </p:sp>
      <p:pic>
        <p:nvPicPr>
          <p:cNvPr id="5" name="Grafik 4">
            <a:extLst>
              <a:ext uri="{FF2B5EF4-FFF2-40B4-BE49-F238E27FC236}">
                <a16:creationId xmlns:a16="http://schemas.microsoft.com/office/drawing/2014/main" id="{83587D66-A10A-1C98-47EC-EE5B80986EB1}"/>
              </a:ext>
            </a:extLst>
          </p:cNvPr>
          <p:cNvPicPr>
            <a:picLocks noChangeAspect="1"/>
          </p:cNvPicPr>
          <p:nvPr/>
        </p:nvPicPr>
        <p:blipFill>
          <a:blip r:embed="rId2"/>
          <a:stretch>
            <a:fillRect/>
          </a:stretch>
        </p:blipFill>
        <p:spPr>
          <a:xfrm>
            <a:off x="1808897" y="1467980"/>
            <a:ext cx="7071266" cy="5024895"/>
          </a:xfrm>
          <a:prstGeom prst="rect">
            <a:avLst/>
          </a:prstGeom>
        </p:spPr>
      </p:pic>
    </p:spTree>
    <p:extLst>
      <p:ext uri="{BB962C8B-B14F-4D97-AF65-F5344CB8AC3E}">
        <p14:creationId xmlns:p14="http://schemas.microsoft.com/office/powerpoint/2010/main" val="545031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5E952C-E3C5-DDC9-4E99-C1721C732C1C}"/>
              </a:ext>
            </a:extLst>
          </p:cNvPr>
          <p:cNvSpPr>
            <a:spLocks noGrp="1"/>
          </p:cNvSpPr>
          <p:nvPr>
            <p:ph type="title"/>
          </p:nvPr>
        </p:nvSpPr>
        <p:spPr/>
        <p:txBody>
          <a:bodyPr/>
          <a:lstStyle/>
          <a:p>
            <a:r>
              <a:rPr lang="de-DE" dirty="0"/>
              <a:t>Präventive Maßnahmen und Diagnostik</a:t>
            </a:r>
          </a:p>
        </p:txBody>
      </p:sp>
      <p:sp>
        <p:nvSpPr>
          <p:cNvPr id="3" name="Inhaltsplatzhalter 2">
            <a:extLst>
              <a:ext uri="{FF2B5EF4-FFF2-40B4-BE49-F238E27FC236}">
                <a16:creationId xmlns:a16="http://schemas.microsoft.com/office/drawing/2014/main" id="{DFE78AD9-C05D-DE20-D5A4-7375FB1AF8D6}"/>
              </a:ext>
            </a:extLst>
          </p:cNvPr>
          <p:cNvSpPr>
            <a:spLocks noGrp="1"/>
          </p:cNvSpPr>
          <p:nvPr>
            <p:ph idx="1"/>
          </p:nvPr>
        </p:nvSpPr>
        <p:spPr/>
        <p:txBody>
          <a:bodyPr/>
          <a:lstStyle/>
          <a:p>
            <a:endParaRPr lang="de-DE"/>
          </a:p>
        </p:txBody>
      </p:sp>
      <p:pic>
        <p:nvPicPr>
          <p:cNvPr id="5" name="Grafik 4">
            <a:extLst>
              <a:ext uri="{FF2B5EF4-FFF2-40B4-BE49-F238E27FC236}">
                <a16:creationId xmlns:a16="http://schemas.microsoft.com/office/drawing/2014/main" id="{36489388-BEB4-D2A2-1816-05BA99883B0F}"/>
              </a:ext>
            </a:extLst>
          </p:cNvPr>
          <p:cNvPicPr>
            <a:picLocks noChangeAspect="1"/>
          </p:cNvPicPr>
          <p:nvPr/>
        </p:nvPicPr>
        <p:blipFill>
          <a:blip r:embed="rId3"/>
          <a:stretch>
            <a:fillRect/>
          </a:stretch>
        </p:blipFill>
        <p:spPr>
          <a:xfrm>
            <a:off x="838200" y="1657817"/>
            <a:ext cx="10240804" cy="4686954"/>
          </a:xfrm>
          <a:prstGeom prst="rect">
            <a:avLst/>
          </a:prstGeom>
        </p:spPr>
      </p:pic>
    </p:spTree>
    <p:extLst>
      <p:ext uri="{BB962C8B-B14F-4D97-AF65-F5344CB8AC3E}">
        <p14:creationId xmlns:p14="http://schemas.microsoft.com/office/powerpoint/2010/main" val="11140240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Flüssigkeitsmanagment</a:t>
            </a:r>
            <a:r>
              <a:rPr lang="de-DE" dirty="0"/>
              <a:t> bei kritisch Kranken</a:t>
            </a:r>
          </a:p>
        </p:txBody>
      </p:sp>
      <p:sp>
        <p:nvSpPr>
          <p:cNvPr id="3" name="Inhaltsplatzhalter 2"/>
          <p:cNvSpPr>
            <a:spLocks noGrp="1"/>
          </p:cNvSpPr>
          <p:nvPr>
            <p:ph idx="1"/>
          </p:nvPr>
        </p:nvSpPr>
        <p:spPr>
          <a:xfrm>
            <a:off x="1192696" y="1263586"/>
            <a:ext cx="9210262" cy="5282988"/>
          </a:xfrm>
        </p:spPr>
        <p:txBody>
          <a:bodyPr>
            <a:normAutofit/>
          </a:bodyPr>
          <a:lstStyle/>
          <a:p>
            <a:pPr marL="745331" lvl="1" indent="-342900">
              <a:buFont typeface="+mj-lt"/>
              <a:buAutoNum type="arabicPeriod"/>
            </a:pPr>
            <a:r>
              <a:rPr lang="de-DE" b="1" dirty="0"/>
              <a:t>Infusionslösungen sind parenteral verabreichte Medikamente!</a:t>
            </a:r>
          </a:p>
          <a:p>
            <a:pPr marL="1083469" lvl="2" indent="-342900"/>
            <a:r>
              <a:rPr lang="de-DE" dirty="0"/>
              <a:t>Art, Dosis, Kosten und mögliche Nebenwirkungen</a:t>
            </a:r>
          </a:p>
          <a:p>
            <a:pPr marL="745331" lvl="1" indent="-342900">
              <a:buFont typeface="+mj-lt"/>
              <a:buAutoNum type="arabicPeriod"/>
            </a:pPr>
            <a:r>
              <a:rPr lang="de-DE" b="1" dirty="0"/>
              <a:t>Volumenersatz ist Komponente komplexe Physiologie</a:t>
            </a:r>
          </a:p>
          <a:p>
            <a:pPr marL="1083469" lvl="2" indent="-342900"/>
            <a:r>
              <a:rPr lang="de-DE" dirty="0"/>
              <a:t>Identifikation der Verluste und </a:t>
            </a:r>
            <a:r>
              <a:rPr lang="de-DE" u="sng" dirty="0"/>
              <a:t>möglichst</a:t>
            </a:r>
            <a:r>
              <a:rPr lang="de-DE" dirty="0"/>
              <a:t> </a:t>
            </a:r>
            <a:r>
              <a:rPr lang="de-DE" dirty="0" err="1"/>
              <a:t>isovolämer</a:t>
            </a:r>
            <a:r>
              <a:rPr lang="de-DE" dirty="0"/>
              <a:t> Ersatz</a:t>
            </a:r>
          </a:p>
          <a:p>
            <a:pPr marL="1083469" lvl="2" indent="-342900"/>
            <a:r>
              <a:rPr lang="de-DE" dirty="0"/>
              <a:t>Berücksichtigung Elektrolyte (Na!!), Osmolalität und Säure-Basen-Status</a:t>
            </a:r>
          </a:p>
          <a:p>
            <a:pPr marL="1083469" lvl="2" indent="-342900"/>
            <a:r>
              <a:rPr lang="de-DE" b="1" dirty="0"/>
              <a:t>Körpergewicht </a:t>
            </a:r>
            <a:r>
              <a:rPr lang="de-DE" dirty="0"/>
              <a:t>und kumulative Flüssigkeitsbilanzen</a:t>
            </a:r>
          </a:p>
          <a:p>
            <a:pPr marL="1083469" lvl="2" indent="-342900"/>
            <a:r>
              <a:rPr lang="de-DE" dirty="0"/>
              <a:t>Frühzeitige Gabe von </a:t>
            </a:r>
            <a:r>
              <a:rPr lang="de-DE" dirty="0" err="1"/>
              <a:t>Katecholaminen</a:t>
            </a:r>
            <a:endParaRPr lang="de-DE" dirty="0"/>
          </a:p>
          <a:p>
            <a:pPr marL="745331" lvl="1" indent="-342900">
              <a:buFont typeface="+mj-lt"/>
              <a:buAutoNum type="arabicPeriod"/>
            </a:pPr>
            <a:r>
              <a:rPr lang="de-DE" b="1" dirty="0"/>
              <a:t>Bedarf ändert sich über die Zeit</a:t>
            </a:r>
          </a:p>
          <a:p>
            <a:pPr marL="1124743" lvl="2" indent="-342900"/>
            <a:r>
              <a:rPr lang="de-DE" b="1" dirty="0"/>
              <a:t>(spätestens) im Verlauf restriktiv!</a:t>
            </a:r>
          </a:p>
          <a:p>
            <a:pPr marL="1124743" lvl="2" indent="-342900"/>
            <a:r>
              <a:rPr lang="de-DE" b="1" dirty="0"/>
              <a:t>Minimierung von „</a:t>
            </a:r>
            <a:r>
              <a:rPr lang="de-DE" b="1" dirty="0" err="1"/>
              <a:t>Begleit</a:t>
            </a:r>
            <a:r>
              <a:rPr lang="de-DE" b="1" dirty="0"/>
              <a:t>“-Infusionen</a:t>
            </a:r>
          </a:p>
          <a:p>
            <a:pPr marL="1124743" lvl="2" indent="-342900"/>
            <a:r>
              <a:rPr lang="de-DE" dirty="0"/>
              <a:t>Hypotone Lösungen sollten </a:t>
            </a:r>
            <a:r>
              <a:rPr lang="de-DE" dirty="0" err="1"/>
              <a:t>ge</a:t>
            </a:r>
            <a:r>
              <a:rPr lang="de-DE" dirty="0"/>
              <a:t>-/ vermieden werden</a:t>
            </a:r>
            <a:endParaRPr lang="de-DE" b="1" dirty="0"/>
          </a:p>
          <a:p>
            <a:pPr marL="745331" lvl="1" indent="-342900">
              <a:buFont typeface="+mj-lt"/>
              <a:buAutoNum type="arabicPeriod"/>
            </a:pPr>
            <a:r>
              <a:rPr lang="de-DE" b="1" dirty="0"/>
              <a:t>Nierenersatztherapie</a:t>
            </a:r>
          </a:p>
          <a:p>
            <a:pPr marL="1124743" lvl="2" indent="-342900"/>
            <a:r>
              <a:rPr lang="de-DE" dirty="0"/>
              <a:t>Oligurie allein ist (noch) keine Indikation für Volumenersatz</a:t>
            </a:r>
          </a:p>
          <a:p>
            <a:pPr marL="1124743" lvl="2" indent="-342900"/>
            <a:r>
              <a:rPr lang="de-DE" b="1" dirty="0"/>
              <a:t>Netto – </a:t>
            </a:r>
            <a:r>
              <a:rPr lang="de-DE" b="1" dirty="0" err="1"/>
              <a:t>Ultrafiltratrionsrate</a:t>
            </a:r>
            <a:r>
              <a:rPr lang="de-DE" b="1" dirty="0"/>
              <a:t> anpassen</a:t>
            </a:r>
          </a:p>
        </p:txBody>
      </p:sp>
    </p:spTree>
    <p:extLst>
      <p:ext uri="{BB962C8B-B14F-4D97-AF65-F5344CB8AC3E}">
        <p14:creationId xmlns:p14="http://schemas.microsoft.com/office/powerpoint/2010/main" val="110112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 Box 5"/>
          <p:cNvSpPr txBox="1">
            <a:spLocks noChangeArrowheads="1"/>
          </p:cNvSpPr>
          <p:nvPr/>
        </p:nvSpPr>
        <p:spPr bwMode="auto">
          <a:xfrm>
            <a:off x="9875945" y="6461125"/>
            <a:ext cx="61266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eaLnBrk="1" hangingPunct="1"/>
            <a:r>
              <a:rPr lang="de-DE" altLang="de-DE" sz="2000" dirty="0">
                <a:solidFill>
                  <a:schemeClr val="bg1"/>
                </a:solidFill>
              </a:rPr>
              <a:t>059</a:t>
            </a:r>
          </a:p>
        </p:txBody>
      </p:sp>
      <p:pic>
        <p:nvPicPr>
          <p:cNvPr id="5" name="Picture 3">
            <a:extLst>
              <a:ext uri="{FF2B5EF4-FFF2-40B4-BE49-F238E27FC236}">
                <a16:creationId xmlns:a16="http://schemas.microsoft.com/office/drawing/2014/main" id="{72B989B9-CB93-2792-4F66-468DA8F49F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510"/>
          <a:stretch/>
        </p:blipFill>
        <p:spPr bwMode="auto">
          <a:xfrm>
            <a:off x="1839059" y="1916832"/>
            <a:ext cx="8649555" cy="41490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itel 1">
            <a:extLst>
              <a:ext uri="{FF2B5EF4-FFF2-40B4-BE49-F238E27FC236}">
                <a16:creationId xmlns:a16="http://schemas.microsoft.com/office/drawing/2014/main" id="{431E21C2-AD67-ADBD-92E2-A4AC06268B98}"/>
              </a:ext>
            </a:extLst>
          </p:cNvPr>
          <p:cNvSpPr txBox="1">
            <a:spLocks/>
          </p:cNvSpPr>
          <p:nvPr/>
        </p:nvSpPr>
        <p:spPr bwMode="auto">
          <a:xfrm>
            <a:off x="1591835" y="358056"/>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Arial" charset="0"/>
              </a:defRPr>
            </a:lvl2pPr>
            <a:lvl3pPr algn="ctr" rtl="0" eaLnBrk="0" fontAlgn="base" hangingPunct="0">
              <a:spcBef>
                <a:spcPct val="0"/>
              </a:spcBef>
              <a:spcAft>
                <a:spcPct val="0"/>
              </a:spcAft>
              <a:defRPr sz="3600" b="1">
                <a:solidFill>
                  <a:schemeClr val="tx2"/>
                </a:solidFill>
                <a:latin typeface="Arial" charset="0"/>
              </a:defRPr>
            </a:lvl3pPr>
            <a:lvl4pPr algn="ctr" rtl="0" eaLnBrk="0" fontAlgn="base" hangingPunct="0">
              <a:spcBef>
                <a:spcPct val="0"/>
              </a:spcBef>
              <a:spcAft>
                <a:spcPct val="0"/>
              </a:spcAft>
              <a:defRPr sz="3600" b="1">
                <a:solidFill>
                  <a:schemeClr val="tx2"/>
                </a:solidFill>
                <a:latin typeface="Arial" charset="0"/>
              </a:defRPr>
            </a:lvl4pPr>
            <a:lvl5pPr algn="ctr" rtl="0" eaLnBrk="0" fontAlgn="base" hangingPunct="0">
              <a:spcBef>
                <a:spcPct val="0"/>
              </a:spcBef>
              <a:spcAft>
                <a:spcPct val="0"/>
              </a:spcAft>
              <a:defRPr sz="3600" b="1">
                <a:solidFill>
                  <a:schemeClr val="tx2"/>
                </a:solidFill>
                <a:latin typeface="Arial" charset="0"/>
              </a:defRPr>
            </a:lvl5pPr>
            <a:lvl6pPr marL="457200" algn="ctr" rtl="0" fontAlgn="base">
              <a:spcBef>
                <a:spcPct val="0"/>
              </a:spcBef>
              <a:spcAft>
                <a:spcPct val="0"/>
              </a:spcAft>
              <a:defRPr sz="3600" b="1">
                <a:solidFill>
                  <a:schemeClr val="tx2"/>
                </a:solidFill>
                <a:latin typeface="Arial" charset="0"/>
              </a:defRPr>
            </a:lvl6pPr>
            <a:lvl7pPr marL="914400" algn="ctr" rtl="0" fontAlgn="base">
              <a:spcBef>
                <a:spcPct val="0"/>
              </a:spcBef>
              <a:spcAft>
                <a:spcPct val="0"/>
              </a:spcAft>
              <a:defRPr sz="3600" b="1">
                <a:solidFill>
                  <a:schemeClr val="tx2"/>
                </a:solidFill>
                <a:latin typeface="Arial" charset="0"/>
              </a:defRPr>
            </a:lvl7pPr>
            <a:lvl8pPr marL="1371600" algn="ctr" rtl="0" fontAlgn="base">
              <a:spcBef>
                <a:spcPct val="0"/>
              </a:spcBef>
              <a:spcAft>
                <a:spcPct val="0"/>
              </a:spcAft>
              <a:defRPr sz="3600" b="1">
                <a:solidFill>
                  <a:schemeClr val="tx2"/>
                </a:solidFill>
                <a:latin typeface="Arial" charset="0"/>
              </a:defRPr>
            </a:lvl8pPr>
            <a:lvl9pPr marL="1828800" algn="ctr" rtl="0" fontAlgn="base">
              <a:spcBef>
                <a:spcPct val="0"/>
              </a:spcBef>
              <a:spcAft>
                <a:spcPct val="0"/>
              </a:spcAft>
              <a:defRPr sz="3600" b="1">
                <a:solidFill>
                  <a:schemeClr val="tx2"/>
                </a:solidFill>
                <a:latin typeface="Arial" charset="0"/>
              </a:defRPr>
            </a:lvl9pPr>
          </a:lstStyle>
          <a:p>
            <a:r>
              <a:rPr lang="de-DE" altLang="de-DE" sz="2800" kern="0" dirty="0"/>
              <a:t>Eine Checkliste kann helfen die Entscheidung für die Einleitung einer Nierenersatztherapie zu treffen</a:t>
            </a:r>
            <a:br>
              <a:rPr lang="de-DE" altLang="de-DE" sz="800" kern="0" dirty="0"/>
            </a:br>
            <a:br>
              <a:rPr lang="de-DE" altLang="de-DE" sz="800" kern="0" dirty="0"/>
            </a:br>
            <a:r>
              <a:rPr lang="de-DE" altLang="de-DE" sz="1800" kern="0" dirty="0">
                <a:latin typeface="Arial" panose="020B0604020202020204" pitchFamily="34" charset="0"/>
                <a:cs typeface="Arial" panose="020B0604020202020204" pitchFamily="34" charset="0"/>
              </a:rPr>
              <a:t>KELLY et al.  </a:t>
            </a:r>
            <a:r>
              <a:rPr lang="de-DE" altLang="de-DE" sz="1800" i="1" kern="0" dirty="0" err="1">
                <a:latin typeface="Arial" panose="020B0604020202020204" pitchFamily="34" charset="0"/>
                <a:cs typeface="Arial" panose="020B0604020202020204" pitchFamily="34" charset="0"/>
              </a:rPr>
              <a:t>Clin</a:t>
            </a:r>
            <a:r>
              <a:rPr lang="de-DE" altLang="de-DE" sz="1800" i="1" kern="0" dirty="0">
                <a:latin typeface="Arial" panose="020B0604020202020204" pitchFamily="34" charset="0"/>
                <a:cs typeface="Arial" panose="020B0604020202020204" pitchFamily="34" charset="0"/>
              </a:rPr>
              <a:t> J Am </a:t>
            </a:r>
            <a:r>
              <a:rPr lang="de-DE" altLang="de-DE" sz="1800" i="1" kern="0" dirty="0" err="1">
                <a:latin typeface="Arial" panose="020B0604020202020204" pitchFamily="34" charset="0"/>
                <a:cs typeface="Arial" panose="020B0604020202020204" pitchFamily="34" charset="0"/>
              </a:rPr>
              <a:t>Soc</a:t>
            </a:r>
            <a:r>
              <a:rPr lang="de-DE" altLang="de-DE" sz="1800" i="1" kern="0" dirty="0">
                <a:latin typeface="Arial" panose="020B0604020202020204" pitchFamily="34" charset="0"/>
                <a:cs typeface="Arial" panose="020B0604020202020204" pitchFamily="34" charset="0"/>
              </a:rPr>
              <a:t> </a:t>
            </a:r>
            <a:r>
              <a:rPr lang="de-DE" altLang="de-DE" sz="1800" i="1" kern="0" dirty="0" err="1">
                <a:latin typeface="Arial" panose="020B0604020202020204" pitchFamily="34" charset="0"/>
                <a:cs typeface="Arial" panose="020B0604020202020204" pitchFamily="34" charset="0"/>
              </a:rPr>
              <a:t>Nephrol</a:t>
            </a:r>
            <a:r>
              <a:rPr lang="de-DE" altLang="de-DE" sz="1800" i="1" kern="0" dirty="0">
                <a:latin typeface="Arial" panose="020B0604020202020204" pitchFamily="34" charset="0"/>
                <a:cs typeface="Arial" panose="020B0604020202020204" pitchFamily="34" charset="0"/>
              </a:rPr>
              <a:t> </a:t>
            </a:r>
            <a:r>
              <a:rPr lang="de-DE" altLang="de-DE" sz="1800" kern="0" dirty="0">
                <a:latin typeface="Arial" panose="020B0604020202020204" pitchFamily="34" charset="0"/>
                <a:cs typeface="Arial" panose="020B0604020202020204" pitchFamily="34" charset="0"/>
              </a:rPr>
              <a:t>2022; 17(2):194-204</a:t>
            </a:r>
            <a:br>
              <a:rPr lang="de-DE" sz="1800" i="1" kern="0" dirty="0"/>
            </a:br>
            <a:endParaRPr lang="de-DE" altLang="de-DE" sz="1800" kern="0" dirty="0"/>
          </a:p>
        </p:txBody>
      </p:sp>
    </p:spTree>
    <p:extLst>
      <p:ext uri="{BB962C8B-B14F-4D97-AF65-F5344CB8AC3E}">
        <p14:creationId xmlns:p14="http://schemas.microsoft.com/office/powerpoint/2010/main" val="3754239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 Box 5"/>
          <p:cNvSpPr txBox="1">
            <a:spLocks noChangeArrowheads="1"/>
          </p:cNvSpPr>
          <p:nvPr/>
        </p:nvSpPr>
        <p:spPr bwMode="auto">
          <a:xfrm>
            <a:off x="9875945" y="6461125"/>
            <a:ext cx="61266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eaLnBrk="1" hangingPunct="1"/>
            <a:r>
              <a:rPr lang="de-DE" altLang="de-DE" sz="2000" dirty="0">
                <a:solidFill>
                  <a:schemeClr val="bg1"/>
                </a:solidFill>
              </a:rPr>
              <a:t>067</a:t>
            </a:r>
          </a:p>
        </p:txBody>
      </p:sp>
      <p:sp>
        <p:nvSpPr>
          <p:cNvPr id="7" name="Titel 1">
            <a:extLst>
              <a:ext uri="{FF2B5EF4-FFF2-40B4-BE49-F238E27FC236}">
                <a16:creationId xmlns:a16="http://schemas.microsoft.com/office/drawing/2014/main" id="{6D30AC8B-0CC3-D44F-990B-C203895CD1FE}"/>
              </a:ext>
            </a:extLst>
          </p:cNvPr>
          <p:cNvSpPr>
            <a:spLocks noGrp="1"/>
          </p:cNvSpPr>
          <p:nvPr>
            <p:ph type="title"/>
          </p:nvPr>
        </p:nvSpPr>
        <p:spPr>
          <a:xfrm>
            <a:off x="1524000" y="80708"/>
            <a:ext cx="9144000" cy="1143000"/>
          </a:xfrm>
        </p:spPr>
        <p:txBody>
          <a:bodyPr>
            <a:normAutofit fontScale="90000"/>
          </a:bodyPr>
          <a:lstStyle/>
          <a:p>
            <a:br>
              <a:rPr lang="de-DE" altLang="de-DE" sz="2800" i="1" dirty="0"/>
            </a:br>
            <a:r>
              <a:rPr lang="de-DE" altLang="de-DE" sz="3200" dirty="0"/>
              <a:t>Einfluss des Zeitpunktes des Beginns der Nierenersatztherapie auf das Überleben</a:t>
            </a:r>
            <a:br>
              <a:rPr lang="de-DE" altLang="de-DE" sz="2800" i="1" dirty="0"/>
            </a:br>
            <a:br>
              <a:rPr lang="de-DE" altLang="de-DE" sz="800" i="1" dirty="0"/>
            </a:br>
            <a:r>
              <a:rPr lang="de-DE" altLang="de-DE" sz="1800" dirty="0"/>
              <a:t>CHEN et al. </a:t>
            </a:r>
            <a:r>
              <a:rPr lang="de-DE" altLang="de-DE" sz="1800" i="1" dirty="0" err="1"/>
              <a:t>Clin</a:t>
            </a:r>
            <a:r>
              <a:rPr lang="de-DE" altLang="de-DE" sz="1800" i="1" dirty="0"/>
              <a:t> </a:t>
            </a:r>
            <a:r>
              <a:rPr lang="de-DE" altLang="de-DE" sz="1800" i="1" dirty="0" err="1"/>
              <a:t>Kidney</a:t>
            </a:r>
            <a:r>
              <a:rPr lang="de-DE" altLang="de-DE" sz="1800" i="1" dirty="0"/>
              <a:t> J </a:t>
            </a:r>
            <a:r>
              <a:rPr lang="de-DE" altLang="de-DE" sz="1800" dirty="0"/>
              <a:t>2022; 15(5):974-984</a:t>
            </a:r>
          </a:p>
        </p:txBody>
      </p:sp>
      <p:pic>
        <p:nvPicPr>
          <p:cNvPr id="5" name="New picture">
            <a:extLst>
              <a:ext uri="{FF2B5EF4-FFF2-40B4-BE49-F238E27FC236}">
                <a16:creationId xmlns:a16="http://schemas.microsoft.com/office/drawing/2014/main" id="{7C820793-5304-15EA-0B30-C02722B9A93D}"/>
              </a:ext>
            </a:extLst>
          </p:cNvPr>
          <p:cNvPicPr/>
          <p:nvPr/>
        </p:nvPicPr>
        <p:blipFill rotWithShape="1">
          <a:blip r:embed="rId2"/>
          <a:srcRect t="19661"/>
          <a:stretch/>
        </p:blipFill>
        <p:spPr>
          <a:xfrm>
            <a:off x="1956173" y="1844824"/>
            <a:ext cx="8532440" cy="4509120"/>
          </a:xfrm>
          <a:prstGeom prst="rect">
            <a:avLst/>
          </a:prstGeom>
        </p:spPr>
      </p:pic>
    </p:spTree>
    <p:extLst>
      <p:ext uri="{BB962C8B-B14F-4D97-AF65-F5344CB8AC3E}">
        <p14:creationId xmlns:p14="http://schemas.microsoft.com/office/powerpoint/2010/main" val="42903819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1848995" y="381641"/>
            <a:ext cx="8495452" cy="216726"/>
          </a:xfrm>
          <a:prstGeom prst="rect">
            <a:avLst/>
          </a:prstGeom>
          <a:noFill/>
          <a:ln w="9525">
            <a:noFill/>
            <a:miter lim="800000"/>
            <a:headEnd/>
            <a:tailEnd/>
          </a:ln>
        </p:spPr>
        <p:txBody>
          <a:bodyPr lIns="0" tIns="0" rIns="0" bIns="0">
            <a:spAutoFit/>
          </a:bodyPr>
          <a:lstStyle/>
          <a:p>
            <a:pPr algn="ctr">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endParaRPr lang="en-GB" sz="1452" b="1" dirty="0">
              <a:solidFill>
                <a:srgbClr val="FFFFFF"/>
              </a:solidFill>
              <a:latin typeface="Arial" charset="0"/>
            </a:endParaRPr>
          </a:p>
        </p:txBody>
      </p:sp>
      <p:pic>
        <p:nvPicPr>
          <p:cNvPr id="5122" name="Picture 2"/>
          <p:cNvPicPr>
            <a:picLocks noChangeAspect="1" noChangeArrowheads="1"/>
          </p:cNvPicPr>
          <p:nvPr/>
        </p:nvPicPr>
        <p:blipFill>
          <a:blip r:embed="rId3" cstate="print"/>
          <a:srcRect/>
          <a:stretch>
            <a:fillRect/>
          </a:stretch>
        </p:blipFill>
        <p:spPr bwMode="auto">
          <a:xfrm>
            <a:off x="7285696" y="6044314"/>
            <a:ext cx="2566349" cy="432045"/>
          </a:xfrm>
          <a:prstGeom prst="rect">
            <a:avLst/>
          </a:prstGeom>
          <a:noFill/>
        </p:spPr>
      </p:pic>
      <p:sp>
        <p:nvSpPr>
          <p:cNvPr id="5124" name="Text Box 4"/>
          <p:cNvSpPr txBox="1">
            <a:spLocks noChangeArrowheads="1"/>
          </p:cNvSpPr>
          <p:nvPr/>
        </p:nvSpPr>
        <p:spPr bwMode="auto">
          <a:xfrm>
            <a:off x="6776532" y="6561376"/>
            <a:ext cx="7693195" cy="162609"/>
          </a:xfrm>
          <a:prstGeom prst="rect">
            <a:avLst/>
          </a:prstGeom>
          <a:noFill/>
          <a:ln w="9525">
            <a:noFill/>
            <a:miter lim="800000"/>
            <a:headEnd/>
            <a:tailEnd/>
          </a:ln>
        </p:spPr>
        <p:txBody>
          <a:bodyPr lIns="0" tIns="0" rIns="0" bIns="0">
            <a:spAutoFit/>
          </a:bodyPr>
          <a:lstStyle/>
          <a:p>
            <a:pPr>
              <a:lnSpc>
                <a:spcPct val="97000"/>
              </a:lnSpc>
              <a:buClr>
                <a:srgbClr val="FFFFFF"/>
              </a:buClr>
              <a:buSzPct val="45000"/>
              <a:tabLst>
                <a:tab pos="656722" algn="l"/>
                <a:tab pos="1313444" algn="l"/>
                <a:tab pos="1970166" algn="l"/>
                <a:tab pos="2626888" algn="l"/>
                <a:tab pos="3283610" algn="l"/>
              </a:tabLst>
            </a:pPr>
            <a:r>
              <a:rPr lang="en-GB" sz="1089" b="1" dirty="0" err="1">
                <a:solidFill>
                  <a:schemeClr val="tx2"/>
                </a:solidFill>
                <a:latin typeface="Arial" charset="0"/>
              </a:rPr>
              <a:t>Landoni</a:t>
            </a:r>
            <a:r>
              <a:rPr lang="en-GB" sz="1089" b="1" dirty="0">
                <a:solidFill>
                  <a:schemeClr val="tx2"/>
                </a:solidFill>
                <a:latin typeface="Arial" charset="0"/>
              </a:rPr>
              <a:t> G et al. N Engl J Med2024;391:687-698</a:t>
            </a:r>
          </a:p>
        </p:txBody>
      </p:sp>
      <p:pic>
        <p:nvPicPr>
          <p:cNvPr id="6" name="Picture 5" descr="Image"/>
          <p:cNvPicPr>
            <a:picLocks noChangeAspect="1"/>
          </p:cNvPicPr>
          <p:nvPr/>
        </p:nvPicPr>
        <p:blipFill>
          <a:blip r:embed="rId4" cstate="print"/>
          <a:stretch>
            <a:fillRect/>
          </a:stretch>
        </p:blipFill>
        <p:spPr>
          <a:xfrm>
            <a:off x="834886" y="163394"/>
            <a:ext cx="9823648" cy="6355474"/>
          </a:xfrm>
          <a:prstGeom prst="rect">
            <a:avLst/>
          </a:prstGeom>
        </p:spPr>
      </p:pic>
    </p:spTree>
    <p:extLst>
      <p:ext uri="{BB962C8B-B14F-4D97-AF65-F5344CB8AC3E}">
        <p14:creationId xmlns:p14="http://schemas.microsoft.com/office/powerpoint/2010/main" val="1751720606"/>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title"/>
          </p:nvPr>
        </p:nvSpPr>
        <p:spPr>
          <a:xfrm>
            <a:off x="335360" y="116632"/>
            <a:ext cx="11856640" cy="1143000"/>
          </a:xfrm>
        </p:spPr>
        <p:txBody>
          <a:bodyPr>
            <a:normAutofit fontScale="90000"/>
          </a:bodyPr>
          <a:lstStyle/>
          <a:p>
            <a:r>
              <a:rPr lang="de-DE" altLang="de-DE" sz="3200" dirty="0"/>
              <a:t>Phosphathaltige </a:t>
            </a:r>
            <a:r>
              <a:rPr lang="de-DE" altLang="de-DE" sz="3200" dirty="0" err="1"/>
              <a:t>Hämofiltrationslösungen</a:t>
            </a:r>
            <a:r>
              <a:rPr lang="de-DE" altLang="de-DE" sz="3200" dirty="0"/>
              <a:t> sind mit Verweildauerreduktion assoziiert</a:t>
            </a:r>
            <a:br>
              <a:rPr lang="de-DE" altLang="de-DE" dirty="0"/>
            </a:br>
            <a:br>
              <a:rPr lang="de-DE" altLang="de-DE" sz="800" dirty="0"/>
            </a:br>
            <a:r>
              <a:rPr lang="de-DE" sz="1800" dirty="0"/>
              <a:t>BASTIN et al. </a:t>
            </a:r>
            <a:r>
              <a:rPr lang="de-DE" sz="1800" i="1" dirty="0" err="1"/>
              <a:t>Clin</a:t>
            </a:r>
            <a:r>
              <a:rPr lang="de-DE" sz="1800" i="1" dirty="0"/>
              <a:t> J Am </a:t>
            </a:r>
            <a:r>
              <a:rPr lang="de-DE" sz="1800" i="1" dirty="0" err="1"/>
              <a:t>Soc</a:t>
            </a:r>
            <a:r>
              <a:rPr lang="de-DE" sz="1800" i="1" dirty="0"/>
              <a:t> </a:t>
            </a:r>
            <a:r>
              <a:rPr lang="de-DE" sz="1800" i="1" dirty="0" err="1"/>
              <a:t>Nephrol</a:t>
            </a:r>
            <a:r>
              <a:rPr lang="de-DE" sz="1800" i="1" dirty="0"/>
              <a:t> 2022 Apr 27;17(5):634-642</a:t>
            </a:r>
            <a:endParaRPr lang="de-DE" altLang="de-DE" sz="1800" dirty="0"/>
          </a:p>
        </p:txBody>
      </p:sp>
      <p:pic>
        <p:nvPicPr>
          <p:cNvPr id="4" name="Picture 3">
            <a:extLst>
              <a:ext uri="{FF2B5EF4-FFF2-40B4-BE49-F238E27FC236}">
                <a16:creationId xmlns:a16="http://schemas.microsoft.com/office/drawing/2014/main" id="{E47BC33B-E42D-09BE-906B-200BE04F47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7" t="17761" r="-24" b="635"/>
          <a:stretch/>
        </p:blipFill>
        <p:spPr bwMode="auto">
          <a:xfrm>
            <a:off x="1235460" y="1639924"/>
            <a:ext cx="9721080" cy="506387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5">
            <a:extLst>
              <a:ext uri="{FF2B5EF4-FFF2-40B4-BE49-F238E27FC236}">
                <a16:creationId xmlns:a16="http://schemas.microsoft.com/office/drawing/2014/main" id="{FDDF3C7A-969E-BF7C-2543-DA8F8D042142}"/>
              </a:ext>
            </a:extLst>
          </p:cNvPr>
          <p:cNvSpPr txBox="1">
            <a:spLocks noChangeArrowheads="1"/>
          </p:cNvSpPr>
          <p:nvPr/>
        </p:nvSpPr>
        <p:spPr bwMode="auto">
          <a:xfrm>
            <a:off x="9875945" y="6461125"/>
            <a:ext cx="61266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eaLnBrk="1" hangingPunct="1"/>
            <a:r>
              <a:rPr lang="de-DE" altLang="de-DE" sz="2000" dirty="0">
                <a:solidFill>
                  <a:schemeClr val="bg1"/>
                </a:solidFill>
              </a:rPr>
              <a:t>097</a:t>
            </a:r>
          </a:p>
        </p:txBody>
      </p:sp>
      <p:sp>
        <p:nvSpPr>
          <p:cNvPr id="2" name="Textfeld 1">
            <a:extLst>
              <a:ext uri="{FF2B5EF4-FFF2-40B4-BE49-F238E27FC236}">
                <a16:creationId xmlns:a16="http://schemas.microsoft.com/office/drawing/2014/main" id="{30866E2C-1E47-3ED4-EC59-8FFD514C3B00}"/>
              </a:ext>
            </a:extLst>
          </p:cNvPr>
          <p:cNvSpPr txBox="1"/>
          <p:nvPr/>
        </p:nvSpPr>
        <p:spPr>
          <a:xfrm>
            <a:off x="11136560" y="6309320"/>
            <a:ext cx="655949" cy="430887"/>
          </a:xfrm>
          <a:prstGeom prst="rect">
            <a:avLst/>
          </a:prstGeom>
          <a:noFill/>
        </p:spPr>
        <p:txBody>
          <a:bodyPr wrap="none" rtlCol="0">
            <a:spAutoFit/>
          </a:bodyPr>
          <a:lstStyle/>
          <a:p>
            <a:r>
              <a:rPr lang="fr-FR" sz="2200" dirty="0"/>
              <a:t>099</a:t>
            </a:r>
          </a:p>
        </p:txBody>
      </p:sp>
    </p:spTree>
    <p:extLst>
      <p:ext uri="{BB962C8B-B14F-4D97-AF65-F5344CB8AC3E}">
        <p14:creationId xmlns:p14="http://schemas.microsoft.com/office/powerpoint/2010/main" val="3498365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D5B48685-7689-864C-851B-DCE10F6906DB}"/>
              </a:ext>
            </a:extLst>
          </p:cNvPr>
          <p:cNvSpPr>
            <a:spLocks noGrp="1"/>
          </p:cNvSpPr>
          <p:nvPr>
            <p:ph type="title"/>
          </p:nvPr>
        </p:nvSpPr>
        <p:spPr>
          <a:xfrm>
            <a:off x="0" y="274638"/>
            <a:ext cx="12000656" cy="1143000"/>
          </a:xfrm>
        </p:spPr>
        <p:txBody>
          <a:bodyPr/>
          <a:lstStyle/>
          <a:p>
            <a:r>
              <a:rPr lang="de-DE" altLang="de-DE" sz="3200" dirty="0"/>
              <a:t>….auch bei SLED benötigen wir </a:t>
            </a:r>
            <a:r>
              <a:rPr lang="de-DE" altLang="de-DE" sz="3200" dirty="0" err="1"/>
              <a:t>Phosphatsubtitution</a:t>
            </a:r>
            <a:br>
              <a:rPr lang="de-DE" altLang="de-DE" dirty="0"/>
            </a:br>
            <a:br>
              <a:rPr lang="de-DE" altLang="de-DE" sz="800" dirty="0"/>
            </a:br>
            <a:r>
              <a:rPr lang="de-DE" sz="1800" dirty="0"/>
              <a:t>DI MARIO et al. </a:t>
            </a:r>
            <a:r>
              <a:rPr lang="de-DE" sz="1800" i="1" dirty="0" err="1"/>
              <a:t>Nephrol</a:t>
            </a:r>
            <a:r>
              <a:rPr lang="de-DE" sz="1800" i="1" dirty="0"/>
              <a:t> </a:t>
            </a:r>
            <a:r>
              <a:rPr lang="de-DE" sz="1800" i="1" dirty="0" err="1"/>
              <a:t>Dial</a:t>
            </a:r>
            <a:r>
              <a:rPr lang="de-DE" sz="1800" i="1" dirty="0"/>
              <a:t> Transplant </a:t>
            </a:r>
            <a:r>
              <a:rPr lang="de-DE" sz="1800" i="1" dirty="0" err="1"/>
              <a:t>Nephrol</a:t>
            </a:r>
            <a:r>
              <a:rPr lang="de-DE" sz="1800" i="1" dirty="0"/>
              <a:t> </a:t>
            </a:r>
            <a:r>
              <a:rPr lang="de-DE" sz="1800" i="1" dirty="0" err="1"/>
              <a:t>Dial</a:t>
            </a:r>
            <a:r>
              <a:rPr lang="de-DE" sz="1800" i="1" dirty="0"/>
              <a:t> Transplant  2022;37(12):2505-2513</a:t>
            </a:r>
            <a:endParaRPr lang="de-DE" altLang="de-DE" sz="1800" dirty="0"/>
          </a:p>
        </p:txBody>
      </p:sp>
      <p:pic>
        <p:nvPicPr>
          <p:cNvPr id="5" name="New picture">
            <a:extLst>
              <a:ext uri="{FF2B5EF4-FFF2-40B4-BE49-F238E27FC236}">
                <a16:creationId xmlns:a16="http://schemas.microsoft.com/office/drawing/2014/main" id="{31CAC17D-6668-11F9-EDAE-BF915062A843}"/>
              </a:ext>
            </a:extLst>
          </p:cNvPr>
          <p:cNvPicPr>
            <a:picLocks noChangeAspect="1"/>
          </p:cNvPicPr>
          <p:nvPr/>
        </p:nvPicPr>
        <p:blipFill rotWithShape="1">
          <a:blip r:embed="rId2"/>
          <a:srcRect t="27165" b="10703"/>
          <a:stretch/>
        </p:blipFill>
        <p:spPr>
          <a:xfrm>
            <a:off x="275762" y="1514432"/>
            <a:ext cx="11724894" cy="4823940"/>
          </a:xfrm>
          <a:prstGeom prst="rect">
            <a:avLst/>
          </a:prstGeom>
          <a:effectLst>
            <a:outerShdw blurRad="254000" dist="38100" dir="2700000" algn="tl" rotWithShape="0">
              <a:prstClr val="black">
                <a:alpha val="40000"/>
              </a:prstClr>
            </a:outerShdw>
          </a:effectLst>
        </p:spPr>
      </p:pic>
      <p:sp>
        <p:nvSpPr>
          <p:cNvPr id="4" name="Text Box 5">
            <a:extLst>
              <a:ext uri="{FF2B5EF4-FFF2-40B4-BE49-F238E27FC236}">
                <a16:creationId xmlns:a16="http://schemas.microsoft.com/office/drawing/2014/main" id="{102C71AF-4388-25D2-38EB-61C2D2A575D3}"/>
              </a:ext>
            </a:extLst>
          </p:cNvPr>
          <p:cNvSpPr txBox="1">
            <a:spLocks noChangeArrowheads="1"/>
          </p:cNvSpPr>
          <p:nvPr/>
        </p:nvSpPr>
        <p:spPr bwMode="auto">
          <a:xfrm>
            <a:off x="9875945" y="6461125"/>
            <a:ext cx="61266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eaLnBrk="1" hangingPunct="1"/>
            <a:r>
              <a:rPr lang="de-DE" altLang="de-DE" sz="2000" dirty="0">
                <a:solidFill>
                  <a:schemeClr val="bg1"/>
                </a:solidFill>
              </a:rPr>
              <a:t>098</a:t>
            </a:r>
          </a:p>
        </p:txBody>
      </p:sp>
    </p:spTree>
    <p:extLst>
      <p:ext uri="{BB962C8B-B14F-4D97-AF65-F5344CB8AC3E}">
        <p14:creationId xmlns:p14="http://schemas.microsoft.com/office/powerpoint/2010/main" val="39292877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4C355C-CDA5-BC8E-2EE2-C53AA297B424}"/>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90B13410-D943-36EF-395C-32EC4E48078F}"/>
              </a:ext>
            </a:extLst>
          </p:cNvPr>
          <p:cNvSpPr>
            <a:spLocks noGrp="1"/>
          </p:cNvSpPr>
          <p:nvPr>
            <p:ph idx="1"/>
          </p:nvPr>
        </p:nvSpPr>
        <p:spPr/>
        <p:txBody>
          <a:bodyPr>
            <a:normAutofit fontScale="55000" lnSpcReduction="20000"/>
          </a:bodyPr>
          <a:lstStyle/>
          <a:p>
            <a:r>
              <a:rPr lang="de-DE" b="0" i="0" dirty="0">
                <a:solidFill>
                  <a:srgbClr val="222222"/>
                </a:solidFill>
                <a:effectLst/>
                <a:latin typeface="Open Sans" panose="020B0606030504020204" pitchFamily="34" charset="0"/>
              </a:rPr>
              <a:t>Trotz dieser sehr limitierten positiven Ergebnisse wird diese Studie als Positivstudie in der Konklusion und in zahlreichen internationalen Kommentaren gefeiert. Wir haben ja schon vor vielen Jahren gezeigt, dass schon kleinste postoperative Erhöhungen des Kreatinins eine ungünstige Prognose vorhersagen, was auch Eingang in die KDIGO-Definition des AKI gefunden hat (</a:t>
            </a:r>
            <a:r>
              <a:rPr lang="de-DE" b="0" i="0" dirty="0" err="1">
                <a:solidFill>
                  <a:srgbClr val="222222"/>
                </a:solidFill>
                <a:effectLst/>
                <a:latin typeface="Open Sans" panose="020B0606030504020204" pitchFamily="34" charset="0"/>
              </a:rPr>
              <a:t>Lassnigg</a:t>
            </a:r>
            <a:r>
              <a:rPr lang="de-DE" b="0" i="0" dirty="0">
                <a:solidFill>
                  <a:srgbClr val="222222"/>
                </a:solidFill>
                <a:effectLst/>
                <a:latin typeface="Open Sans" panose="020B0606030504020204" pitchFamily="34" charset="0"/>
              </a:rPr>
              <a:t> A; J Am </a:t>
            </a:r>
            <a:r>
              <a:rPr lang="de-DE" b="0" i="0" dirty="0" err="1">
                <a:solidFill>
                  <a:srgbClr val="222222"/>
                </a:solidFill>
                <a:effectLst/>
                <a:latin typeface="Open Sans" panose="020B0606030504020204" pitchFamily="34" charset="0"/>
              </a:rPr>
              <a:t>Soc</a:t>
            </a:r>
            <a:r>
              <a:rPr lang="de-DE" b="0" i="0" dirty="0">
                <a:solidFill>
                  <a:srgbClr val="222222"/>
                </a:solidFill>
                <a:effectLst/>
                <a:latin typeface="Open Sans" panose="020B0606030504020204" pitchFamily="34" charset="0"/>
              </a:rPr>
              <a:t> </a:t>
            </a:r>
            <a:r>
              <a:rPr lang="de-DE" b="0" i="0" dirty="0" err="1">
                <a:solidFill>
                  <a:srgbClr val="222222"/>
                </a:solidFill>
                <a:effectLst/>
                <a:latin typeface="Open Sans" panose="020B0606030504020204" pitchFamily="34" charset="0"/>
              </a:rPr>
              <a:t>Nephrol</a:t>
            </a:r>
            <a:r>
              <a:rPr lang="de-DE" b="0" i="0" dirty="0">
                <a:solidFill>
                  <a:srgbClr val="222222"/>
                </a:solidFill>
                <a:effectLst/>
                <a:latin typeface="Open Sans" panose="020B0606030504020204" pitchFamily="34" charset="0"/>
              </a:rPr>
              <a:t> 2004; 15:1597). Das bedeutet jedoch nicht, dass diese Prognose-Verschlechterung auf die </a:t>
            </a:r>
            <a:r>
              <a:rPr lang="de-DE" b="0" i="0" dirty="0" err="1">
                <a:solidFill>
                  <a:srgbClr val="222222"/>
                </a:solidFill>
                <a:effectLst/>
                <a:latin typeface="Open Sans" panose="020B0606030504020204" pitchFamily="34" charset="0"/>
              </a:rPr>
              <a:t>Kreatininerhöhung</a:t>
            </a:r>
            <a:r>
              <a:rPr lang="de-DE" b="0" i="0" dirty="0">
                <a:solidFill>
                  <a:srgbClr val="222222"/>
                </a:solidFill>
                <a:effectLst/>
                <a:latin typeface="Open Sans" panose="020B0606030504020204" pitchFamily="34" charset="0"/>
              </a:rPr>
              <a:t> bzw. Nierenfunktion zurückzuführen ist.</a:t>
            </a:r>
            <a:br>
              <a:rPr lang="de-DE" dirty="0"/>
            </a:br>
            <a:br>
              <a:rPr lang="de-DE" dirty="0"/>
            </a:br>
            <a:r>
              <a:rPr lang="de-DE" b="0" i="0" dirty="0">
                <a:solidFill>
                  <a:srgbClr val="222222"/>
                </a:solidFill>
                <a:effectLst/>
                <a:latin typeface="Open Sans" panose="020B0606030504020204" pitchFamily="34" charset="0"/>
              </a:rPr>
              <a:t>Die Niere ist ein Indikatororgan, Änderungen der Funktion zeigen an, dass ein pathophysiologischer Prozess vonstatten geht, meist inflammatorische Ereignisse, die eben den weiteren Krankheitsverlauf beeinflussen. Eine Verminderung des </a:t>
            </a:r>
            <a:r>
              <a:rPr lang="de-DE" b="0" i="0" dirty="0" err="1">
                <a:solidFill>
                  <a:srgbClr val="222222"/>
                </a:solidFill>
                <a:effectLst/>
                <a:latin typeface="Open Sans" panose="020B0606030504020204" pitchFamily="34" charset="0"/>
              </a:rPr>
              <a:t>Kreatininanstiegs</a:t>
            </a:r>
            <a:r>
              <a:rPr lang="de-DE" b="0" i="0" dirty="0">
                <a:solidFill>
                  <a:srgbClr val="222222"/>
                </a:solidFill>
                <a:effectLst/>
                <a:latin typeface="Open Sans" panose="020B0606030504020204" pitchFamily="34" charset="0"/>
              </a:rPr>
              <a:t> und damit lediglich eine Beeinflussung des </a:t>
            </a:r>
            <a:r>
              <a:rPr lang="de-DE" b="0" i="0" dirty="0" err="1">
                <a:solidFill>
                  <a:srgbClr val="222222"/>
                </a:solidFill>
                <a:effectLst/>
                <a:latin typeface="Open Sans" panose="020B0606030504020204" pitchFamily="34" charset="0"/>
              </a:rPr>
              <a:t>Laborkon­struktes</a:t>
            </a:r>
            <a:r>
              <a:rPr lang="de-DE" b="0" i="0" dirty="0">
                <a:solidFill>
                  <a:srgbClr val="222222"/>
                </a:solidFill>
                <a:effectLst/>
                <a:latin typeface="Open Sans" panose="020B0606030504020204" pitchFamily="34" charset="0"/>
              </a:rPr>
              <a:t> AKI bedeutet keineswegs, dass diese für den klinischen Verlauf relevanten, zugrundeliegenden Prozesse unterbrochen werden. Wenn ein AKI-3 auftritt oder sogar eine RRT notwendig wird, hat das sicherlich schwerwiegende Folgen für den Krankheitsverlauf, aber dies muss eben auch in diesen AKI-Studien gezeigt werden.</a:t>
            </a:r>
            <a:br>
              <a:rPr lang="de-DE" dirty="0"/>
            </a:br>
            <a:br>
              <a:rPr lang="de-DE" dirty="0"/>
            </a:br>
            <a:r>
              <a:rPr lang="de-DE" b="0" i="0" dirty="0">
                <a:solidFill>
                  <a:srgbClr val="222222"/>
                </a:solidFill>
                <a:effectLst/>
                <a:latin typeface="Open Sans" panose="020B0606030504020204" pitchFamily="34" charset="0"/>
              </a:rPr>
              <a:t>Auch in zahlreichen anderen Untersuchungen zur Prävention eines AKI, wie etwa vielen Studien zur (nicht existierenden?) (</a:t>
            </a:r>
            <a:r>
              <a:rPr lang="de-DE" b="0" i="0" dirty="0" err="1">
                <a:solidFill>
                  <a:srgbClr val="222222"/>
                </a:solidFill>
                <a:effectLst/>
                <a:latin typeface="Open Sans" panose="020B0606030504020204" pitchFamily="34" charset="0"/>
              </a:rPr>
              <a:t>Druml</a:t>
            </a:r>
            <a:r>
              <a:rPr lang="de-DE" b="0" i="0" dirty="0">
                <a:solidFill>
                  <a:srgbClr val="222222"/>
                </a:solidFill>
                <a:effectLst/>
                <a:latin typeface="Open Sans" panose="020B0606030504020204" pitchFamily="34" charset="0"/>
              </a:rPr>
              <a:t> W; </a:t>
            </a:r>
            <a:r>
              <a:rPr lang="de-DE" b="0" i="0" dirty="0" err="1">
                <a:solidFill>
                  <a:srgbClr val="222222"/>
                </a:solidFill>
                <a:effectLst/>
                <a:latin typeface="Open Sans" panose="020B0606030504020204" pitchFamily="34" charset="0"/>
              </a:rPr>
              <a:t>Nephro</a:t>
            </a:r>
            <a:r>
              <a:rPr lang="de-DE" b="0" i="0" dirty="0">
                <a:solidFill>
                  <a:srgbClr val="222222"/>
                </a:solidFill>
                <a:effectLst/>
                <a:latin typeface="Open Sans" panose="020B0606030504020204" pitchFamily="34" charset="0"/>
              </a:rPr>
              <a:t>-News 2024; 2) Kontrastmittel-induzierten Nephropathie oder zur postoperativen Prävention (</a:t>
            </a:r>
            <a:r>
              <a:rPr lang="de-DE" b="0" i="0" dirty="0" err="1">
                <a:solidFill>
                  <a:srgbClr val="222222"/>
                </a:solidFill>
                <a:effectLst/>
                <a:latin typeface="Open Sans" panose="020B0606030504020204" pitchFamily="34" charset="0"/>
              </a:rPr>
              <a:t>Meersch</a:t>
            </a:r>
            <a:r>
              <a:rPr lang="de-DE" b="0" i="0" dirty="0">
                <a:solidFill>
                  <a:srgbClr val="222222"/>
                </a:solidFill>
                <a:effectLst/>
                <a:latin typeface="Open Sans" panose="020B0606030504020204" pitchFamily="34" charset="0"/>
              </a:rPr>
              <a:t> M; Intensive Care Med 2017; 43:1551) wurde lediglich eine Änderung des Kreatinins und damit verminderte Inzidenz eines AKI ohne irgendwelche klinischen Effekte, also eine reine Befundkosmetik ohne klinische Relevanz gefunden. Trotz der sehr hohen Teilnehmerzahl in der neuen Studie wurde kein einziger positiver Effekt von klinischer Relevanz nachgewiesen.</a:t>
            </a:r>
            <a:br>
              <a:rPr lang="de-DE" dirty="0"/>
            </a:br>
            <a:endParaRPr lang="de-DE" dirty="0"/>
          </a:p>
        </p:txBody>
      </p:sp>
    </p:spTree>
    <p:extLst>
      <p:ext uri="{BB962C8B-B14F-4D97-AF65-F5344CB8AC3E}">
        <p14:creationId xmlns:p14="http://schemas.microsoft.com/office/powerpoint/2010/main" val="8294791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2D727F-F603-E1FB-8E9A-E6A9CCBA1BBC}"/>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06810C10-9DCC-648D-CF9A-18BA7D3B7363}"/>
              </a:ext>
            </a:extLst>
          </p:cNvPr>
          <p:cNvSpPr>
            <a:spLocks noGrp="1"/>
          </p:cNvSpPr>
          <p:nvPr>
            <p:ph idx="1"/>
          </p:nvPr>
        </p:nvSpPr>
        <p:spPr/>
        <p:txBody>
          <a:bodyPr>
            <a:normAutofit fontScale="47500" lnSpcReduction="20000"/>
          </a:bodyPr>
          <a:lstStyle/>
          <a:p>
            <a:r>
              <a:rPr lang="de-DE" b="0" i="0" dirty="0">
                <a:solidFill>
                  <a:srgbClr val="222222"/>
                </a:solidFill>
                <a:effectLst/>
                <a:latin typeface="Open Sans" panose="020B0606030504020204" pitchFamily="34" charset="0"/>
              </a:rPr>
              <a:t>Ein anderer problematischer Punkt besteht darin, dass positive Auswirkungen einer Proteinbelastung nur dann zu erwarten sind, wenn eine RRC auch rekru­tiert werden kann und damit auch ein niedriges Risiko für ein AKI vorliegt. Eine Untersuchung von Husain-Syed F. hat gezeigt, dass das Risiko für ein postoperatives AKI bei kardiochirurgischen Patienten vorwiegend dann vorliegt, wenn die RRC eingeschränkt ist (Husain-Syed F; Ann </a:t>
            </a:r>
            <a:r>
              <a:rPr lang="de-DE" b="0" i="0" dirty="0" err="1">
                <a:solidFill>
                  <a:srgbClr val="222222"/>
                </a:solidFill>
                <a:effectLst/>
                <a:latin typeface="Open Sans" panose="020B0606030504020204" pitchFamily="34" charset="0"/>
              </a:rPr>
              <a:t>Thorac</a:t>
            </a:r>
            <a:r>
              <a:rPr lang="de-DE" b="0" i="0" dirty="0">
                <a:solidFill>
                  <a:srgbClr val="222222"/>
                </a:solidFill>
                <a:effectLst/>
                <a:latin typeface="Open Sans" panose="020B0606030504020204" pitchFamily="34" charset="0"/>
              </a:rPr>
              <a:t> </a:t>
            </a:r>
            <a:r>
              <a:rPr lang="de-DE" b="0" i="0" dirty="0" err="1">
                <a:solidFill>
                  <a:srgbClr val="222222"/>
                </a:solidFill>
                <a:effectLst/>
                <a:latin typeface="Open Sans" panose="020B0606030504020204" pitchFamily="34" charset="0"/>
              </a:rPr>
              <a:t>Surg</a:t>
            </a:r>
            <a:r>
              <a:rPr lang="de-DE" b="0" i="0" dirty="0">
                <a:solidFill>
                  <a:srgbClr val="222222"/>
                </a:solidFill>
                <a:effectLst/>
                <a:latin typeface="Open Sans" panose="020B0606030504020204" pitchFamily="34" charset="0"/>
              </a:rPr>
              <a:t> 2018; 105:1094).</a:t>
            </a:r>
            <a:br>
              <a:rPr lang="de-DE" dirty="0"/>
            </a:br>
            <a:br>
              <a:rPr lang="de-DE" dirty="0"/>
            </a:br>
            <a:r>
              <a:rPr lang="de-DE" b="0" i="0" dirty="0">
                <a:solidFill>
                  <a:srgbClr val="222222"/>
                </a:solidFill>
                <a:effectLst/>
                <a:latin typeface="Open Sans" panose="020B0606030504020204" pitchFamily="34" charset="0"/>
              </a:rPr>
              <a:t>Patienten mit einem niedrigen RRC wiesen ein um das 11.8-fach erhöhte Risiko auf, ein AKI zu entwickeln. Ebenso war nach Roboter-assistierten Eingriffen mittels des Doppler-US-gemessenen renalen Widerstandsindex als Maß einer RRC (eine renale Vasokonstrik­tion vermindert die RRC) mit dem Risiko für ein postoperatives AKI assoziiert (Villa G; </a:t>
            </a:r>
            <a:r>
              <a:rPr lang="de-DE" b="0" i="0" dirty="0" err="1">
                <a:solidFill>
                  <a:srgbClr val="222222"/>
                </a:solidFill>
                <a:effectLst/>
                <a:latin typeface="Open Sans" panose="020B0606030504020204" pitchFamily="34" charset="0"/>
              </a:rPr>
              <a:t>Anesth</a:t>
            </a:r>
            <a:r>
              <a:rPr lang="de-DE" b="0" i="0" dirty="0">
                <a:solidFill>
                  <a:srgbClr val="222222"/>
                </a:solidFill>
                <a:effectLst/>
                <a:latin typeface="Open Sans" panose="020B0606030504020204" pitchFamily="34" charset="0"/>
              </a:rPr>
              <a:t> </a:t>
            </a:r>
            <a:r>
              <a:rPr lang="de-DE" b="0" i="0" dirty="0" err="1">
                <a:solidFill>
                  <a:srgbClr val="222222"/>
                </a:solidFill>
                <a:effectLst/>
                <a:latin typeface="Open Sans" panose="020B0606030504020204" pitchFamily="34" charset="0"/>
              </a:rPr>
              <a:t>Analg</a:t>
            </a:r>
            <a:r>
              <a:rPr lang="de-DE" b="0" i="0" dirty="0">
                <a:solidFill>
                  <a:srgbClr val="222222"/>
                </a:solidFill>
                <a:effectLst/>
                <a:latin typeface="Open Sans" panose="020B0606030504020204" pitchFamily="34" charset="0"/>
              </a:rPr>
              <a:t> 2024; 139:211).</a:t>
            </a:r>
            <a:br>
              <a:rPr lang="de-DE" dirty="0"/>
            </a:br>
            <a:br>
              <a:rPr lang="de-DE" dirty="0"/>
            </a:br>
            <a:r>
              <a:rPr lang="de-DE" b="0" i="0" dirty="0">
                <a:solidFill>
                  <a:srgbClr val="222222"/>
                </a:solidFill>
                <a:effectLst/>
                <a:latin typeface="Open Sans" panose="020B0606030504020204" pitchFamily="34" charset="0"/>
              </a:rPr>
              <a:t>In einer Analyse einer Subgruppe der oben genannten Studie von Husain-­Syed wurden jene herzchirurgischen Patienten mit präoperativer Proteinbelastung und erhaltener RRC eingeschlossen und im längeren Verlauf nachverfolgt (Husain-Syed F; J </a:t>
            </a:r>
            <a:r>
              <a:rPr lang="de-DE" b="0" i="0" dirty="0" err="1">
                <a:solidFill>
                  <a:srgbClr val="222222"/>
                </a:solidFill>
                <a:effectLst/>
                <a:latin typeface="Open Sans" panose="020B0606030504020204" pitchFamily="34" charset="0"/>
              </a:rPr>
              <a:t>Transl</a:t>
            </a:r>
            <a:r>
              <a:rPr lang="de-DE" b="0" i="0" dirty="0">
                <a:solidFill>
                  <a:srgbClr val="222222"/>
                </a:solidFill>
                <a:effectLst/>
                <a:latin typeface="Open Sans" panose="020B0606030504020204" pitchFamily="34" charset="0"/>
              </a:rPr>
              <a:t> Med 2022; 20:204). Eine präoperative, orale Proteinbelastung verringerte die AKI-Entwicklung nicht, war aber mit einer besseren Erhaltung der Nierenfunktion bei Patienten mit und ohne AKI 9 und 12 Monate nach der Herzoperation verbunden.</a:t>
            </a:r>
            <a:br>
              <a:rPr lang="de-DE" dirty="0"/>
            </a:br>
            <a:br>
              <a:rPr lang="de-DE" dirty="0"/>
            </a:br>
            <a:r>
              <a:rPr lang="de-DE" b="0" i="0" dirty="0">
                <a:solidFill>
                  <a:srgbClr val="222222"/>
                </a:solidFill>
                <a:effectLst/>
                <a:latin typeface="Open Sans" panose="020B0606030504020204" pitchFamily="34" charset="0"/>
              </a:rPr>
              <a:t>Ein letzter Punkt betrifft die AS- bzw. Proteinzufuhr als Teil der Ernährungstherapie bei Intensivpatienten. Sicherlich kann durch eine erhöhte Zufuhr unter gewissen Bedingungen bei Patienten mit erhaltener RRC eine Verbesserung der Nierenfunktion erreicht werden (siehe oben genannte Studien). Dies erfordert jedoch große Vorsicht, denn inzwischen haben verschiedene RCTs gezeigt, dass eine erhöhte Protein- bzw. AS-Zufuhr in der Frühphase einer Akuterkrankung bei Patienten mit einer statthabenden Nierenschädigung zu einer </a:t>
            </a:r>
            <a:r>
              <a:rPr lang="de-DE" b="0" i="0" dirty="0" err="1">
                <a:solidFill>
                  <a:srgbClr val="222222"/>
                </a:solidFill>
                <a:effectLst/>
                <a:latin typeface="Open Sans" panose="020B0606030504020204" pitchFamily="34" charset="0"/>
              </a:rPr>
              <a:t>Aggravierung</a:t>
            </a:r>
            <a:r>
              <a:rPr lang="de-DE" b="0" i="0" dirty="0">
                <a:solidFill>
                  <a:srgbClr val="222222"/>
                </a:solidFill>
                <a:effectLst/>
                <a:latin typeface="Open Sans" panose="020B0606030504020204" pitchFamily="34" charset="0"/>
              </a:rPr>
              <a:t> der Nierenschädigung und zu einer Verschlechterung der Prognose führt (</a:t>
            </a:r>
            <a:r>
              <a:rPr lang="de-DE" b="0" i="0" dirty="0" err="1">
                <a:solidFill>
                  <a:srgbClr val="222222"/>
                </a:solidFill>
                <a:effectLst/>
                <a:latin typeface="Open Sans" panose="020B0606030504020204" pitchFamily="34" charset="0"/>
              </a:rPr>
              <a:t>Druml</a:t>
            </a:r>
            <a:r>
              <a:rPr lang="de-DE" b="0" i="0" dirty="0">
                <a:solidFill>
                  <a:srgbClr val="222222"/>
                </a:solidFill>
                <a:effectLst/>
                <a:latin typeface="Open Sans" panose="020B0606030504020204" pitchFamily="34" charset="0"/>
              </a:rPr>
              <a:t> W; </a:t>
            </a:r>
            <a:r>
              <a:rPr lang="de-DE" b="0" i="0" dirty="0" err="1">
                <a:solidFill>
                  <a:srgbClr val="222222"/>
                </a:solidFill>
                <a:effectLst/>
                <a:latin typeface="Open Sans" panose="020B0606030504020204" pitchFamily="34" charset="0"/>
              </a:rPr>
              <a:t>Crit</a:t>
            </a:r>
            <a:r>
              <a:rPr lang="de-DE" b="0" i="0" dirty="0">
                <a:solidFill>
                  <a:srgbClr val="222222"/>
                </a:solidFill>
                <a:effectLst/>
                <a:latin typeface="Open Sans" panose="020B0606030504020204" pitchFamily="34" charset="0"/>
              </a:rPr>
              <a:t> Care 2024; 28:266).</a:t>
            </a:r>
            <a:br>
              <a:rPr lang="de-DE" dirty="0"/>
            </a:br>
            <a:br>
              <a:rPr lang="de-DE" dirty="0"/>
            </a:br>
            <a:r>
              <a:rPr lang="de-DE" b="0" i="0" dirty="0">
                <a:solidFill>
                  <a:srgbClr val="222222"/>
                </a:solidFill>
                <a:effectLst/>
                <a:latin typeface="Open Sans" panose="020B0606030504020204" pitchFamily="34" charset="0"/>
              </a:rPr>
              <a:t>In einer Sekundäranalyse der genannten </a:t>
            </a:r>
            <a:r>
              <a:rPr lang="de-DE" b="0" i="0" dirty="0" err="1">
                <a:solidFill>
                  <a:srgbClr val="222222"/>
                </a:solidFill>
                <a:effectLst/>
                <a:latin typeface="Open Sans" panose="020B0606030504020204" pitchFamily="34" charset="0"/>
              </a:rPr>
              <a:t>Nephro</a:t>
            </a:r>
            <a:r>
              <a:rPr lang="de-DE" b="0" i="0" dirty="0">
                <a:solidFill>
                  <a:srgbClr val="222222"/>
                </a:solidFill>
                <a:effectLst/>
                <a:latin typeface="Open Sans" panose="020B0606030504020204" pitchFamily="34" charset="0"/>
              </a:rPr>
              <a:t>-PROTECTIVE-Studie ­wurde der Effekt der erhöhten AS-­Gabe bei Patienten mit basal normaler Nierenfunktion (und damit möglicherweise erhaltener RRC) und solchen mit beeinträchtigter Nierenfunktion und hohem Risiko einer Funktionseinschränkung verglichen (Zhu R; </a:t>
            </a:r>
            <a:r>
              <a:rPr lang="de-DE" b="0" i="0" dirty="0" err="1">
                <a:solidFill>
                  <a:srgbClr val="222222"/>
                </a:solidFill>
                <a:effectLst/>
                <a:latin typeface="Open Sans" panose="020B0606030504020204" pitchFamily="34" charset="0"/>
              </a:rPr>
              <a:t>Crit</a:t>
            </a:r>
            <a:r>
              <a:rPr lang="de-DE" b="0" i="0" dirty="0">
                <a:solidFill>
                  <a:srgbClr val="222222"/>
                </a:solidFill>
                <a:effectLst/>
                <a:latin typeface="Open Sans" panose="020B0606030504020204" pitchFamily="34" charset="0"/>
              </a:rPr>
              <a:t> Care Med 2018; 46:1293). Bei Patienten mit initial normaler Nierenfunktion führte diese Intervention tatsächlich zu einer Steigerung der </a:t>
            </a:r>
            <a:r>
              <a:rPr lang="de-DE" b="0" i="0" dirty="0" err="1">
                <a:solidFill>
                  <a:srgbClr val="222222"/>
                </a:solidFill>
                <a:effectLst/>
                <a:latin typeface="Open Sans" panose="020B0606030504020204" pitchFamily="34" charset="0"/>
              </a:rPr>
              <a:t>eGFR</a:t>
            </a:r>
            <a:r>
              <a:rPr lang="de-DE" b="0" i="0" dirty="0">
                <a:solidFill>
                  <a:srgbClr val="222222"/>
                </a:solidFill>
                <a:effectLst/>
                <a:latin typeface="Open Sans" panose="020B0606030504020204" pitchFamily="34" charset="0"/>
              </a:rPr>
              <a:t> und bemerkenswerterweise auch zu einer Besserung der 90-Tage-Überlebensrate, nicht jedoch bei Patienten mit gestörter Nierenfunktion, bei denen dagegen negative Auswirkungen zu sehen waren.</a:t>
            </a:r>
            <a:endParaRPr lang="de-DE" dirty="0"/>
          </a:p>
        </p:txBody>
      </p:sp>
    </p:spTree>
    <p:extLst>
      <p:ext uri="{BB962C8B-B14F-4D97-AF65-F5344CB8AC3E}">
        <p14:creationId xmlns:p14="http://schemas.microsoft.com/office/powerpoint/2010/main" val="27024650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448EDC-0DF6-331F-60E6-FBF7DF039AE1}"/>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302242EC-881E-B881-582A-45632D7BA115}"/>
              </a:ext>
            </a:extLst>
          </p:cNvPr>
          <p:cNvSpPr>
            <a:spLocks noGrp="1"/>
          </p:cNvSpPr>
          <p:nvPr>
            <p:ph idx="1"/>
          </p:nvPr>
        </p:nvSpPr>
        <p:spPr/>
        <p:txBody>
          <a:bodyPr>
            <a:normAutofit fontScale="47500" lnSpcReduction="20000"/>
          </a:bodyPr>
          <a:lstStyle/>
          <a:p>
            <a:r>
              <a:rPr lang="de-DE" b="0" i="0" dirty="0">
                <a:solidFill>
                  <a:srgbClr val="222222"/>
                </a:solidFill>
                <a:effectLst/>
                <a:latin typeface="Open Sans" panose="020B0606030504020204" pitchFamily="34" charset="0"/>
              </a:rPr>
              <a:t>n der 2023 erschienenen EFFORT-Protein-Studie wurde eine extrem hohe Proteinzufuhr (2,2 g/kg/Tag) mit einer niedrigen Zufuhr (1,2 g/kg/Tag) unabhängig von der Ernährungstherapie bei allgemeinen Intensivpatienten verglichen (Heyland DK; Lancet 2023; 401:568).</a:t>
            </a:r>
            <a:br>
              <a:rPr lang="de-DE" dirty="0"/>
            </a:br>
            <a:br>
              <a:rPr lang="de-DE" dirty="0"/>
            </a:br>
            <a:r>
              <a:rPr lang="de-DE" b="0" i="0" dirty="0">
                <a:solidFill>
                  <a:srgbClr val="222222"/>
                </a:solidFill>
                <a:effectLst/>
                <a:latin typeface="Open Sans" panose="020B0606030504020204" pitchFamily="34" charset="0"/>
              </a:rPr>
              <a:t>Tatsächlich erzielt wurden 1,6 g/kg/Tag gegenüber 0,9 g/kg/Tag. Weder der primäre Endpunkt (Entlassung lebend aus dem Krankenhaus) noch der sekundäre Endpunkt 60-Tage-Mortalität war zwischen den Gruppen unterschiedlich. Jedoch fand sich eine erhöhte Mortalität bei Patienten mit AKI und trendmäßig bei solchen mit hohem Organversagen-Score (SOFA-Score &gt;9).</a:t>
            </a:r>
            <a:br>
              <a:rPr lang="de-DE" dirty="0"/>
            </a:br>
            <a:br>
              <a:rPr lang="de-DE" dirty="0"/>
            </a:br>
            <a:r>
              <a:rPr lang="de-DE" b="0" i="0" dirty="0">
                <a:solidFill>
                  <a:srgbClr val="222222"/>
                </a:solidFill>
                <a:effectLst/>
                <a:latin typeface="Open Sans" panose="020B0606030504020204" pitchFamily="34" charset="0"/>
              </a:rPr>
              <a:t>In einer Post-hoc-Analyse dieser Studie hat Christian Stoppe diese Auswirkungen einer hohen Proteinzufuhr bei AKI näher beschrieben. Bei einer Zusammenfassung der 312 Patienten mit AKI 1-3 ohne RRT war die Mortalität um 40% erhöht und das eben schon bei einer tatsächlichen Proteinzufuhr von 1,6 g/kg/Tag (RR 1.4, 95% CI 1.1-1.8, p=0.02). Wenn die Patienten ein Nierenersatzverfahren benötigten (AKI-3b), war kein Effekt auf die Überlebensrate zu sehen (Stoppe C; </a:t>
            </a:r>
            <a:r>
              <a:rPr lang="de-DE" b="0" i="0" dirty="0" err="1">
                <a:solidFill>
                  <a:srgbClr val="222222"/>
                </a:solidFill>
                <a:effectLst/>
                <a:latin typeface="Open Sans" panose="020B0606030504020204" pitchFamily="34" charset="0"/>
              </a:rPr>
              <a:t>Crit</a:t>
            </a:r>
            <a:r>
              <a:rPr lang="de-DE" b="0" i="0" dirty="0">
                <a:solidFill>
                  <a:srgbClr val="222222"/>
                </a:solidFill>
                <a:effectLst/>
                <a:latin typeface="Open Sans" panose="020B0606030504020204" pitchFamily="34" charset="0"/>
              </a:rPr>
              <a:t> Care 2023; 27:399).</a:t>
            </a:r>
            <a:br>
              <a:rPr lang="de-DE" dirty="0"/>
            </a:br>
            <a:br>
              <a:rPr lang="de-DE" dirty="0"/>
            </a:br>
            <a:r>
              <a:rPr lang="de-DE" b="0" i="0" dirty="0">
                <a:solidFill>
                  <a:srgbClr val="222222"/>
                </a:solidFill>
                <a:effectLst/>
                <a:latin typeface="Open Sans" panose="020B0606030504020204" pitchFamily="34" charset="0"/>
              </a:rPr>
              <a:t>Eine ähnliche Beobachtung wurde auch in der REDOXS-Studie gemacht, in der eine (unphysiologisch hohe) </a:t>
            </a:r>
            <a:r>
              <a:rPr lang="de-DE" b="0" i="0" dirty="0" err="1">
                <a:solidFill>
                  <a:srgbClr val="222222"/>
                </a:solidFill>
                <a:effectLst/>
                <a:latin typeface="Open Sans" panose="020B0606030504020204" pitchFamily="34" charset="0"/>
              </a:rPr>
              <a:t>Glutamingabe</a:t>
            </a:r>
            <a:r>
              <a:rPr lang="de-DE" b="0" i="0" dirty="0">
                <a:solidFill>
                  <a:srgbClr val="222222"/>
                </a:solidFill>
                <a:effectLst/>
                <a:latin typeface="Open Sans" panose="020B0606030504020204" pitchFamily="34" charset="0"/>
              </a:rPr>
              <a:t> (0,8 g/kg/Tag) gegenüber Placebo bei Intensivpatienten verglichen wurde (Heyland D; N Engl J Med 2013; 368:1489).</a:t>
            </a:r>
            <a:br>
              <a:rPr lang="de-DE" dirty="0"/>
            </a:br>
            <a:br>
              <a:rPr lang="de-DE" dirty="0"/>
            </a:br>
            <a:r>
              <a:rPr lang="de-DE" b="0" i="0" dirty="0">
                <a:solidFill>
                  <a:srgbClr val="222222"/>
                </a:solidFill>
                <a:effectLst/>
                <a:latin typeface="Open Sans" panose="020B0606030504020204" pitchFamily="34" charset="0"/>
              </a:rPr>
              <a:t>Wiederum zeigte sich in einer Sekundäranalyse, dass Glutamin in dieser hohen Dosierung zu einer deutlichen Erhöhung der Mortalität bei jenen Patienten geführt hat, die eine vorbestehende renale Dysfunktion aufgewiesen haben, nicht aber bei jenen Patienten, die schon eine RRT benötigten (OR 95% CI 3.8 [1.9-9.0]) (Heyland DK; JPEN J </a:t>
            </a:r>
            <a:r>
              <a:rPr lang="de-DE" b="0" i="0" dirty="0" err="1">
                <a:solidFill>
                  <a:srgbClr val="222222"/>
                </a:solidFill>
                <a:effectLst/>
                <a:latin typeface="Open Sans" panose="020B0606030504020204" pitchFamily="34" charset="0"/>
              </a:rPr>
              <a:t>Par­enter</a:t>
            </a:r>
            <a:r>
              <a:rPr lang="de-DE" b="0" i="0" dirty="0">
                <a:solidFill>
                  <a:srgbClr val="222222"/>
                </a:solidFill>
                <a:effectLst/>
                <a:latin typeface="Open Sans" panose="020B0606030504020204" pitchFamily="34" charset="0"/>
              </a:rPr>
              <a:t> Enteral </a:t>
            </a:r>
            <a:r>
              <a:rPr lang="de-DE" b="0" i="0" dirty="0" err="1">
                <a:solidFill>
                  <a:srgbClr val="222222"/>
                </a:solidFill>
                <a:effectLst/>
                <a:latin typeface="Open Sans" panose="020B0606030504020204" pitchFamily="34" charset="0"/>
              </a:rPr>
              <a:t>Nutr</a:t>
            </a:r>
            <a:r>
              <a:rPr lang="de-DE" b="0" i="0" dirty="0">
                <a:solidFill>
                  <a:srgbClr val="222222"/>
                </a:solidFill>
                <a:effectLst/>
                <a:latin typeface="Open Sans" panose="020B0606030504020204" pitchFamily="34" charset="0"/>
              </a:rPr>
              <a:t> 2015; 39:401).</a:t>
            </a:r>
            <a:br>
              <a:rPr lang="de-DE" dirty="0"/>
            </a:br>
            <a:br>
              <a:rPr lang="de-DE" dirty="0"/>
            </a:br>
            <a:r>
              <a:rPr lang="de-DE" b="0" i="0" dirty="0">
                <a:solidFill>
                  <a:srgbClr val="222222"/>
                </a:solidFill>
                <a:effectLst/>
                <a:latin typeface="Open Sans" panose="020B0606030504020204" pitchFamily="34" charset="0"/>
              </a:rPr>
              <a:t>Diese Diskrepanz zwischen möglichen protektiven Effekten einer erhöhten AS-Zufuhr bei nicht geschädigter Niere und Steigerung der Schädigung bei vorgeschädigter Niere hatte RA Zager schon vor vielen Jahren tierexperimentell nachgewiesen und als „Aminosäuren-Paradox“ bezeichnet (Zager RA; </a:t>
            </a:r>
            <a:r>
              <a:rPr lang="de-DE" b="0" i="0" dirty="0" err="1">
                <a:solidFill>
                  <a:srgbClr val="222222"/>
                </a:solidFill>
                <a:effectLst/>
                <a:latin typeface="Open Sans" panose="020B0606030504020204" pitchFamily="34" charset="0"/>
              </a:rPr>
              <a:t>Kidney</a:t>
            </a:r>
            <a:r>
              <a:rPr lang="de-DE" b="0" i="0" dirty="0">
                <a:solidFill>
                  <a:srgbClr val="222222"/>
                </a:solidFill>
                <a:effectLst/>
                <a:latin typeface="Open Sans" panose="020B0606030504020204" pitchFamily="34" charset="0"/>
              </a:rPr>
              <a:t> </a:t>
            </a:r>
            <a:r>
              <a:rPr lang="de-DE" b="0" i="0" dirty="0" err="1">
                <a:solidFill>
                  <a:srgbClr val="222222"/>
                </a:solidFill>
                <a:effectLst/>
                <a:latin typeface="Open Sans" panose="020B0606030504020204" pitchFamily="34" charset="0"/>
              </a:rPr>
              <a:t>Int</a:t>
            </a:r>
            <a:r>
              <a:rPr lang="de-DE" b="0" i="0" dirty="0">
                <a:solidFill>
                  <a:srgbClr val="222222"/>
                </a:solidFill>
                <a:effectLst/>
                <a:latin typeface="Open Sans" panose="020B0606030504020204" pitchFamily="34" charset="0"/>
              </a:rPr>
              <a:t> 1983; 24:620). Damit darf schon aus rein pathophysiologischen Erwägungen und inzwischen auch wichtigen klinischen Studien AS bzw. Protein in den empfohlenen Dosierungen nur bei normaler Nierenfunktion verabreicht werden, im Schädigungsstadium sollte jedoch eine niedrigere Zufuhr vorgenommen werden (0,3 g/kg/Tag bis 0,6 g/kg/Tag?) (</a:t>
            </a:r>
            <a:r>
              <a:rPr lang="de-DE" b="0" i="0" dirty="0" err="1">
                <a:solidFill>
                  <a:srgbClr val="222222"/>
                </a:solidFill>
                <a:effectLst/>
                <a:latin typeface="Open Sans" panose="020B0606030504020204" pitchFamily="34" charset="0"/>
              </a:rPr>
              <a:t>Druml</a:t>
            </a:r>
            <a:r>
              <a:rPr lang="de-DE" b="0" i="0" dirty="0">
                <a:solidFill>
                  <a:srgbClr val="222222"/>
                </a:solidFill>
                <a:effectLst/>
                <a:latin typeface="Open Sans" panose="020B0606030504020204" pitchFamily="34" charset="0"/>
              </a:rPr>
              <a:t> W; </a:t>
            </a:r>
            <a:r>
              <a:rPr lang="de-DE" b="0" i="0" dirty="0" err="1">
                <a:solidFill>
                  <a:srgbClr val="222222"/>
                </a:solidFill>
                <a:effectLst/>
                <a:latin typeface="Open Sans" panose="020B0606030504020204" pitchFamily="34" charset="0"/>
              </a:rPr>
              <a:t>Crit</a:t>
            </a:r>
            <a:r>
              <a:rPr lang="de-DE" b="0" i="0" dirty="0">
                <a:solidFill>
                  <a:srgbClr val="222222"/>
                </a:solidFill>
                <a:effectLst/>
                <a:latin typeface="Open Sans" panose="020B0606030504020204" pitchFamily="34" charset="0"/>
              </a:rPr>
              <a:t> Care 2024; 28:266). Entspre­chende prospektive Studien und damit auch Empfehlungen gibt es bislang nicht.</a:t>
            </a:r>
            <a:br>
              <a:rPr lang="de-DE" dirty="0"/>
            </a:br>
            <a:endParaRPr lang="de-DE" dirty="0"/>
          </a:p>
        </p:txBody>
      </p:sp>
    </p:spTree>
    <p:extLst>
      <p:ext uri="{BB962C8B-B14F-4D97-AF65-F5344CB8AC3E}">
        <p14:creationId xmlns:p14="http://schemas.microsoft.com/office/powerpoint/2010/main" val="7023854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39A92F-296A-A787-4CFD-379F60B20F08}"/>
              </a:ext>
            </a:extLst>
          </p:cNvPr>
          <p:cNvSpPr>
            <a:spLocks noGrp="1"/>
          </p:cNvSpPr>
          <p:nvPr>
            <p:ph type="title"/>
          </p:nvPr>
        </p:nvSpPr>
        <p:spPr/>
        <p:txBody>
          <a:bodyPr>
            <a:normAutofit/>
          </a:bodyPr>
          <a:lstStyle/>
          <a:p>
            <a:r>
              <a:rPr lang="de-DE" b="1" i="0" dirty="0">
                <a:solidFill>
                  <a:srgbClr val="222222"/>
                </a:solidFill>
                <a:effectLst/>
                <a:latin typeface="Open Sans" panose="020B0606030504020204" pitchFamily="34" charset="0"/>
              </a:rPr>
              <a:t>Was schließen wir für die Praxis:</a:t>
            </a:r>
            <a:endParaRPr lang="de-DE" dirty="0"/>
          </a:p>
        </p:txBody>
      </p:sp>
      <p:sp>
        <p:nvSpPr>
          <p:cNvPr id="3" name="Inhaltsplatzhalter 2">
            <a:extLst>
              <a:ext uri="{FF2B5EF4-FFF2-40B4-BE49-F238E27FC236}">
                <a16:creationId xmlns:a16="http://schemas.microsoft.com/office/drawing/2014/main" id="{1341393A-10B0-201B-62B2-06F6A97F9E21}"/>
              </a:ext>
            </a:extLst>
          </p:cNvPr>
          <p:cNvSpPr>
            <a:spLocks noGrp="1"/>
          </p:cNvSpPr>
          <p:nvPr>
            <p:ph idx="1"/>
          </p:nvPr>
        </p:nvSpPr>
        <p:spPr/>
        <p:txBody>
          <a:bodyPr>
            <a:normAutofit fontScale="62500" lnSpcReduction="20000"/>
          </a:bodyPr>
          <a:lstStyle/>
          <a:p>
            <a:pPr algn="just">
              <a:buFont typeface="+mj-lt"/>
              <a:buAutoNum type="arabicPeriod"/>
            </a:pPr>
            <a:r>
              <a:rPr lang="de-DE" b="0" i="0" dirty="0">
                <a:solidFill>
                  <a:srgbClr val="222222"/>
                </a:solidFill>
                <a:effectLst/>
                <a:latin typeface="Open Sans" panose="020B0606030504020204" pitchFamily="34" charset="0"/>
              </a:rPr>
              <a:t>Eine erhöhte Protein- bzw. AS-Zufuhr kann zu einer Verbesserung der Nierenfunktion führen (= Aktivierung der RRC).</a:t>
            </a:r>
          </a:p>
          <a:p>
            <a:pPr algn="just">
              <a:buFont typeface="+mj-lt"/>
              <a:buAutoNum type="arabicPeriod"/>
            </a:pPr>
            <a:r>
              <a:rPr lang="de-DE" b="0" i="0" dirty="0">
                <a:solidFill>
                  <a:srgbClr val="222222"/>
                </a:solidFill>
                <a:effectLst/>
                <a:latin typeface="Open Sans" panose="020B0606030504020204" pitchFamily="34" charset="0"/>
              </a:rPr>
              <a:t>Dieser Effekt ist allerdings auf Patienten beschränkt, bei denen diese RRC auch rekrutiert werden kann, wenn also keine Nierenschädigung oder keine renale Vasokonstriktion vorliegt (endogen durch RAAS-Aktivierung oder exogen durch Vasokonstriktor-Therapie) – Personen also, bei denen ein niedriges Risiko für ein AKI ­besteht.</a:t>
            </a:r>
          </a:p>
          <a:p>
            <a:pPr algn="just">
              <a:buFont typeface="+mj-lt"/>
              <a:buAutoNum type="arabicPeriod"/>
            </a:pPr>
            <a:r>
              <a:rPr lang="de-DE" b="0" i="0" dirty="0">
                <a:solidFill>
                  <a:srgbClr val="222222"/>
                </a:solidFill>
                <a:effectLst/>
                <a:latin typeface="Open Sans" panose="020B0606030504020204" pitchFamily="34" charset="0"/>
              </a:rPr>
              <a:t>Damit ist die isolierte ­hochdosierte AS-Gabe wohl nur bei einer beschränkten Patientengruppe effektiv und bislang von fraglicher klinischer Konsequenz.</a:t>
            </a:r>
          </a:p>
          <a:p>
            <a:pPr algn="just">
              <a:buFont typeface="+mj-lt"/>
              <a:buAutoNum type="arabicPeriod"/>
            </a:pPr>
            <a:r>
              <a:rPr lang="de-DE" b="0" i="0" dirty="0">
                <a:solidFill>
                  <a:srgbClr val="222222"/>
                </a:solidFill>
                <a:effectLst/>
                <a:latin typeface="Open Sans" panose="020B0606030504020204" pitchFamily="34" charset="0"/>
              </a:rPr>
              <a:t>Eine Ernährungstherapie mit erhöhtem Protein- bzw. AS-Gehalt oder zusätzlicher AS-Infusion könnte ebenfalls bei Patienten mit erhaltener Nierenfunktion (und damit auch der RRC) eine gewisse präventive Wirkung bezüglich der Ausbildung eines AKI bewirken.</a:t>
            </a:r>
          </a:p>
          <a:p>
            <a:pPr algn="just">
              <a:buFont typeface="+mj-lt"/>
              <a:buAutoNum type="arabicPeriod"/>
            </a:pPr>
            <a:r>
              <a:rPr lang="de-DE" b="0" i="0" dirty="0">
                <a:solidFill>
                  <a:srgbClr val="222222"/>
                </a:solidFill>
                <a:effectLst/>
                <a:latin typeface="Open Sans" panose="020B0606030504020204" pitchFamily="34" charset="0"/>
              </a:rPr>
              <a:t>Im Schädigungsstadium eines AKI und in der instabilen Frühphase einer kritischen Erkrankung führt eine erhöhte, aber auch „normale“ AS- oder Proteinzufuhr zu verschiedensten Komplikationen und auch zu einer Verstärkung der renalen Schädigung und einer verschlechterten Prognose.</a:t>
            </a:r>
          </a:p>
          <a:p>
            <a:pPr algn="just">
              <a:buFont typeface="+mj-lt"/>
              <a:buAutoNum type="arabicPeriod"/>
            </a:pPr>
            <a:r>
              <a:rPr lang="de-DE" b="0" i="0" dirty="0">
                <a:solidFill>
                  <a:srgbClr val="222222"/>
                </a:solidFill>
                <a:effectLst/>
                <a:latin typeface="Open Sans" panose="020B0606030504020204" pitchFamily="34" charset="0"/>
              </a:rPr>
              <a:t>Die Präventionstherapie mit einer hochdosierten AS-Gabe betrifft damit wohl nur sehr definierte Patientengruppen mit bislang fraglicher klinischer Relevanz und ist damit weiterhin nur in klinischen Studien gerechtfertigt.</a:t>
            </a:r>
          </a:p>
        </p:txBody>
      </p:sp>
    </p:spTree>
    <p:extLst>
      <p:ext uri="{BB962C8B-B14F-4D97-AF65-F5344CB8AC3E}">
        <p14:creationId xmlns:p14="http://schemas.microsoft.com/office/powerpoint/2010/main" val="1213182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52708A-563F-73C9-1809-2B86912AB58A}"/>
              </a:ext>
            </a:extLst>
          </p:cNvPr>
          <p:cNvSpPr>
            <a:spLocks noGrp="1"/>
          </p:cNvSpPr>
          <p:nvPr>
            <p:ph type="title"/>
          </p:nvPr>
        </p:nvSpPr>
        <p:spPr/>
        <p:txBody>
          <a:bodyPr/>
          <a:lstStyle/>
          <a:p>
            <a:endParaRPr lang="de-DE"/>
          </a:p>
        </p:txBody>
      </p:sp>
      <p:pic>
        <p:nvPicPr>
          <p:cNvPr id="4" name="Grafik 3">
            <a:extLst>
              <a:ext uri="{FF2B5EF4-FFF2-40B4-BE49-F238E27FC236}">
                <a16:creationId xmlns:a16="http://schemas.microsoft.com/office/drawing/2014/main" id="{1AAF3348-6178-0CB7-5268-7E334ECE38FD}"/>
              </a:ext>
            </a:extLst>
          </p:cNvPr>
          <p:cNvPicPr>
            <a:picLocks noChangeAspect="1"/>
          </p:cNvPicPr>
          <p:nvPr/>
        </p:nvPicPr>
        <p:blipFill>
          <a:blip r:embed="rId2"/>
          <a:stretch>
            <a:fillRect/>
          </a:stretch>
        </p:blipFill>
        <p:spPr>
          <a:xfrm>
            <a:off x="964697" y="365125"/>
            <a:ext cx="8245565" cy="5770189"/>
          </a:xfrm>
          <a:prstGeom prst="rect">
            <a:avLst/>
          </a:prstGeom>
        </p:spPr>
      </p:pic>
    </p:spTree>
    <p:extLst>
      <p:ext uri="{BB962C8B-B14F-4D97-AF65-F5344CB8AC3E}">
        <p14:creationId xmlns:p14="http://schemas.microsoft.com/office/powerpoint/2010/main" val="41956260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1" descr="http://ariel.bopki.com/uploads/2009/08/bopki_ariel_tiavola_vorher.jpg">
            <a:extLst>
              <a:ext uri="{FF2B5EF4-FFF2-40B4-BE49-F238E27FC236}">
                <a16:creationId xmlns:a16="http://schemas.microsoft.com/office/drawing/2014/main" id="{B5CABFD9-4CDB-CC45-8B59-12D14C2C76D4}"/>
              </a:ext>
            </a:extLst>
          </p:cNvPr>
          <p:cNvPicPr>
            <a:picLocks noChangeAspect="1" noChangeArrowheads="1"/>
          </p:cNvPicPr>
          <p:nvPr/>
        </p:nvPicPr>
        <p:blipFill>
          <a:blip r:embed="rId2">
            <a:lum bright="8000" contrast="34000"/>
            <a:extLst>
              <a:ext uri="{28A0092B-C50C-407E-A947-70E740481C1C}">
                <a14:useLocalDpi xmlns:a14="http://schemas.microsoft.com/office/drawing/2010/main" val="0"/>
              </a:ext>
            </a:extLst>
          </a:blip>
          <a:srcRect l="15759"/>
          <a:stretch>
            <a:fillRect/>
          </a:stretch>
        </p:blipFill>
        <p:spPr bwMode="auto">
          <a:xfrm>
            <a:off x="4139546" y="1682546"/>
            <a:ext cx="6528454" cy="4339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13" descr="http://ariel.bopki.com/uploads/2009/08/bopki_ariel_tiavola_nachher.jpg">
            <a:extLst>
              <a:ext uri="{FF2B5EF4-FFF2-40B4-BE49-F238E27FC236}">
                <a16:creationId xmlns:a16="http://schemas.microsoft.com/office/drawing/2014/main" id="{7A53C8B0-A8BC-D440-819C-1BD3C9CB26E3}"/>
              </a:ext>
            </a:extLst>
          </p:cNvPr>
          <p:cNvPicPr>
            <a:picLocks noChangeAspect="1" noChangeArrowheads="1"/>
          </p:cNvPicPr>
          <p:nvPr/>
        </p:nvPicPr>
        <p:blipFill rotWithShape="1">
          <a:blip r:embed="rId3">
            <a:lum bright="28000"/>
            <a:extLst>
              <a:ext uri="{28A0092B-C50C-407E-A947-70E740481C1C}">
                <a14:useLocalDpi xmlns:a14="http://schemas.microsoft.com/office/drawing/2010/main" val="0"/>
              </a:ext>
            </a:extLst>
          </a:blip>
          <a:srcRect l="84" b="26866"/>
          <a:stretch/>
        </p:blipFill>
        <p:spPr bwMode="auto">
          <a:xfrm>
            <a:off x="4139546" y="3814604"/>
            <a:ext cx="6528390" cy="267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3">
            <a:extLst>
              <a:ext uri="{FF2B5EF4-FFF2-40B4-BE49-F238E27FC236}">
                <a16:creationId xmlns:a16="http://schemas.microsoft.com/office/drawing/2014/main" id="{0BA2CF55-238A-D742-8BFF-3C19768961C9}"/>
              </a:ext>
            </a:extLst>
          </p:cNvPr>
          <p:cNvSpPr txBox="1">
            <a:spLocks noChangeArrowheads="1"/>
          </p:cNvSpPr>
          <p:nvPr/>
        </p:nvSpPr>
        <p:spPr bwMode="auto">
          <a:xfrm>
            <a:off x="4228799" y="2739756"/>
            <a:ext cx="268605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685800" fontAlgn="auto">
              <a:spcBef>
                <a:spcPts val="0"/>
              </a:spcBef>
              <a:spcAft>
                <a:spcPts val="0"/>
              </a:spcAft>
              <a:defRPr/>
            </a:pPr>
            <a:r>
              <a:rPr lang="en-US" altLang="de-DE" sz="3300" dirty="0">
                <a:solidFill>
                  <a:srgbClr val="663300"/>
                </a:solidFill>
              </a:rPr>
              <a:t>Uremic toxins</a:t>
            </a:r>
          </a:p>
        </p:txBody>
      </p:sp>
      <p:sp>
        <p:nvSpPr>
          <p:cNvPr id="16389" name="TextBox 4">
            <a:extLst>
              <a:ext uri="{FF2B5EF4-FFF2-40B4-BE49-F238E27FC236}">
                <a16:creationId xmlns:a16="http://schemas.microsoft.com/office/drawing/2014/main" id="{0968F4F0-3CA9-864F-8123-986968228618}"/>
              </a:ext>
            </a:extLst>
          </p:cNvPr>
          <p:cNvSpPr txBox="1">
            <a:spLocks noChangeArrowheads="1"/>
          </p:cNvSpPr>
          <p:nvPr/>
        </p:nvSpPr>
        <p:spPr bwMode="auto">
          <a:xfrm>
            <a:off x="5879976" y="2181570"/>
            <a:ext cx="435669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685800" fontAlgn="auto">
              <a:spcBef>
                <a:spcPts val="0"/>
              </a:spcBef>
              <a:spcAft>
                <a:spcPts val="0"/>
              </a:spcAft>
              <a:defRPr/>
            </a:pPr>
            <a:r>
              <a:rPr lang="en-US" altLang="de-DE" sz="3300" dirty="0">
                <a:solidFill>
                  <a:srgbClr val="FF6600"/>
                </a:solidFill>
              </a:rPr>
              <a:t>Anti-infective drugs</a:t>
            </a:r>
          </a:p>
        </p:txBody>
      </p:sp>
      <p:sp>
        <p:nvSpPr>
          <p:cNvPr id="9" name="TextBox 8">
            <a:extLst>
              <a:ext uri="{FF2B5EF4-FFF2-40B4-BE49-F238E27FC236}">
                <a16:creationId xmlns:a16="http://schemas.microsoft.com/office/drawing/2014/main" id="{D0E376EE-CE35-5048-8DDE-040583F8C368}"/>
              </a:ext>
            </a:extLst>
          </p:cNvPr>
          <p:cNvSpPr txBox="1">
            <a:spLocks noChangeArrowheads="1"/>
          </p:cNvSpPr>
          <p:nvPr/>
        </p:nvSpPr>
        <p:spPr bwMode="auto">
          <a:xfrm>
            <a:off x="5484388" y="4759956"/>
            <a:ext cx="374531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685800" fontAlgn="auto">
              <a:spcBef>
                <a:spcPts val="0"/>
              </a:spcBef>
              <a:spcAft>
                <a:spcPts val="0"/>
              </a:spcAft>
              <a:defRPr/>
            </a:pPr>
            <a:r>
              <a:rPr lang="en-US" altLang="de-DE" sz="2100" b="0" dirty="0">
                <a:solidFill>
                  <a:srgbClr val="FF6600"/>
                </a:solidFill>
              </a:rPr>
              <a:t>Anti-infective drugs</a:t>
            </a:r>
          </a:p>
        </p:txBody>
      </p:sp>
      <p:pic>
        <p:nvPicPr>
          <p:cNvPr id="2" name="Picture 5" descr="genius 90 freig rgb">
            <a:extLst>
              <a:ext uri="{FF2B5EF4-FFF2-40B4-BE49-F238E27FC236}">
                <a16:creationId xmlns:a16="http://schemas.microsoft.com/office/drawing/2014/main" id="{7FE74235-7090-0EE9-E9BE-99096536C1A7}"/>
              </a:ext>
            </a:extLst>
          </p:cNvPr>
          <p:cNvPicPr>
            <a:picLocks noChangeAspect="1" noChangeArrowheads="1"/>
          </p:cNvPicPr>
          <p:nvPr/>
        </p:nvPicPr>
        <p:blipFill rotWithShape="1">
          <a:blip r:embed="rId4" cstate="print"/>
          <a:srcRect l="17616" t="9754" r="23105"/>
          <a:stretch/>
        </p:blipFill>
        <p:spPr bwMode="auto">
          <a:xfrm>
            <a:off x="1703513" y="1682546"/>
            <a:ext cx="2414653" cy="4780861"/>
          </a:xfrm>
          <a:prstGeom prst="rect">
            <a:avLst/>
          </a:prstGeom>
          <a:noFill/>
          <a:ln w="9525">
            <a:noFill/>
            <a:miter lim="800000"/>
            <a:headEnd/>
            <a:tailEnd/>
          </a:ln>
          <a:effectLst/>
        </p:spPr>
      </p:pic>
      <p:sp>
        <p:nvSpPr>
          <p:cNvPr id="3" name="Titel 1">
            <a:extLst>
              <a:ext uri="{FF2B5EF4-FFF2-40B4-BE49-F238E27FC236}">
                <a16:creationId xmlns:a16="http://schemas.microsoft.com/office/drawing/2014/main" id="{DFC6F87E-E0E2-CF7E-A137-26ADCAA5A49A}"/>
              </a:ext>
            </a:extLst>
          </p:cNvPr>
          <p:cNvSpPr txBox="1">
            <a:spLocks/>
          </p:cNvSpPr>
          <p:nvPr/>
        </p:nvSpPr>
        <p:spPr>
          <a:xfrm>
            <a:off x="1518890" y="548680"/>
            <a:ext cx="9144000" cy="1143000"/>
          </a:xfrm>
          <a:prstGeom prst="rect">
            <a:avLst/>
          </a:prstGeom>
        </p:spPr>
        <p:txBody>
          <a:bodyPr/>
          <a:lst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Arial" charset="0"/>
              </a:defRPr>
            </a:lvl2pPr>
            <a:lvl3pPr algn="ctr" rtl="0" eaLnBrk="0" fontAlgn="base" hangingPunct="0">
              <a:spcBef>
                <a:spcPct val="0"/>
              </a:spcBef>
              <a:spcAft>
                <a:spcPct val="0"/>
              </a:spcAft>
              <a:defRPr sz="3600" b="1">
                <a:solidFill>
                  <a:schemeClr val="tx2"/>
                </a:solidFill>
                <a:latin typeface="Arial" charset="0"/>
              </a:defRPr>
            </a:lvl3pPr>
            <a:lvl4pPr algn="ctr" rtl="0" eaLnBrk="0" fontAlgn="base" hangingPunct="0">
              <a:spcBef>
                <a:spcPct val="0"/>
              </a:spcBef>
              <a:spcAft>
                <a:spcPct val="0"/>
              </a:spcAft>
              <a:defRPr sz="3600" b="1">
                <a:solidFill>
                  <a:schemeClr val="tx2"/>
                </a:solidFill>
                <a:latin typeface="Arial" charset="0"/>
              </a:defRPr>
            </a:lvl4pPr>
            <a:lvl5pPr algn="ctr" rtl="0" eaLnBrk="0" fontAlgn="base" hangingPunct="0">
              <a:spcBef>
                <a:spcPct val="0"/>
              </a:spcBef>
              <a:spcAft>
                <a:spcPct val="0"/>
              </a:spcAft>
              <a:defRPr sz="3600" b="1">
                <a:solidFill>
                  <a:schemeClr val="tx2"/>
                </a:solidFill>
                <a:latin typeface="Arial" charset="0"/>
              </a:defRPr>
            </a:lvl5pPr>
            <a:lvl6pPr marL="457200" algn="ctr" rtl="0" fontAlgn="base">
              <a:spcBef>
                <a:spcPct val="0"/>
              </a:spcBef>
              <a:spcAft>
                <a:spcPct val="0"/>
              </a:spcAft>
              <a:defRPr sz="3600" b="1">
                <a:solidFill>
                  <a:schemeClr val="tx2"/>
                </a:solidFill>
                <a:latin typeface="Arial" charset="0"/>
              </a:defRPr>
            </a:lvl6pPr>
            <a:lvl7pPr marL="914400" algn="ctr" rtl="0" fontAlgn="base">
              <a:spcBef>
                <a:spcPct val="0"/>
              </a:spcBef>
              <a:spcAft>
                <a:spcPct val="0"/>
              </a:spcAft>
              <a:defRPr sz="3600" b="1">
                <a:solidFill>
                  <a:schemeClr val="tx2"/>
                </a:solidFill>
                <a:latin typeface="Arial" charset="0"/>
              </a:defRPr>
            </a:lvl7pPr>
            <a:lvl8pPr marL="1371600" algn="ctr" rtl="0" fontAlgn="base">
              <a:spcBef>
                <a:spcPct val="0"/>
              </a:spcBef>
              <a:spcAft>
                <a:spcPct val="0"/>
              </a:spcAft>
              <a:defRPr sz="3600" b="1">
                <a:solidFill>
                  <a:schemeClr val="tx2"/>
                </a:solidFill>
                <a:latin typeface="Arial" charset="0"/>
              </a:defRPr>
            </a:lvl8pPr>
            <a:lvl9pPr marL="1828800" algn="ctr" rtl="0" fontAlgn="base">
              <a:spcBef>
                <a:spcPct val="0"/>
              </a:spcBef>
              <a:spcAft>
                <a:spcPct val="0"/>
              </a:spcAft>
              <a:defRPr sz="3600" b="1">
                <a:solidFill>
                  <a:schemeClr val="tx2"/>
                </a:solidFill>
                <a:latin typeface="Arial" charset="0"/>
              </a:defRPr>
            </a:lvl9pPr>
          </a:lstStyle>
          <a:p>
            <a:r>
              <a:rPr lang="de-DE" altLang="de-DE" sz="2800" kern="0"/>
              <a:t>Blutwaschmaschinen sind wie Waschmaschinen </a:t>
            </a:r>
            <a:br>
              <a:rPr lang="de-DE" altLang="de-DE" kern="0"/>
            </a:br>
            <a:br>
              <a:rPr lang="de-DE" altLang="de-DE" sz="800" kern="0"/>
            </a:br>
            <a:br>
              <a:rPr lang="de-DE" altLang="de-DE" sz="1800" kern="0"/>
            </a:br>
            <a:br>
              <a:rPr lang="de-DE" sz="1800" i="1" kern="0"/>
            </a:br>
            <a:endParaRPr lang="de-DE" altLang="de-DE" sz="1800" kern="0" dirty="0"/>
          </a:p>
        </p:txBody>
      </p:sp>
    </p:spTree>
    <p:extLst>
      <p:ext uri="{BB962C8B-B14F-4D97-AF65-F5344CB8AC3E}">
        <p14:creationId xmlns:p14="http://schemas.microsoft.com/office/powerpoint/2010/main" val="54865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4819"/>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title"/>
          </p:nvPr>
        </p:nvSpPr>
        <p:spPr>
          <a:xfrm>
            <a:off x="1518890" y="548680"/>
            <a:ext cx="9144000" cy="1143000"/>
          </a:xfrm>
        </p:spPr>
        <p:txBody>
          <a:bodyPr>
            <a:normAutofit fontScale="90000"/>
          </a:bodyPr>
          <a:lstStyle/>
          <a:p>
            <a:r>
              <a:rPr lang="de-DE" altLang="de-DE" sz="2800" dirty="0"/>
              <a:t>TDM - Messen ist besser als schätzen </a:t>
            </a:r>
            <a:br>
              <a:rPr lang="de-DE" altLang="de-DE" dirty="0"/>
            </a:br>
            <a:br>
              <a:rPr lang="de-DE" altLang="de-DE" sz="800" dirty="0"/>
            </a:br>
            <a:r>
              <a:rPr lang="de-DE" altLang="de-DE" sz="1800" dirty="0"/>
              <a:t>HAGEL et al.  Intensive Care </a:t>
            </a:r>
            <a:r>
              <a:rPr lang="de-DE" altLang="de-DE" sz="1800" dirty="0" err="1"/>
              <a:t>Med</a:t>
            </a:r>
            <a:r>
              <a:rPr lang="de-DE" altLang="de-DE" sz="1800" dirty="0"/>
              <a:t> 2022; 48(3):311-321.</a:t>
            </a:r>
            <a:br>
              <a:rPr lang="de-DE" altLang="de-DE" sz="1800" dirty="0"/>
            </a:br>
            <a:br>
              <a:rPr lang="de-DE" sz="1800" i="1" dirty="0"/>
            </a:br>
            <a:endParaRPr lang="de-DE" altLang="de-DE" sz="1800" dirty="0"/>
          </a:p>
        </p:txBody>
      </p:sp>
      <p:sp>
        <p:nvSpPr>
          <p:cNvPr id="9220" name="Text Box 5"/>
          <p:cNvSpPr txBox="1">
            <a:spLocks noChangeArrowheads="1"/>
          </p:cNvSpPr>
          <p:nvPr/>
        </p:nvSpPr>
        <p:spPr bwMode="auto">
          <a:xfrm>
            <a:off x="9875945" y="6461125"/>
            <a:ext cx="61266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eaLnBrk="1" hangingPunct="1"/>
            <a:r>
              <a:rPr lang="de-DE" altLang="de-DE" sz="2000" dirty="0">
                <a:solidFill>
                  <a:schemeClr val="bg1"/>
                </a:solidFill>
              </a:rPr>
              <a:t>086</a:t>
            </a:r>
          </a:p>
        </p:txBody>
      </p:sp>
      <p:pic>
        <p:nvPicPr>
          <p:cNvPr id="7" name="Grafik 6">
            <a:extLst>
              <a:ext uri="{FF2B5EF4-FFF2-40B4-BE49-F238E27FC236}">
                <a16:creationId xmlns:a16="http://schemas.microsoft.com/office/drawing/2014/main" id="{2B9D6942-B9C7-50F2-0FDA-79FAC7DD41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2880" y="1844473"/>
            <a:ext cx="8476021" cy="4463861"/>
          </a:xfrm>
          <a:prstGeom prst="rect">
            <a:avLst/>
          </a:prstGeom>
          <a:ln>
            <a:solidFill>
              <a:srgbClr val="000000"/>
            </a:solidFill>
          </a:ln>
          <a:effectLst>
            <a:outerShdw blurRad="254000" dist="38100" dir="2700000" algn="tl" rotWithShape="0">
              <a:prstClr val="black">
                <a:alpha val="40000"/>
              </a:prstClr>
            </a:outerShdw>
          </a:effectLst>
        </p:spPr>
      </p:pic>
    </p:spTree>
    <p:extLst>
      <p:ext uri="{BB962C8B-B14F-4D97-AF65-F5344CB8AC3E}">
        <p14:creationId xmlns:p14="http://schemas.microsoft.com/office/powerpoint/2010/main" val="2925927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title"/>
          </p:nvPr>
        </p:nvSpPr>
        <p:spPr>
          <a:xfrm>
            <a:off x="263352" y="44624"/>
            <a:ext cx="11737304" cy="1143000"/>
          </a:xfrm>
        </p:spPr>
        <p:txBody>
          <a:bodyPr>
            <a:normAutofit fontScale="90000"/>
          </a:bodyPr>
          <a:lstStyle/>
          <a:p>
            <a:r>
              <a:rPr lang="de-DE" altLang="de-DE" sz="2800" dirty="0"/>
              <a:t>„Das nehme ich mal mit“ </a:t>
            </a:r>
            <a:br>
              <a:rPr lang="de-DE" altLang="de-DE" sz="2800" dirty="0"/>
            </a:br>
            <a:r>
              <a:rPr lang="de-DE" altLang="de-DE" sz="2800" dirty="0"/>
              <a:t>Entfernung von Antiinfektiva unter extrakorporaler Therapie </a:t>
            </a:r>
            <a:br>
              <a:rPr lang="de-DE" altLang="de-DE" sz="2800" dirty="0"/>
            </a:br>
            <a:r>
              <a:rPr lang="de-DE" sz="1800" dirty="0">
                <a:effectLst/>
                <a:latin typeface="Arial" panose="020B0604020202020204" pitchFamily="34" charset="0"/>
                <a:ea typeface="Calibri" panose="020F0502020204030204" pitchFamily="34" charset="0"/>
                <a:cs typeface="Times New Roman" panose="02020603050405020304" pitchFamily="18" charset="0"/>
              </a:rPr>
              <a:t>Kielstein , Nachtigall, Schmidt Die Nephrologie 2024; 19(4):227-233 </a:t>
            </a:r>
            <a:br>
              <a:rPr lang="de-DE" altLang="de-DE" sz="1800" dirty="0"/>
            </a:br>
            <a:br>
              <a:rPr lang="de-DE" sz="1800" i="1" dirty="0"/>
            </a:br>
            <a:endParaRPr lang="de-DE" altLang="de-DE" sz="1800" dirty="0"/>
          </a:p>
        </p:txBody>
      </p:sp>
      <p:sp>
        <p:nvSpPr>
          <p:cNvPr id="9220" name="Text Box 5"/>
          <p:cNvSpPr txBox="1">
            <a:spLocks noChangeArrowheads="1"/>
          </p:cNvSpPr>
          <p:nvPr/>
        </p:nvSpPr>
        <p:spPr bwMode="auto">
          <a:xfrm>
            <a:off x="9875945" y="6461125"/>
            <a:ext cx="61266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eaLnBrk="1" hangingPunct="1"/>
            <a:r>
              <a:rPr lang="de-DE" altLang="de-DE" sz="2000" dirty="0">
                <a:solidFill>
                  <a:schemeClr val="bg1"/>
                </a:solidFill>
              </a:rPr>
              <a:t>086</a:t>
            </a:r>
          </a:p>
        </p:txBody>
      </p:sp>
      <p:pic>
        <p:nvPicPr>
          <p:cNvPr id="3" name="Grafik 2" descr="page3image39360192">
            <a:extLst>
              <a:ext uri="{FF2B5EF4-FFF2-40B4-BE49-F238E27FC236}">
                <a16:creationId xmlns:a16="http://schemas.microsoft.com/office/drawing/2014/main" id="{1012C176-A39E-453E-305F-F6461A77117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08721" y="1332588"/>
            <a:ext cx="6574557" cy="5328592"/>
          </a:xfrm>
          <a:prstGeom prst="rect">
            <a:avLst/>
          </a:prstGeom>
          <a:noFill/>
          <a:ln>
            <a:solidFill>
              <a:srgbClr val="000000"/>
            </a:solidFill>
          </a:ln>
          <a:effectLst>
            <a:outerShdw blurRad="254000" dist="38100" dir="2700000" algn="tl" rotWithShape="0">
              <a:prstClr val="black">
                <a:alpha val="40000"/>
              </a:prstClr>
            </a:outerShdw>
          </a:effectLst>
        </p:spPr>
      </p:pic>
      <p:sp>
        <p:nvSpPr>
          <p:cNvPr id="4" name="Textfeld 3">
            <a:extLst>
              <a:ext uri="{FF2B5EF4-FFF2-40B4-BE49-F238E27FC236}">
                <a16:creationId xmlns:a16="http://schemas.microsoft.com/office/drawing/2014/main" id="{85E9AB46-71D8-8383-C7DF-4A6874E994A5}"/>
              </a:ext>
            </a:extLst>
          </p:cNvPr>
          <p:cNvSpPr txBox="1"/>
          <p:nvPr/>
        </p:nvSpPr>
        <p:spPr>
          <a:xfrm>
            <a:off x="11128683" y="6309320"/>
            <a:ext cx="655949" cy="430887"/>
          </a:xfrm>
          <a:prstGeom prst="rect">
            <a:avLst/>
          </a:prstGeom>
          <a:noFill/>
        </p:spPr>
        <p:txBody>
          <a:bodyPr wrap="none" rtlCol="0">
            <a:spAutoFit/>
          </a:bodyPr>
          <a:lstStyle/>
          <a:p>
            <a:r>
              <a:rPr lang="fr-FR" sz="2200" dirty="0"/>
              <a:t>093</a:t>
            </a:r>
          </a:p>
        </p:txBody>
      </p:sp>
    </p:spTree>
    <p:extLst>
      <p:ext uri="{BB962C8B-B14F-4D97-AF65-F5344CB8AC3E}">
        <p14:creationId xmlns:p14="http://schemas.microsoft.com/office/powerpoint/2010/main" val="33438219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1D28CF-431B-6ABE-71BD-04CB86C0C381}"/>
              </a:ext>
            </a:extLst>
          </p:cNvPr>
          <p:cNvSpPr>
            <a:spLocks noGrp="1"/>
          </p:cNvSpPr>
          <p:nvPr>
            <p:ph type="title"/>
          </p:nvPr>
        </p:nvSpPr>
        <p:spPr/>
        <p:txBody>
          <a:bodyPr>
            <a:normAutofit/>
          </a:bodyPr>
          <a:lstStyle/>
          <a:p>
            <a:r>
              <a:rPr lang="de-DE" i="0" dirty="0">
                <a:solidFill>
                  <a:srgbClr val="222222"/>
                </a:solidFill>
                <a:effectLst/>
                <a:latin typeface="Open Sans" panose="020B0606030504020204" pitchFamily="34" charset="0"/>
              </a:rPr>
              <a:t>AS-Zufuhr bei Intensiv - Ernährung</a:t>
            </a:r>
            <a:endParaRPr lang="de-DE" dirty="0"/>
          </a:p>
        </p:txBody>
      </p:sp>
      <p:sp>
        <p:nvSpPr>
          <p:cNvPr id="3" name="Inhaltsplatzhalter 2">
            <a:extLst>
              <a:ext uri="{FF2B5EF4-FFF2-40B4-BE49-F238E27FC236}">
                <a16:creationId xmlns:a16="http://schemas.microsoft.com/office/drawing/2014/main" id="{5F4EF571-DECE-ED9A-5324-6C26D9EAB559}"/>
              </a:ext>
            </a:extLst>
          </p:cNvPr>
          <p:cNvSpPr>
            <a:spLocks noGrp="1"/>
          </p:cNvSpPr>
          <p:nvPr>
            <p:ph idx="1"/>
          </p:nvPr>
        </p:nvSpPr>
        <p:spPr/>
        <p:txBody>
          <a:bodyPr>
            <a:normAutofit/>
          </a:bodyPr>
          <a:lstStyle/>
          <a:p>
            <a:pPr marL="514350" indent="-514350">
              <a:buFont typeface="+mj-lt"/>
              <a:buAutoNum type="arabicPeriod"/>
            </a:pPr>
            <a:r>
              <a:rPr lang="de-DE" b="1" i="0" dirty="0">
                <a:solidFill>
                  <a:srgbClr val="222222"/>
                </a:solidFill>
                <a:effectLst/>
                <a:latin typeface="Open Sans" panose="020B0606030504020204" pitchFamily="34" charset="0"/>
              </a:rPr>
              <a:t>Pilotstudie mit 2 g/kg/Tag vs. 1 g/kg/Tag</a:t>
            </a:r>
          </a:p>
          <a:p>
            <a:pPr lvl="1"/>
            <a:r>
              <a:rPr lang="de-DE" b="1" i="0" dirty="0">
                <a:solidFill>
                  <a:srgbClr val="222222"/>
                </a:solidFill>
                <a:effectLst/>
                <a:latin typeface="Open Sans" panose="020B0606030504020204" pitchFamily="34" charset="0"/>
              </a:rPr>
              <a:t>verminderten </a:t>
            </a:r>
            <a:r>
              <a:rPr lang="de-DE" b="1" i="0" dirty="0" err="1">
                <a:solidFill>
                  <a:srgbClr val="222222"/>
                </a:solidFill>
                <a:effectLst/>
                <a:latin typeface="Open Sans" panose="020B0606030504020204" pitchFamily="34" charset="0"/>
              </a:rPr>
              <a:t>Krea­tininanstieg</a:t>
            </a:r>
            <a:r>
              <a:rPr lang="de-DE" b="0" i="0" dirty="0">
                <a:solidFill>
                  <a:srgbClr val="222222"/>
                </a:solidFill>
                <a:effectLst/>
                <a:latin typeface="Open Sans" panose="020B0606030504020204" pitchFamily="34" charset="0"/>
              </a:rPr>
              <a:t>, nach heutigen Kriterien also zu einer verminderten AKI-Inzidenz, zu einer </a:t>
            </a:r>
          </a:p>
          <a:p>
            <a:pPr lvl="1"/>
            <a:r>
              <a:rPr lang="de-DE" b="0" i="0" dirty="0">
                <a:solidFill>
                  <a:srgbClr val="222222"/>
                </a:solidFill>
                <a:effectLst/>
                <a:latin typeface="Open Sans" panose="020B0606030504020204" pitchFamily="34" charset="0"/>
              </a:rPr>
              <a:t>Steigerung der Diurese </a:t>
            </a:r>
          </a:p>
          <a:p>
            <a:pPr lvl="1"/>
            <a:r>
              <a:rPr lang="de-DE" b="0" i="0" dirty="0">
                <a:solidFill>
                  <a:srgbClr val="222222"/>
                </a:solidFill>
                <a:effectLst/>
                <a:latin typeface="Open Sans" panose="020B0606030504020204" pitchFamily="34" charset="0"/>
              </a:rPr>
              <a:t>Verminderung des Bedarfs an Diuretika</a:t>
            </a:r>
          </a:p>
          <a:p>
            <a:pPr lvl="1"/>
            <a:endParaRPr lang="de-DE" dirty="0">
              <a:solidFill>
                <a:srgbClr val="222222"/>
              </a:solidFill>
              <a:latin typeface="Open Sans" panose="020B0606030504020204" pitchFamily="34" charset="0"/>
            </a:endParaRPr>
          </a:p>
          <a:p>
            <a:pPr marL="514350" indent="-514350">
              <a:buFont typeface="+mj-lt"/>
              <a:buAutoNum type="arabicPeriod"/>
            </a:pPr>
            <a:r>
              <a:rPr lang="de-DE" b="1" i="0" dirty="0" err="1">
                <a:solidFill>
                  <a:srgbClr val="222222"/>
                </a:solidFill>
                <a:effectLst/>
                <a:latin typeface="Open Sans" panose="020B0606030504020204" pitchFamily="34" charset="0"/>
              </a:rPr>
              <a:t>Nephro-Protective</a:t>
            </a:r>
            <a:r>
              <a:rPr lang="de-DE" b="1" i="0" dirty="0">
                <a:solidFill>
                  <a:srgbClr val="222222"/>
                </a:solidFill>
                <a:effectLst/>
                <a:latin typeface="Open Sans" panose="020B0606030504020204" pitchFamily="34" charset="0"/>
              </a:rPr>
              <a:t> Trial</a:t>
            </a:r>
          </a:p>
          <a:p>
            <a:pPr lvl="1"/>
            <a:r>
              <a:rPr lang="de-DE" b="0" i="0" dirty="0" err="1">
                <a:solidFill>
                  <a:srgbClr val="222222"/>
                </a:solidFill>
                <a:effectLst/>
                <a:latin typeface="Open Sans" panose="020B0606030504020204" pitchFamily="34" charset="0"/>
              </a:rPr>
              <a:t>eGFR</a:t>
            </a:r>
            <a:r>
              <a:rPr lang="de-DE" b="0" i="0" dirty="0">
                <a:solidFill>
                  <a:srgbClr val="222222"/>
                </a:solidFill>
                <a:effectLst/>
                <a:latin typeface="Open Sans" panose="020B0606030504020204" pitchFamily="34" charset="0"/>
              </a:rPr>
              <a:t> und Diurese in den ersten Tagen besser</a:t>
            </a:r>
          </a:p>
          <a:p>
            <a:pPr lvl="1"/>
            <a:r>
              <a:rPr lang="de-DE" b="0" i="0" dirty="0">
                <a:solidFill>
                  <a:srgbClr val="222222"/>
                </a:solidFill>
                <a:effectLst/>
                <a:latin typeface="Open Sans" panose="020B0606030504020204" pitchFamily="34" charset="0"/>
              </a:rPr>
              <a:t>aber keine positive </a:t>
            </a:r>
            <a:r>
              <a:rPr lang="de-DE" b="0" i="0" dirty="0" err="1">
                <a:solidFill>
                  <a:srgbClr val="222222"/>
                </a:solidFill>
                <a:effectLst/>
                <a:latin typeface="Open Sans" panose="020B0606030504020204" pitchFamily="34" charset="0"/>
              </a:rPr>
              <a:t>beeinflussung</a:t>
            </a:r>
            <a:r>
              <a:rPr lang="de-DE" b="0" i="0" dirty="0">
                <a:solidFill>
                  <a:srgbClr val="222222"/>
                </a:solidFill>
                <a:effectLst/>
                <a:latin typeface="Open Sans" panose="020B0606030504020204" pitchFamily="34" charset="0"/>
              </a:rPr>
              <a:t> sonstiger Zielgrößen  </a:t>
            </a:r>
            <a:endParaRPr lang="de-DE" dirty="0"/>
          </a:p>
        </p:txBody>
      </p:sp>
      <p:sp>
        <p:nvSpPr>
          <p:cNvPr id="4" name="Rectangle 5">
            <a:extLst>
              <a:ext uri="{FF2B5EF4-FFF2-40B4-BE49-F238E27FC236}">
                <a16:creationId xmlns:a16="http://schemas.microsoft.com/office/drawing/2014/main" id="{6945EBC9-AC62-DF45-4D6F-ED40148C14DD}"/>
              </a:ext>
            </a:extLst>
          </p:cNvPr>
          <p:cNvSpPr txBox="1">
            <a:spLocks noChangeArrowheads="1"/>
          </p:cNvSpPr>
          <p:nvPr/>
        </p:nvSpPr>
        <p:spPr bwMode="auto">
          <a:xfrm>
            <a:off x="5620673" y="6256127"/>
            <a:ext cx="3662476" cy="473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defPPr>
              <a:defRPr lang="de-DE"/>
            </a:defPPr>
            <a:lvl1pPr marL="0" algn="ctr" defTabSz="914400" rtl="0" eaLnBrk="1" latinLnBrk="0" hangingPunct="1">
              <a:lnSpc>
                <a:spcPct val="100000"/>
              </a:lnSpc>
              <a:spcBef>
                <a:spcPct val="0"/>
              </a:spcBef>
              <a:defRPr lang="de-DE" sz="900" b="1" kern="1200">
                <a:solidFill>
                  <a:srgbClr val="47CBC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Singer P; Wien </a:t>
            </a:r>
            <a:r>
              <a:rPr lang="de-DE" dirty="0" err="1"/>
              <a:t>Klin</a:t>
            </a:r>
            <a:r>
              <a:rPr lang="de-DE" dirty="0"/>
              <a:t> </a:t>
            </a:r>
            <a:r>
              <a:rPr lang="de-DE" dirty="0" err="1"/>
              <a:t>Wochen­schr</a:t>
            </a:r>
            <a:r>
              <a:rPr lang="de-DE" dirty="0"/>
              <a:t> 2007; 119:218</a:t>
            </a:r>
          </a:p>
          <a:p>
            <a:r>
              <a:rPr lang="de-DE" dirty="0"/>
              <a:t>) (Doig GS; Intensive Care Med 2015; 41:1197).</a:t>
            </a:r>
          </a:p>
        </p:txBody>
      </p:sp>
    </p:spTree>
    <p:extLst>
      <p:ext uri="{BB962C8B-B14F-4D97-AF65-F5344CB8AC3E}">
        <p14:creationId xmlns:p14="http://schemas.microsoft.com/office/powerpoint/2010/main" val="20886370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4A252B-F607-0B28-F8A0-092407D85EF1}"/>
              </a:ext>
            </a:extLst>
          </p:cNvPr>
          <p:cNvSpPr>
            <a:spLocks noGrp="1"/>
          </p:cNvSpPr>
          <p:nvPr>
            <p:ph type="title"/>
          </p:nvPr>
        </p:nvSpPr>
        <p:spPr/>
        <p:txBody>
          <a:bodyPr/>
          <a:lstStyle/>
          <a:p>
            <a:r>
              <a:rPr lang="de-DE" i="0" dirty="0">
                <a:solidFill>
                  <a:srgbClr val="222222"/>
                </a:solidFill>
                <a:effectLst/>
                <a:latin typeface="Open Sans" panose="020B0606030504020204" pitchFamily="34" charset="0"/>
              </a:rPr>
              <a:t>PROTECTIVE Trial, </a:t>
            </a:r>
            <a:r>
              <a:rPr lang="de-DE" sz="2800" b="0" i="0" dirty="0">
                <a:solidFill>
                  <a:srgbClr val="222222"/>
                </a:solidFill>
                <a:effectLst/>
                <a:latin typeface="Open Sans" panose="020B0606030504020204" pitchFamily="34" charset="0"/>
              </a:rPr>
              <a:t>multinational, doppelblind</a:t>
            </a:r>
            <a:endParaRPr lang="de-DE" sz="2800" dirty="0"/>
          </a:p>
        </p:txBody>
      </p:sp>
      <p:sp>
        <p:nvSpPr>
          <p:cNvPr id="3" name="Inhaltsplatzhalter 2">
            <a:extLst>
              <a:ext uri="{FF2B5EF4-FFF2-40B4-BE49-F238E27FC236}">
                <a16:creationId xmlns:a16="http://schemas.microsoft.com/office/drawing/2014/main" id="{0D458B23-E99C-ED21-E727-EC6293C31A5F}"/>
              </a:ext>
            </a:extLst>
          </p:cNvPr>
          <p:cNvSpPr>
            <a:spLocks noGrp="1"/>
          </p:cNvSpPr>
          <p:nvPr>
            <p:ph idx="1"/>
          </p:nvPr>
        </p:nvSpPr>
        <p:spPr/>
        <p:txBody>
          <a:bodyPr>
            <a:normAutofit/>
          </a:bodyPr>
          <a:lstStyle/>
          <a:p>
            <a:r>
              <a:rPr lang="de-DE" b="0" i="0" dirty="0">
                <a:solidFill>
                  <a:srgbClr val="222222"/>
                </a:solidFill>
                <a:effectLst/>
                <a:latin typeface="Open Sans" panose="020B0606030504020204" pitchFamily="34" charset="0"/>
              </a:rPr>
              <a:t>Herzoperation 	</a:t>
            </a:r>
          </a:p>
          <a:p>
            <a:pPr lvl="1"/>
            <a:r>
              <a:rPr lang="de-DE" b="0" i="0" dirty="0">
                <a:solidFill>
                  <a:srgbClr val="222222"/>
                </a:solidFill>
                <a:effectLst/>
                <a:latin typeface="Open Sans" panose="020B0606030504020204" pitchFamily="34" charset="0"/>
              </a:rPr>
              <a:t>A) AS-Lösung (2 g/kg/Tag, maximal 100 g über 72 h, N=1.759) </a:t>
            </a:r>
          </a:p>
          <a:p>
            <a:pPr lvl="1"/>
            <a:r>
              <a:rPr lang="de-DE" b="0" i="0" dirty="0">
                <a:solidFill>
                  <a:srgbClr val="222222"/>
                </a:solidFill>
                <a:effectLst/>
                <a:latin typeface="Open Sans" panose="020B0606030504020204" pitchFamily="34" charset="0"/>
              </a:rPr>
              <a:t>B) Placebo (Ringer-Laktat) (N=1.752) doppelblind verabreicht.</a:t>
            </a:r>
          </a:p>
          <a:p>
            <a:pPr lvl="1"/>
            <a:endParaRPr lang="de-DE" dirty="0">
              <a:solidFill>
                <a:srgbClr val="222222"/>
              </a:solidFill>
              <a:latin typeface="Open Sans" panose="020B0606030504020204" pitchFamily="34" charset="0"/>
            </a:endParaRPr>
          </a:p>
          <a:p>
            <a:pPr lvl="1"/>
            <a:r>
              <a:rPr lang="de-DE" b="0" i="0" dirty="0">
                <a:solidFill>
                  <a:srgbClr val="222222"/>
                </a:solidFill>
                <a:effectLst/>
                <a:latin typeface="Open Sans" panose="020B0606030504020204" pitchFamily="34" charset="0"/>
              </a:rPr>
              <a:t>Endpunkt : </a:t>
            </a:r>
          </a:p>
          <a:p>
            <a:pPr lvl="2"/>
            <a:r>
              <a:rPr lang="de-DE" b="0" i="0" dirty="0">
                <a:solidFill>
                  <a:srgbClr val="222222"/>
                </a:solidFill>
                <a:effectLst/>
                <a:latin typeface="Open Sans" panose="020B0606030504020204" pitchFamily="34" charset="0"/>
              </a:rPr>
              <a:t>AKI jeden Stadiums</a:t>
            </a:r>
          </a:p>
          <a:p>
            <a:pPr lvl="1"/>
            <a:r>
              <a:rPr lang="de-DE" b="0" i="0" dirty="0">
                <a:solidFill>
                  <a:srgbClr val="222222"/>
                </a:solidFill>
                <a:effectLst/>
                <a:latin typeface="Open Sans" panose="020B0606030504020204" pitchFamily="34" charset="0"/>
              </a:rPr>
              <a:t>sekundäre Endpunkte: </a:t>
            </a:r>
          </a:p>
          <a:p>
            <a:pPr lvl="2"/>
            <a:r>
              <a:rPr lang="de-DE" b="0" i="0" dirty="0">
                <a:solidFill>
                  <a:srgbClr val="222222"/>
                </a:solidFill>
                <a:effectLst/>
                <a:latin typeface="Open Sans" panose="020B0606030504020204" pitchFamily="34" charset="0"/>
              </a:rPr>
              <a:t>Schweregrad eines AKI</a:t>
            </a:r>
          </a:p>
          <a:p>
            <a:pPr lvl="2"/>
            <a:r>
              <a:rPr lang="de-DE" b="0" i="0" dirty="0">
                <a:solidFill>
                  <a:srgbClr val="222222"/>
                </a:solidFill>
                <a:effectLst/>
                <a:latin typeface="Open Sans" panose="020B0606030504020204" pitchFamily="34" charset="0"/>
              </a:rPr>
              <a:t>Notwendigkeit und Dauer einer Nierenersatztherapie (RRT) </a:t>
            </a:r>
          </a:p>
          <a:p>
            <a:pPr lvl="2"/>
            <a:r>
              <a:rPr lang="de-DE" b="0" i="0" dirty="0">
                <a:solidFill>
                  <a:srgbClr val="222222"/>
                </a:solidFill>
                <a:effectLst/>
                <a:latin typeface="Open Sans" panose="020B0606030504020204" pitchFamily="34" charset="0"/>
              </a:rPr>
              <a:t>30-Tage-Mortalität</a:t>
            </a:r>
            <a:endParaRPr lang="de-DE" dirty="0"/>
          </a:p>
        </p:txBody>
      </p:sp>
      <p:sp>
        <p:nvSpPr>
          <p:cNvPr id="4" name="Rectangle 5">
            <a:extLst>
              <a:ext uri="{FF2B5EF4-FFF2-40B4-BE49-F238E27FC236}">
                <a16:creationId xmlns:a16="http://schemas.microsoft.com/office/drawing/2014/main" id="{57B63C1D-0D7C-4E87-D9C4-E212BC648DFD}"/>
              </a:ext>
            </a:extLst>
          </p:cNvPr>
          <p:cNvSpPr txBox="1">
            <a:spLocks noChangeArrowheads="1"/>
          </p:cNvSpPr>
          <p:nvPr/>
        </p:nvSpPr>
        <p:spPr bwMode="auto">
          <a:xfrm>
            <a:off x="5441768" y="6384504"/>
            <a:ext cx="3662476" cy="473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defPPr>
              <a:defRPr lang="de-DE"/>
            </a:defPPr>
            <a:lvl1pPr marL="0" algn="ctr" defTabSz="914400" rtl="0" eaLnBrk="1" latinLnBrk="0" hangingPunct="1">
              <a:lnSpc>
                <a:spcPct val="100000"/>
              </a:lnSpc>
              <a:spcBef>
                <a:spcPct val="0"/>
              </a:spcBef>
              <a:defRPr lang="de-DE" sz="900" b="1" kern="1200">
                <a:solidFill>
                  <a:srgbClr val="47CBC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err="1"/>
              <a:t>Landoni</a:t>
            </a:r>
            <a:r>
              <a:rPr lang="de-DE" dirty="0"/>
              <a:t> G; N Engl J Med 2024; 391:687</a:t>
            </a:r>
          </a:p>
        </p:txBody>
      </p:sp>
    </p:spTree>
    <p:extLst>
      <p:ext uri="{BB962C8B-B14F-4D97-AF65-F5344CB8AC3E}">
        <p14:creationId xmlns:p14="http://schemas.microsoft.com/office/powerpoint/2010/main" val="33647319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EE5EB-8AAC-33A3-991F-40A2FA0C9119}"/>
            </a:ext>
          </a:extLst>
        </p:cNvPr>
        <p:cNvGrpSpPr/>
        <p:nvPr/>
      </p:nvGrpSpPr>
      <p:grpSpPr>
        <a:xfrm>
          <a:off x="0" y="0"/>
          <a:ext cx="0" cy="0"/>
          <a:chOff x="0" y="0"/>
          <a:chExt cx="0" cy="0"/>
        </a:xfrm>
      </p:grpSpPr>
      <p:sp>
        <p:nvSpPr>
          <p:cNvPr id="9218" name="Titel 1">
            <a:extLst>
              <a:ext uri="{FF2B5EF4-FFF2-40B4-BE49-F238E27FC236}">
                <a16:creationId xmlns:a16="http://schemas.microsoft.com/office/drawing/2014/main" id="{6F66AE3F-1999-CB2A-F035-0BF37D021905}"/>
              </a:ext>
            </a:extLst>
          </p:cNvPr>
          <p:cNvSpPr>
            <a:spLocks noGrp="1"/>
          </p:cNvSpPr>
          <p:nvPr>
            <p:ph type="title"/>
          </p:nvPr>
        </p:nvSpPr>
        <p:spPr>
          <a:xfrm>
            <a:off x="263352" y="44624"/>
            <a:ext cx="11737304" cy="1143000"/>
          </a:xfrm>
        </p:spPr>
        <p:txBody>
          <a:bodyPr>
            <a:normAutofit/>
          </a:bodyPr>
          <a:lstStyle/>
          <a:p>
            <a:r>
              <a:rPr lang="de-DE" altLang="de-DE" sz="2800" dirty="0"/>
              <a:t>„Das nehme ich mal mit“ </a:t>
            </a:r>
            <a:br>
              <a:rPr lang="de-DE" altLang="de-DE" sz="2800" dirty="0"/>
            </a:br>
            <a:r>
              <a:rPr lang="de-DE" altLang="de-DE" sz="2800" dirty="0"/>
              <a:t>Entfernung von Antiinfektiva unter extrakorporaler Therapie </a:t>
            </a:r>
            <a:endParaRPr lang="de-DE" altLang="de-DE" sz="1800" dirty="0"/>
          </a:p>
        </p:txBody>
      </p:sp>
      <p:sp>
        <p:nvSpPr>
          <p:cNvPr id="9220" name="Text Box 5">
            <a:extLst>
              <a:ext uri="{FF2B5EF4-FFF2-40B4-BE49-F238E27FC236}">
                <a16:creationId xmlns:a16="http://schemas.microsoft.com/office/drawing/2014/main" id="{DCB0AC99-3C23-8F98-F998-90E121C72043}"/>
              </a:ext>
            </a:extLst>
          </p:cNvPr>
          <p:cNvSpPr txBox="1">
            <a:spLocks noChangeArrowheads="1"/>
          </p:cNvSpPr>
          <p:nvPr/>
        </p:nvSpPr>
        <p:spPr bwMode="auto">
          <a:xfrm>
            <a:off x="9875945" y="6461125"/>
            <a:ext cx="61266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eaLnBrk="1" hangingPunct="1"/>
            <a:r>
              <a:rPr lang="de-DE" altLang="de-DE" sz="2000" dirty="0">
                <a:solidFill>
                  <a:schemeClr val="bg1"/>
                </a:solidFill>
              </a:rPr>
              <a:t>086</a:t>
            </a:r>
          </a:p>
        </p:txBody>
      </p:sp>
      <p:pic>
        <p:nvPicPr>
          <p:cNvPr id="2" name="Grafik 1">
            <a:extLst>
              <a:ext uri="{FF2B5EF4-FFF2-40B4-BE49-F238E27FC236}">
                <a16:creationId xmlns:a16="http://schemas.microsoft.com/office/drawing/2014/main" id="{A2E68064-FF42-4419-F566-1AD7A9D3E6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8720" y="1125892"/>
            <a:ext cx="5837369" cy="5245161"/>
          </a:xfrm>
          <a:prstGeom prst="rect">
            <a:avLst/>
          </a:prstGeom>
          <a:noFill/>
          <a:ln>
            <a:solidFill>
              <a:srgbClr val="000000"/>
            </a:solidFill>
          </a:ln>
          <a:effectLst>
            <a:outerShdw blurRad="254000" dist="38100" dir="2700000" algn="tl" rotWithShape="0">
              <a:prstClr val="black">
                <a:alpha val="40000"/>
              </a:prstClr>
            </a:outerShdw>
          </a:effectLst>
        </p:spPr>
      </p:pic>
      <p:sp>
        <p:nvSpPr>
          <p:cNvPr id="3" name="Textfeld 2">
            <a:extLst>
              <a:ext uri="{FF2B5EF4-FFF2-40B4-BE49-F238E27FC236}">
                <a16:creationId xmlns:a16="http://schemas.microsoft.com/office/drawing/2014/main" id="{B82ED287-669B-2FD9-E493-B5C4DC179D81}"/>
              </a:ext>
            </a:extLst>
          </p:cNvPr>
          <p:cNvSpPr txBox="1"/>
          <p:nvPr/>
        </p:nvSpPr>
        <p:spPr>
          <a:xfrm>
            <a:off x="11128683" y="6309320"/>
            <a:ext cx="655949" cy="430887"/>
          </a:xfrm>
          <a:prstGeom prst="rect">
            <a:avLst/>
          </a:prstGeom>
          <a:noFill/>
        </p:spPr>
        <p:txBody>
          <a:bodyPr wrap="none" rtlCol="0">
            <a:spAutoFit/>
          </a:bodyPr>
          <a:lstStyle/>
          <a:p>
            <a:r>
              <a:rPr lang="fr-FR" sz="2200" dirty="0"/>
              <a:t>093</a:t>
            </a:r>
          </a:p>
        </p:txBody>
      </p:sp>
      <p:sp>
        <p:nvSpPr>
          <p:cNvPr id="5" name="Textfeld 4">
            <a:extLst>
              <a:ext uri="{FF2B5EF4-FFF2-40B4-BE49-F238E27FC236}">
                <a16:creationId xmlns:a16="http://schemas.microsoft.com/office/drawing/2014/main" id="{A859DD53-ED17-F5B5-D668-7DA99F9F6773}"/>
              </a:ext>
            </a:extLst>
          </p:cNvPr>
          <p:cNvSpPr txBox="1"/>
          <p:nvPr/>
        </p:nvSpPr>
        <p:spPr>
          <a:xfrm>
            <a:off x="3613796" y="6396335"/>
            <a:ext cx="7428419" cy="646331"/>
          </a:xfrm>
          <a:prstGeom prst="rect">
            <a:avLst/>
          </a:prstGeom>
          <a:noFill/>
        </p:spPr>
        <p:txBody>
          <a:bodyPr wrap="square">
            <a:spAutoFit/>
          </a:bodyPr>
          <a:lstStyle/>
          <a:p>
            <a:r>
              <a:rPr lang="de-DE" sz="1800" dirty="0">
                <a:effectLst/>
                <a:latin typeface="Arial" panose="020B0604020202020204" pitchFamily="34" charset="0"/>
                <a:ea typeface="Calibri" panose="020F0502020204030204" pitchFamily="34" charset="0"/>
                <a:cs typeface="Times New Roman" panose="02020603050405020304" pitchFamily="18" charset="0"/>
              </a:rPr>
              <a:t>Kielstein , Nachtigall, Schmidt Die Nephrologie 2024; 19(4):227-233 </a:t>
            </a:r>
            <a:br>
              <a:rPr lang="de-DE" altLang="de-DE" sz="1800" dirty="0"/>
            </a:br>
            <a:endParaRPr lang="de-DE" dirty="0"/>
          </a:p>
        </p:txBody>
      </p:sp>
    </p:spTree>
    <p:extLst>
      <p:ext uri="{BB962C8B-B14F-4D97-AF65-F5344CB8AC3E}">
        <p14:creationId xmlns:p14="http://schemas.microsoft.com/office/powerpoint/2010/main" val="9439537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38DF4E-7DBB-A20F-E7A0-4321A96EB2D4}"/>
              </a:ext>
            </a:extLst>
          </p:cNvPr>
          <p:cNvSpPr>
            <a:spLocks noGrp="1"/>
          </p:cNvSpPr>
          <p:nvPr>
            <p:ph type="title"/>
          </p:nvPr>
        </p:nvSpPr>
        <p:spPr/>
        <p:txBody>
          <a:bodyPr/>
          <a:lstStyle/>
          <a:p>
            <a:r>
              <a:rPr lang="de-DE" dirty="0"/>
              <a:t>Ist ischämische Präkonditionierung hilfreich?</a:t>
            </a:r>
          </a:p>
        </p:txBody>
      </p:sp>
      <p:pic>
        <p:nvPicPr>
          <p:cNvPr id="5" name="Inhaltsplatzhalter 4">
            <a:extLst>
              <a:ext uri="{FF2B5EF4-FFF2-40B4-BE49-F238E27FC236}">
                <a16:creationId xmlns:a16="http://schemas.microsoft.com/office/drawing/2014/main" id="{0CD7DA46-F028-DB57-B7FD-5492AC324450}"/>
              </a:ext>
            </a:extLst>
          </p:cNvPr>
          <p:cNvPicPr>
            <a:picLocks noGrp="1" noChangeAspect="1"/>
          </p:cNvPicPr>
          <p:nvPr>
            <p:ph idx="1"/>
          </p:nvPr>
        </p:nvPicPr>
        <p:blipFill>
          <a:blip r:embed="rId2"/>
          <a:stretch>
            <a:fillRect/>
          </a:stretch>
        </p:blipFill>
        <p:spPr>
          <a:xfrm>
            <a:off x="3519128" y="1962659"/>
            <a:ext cx="5153744" cy="4077269"/>
          </a:xfrm>
        </p:spPr>
      </p:pic>
    </p:spTree>
    <p:extLst>
      <p:ext uri="{BB962C8B-B14F-4D97-AF65-F5344CB8AC3E}">
        <p14:creationId xmlns:p14="http://schemas.microsoft.com/office/powerpoint/2010/main" val="35664425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3"/>
          <a:stretch>
            <a:fillRect/>
          </a:stretch>
        </p:blipFill>
        <p:spPr>
          <a:xfrm>
            <a:off x="1672390" y="1563607"/>
            <a:ext cx="8667263" cy="4752528"/>
          </a:xfrm>
          <a:prstGeom prst="rect">
            <a:avLst/>
          </a:prstGeom>
        </p:spPr>
      </p:pic>
      <p:sp>
        <p:nvSpPr>
          <p:cNvPr id="3" name="Titel 2"/>
          <p:cNvSpPr>
            <a:spLocks noGrp="1"/>
          </p:cNvSpPr>
          <p:nvPr>
            <p:ph type="title"/>
          </p:nvPr>
        </p:nvSpPr>
        <p:spPr/>
        <p:txBody>
          <a:bodyPr/>
          <a:lstStyle/>
          <a:p>
            <a:r>
              <a:rPr lang="de-DE" dirty="0"/>
              <a:t>Früher Vogel fängt den Wurm.</a:t>
            </a:r>
          </a:p>
        </p:txBody>
      </p:sp>
    </p:spTree>
    <p:extLst>
      <p:ext uri="{BB962C8B-B14F-4D97-AF65-F5344CB8AC3E}">
        <p14:creationId xmlns:p14="http://schemas.microsoft.com/office/powerpoint/2010/main" val="21200156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dirty="0"/>
              <a:t>~ 75% (AKIN 1 oder höher) </a:t>
            </a:r>
            <a:r>
              <a:rPr lang="en-US" dirty="0"/>
              <a:t>in den </a:t>
            </a:r>
            <a:r>
              <a:rPr lang="en-US" dirty="0" err="1"/>
              <a:t>ersten</a:t>
            </a:r>
            <a:r>
              <a:rPr lang="en-US" dirty="0"/>
              <a:t> 48 h </a:t>
            </a:r>
            <a:r>
              <a:rPr lang="en-US" dirty="0" err="1"/>
              <a:t>nach</a:t>
            </a:r>
            <a:r>
              <a:rPr lang="en-US" dirty="0"/>
              <a:t> </a:t>
            </a:r>
            <a:r>
              <a:rPr lang="en-US" dirty="0" err="1"/>
              <a:t>Aufnahme</a:t>
            </a:r>
            <a:endParaRPr lang="en-US" dirty="0"/>
          </a:p>
          <a:p>
            <a:pPr marL="742950" lvl="1" indent="-285750"/>
            <a:r>
              <a:rPr lang="en-US" dirty="0" err="1"/>
              <a:t>Sterblichkeit</a:t>
            </a:r>
            <a:r>
              <a:rPr lang="en-US" dirty="0"/>
              <a:t> 2,5 </a:t>
            </a:r>
            <a:r>
              <a:rPr lang="en-US" dirty="0" err="1"/>
              <a:t>erhöht</a:t>
            </a:r>
            <a:r>
              <a:rPr lang="en-US" dirty="0"/>
              <a:t> (OR)</a:t>
            </a:r>
          </a:p>
          <a:p>
            <a:pPr marL="285750" indent="-285750"/>
            <a:endParaRPr lang="en-US" dirty="0"/>
          </a:p>
          <a:p>
            <a:pPr marL="285750" indent="-285750">
              <a:buFont typeface="Wingdings" panose="05000000000000000000" pitchFamily="2" charset="2"/>
              <a:buChar char="à"/>
            </a:pPr>
            <a:r>
              <a:rPr lang="en-US" dirty="0"/>
              <a:t>25% </a:t>
            </a:r>
            <a:r>
              <a:rPr lang="en-US" dirty="0" err="1"/>
              <a:t>nach</a:t>
            </a:r>
            <a:r>
              <a:rPr lang="en-US" dirty="0"/>
              <a:t> ca. 87 h (3.-4. Tag)</a:t>
            </a:r>
          </a:p>
          <a:p>
            <a:pPr marL="742950" lvl="1" indent="-285750"/>
            <a:r>
              <a:rPr lang="en-US" dirty="0" err="1"/>
              <a:t>Sterblichkeit</a:t>
            </a:r>
            <a:r>
              <a:rPr lang="en-US" dirty="0"/>
              <a:t> 4,6 </a:t>
            </a:r>
            <a:r>
              <a:rPr lang="en-US" dirty="0" err="1"/>
              <a:t>erhöht</a:t>
            </a:r>
            <a:r>
              <a:rPr lang="en-US" dirty="0"/>
              <a:t> (OR)</a:t>
            </a:r>
          </a:p>
          <a:p>
            <a:pPr marL="285750" indent="-285750">
              <a:buFont typeface="Wingdings" panose="05000000000000000000" pitchFamily="2" charset="2"/>
              <a:buChar char="à"/>
            </a:pPr>
            <a:endParaRPr lang="en-US" dirty="0"/>
          </a:p>
          <a:p>
            <a:pPr marL="285750" indent="-285750">
              <a:buFont typeface="Wingdings" panose="05000000000000000000" pitchFamily="2" charset="2"/>
              <a:buChar char="à"/>
            </a:pPr>
            <a:endParaRPr lang="en-US" dirty="0"/>
          </a:p>
          <a:p>
            <a:pPr marL="285750" indent="-285750">
              <a:buFont typeface="Wingdings" panose="05000000000000000000" pitchFamily="2" charset="2"/>
              <a:buChar char="à"/>
            </a:pPr>
            <a:endParaRPr lang="de-DE" dirty="0"/>
          </a:p>
        </p:txBody>
      </p:sp>
      <p:sp>
        <p:nvSpPr>
          <p:cNvPr id="3" name="Titel 2"/>
          <p:cNvSpPr>
            <a:spLocks noGrp="1"/>
          </p:cNvSpPr>
          <p:nvPr>
            <p:ph type="title"/>
          </p:nvPr>
        </p:nvSpPr>
        <p:spPr/>
        <p:txBody>
          <a:bodyPr/>
          <a:lstStyle/>
          <a:p>
            <a:r>
              <a:rPr lang="de-DE" dirty="0"/>
              <a:t>Wann entwickeln Patienten ein AKI</a:t>
            </a:r>
          </a:p>
        </p:txBody>
      </p:sp>
      <p:sp>
        <p:nvSpPr>
          <p:cNvPr id="6" name="Rechteck 5"/>
          <p:cNvSpPr/>
          <p:nvPr/>
        </p:nvSpPr>
        <p:spPr>
          <a:xfrm>
            <a:off x="5525214" y="2363699"/>
            <a:ext cx="2957989" cy="400110"/>
          </a:xfrm>
          <a:prstGeom prst="rect">
            <a:avLst/>
          </a:prstGeom>
          <a:solidFill>
            <a:srgbClr val="FFC000"/>
          </a:solidFill>
        </p:spPr>
        <p:txBody>
          <a:bodyPr wrap="none">
            <a:spAutoFit/>
          </a:bodyPr>
          <a:lstStyle/>
          <a:p>
            <a:r>
              <a:rPr lang="de-DE" dirty="0">
                <a:latin typeface="AdvOT3c2d9f11"/>
                <a:sym typeface="Wingdings" panose="05000000000000000000" pitchFamily="2" charset="2"/>
              </a:rPr>
              <a:t> </a:t>
            </a:r>
            <a:r>
              <a:rPr lang="de-DE" sz="2000" b="1" dirty="0" err="1">
                <a:latin typeface="+mj-lt"/>
              </a:rPr>
              <a:t>community-acquired</a:t>
            </a:r>
            <a:r>
              <a:rPr lang="de-DE" sz="2000" b="1" dirty="0">
                <a:latin typeface="+mj-lt"/>
              </a:rPr>
              <a:t> AKI</a:t>
            </a:r>
          </a:p>
        </p:txBody>
      </p:sp>
      <p:sp>
        <p:nvSpPr>
          <p:cNvPr id="7" name="Rechteck 6"/>
          <p:cNvSpPr/>
          <p:nvPr/>
        </p:nvSpPr>
        <p:spPr>
          <a:xfrm>
            <a:off x="5525214" y="3429000"/>
            <a:ext cx="2613664" cy="400110"/>
          </a:xfrm>
          <a:prstGeom prst="rect">
            <a:avLst/>
          </a:prstGeom>
          <a:solidFill>
            <a:schemeClr val="accent2"/>
          </a:solidFill>
        </p:spPr>
        <p:txBody>
          <a:bodyPr wrap="none">
            <a:spAutoFit/>
          </a:bodyPr>
          <a:lstStyle/>
          <a:p>
            <a:r>
              <a:rPr lang="de-DE" dirty="0">
                <a:latin typeface="AdvOT3c2d9f11"/>
                <a:sym typeface="Wingdings" panose="05000000000000000000" pitchFamily="2" charset="2"/>
              </a:rPr>
              <a:t> </a:t>
            </a:r>
            <a:r>
              <a:rPr lang="de-DE" sz="2000" b="1" dirty="0">
                <a:latin typeface="+mj-lt"/>
              </a:rPr>
              <a:t>hospital-</a:t>
            </a:r>
            <a:r>
              <a:rPr lang="de-DE" sz="2000" b="1" dirty="0" err="1">
                <a:latin typeface="+mj-lt"/>
              </a:rPr>
              <a:t>acquired</a:t>
            </a:r>
            <a:r>
              <a:rPr lang="de-DE" sz="2000" b="1" dirty="0">
                <a:latin typeface="+mj-lt"/>
              </a:rPr>
              <a:t> AKI</a:t>
            </a:r>
          </a:p>
        </p:txBody>
      </p:sp>
    </p:spTree>
    <p:extLst>
      <p:ext uri="{BB962C8B-B14F-4D97-AF65-F5344CB8AC3E}">
        <p14:creationId xmlns:p14="http://schemas.microsoft.com/office/powerpoint/2010/main" val="198023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2000" fill="hold"/>
                                        <p:tgtEl>
                                          <p:spTgt spid="2">
                                            <p:txEl>
                                              <p:pRg st="3" end="3"/>
                                            </p:txEl>
                                          </p:spTgt>
                                        </p:tgtEl>
                                        <p:attrNameLst>
                                          <p:attrName>style.color</p:attrName>
                                        </p:attrNameLst>
                                      </p:cBhvr>
                                      <p:to>
                                        <a:schemeClr val="accent2"/>
                                      </p:to>
                                    </p:animClr>
                                  </p:childTnLst>
                                </p:cTn>
                              </p:par>
                              <p:par>
                                <p:cTn id="11" presetID="3" presetClass="emph" presetSubtype="2" fill="hold" nodeType="withEffect">
                                  <p:stCondLst>
                                    <p:cond delay="0"/>
                                  </p:stCondLst>
                                  <p:childTnLst>
                                    <p:animClr clrSpc="rgb" dir="cw">
                                      <p:cBhvr override="childStyle">
                                        <p:cTn id="12" dur="2000" fill="hold"/>
                                        <p:tgtEl>
                                          <p:spTgt spid="2">
                                            <p:txEl>
                                              <p:pRg st="4" end="4"/>
                                            </p:txEl>
                                          </p:spTgt>
                                        </p:tgtEl>
                                        <p:attrNameLst>
                                          <p:attrName>style.color</p:attrName>
                                        </p:attrNameLst>
                                      </p:cBhvr>
                                      <p:to>
                                        <a:schemeClr val="accent2"/>
                                      </p:to>
                                    </p:animClr>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9E141ADC-077C-8A0D-E0CE-E7992AA495A6}"/>
              </a:ext>
            </a:extLst>
          </p:cNvPr>
          <p:cNvPicPr>
            <a:picLocks noChangeAspect="1"/>
          </p:cNvPicPr>
          <p:nvPr/>
        </p:nvPicPr>
        <p:blipFill>
          <a:blip r:embed="rId3"/>
          <a:stretch>
            <a:fillRect/>
          </a:stretch>
        </p:blipFill>
        <p:spPr>
          <a:xfrm>
            <a:off x="1910545" y="656903"/>
            <a:ext cx="8370910" cy="4977298"/>
          </a:xfrm>
          <a:prstGeom prst="rect">
            <a:avLst/>
          </a:prstGeom>
        </p:spPr>
      </p:pic>
    </p:spTree>
    <p:extLst>
      <p:ext uri="{BB962C8B-B14F-4D97-AF65-F5344CB8AC3E}">
        <p14:creationId xmlns:p14="http://schemas.microsoft.com/office/powerpoint/2010/main" val="4172786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846264" y="268226"/>
            <a:ext cx="7920037" cy="649287"/>
          </a:xfrm>
        </p:spPr>
        <p:txBody>
          <a:bodyPr>
            <a:normAutofit fontScale="90000"/>
          </a:bodyPr>
          <a:lstStyle/>
          <a:p>
            <a:pPr eaLnBrk="1" hangingPunct="1"/>
            <a:r>
              <a:rPr lang="de-DE" altLang="de-DE" dirty="0"/>
              <a:t>Definition</a:t>
            </a:r>
            <a:br>
              <a:rPr lang="de-DE" altLang="de-DE" dirty="0"/>
            </a:br>
            <a:r>
              <a:rPr lang="de-DE" altLang="de-DE" sz="3200" dirty="0"/>
              <a:t>Akute </a:t>
            </a:r>
            <a:r>
              <a:rPr lang="de-DE" altLang="de-DE" sz="3200" dirty="0" err="1"/>
              <a:t>Nierenfunktionschädigung</a:t>
            </a:r>
            <a:endParaRPr lang="de-DE" altLang="de-DE" sz="3200" dirty="0"/>
          </a:p>
        </p:txBody>
      </p:sp>
      <p:sp>
        <p:nvSpPr>
          <p:cNvPr id="4" name="Rechteck 3"/>
          <p:cNvSpPr/>
          <p:nvPr/>
        </p:nvSpPr>
        <p:spPr bwMode="auto">
          <a:xfrm>
            <a:off x="1655481" y="1690495"/>
            <a:ext cx="9144000" cy="1871663"/>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lIns="90000" tIns="46800" rIns="90000" bIns="46800" anchor="ctr"/>
          <a:lstStyle/>
          <a:p>
            <a:pPr algn="ctr" eaLnBrk="1" hangingPunct="1">
              <a:defRPr/>
            </a:pPr>
            <a:r>
              <a:rPr lang="de-DE" sz="3200" b="1" dirty="0">
                <a:solidFill>
                  <a:srgbClr val="FF0000"/>
                </a:solidFill>
                <a:latin typeface="Arial" charset="0"/>
                <a:ea typeface="MS PGothic" pitchFamily="34" charset="-128"/>
                <a:cs typeface="Arial" charset="0"/>
              </a:rPr>
              <a:t>Wichtig: </a:t>
            </a:r>
            <a:r>
              <a:rPr lang="de-DE" sz="3200" b="1" dirty="0" err="1">
                <a:solidFill>
                  <a:srgbClr val="FF0000"/>
                </a:solidFill>
                <a:latin typeface="Arial" charset="0"/>
                <a:ea typeface="MS PGothic" pitchFamily="34" charset="-128"/>
                <a:cs typeface="Arial" charset="0"/>
              </a:rPr>
              <a:t>eGFR</a:t>
            </a:r>
            <a:r>
              <a:rPr lang="de-DE" sz="3200" b="1" dirty="0">
                <a:solidFill>
                  <a:srgbClr val="FF0000"/>
                </a:solidFill>
                <a:latin typeface="Arial" charset="0"/>
                <a:ea typeface="MS PGothic" pitchFamily="34" charset="-128"/>
                <a:cs typeface="Arial" charset="0"/>
              </a:rPr>
              <a:t> – Berechnungen </a:t>
            </a:r>
            <a:r>
              <a:rPr lang="de-DE" sz="3200" dirty="0">
                <a:solidFill>
                  <a:srgbClr val="FF0000"/>
                </a:solidFill>
                <a:latin typeface="Arial" charset="0"/>
                <a:ea typeface="MS PGothic" pitchFamily="34" charset="-128"/>
                <a:cs typeface="Arial" charset="0"/>
              </a:rPr>
              <a:t>(MDRD, CG)</a:t>
            </a:r>
            <a:br>
              <a:rPr lang="de-DE" sz="3200" b="1" dirty="0">
                <a:solidFill>
                  <a:srgbClr val="FF0000"/>
                </a:solidFill>
                <a:latin typeface="Arial" charset="0"/>
                <a:ea typeface="MS PGothic" pitchFamily="34" charset="-128"/>
                <a:cs typeface="Arial" charset="0"/>
              </a:rPr>
            </a:br>
            <a:r>
              <a:rPr lang="de-DE" sz="3200" b="1" u="sng" dirty="0">
                <a:solidFill>
                  <a:srgbClr val="FF0000"/>
                </a:solidFill>
                <a:latin typeface="Arial" charset="0"/>
                <a:ea typeface="MS PGothic" pitchFamily="34" charset="-128"/>
                <a:cs typeface="Arial" charset="0"/>
              </a:rPr>
              <a:t>nur</a:t>
            </a:r>
            <a:r>
              <a:rPr lang="de-DE" sz="3200" b="1" dirty="0">
                <a:solidFill>
                  <a:srgbClr val="FF0000"/>
                </a:solidFill>
                <a:latin typeface="Arial" charset="0"/>
                <a:ea typeface="MS PGothic" pitchFamily="34" charset="-128"/>
                <a:cs typeface="Arial" charset="0"/>
              </a:rPr>
              <a:t> für den </a:t>
            </a:r>
            <a:r>
              <a:rPr lang="de-DE" sz="3200" b="1" u="sng" dirty="0">
                <a:solidFill>
                  <a:srgbClr val="FF0000"/>
                </a:solidFill>
                <a:latin typeface="Arial" charset="0"/>
                <a:ea typeface="MS PGothic" pitchFamily="34" charset="-128"/>
                <a:cs typeface="Arial" charset="0"/>
              </a:rPr>
              <a:t>chronischen, stabilen </a:t>
            </a:r>
            <a:r>
              <a:rPr lang="de-DE" sz="3200" b="1" dirty="0">
                <a:solidFill>
                  <a:srgbClr val="FF0000"/>
                </a:solidFill>
                <a:latin typeface="Arial" charset="0"/>
                <a:ea typeface="MS PGothic" pitchFamily="34" charset="-128"/>
                <a:cs typeface="Arial" charset="0"/>
              </a:rPr>
              <a:t>Patienten</a:t>
            </a:r>
          </a:p>
          <a:p>
            <a:pPr algn="ctr" eaLnBrk="1" hangingPunct="1">
              <a:defRPr/>
            </a:pPr>
            <a:br>
              <a:rPr lang="de-DE" sz="1600" b="1" dirty="0">
                <a:solidFill>
                  <a:srgbClr val="FF0000"/>
                </a:solidFill>
                <a:latin typeface="Arial" charset="0"/>
                <a:ea typeface="MS PGothic" pitchFamily="34" charset="-128"/>
                <a:cs typeface="Arial" charset="0"/>
              </a:rPr>
            </a:br>
            <a:r>
              <a:rPr lang="de-DE" sz="3200" b="1" dirty="0">
                <a:solidFill>
                  <a:srgbClr val="FF0000"/>
                </a:solidFill>
                <a:latin typeface="Arial" charset="0"/>
                <a:ea typeface="MS PGothic" pitchFamily="34" charset="-128"/>
                <a:cs typeface="Arial" charset="0"/>
              </a:rPr>
              <a:t>NICHT fürs ANV </a:t>
            </a:r>
          </a:p>
        </p:txBody>
      </p:sp>
      <p:sp>
        <p:nvSpPr>
          <p:cNvPr id="5" name="Rechteck 4"/>
          <p:cNvSpPr/>
          <p:nvPr/>
        </p:nvSpPr>
        <p:spPr bwMode="auto">
          <a:xfrm>
            <a:off x="1567873" y="4148964"/>
            <a:ext cx="9144001" cy="1150938"/>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lIns="90000" tIns="46800" rIns="90000" bIns="46800" anchor="ctr"/>
          <a:lstStyle/>
          <a:p>
            <a:pPr algn="ctr" eaLnBrk="1" hangingPunct="1">
              <a:defRPr/>
            </a:pPr>
            <a:r>
              <a:rPr lang="de-DE" sz="4000" b="1" dirty="0">
                <a:solidFill>
                  <a:srgbClr val="FF0000"/>
                </a:solidFill>
                <a:latin typeface="Arial" charset="0"/>
                <a:ea typeface="MS PGothic" pitchFamily="34" charset="-128"/>
                <a:cs typeface="Arial" charset="0"/>
              </a:rPr>
              <a:t>Kein Pipi </a:t>
            </a:r>
            <a:r>
              <a:rPr lang="de-DE" sz="4000" b="1" dirty="0">
                <a:solidFill>
                  <a:srgbClr val="FF0000"/>
                </a:solidFill>
                <a:latin typeface="Arial" charset="0"/>
                <a:ea typeface="MS PGothic" pitchFamily="34" charset="-128"/>
                <a:cs typeface="Arial" charset="0"/>
                <a:sym typeface="Wingdings" pitchFamily="2" charset="2"/>
              </a:rPr>
              <a:t> keine GFR</a:t>
            </a:r>
          </a:p>
          <a:p>
            <a:pPr algn="ctr" eaLnBrk="1" hangingPunct="1">
              <a:defRPr/>
            </a:pPr>
            <a:r>
              <a:rPr lang="de-DE" sz="2400" dirty="0">
                <a:solidFill>
                  <a:srgbClr val="FF0000"/>
                </a:solidFill>
                <a:latin typeface="Arial" charset="0"/>
                <a:ea typeface="MS PGothic" pitchFamily="34" charset="-128"/>
                <a:cs typeface="Arial" charset="0"/>
                <a:sym typeface="Wingdings" pitchFamily="2" charset="2"/>
              </a:rPr>
              <a:t>(egal wie die Werte sind)</a:t>
            </a:r>
            <a:endParaRPr lang="de-DE" sz="2400" dirty="0">
              <a:solidFill>
                <a:srgbClr val="FF0000"/>
              </a:solidFill>
              <a:latin typeface="Arial" charset="0"/>
              <a:ea typeface="MS PGothic" pitchFamily="34" charset="-128"/>
              <a:cs typeface="Arial" charset="0"/>
            </a:endParaRPr>
          </a:p>
        </p:txBody>
      </p:sp>
      <p:pic>
        <p:nvPicPr>
          <p:cNvPr id="10" name="Grafik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83960" y="6172365"/>
            <a:ext cx="1527914" cy="685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35087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grpId="0" nodeType="clickEffect">
                                  <p:stCondLst>
                                    <p:cond delay="0"/>
                                  </p:stCondLst>
                                  <p:childTnLst>
                                    <p:anim calcmode="lin" valueType="num">
                                      <p:cBhvr additive="base">
                                        <p:cTn id="6" dur="500"/>
                                        <p:tgtEl>
                                          <p:spTgt spid="12290"/>
                                        </p:tgtEl>
                                        <p:attrNameLst>
                                          <p:attrName>ppt_x</p:attrName>
                                        </p:attrNameLst>
                                      </p:cBhvr>
                                      <p:tavLst>
                                        <p:tav tm="0">
                                          <p:val>
                                            <p:strVal val="ppt_x"/>
                                          </p:val>
                                        </p:tav>
                                        <p:tav tm="100000">
                                          <p:val>
                                            <p:strVal val="ppt_x"/>
                                          </p:val>
                                        </p:tav>
                                      </p:tavLst>
                                    </p:anim>
                                    <p:anim calcmode="lin" valueType="num">
                                      <p:cBhvr additive="base">
                                        <p:cTn id="7" dur="500"/>
                                        <p:tgtEl>
                                          <p:spTgt spid="12290"/>
                                        </p:tgtEl>
                                        <p:attrNameLst>
                                          <p:attrName>ppt_y</p:attrName>
                                        </p:attrNameLst>
                                      </p:cBhvr>
                                      <p:tavLst>
                                        <p:tav tm="0">
                                          <p:val>
                                            <p:strVal val="ppt_y"/>
                                          </p:val>
                                        </p:tav>
                                        <p:tav tm="100000">
                                          <p:val>
                                            <p:strVal val="1+ppt_h/2"/>
                                          </p:val>
                                        </p:tav>
                                      </p:tavLst>
                                    </p:anim>
                                    <p:set>
                                      <p:cBhvr>
                                        <p:cTn id="8" dur="1" fill="hold">
                                          <p:stCondLst>
                                            <p:cond delay="499"/>
                                          </p:stCondLst>
                                        </p:cTn>
                                        <p:tgtEl>
                                          <p:spTgt spid="12290"/>
                                        </p:tgtEl>
                                        <p:attrNameLst>
                                          <p:attrName>style.visibility</p:attrName>
                                        </p:attrNameLst>
                                      </p:cBhvr>
                                      <p:to>
                                        <p:strVal val="hidden"/>
                                      </p:to>
                                    </p:set>
                                  </p:childTnLst>
                                </p:cTn>
                              </p:par>
                            </p:childTnLst>
                          </p:cTn>
                        </p:par>
                        <p:par>
                          <p:cTn id="9" fill="hold" nodeType="afterGroup">
                            <p:stCondLst>
                              <p:cond delay="500"/>
                            </p:stCondLst>
                            <p:childTnLst>
                              <p:par>
                                <p:cTn id="10" presetID="5" presetClass="entr" presetSubtype="1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p:cNvSpPr>
            <a:spLocks noGrp="1"/>
          </p:cNvSpPr>
          <p:nvPr>
            <p:ph type="title"/>
          </p:nvPr>
        </p:nvSpPr>
        <p:spPr/>
        <p:txBody>
          <a:bodyPr/>
          <a:lstStyle/>
          <a:p>
            <a:r>
              <a:rPr lang="de-DE" altLang="de-DE"/>
              <a:t>Urin</a:t>
            </a:r>
            <a:endParaRPr lang="de-DE" altLang="de-DE" dirty="0"/>
          </a:p>
        </p:txBody>
      </p:sp>
      <p:pic>
        <p:nvPicPr>
          <p:cNvPr id="28677" name="Grafik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83632" y="959000"/>
            <a:ext cx="6192688" cy="535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feld 9"/>
          <p:cNvSpPr txBox="1"/>
          <p:nvPr/>
        </p:nvSpPr>
        <p:spPr>
          <a:xfrm>
            <a:off x="3647728" y="6309321"/>
            <a:ext cx="5503976" cy="461665"/>
          </a:xfrm>
          <a:prstGeom prst="rect">
            <a:avLst/>
          </a:prstGeom>
          <a:noFill/>
        </p:spPr>
        <p:txBody>
          <a:bodyPr wrap="square" rtlCol="0">
            <a:spAutoFit/>
          </a:bodyPr>
          <a:lstStyle/>
          <a:p>
            <a:pPr algn="r"/>
            <a:r>
              <a:rPr lang="de-DE" sz="1200" dirty="0">
                <a:solidFill>
                  <a:schemeClr val="accent1"/>
                </a:solidFill>
                <a:hlinkClick r:id="rId4" action="ppaction://hlinkfile"/>
              </a:rPr>
              <a:t>Hafer, C. and J. T. Kielstein (2015). </a:t>
            </a:r>
            <a:r>
              <a:rPr lang="de-DE" sz="1200" b="1" dirty="0">
                <a:solidFill>
                  <a:schemeClr val="accent1"/>
                </a:solidFill>
                <a:hlinkClick r:id="rId4" action="ppaction://hlinkfile"/>
              </a:rPr>
              <a:t>"Akute Nierenschädigung." </a:t>
            </a:r>
          </a:p>
          <a:p>
            <a:pPr algn="r"/>
            <a:r>
              <a:rPr lang="de-DE" sz="1200" u="sng" dirty="0">
                <a:solidFill>
                  <a:schemeClr val="accent1"/>
                </a:solidFill>
                <a:hlinkClick r:id="rId4" action="ppaction://hlinkfile"/>
              </a:rPr>
              <a:t>Intensivmedizin up2date</a:t>
            </a:r>
            <a:r>
              <a:rPr lang="de-DE" sz="1200" dirty="0">
                <a:solidFill>
                  <a:schemeClr val="accent1"/>
                </a:solidFill>
                <a:hlinkClick r:id="rId4" action="ppaction://hlinkfile"/>
              </a:rPr>
              <a:t> </a:t>
            </a:r>
            <a:r>
              <a:rPr lang="de-DE" sz="1200" b="1" dirty="0">
                <a:solidFill>
                  <a:schemeClr val="accent1"/>
                </a:solidFill>
                <a:hlinkClick r:id="rId4" action="ppaction://hlinkfile"/>
              </a:rPr>
              <a:t>11</a:t>
            </a:r>
            <a:r>
              <a:rPr lang="de-DE" sz="1200" dirty="0">
                <a:solidFill>
                  <a:schemeClr val="accent1"/>
                </a:solidFill>
                <a:hlinkClick r:id="rId4" action="ppaction://hlinkfile"/>
              </a:rPr>
              <a:t>(03): 229-244.</a:t>
            </a:r>
            <a:endParaRPr lang="de-DE" sz="1200" dirty="0">
              <a:solidFill>
                <a:schemeClr val="accent1"/>
              </a:solidFill>
            </a:endParaRPr>
          </a:p>
        </p:txBody>
      </p:sp>
      <p:sp>
        <p:nvSpPr>
          <p:cNvPr id="2" name="Textfeld 1"/>
          <p:cNvSpPr txBox="1"/>
          <p:nvPr/>
        </p:nvSpPr>
        <p:spPr>
          <a:xfrm>
            <a:off x="5879976" y="4065394"/>
            <a:ext cx="2536656" cy="646331"/>
          </a:xfrm>
          <a:prstGeom prst="rect">
            <a:avLst/>
          </a:prstGeom>
          <a:solidFill>
            <a:schemeClr val="bg1"/>
          </a:solidFill>
          <a:ln>
            <a:solidFill>
              <a:schemeClr val="accent2"/>
            </a:solidFill>
          </a:ln>
        </p:spPr>
        <p:txBody>
          <a:bodyPr wrap="none" rtlCol="0">
            <a:spAutoFit/>
          </a:bodyPr>
          <a:lstStyle/>
          <a:p>
            <a:r>
              <a:rPr lang="de-DE" b="1" dirty="0">
                <a:solidFill>
                  <a:schemeClr val="accent2"/>
                </a:solidFill>
              </a:rPr>
              <a:t>Keine Restfunktion</a:t>
            </a:r>
          </a:p>
          <a:p>
            <a:r>
              <a:rPr lang="de-DE" b="1" dirty="0">
                <a:solidFill>
                  <a:schemeClr val="accent2"/>
                </a:solidFill>
                <a:sym typeface="Wingdings" panose="05000000000000000000" pitchFamily="2" charset="2"/>
              </a:rPr>
              <a:t> Dialyse unabwendbar</a:t>
            </a:r>
            <a:endParaRPr lang="de-DE" b="1" dirty="0">
              <a:solidFill>
                <a:schemeClr val="accent2"/>
              </a:solidFill>
            </a:endParaRPr>
          </a:p>
        </p:txBody>
      </p:sp>
      <p:sp>
        <p:nvSpPr>
          <p:cNvPr id="8" name="Textfeld 7"/>
          <p:cNvSpPr txBox="1"/>
          <p:nvPr/>
        </p:nvSpPr>
        <p:spPr>
          <a:xfrm>
            <a:off x="3287689" y="4149080"/>
            <a:ext cx="2035237" cy="369332"/>
          </a:xfrm>
          <a:prstGeom prst="rect">
            <a:avLst/>
          </a:prstGeom>
          <a:solidFill>
            <a:schemeClr val="bg1"/>
          </a:solidFill>
          <a:ln>
            <a:solidFill>
              <a:srgbClr val="FFC000"/>
            </a:solidFill>
          </a:ln>
        </p:spPr>
        <p:txBody>
          <a:bodyPr wrap="none" rtlCol="0">
            <a:spAutoFit/>
          </a:bodyPr>
          <a:lstStyle/>
          <a:p>
            <a:r>
              <a:rPr lang="de-DE" b="1" dirty="0">
                <a:solidFill>
                  <a:srgbClr val="FFC000"/>
                </a:solidFill>
              </a:rPr>
              <a:t>wenig Restfunktion</a:t>
            </a:r>
          </a:p>
        </p:txBody>
      </p:sp>
      <p:sp>
        <p:nvSpPr>
          <p:cNvPr id="9" name="Textfeld 8"/>
          <p:cNvSpPr txBox="1"/>
          <p:nvPr/>
        </p:nvSpPr>
        <p:spPr>
          <a:xfrm>
            <a:off x="6047801" y="1877757"/>
            <a:ext cx="2550378" cy="369332"/>
          </a:xfrm>
          <a:prstGeom prst="rect">
            <a:avLst/>
          </a:prstGeom>
          <a:solidFill>
            <a:schemeClr val="bg1"/>
          </a:solidFill>
          <a:ln>
            <a:solidFill>
              <a:srgbClr val="00B050"/>
            </a:solidFill>
          </a:ln>
        </p:spPr>
        <p:txBody>
          <a:bodyPr wrap="none" rtlCol="0">
            <a:spAutoFit/>
          </a:bodyPr>
          <a:lstStyle/>
          <a:p>
            <a:r>
              <a:rPr lang="de-DE" b="1" dirty="0">
                <a:solidFill>
                  <a:srgbClr val="00B050"/>
                </a:solidFill>
              </a:rPr>
              <a:t>(noch) gute Restfunktion</a:t>
            </a:r>
          </a:p>
        </p:txBody>
      </p:sp>
      <p:sp>
        <p:nvSpPr>
          <p:cNvPr id="11" name="Textfeld 10"/>
          <p:cNvSpPr txBox="1"/>
          <p:nvPr/>
        </p:nvSpPr>
        <p:spPr>
          <a:xfrm>
            <a:off x="3215680" y="1889555"/>
            <a:ext cx="1531958" cy="369332"/>
          </a:xfrm>
          <a:prstGeom prst="rect">
            <a:avLst/>
          </a:prstGeom>
          <a:solidFill>
            <a:schemeClr val="bg1"/>
          </a:solidFill>
          <a:ln>
            <a:solidFill>
              <a:srgbClr val="00B050"/>
            </a:solidFill>
          </a:ln>
        </p:spPr>
        <p:txBody>
          <a:bodyPr wrap="none" rtlCol="0">
            <a:spAutoFit/>
          </a:bodyPr>
          <a:lstStyle/>
          <a:p>
            <a:r>
              <a:rPr lang="de-DE" b="1" dirty="0">
                <a:solidFill>
                  <a:srgbClr val="00B050"/>
                </a:solidFill>
              </a:rPr>
              <a:t>Keine Dialyse!</a:t>
            </a:r>
          </a:p>
        </p:txBody>
      </p:sp>
      <p:sp>
        <p:nvSpPr>
          <p:cNvPr id="12" name="Rechteck 11">
            <a:extLst>
              <a:ext uri="{FF2B5EF4-FFF2-40B4-BE49-F238E27FC236}">
                <a16:creationId xmlns:a16="http://schemas.microsoft.com/office/drawing/2014/main" id="{B73462FD-30A1-48A6-83EA-0ED86100DBB3}"/>
              </a:ext>
            </a:extLst>
          </p:cNvPr>
          <p:cNvSpPr/>
          <p:nvPr/>
        </p:nvSpPr>
        <p:spPr bwMode="auto">
          <a:xfrm>
            <a:off x="1487488" y="5014366"/>
            <a:ext cx="9144001" cy="1150938"/>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lIns="90000" tIns="46800" rIns="90000" bIns="46800" anchor="ctr"/>
          <a:lstStyle/>
          <a:p>
            <a:pPr algn="ctr" eaLnBrk="1" hangingPunct="1">
              <a:defRPr/>
            </a:pPr>
            <a:r>
              <a:rPr lang="de-DE" sz="4000" b="1" dirty="0">
                <a:solidFill>
                  <a:srgbClr val="FF0000"/>
                </a:solidFill>
                <a:latin typeface="Arial" charset="0"/>
                <a:ea typeface="MS PGothic" pitchFamily="34" charset="-128"/>
                <a:cs typeface="Arial" charset="0"/>
              </a:rPr>
              <a:t>Kein Pipi </a:t>
            </a:r>
            <a:r>
              <a:rPr lang="de-DE" sz="4000" b="1" dirty="0">
                <a:solidFill>
                  <a:srgbClr val="FF0000"/>
                </a:solidFill>
                <a:latin typeface="Arial" charset="0"/>
                <a:ea typeface="MS PGothic" pitchFamily="34" charset="-128"/>
                <a:cs typeface="Arial" charset="0"/>
                <a:sym typeface="Wingdings" pitchFamily="2" charset="2"/>
              </a:rPr>
              <a:t> keine GFR</a:t>
            </a:r>
          </a:p>
          <a:p>
            <a:pPr algn="ctr" eaLnBrk="1" hangingPunct="1">
              <a:defRPr/>
            </a:pPr>
            <a:r>
              <a:rPr lang="de-DE" sz="2400" dirty="0">
                <a:solidFill>
                  <a:srgbClr val="FF0000"/>
                </a:solidFill>
                <a:latin typeface="Arial" charset="0"/>
                <a:ea typeface="MS PGothic" pitchFamily="34" charset="-128"/>
                <a:cs typeface="Arial" charset="0"/>
                <a:sym typeface="Wingdings" pitchFamily="2" charset="2"/>
              </a:rPr>
              <a:t>(egal wie die Werte sind)</a:t>
            </a:r>
            <a:endParaRPr lang="de-DE" sz="2400" dirty="0">
              <a:solidFill>
                <a:srgbClr val="FF0000"/>
              </a:solidFill>
              <a:latin typeface="Arial" charset="0"/>
              <a:ea typeface="MS PGothic" pitchFamily="34" charset="-128"/>
              <a:cs typeface="Arial" charset="0"/>
            </a:endParaRPr>
          </a:p>
        </p:txBody>
      </p:sp>
    </p:spTree>
    <p:extLst>
      <p:ext uri="{BB962C8B-B14F-4D97-AF65-F5344CB8AC3E}">
        <p14:creationId xmlns:p14="http://schemas.microsoft.com/office/powerpoint/2010/main" val="307480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heckerboard(across)">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1" grpId="0" animBg="1"/>
      <p:bldP spid="12" grpId="0" animBg="1"/>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ortragsvolage Vorlage Kattenbühl.potx" id="{9B9A45B1-AFEA-4154-9F7A-7C1990B18B62}" vid="{46AD6BA6-D27B-4AE2-8E3C-C11A727EBFD2}"/>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Vortragsvolage Vorlage Kattenbühl</Template>
  <TotalTime>0</TotalTime>
  <Words>4386</Words>
  <Application>Microsoft Office PowerPoint</Application>
  <PresentationFormat>Breitbild</PresentationFormat>
  <Paragraphs>358</Paragraphs>
  <Slides>68</Slides>
  <Notes>37</Notes>
  <HiddenSlides>0</HiddenSlides>
  <MMClips>0</MMClips>
  <ScaleCrop>false</ScaleCrop>
  <HeadingPairs>
    <vt:vector size="6" baseType="variant">
      <vt:variant>
        <vt:lpstr>Verwendete Schriftarten</vt:lpstr>
      </vt:variant>
      <vt:variant>
        <vt:i4>11</vt:i4>
      </vt:variant>
      <vt:variant>
        <vt:lpstr>Design</vt:lpstr>
      </vt:variant>
      <vt:variant>
        <vt:i4>1</vt:i4>
      </vt:variant>
      <vt:variant>
        <vt:lpstr>Folientitel</vt:lpstr>
      </vt:variant>
      <vt:variant>
        <vt:i4>68</vt:i4>
      </vt:variant>
    </vt:vector>
  </HeadingPairs>
  <TitlesOfParts>
    <vt:vector size="80" baseType="lpstr">
      <vt:lpstr>MS PGothic</vt:lpstr>
      <vt:lpstr>MS PGothic</vt:lpstr>
      <vt:lpstr>AdvOT3c2d9f11</vt:lpstr>
      <vt:lpstr>Arial</vt:lpstr>
      <vt:lpstr>Calibri</vt:lpstr>
      <vt:lpstr>Calibri Light</vt:lpstr>
      <vt:lpstr>inherit</vt:lpstr>
      <vt:lpstr>Open Sans</vt:lpstr>
      <vt:lpstr>StarSymbol</vt:lpstr>
      <vt:lpstr>Times New Roman</vt:lpstr>
      <vt:lpstr>Wingdings</vt:lpstr>
      <vt:lpstr>Office</vt:lpstr>
      <vt:lpstr>ADQI23..? oder  „Wie man ein Nierenversagen verhindern kann.“ </vt:lpstr>
      <vt:lpstr>Wie man ein Nierenversagen verhindern kann?</vt:lpstr>
      <vt:lpstr>Inzidenz akuter Nierenschädigung und assoziierte Mortalität im Krankenhaus  KHADZHYNOV et al. Dtsch Ärztebl Int  2019; 116(22):397-404.  </vt:lpstr>
      <vt:lpstr>Frühzeitige Detektion: Risikofaktoren</vt:lpstr>
      <vt:lpstr>Präventive Maßnahmen und Diagnostik</vt:lpstr>
      <vt:lpstr>PowerPoint-Präsentation</vt:lpstr>
      <vt:lpstr>PowerPoint-Präsentation</vt:lpstr>
      <vt:lpstr>Definition Akute Nierenfunktionschädigung</vt:lpstr>
      <vt:lpstr>Urin</vt:lpstr>
      <vt:lpstr>Was ist Maggi, was Pipi </vt:lpstr>
      <vt:lpstr>Patient</vt:lpstr>
      <vt:lpstr>Klassische Lasixfragen</vt:lpstr>
      <vt:lpstr>Diuretika</vt:lpstr>
      <vt:lpstr>Furosemid Stress-Test  CHAWLA et al. Crit Care 2013; 17(5):R207  </vt:lpstr>
      <vt:lpstr>Sequentielle Anwendung von Furosemid Stress-Test gefolgt (2 h) von der TIMP-2*IGFBP-7-Messung verbessert Prädiktion der Dialysepflicht Palmowski et al. Annals of Intensive Care. 2024; 14(1):111  </vt:lpstr>
      <vt:lpstr>Bedeutung der Urinausscheidung für die AKI Diagnose</vt:lpstr>
      <vt:lpstr>Neue Definition der Urinausscheidungskriterien für AKI bei Intensivpatient:innen im Vergleich zur KDIGO Definition </vt:lpstr>
      <vt:lpstr>Vergleich von automatischer und manueller Kontrolle der Diurese auf der Intensivstation MINOR et al. Sci Rep 2021; 11(1):17429    </vt:lpstr>
      <vt:lpstr>Vergleich von automatischer und manueller Kontrolle der Diurese auf der Intensivstation</vt:lpstr>
      <vt:lpstr>Pharmakologische Strategien bei AKI  PICKKERS et al., Intensive Care Med. 2022;48(12):1796-1798  </vt:lpstr>
      <vt:lpstr>Hämodynamische Optimierung Levosimendan</vt:lpstr>
      <vt:lpstr>Nephrotoxine und AKI im Krakenhaus</vt:lpstr>
      <vt:lpstr>Unterschiedliche Effekte von Medikamenten auf die Nierenfunktion  OSTERMANN et al. Kidney International 2020; 98, 294–309  </vt:lpstr>
      <vt:lpstr>Just give contrast !  https://twitter.com/DGlaucomflecken/status/1672422772612689920.   </vt:lpstr>
      <vt:lpstr>Propofol ist besser als Midazolam</vt:lpstr>
      <vt:lpstr>Ermöglichen Aminosäuren Nephro- Protektion?</vt:lpstr>
      <vt:lpstr>Renale Funktionsreserve  Cristina Popa @ nephroseeker</vt:lpstr>
      <vt:lpstr>Aminosäurenmischung in einer Dosis von 2 g pro Kilogramm idealen Körpergewichts pro Tag reduziert AKI bei herzchirurgischen Patient:innen Landoni et al., N Engl J Med .2024; 391(8):687-698  </vt:lpstr>
      <vt:lpstr>Aminosäurenmischung in einer Dosis von 2 g pro Kilogramm idealen Körpergewichts pro Tag reduziert AKI bei herzchirurgischen Patient:innen Landoni et al., N Engl J Med .2024; 391(8):687-698  </vt:lpstr>
      <vt:lpstr>Aminosäurenmischung in einer Dosis von 2 g pro Kilogramm idealen Körpergewichts pro Tag reduziert AKI bei herzchirurgischen Patient:innen Landoni et al., N Engl J Med .2024; 391(8):687-698  </vt:lpstr>
      <vt:lpstr>Aminosäurenmischung in einer Dosis von 2 g pro Kilogramm idealen Körpergewichts pro Tag reduziert AKI bei herzchirurgischen Patient:innen Landoni et al., N Engl J Med .2024; 391(8):687-698  </vt:lpstr>
      <vt:lpstr>Aminosäurenmischung in einer Dosis von 2 g pro Kilogramm idealen Körpergewichts pro Tag reduziert AKI bei herzchirurgischen Patient:innen Landoni et al., N Engl J Med .2024; 391(8):687-698  </vt:lpstr>
      <vt:lpstr>Hämodynamische Optimierung  Ziel- Blutdruck</vt:lpstr>
      <vt:lpstr>Hämodynamische Optimierung Früher Einsatz von Vasopressin </vt:lpstr>
      <vt:lpstr>Volumen </vt:lpstr>
      <vt:lpstr>„Wenn 5 Liter nicht helfen, dann 10 auch nicht“</vt:lpstr>
      <vt:lpstr>(Zu viel) Volumen für die Niere …</vt:lpstr>
      <vt:lpstr>Ist die Vermeidung einer positiven Flüssigkeitsbilanz mit einem verbesserten Überleben assoziiert   (POids INtensive CARE 2)</vt:lpstr>
      <vt:lpstr>Was soll ich geben?</vt:lpstr>
      <vt:lpstr>PowerPoint-Präsentation</vt:lpstr>
      <vt:lpstr>PowerPoint-Präsentation</vt:lpstr>
      <vt:lpstr>PowerPoint-Präsentation</vt:lpstr>
      <vt:lpstr>PowerPoint-Präsentation</vt:lpstr>
      <vt:lpstr>Ziele der Volumentherapie</vt:lpstr>
      <vt:lpstr>Ergebnisse</vt:lpstr>
      <vt:lpstr>FACCT:   Volumenbilanzierung, Diuretikamortalität bei AKI</vt:lpstr>
      <vt:lpstr>Ist Volumen für die Niere gut ?</vt:lpstr>
      <vt:lpstr>„Viel hilft viel“ …. dachten wir</vt:lpstr>
      <vt:lpstr> Flüssigkeitstherapie: einfaches Management</vt:lpstr>
      <vt:lpstr>Flüssigkeitsmanagment bei kritisch Kranken</vt:lpstr>
      <vt:lpstr>PowerPoint-Präsentation</vt:lpstr>
      <vt:lpstr> Einfluss des Zeitpunktes des Beginns der Nierenersatztherapie auf das Überleben  CHEN et al. Clin Kidney J 2022; 15(5):974-984</vt:lpstr>
      <vt:lpstr>PowerPoint-Präsentation</vt:lpstr>
      <vt:lpstr>Phosphathaltige Hämofiltrationslösungen sind mit Verweildauerreduktion assoziiert  BASTIN et al. Clin J Am Soc Nephrol 2022 Apr 27;17(5):634-642</vt:lpstr>
      <vt:lpstr>….auch bei SLED benötigen wir Phosphatsubtitution  DI MARIO et al. Nephrol Dial Transplant Nephrol Dial Transplant  2022;37(12):2505-2513</vt:lpstr>
      <vt:lpstr>PowerPoint-Präsentation</vt:lpstr>
      <vt:lpstr>PowerPoint-Präsentation</vt:lpstr>
      <vt:lpstr>PowerPoint-Präsentation</vt:lpstr>
      <vt:lpstr>Was schließen wir für die Praxis:</vt:lpstr>
      <vt:lpstr>PowerPoint-Präsentation</vt:lpstr>
      <vt:lpstr>TDM - Messen ist besser als schätzen   HAGEL et al.  Intensive Care Med 2022; 48(3):311-321.  </vt:lpstr>
      <vt:lpstr>„Das nehme ich mal mit“  Entfernung von Antiinfektiva unter extrakorporaler Therapie  Kielstein , Nachtigall, Schmidt Die Nephrologie 2024; 19(4):227-233   </vt:lpstr>
      <vt:lpstr>AS-Zufuhr bei Intensiv - Ernährung</vt:lpstr>
      <vt:lpstr>PROTECTIVE Trial, multinational, doppelblind</vt:lpstr>
      <vt:lpstr>„Das nehme ich mal mit“  Entfernung von Antiinfektiva unter extrakorporaler Therapie </vt:lpstr>
      <vt:lpstr>Ist ischämische Präkonditionierung hilfreich?</vt:lpstr>
      <vt:lpstr>Früher Vogel fängt den Wurm.</vt:lpstr>
      <vt:lpstr>Wann entwickeln Patienten ein AKI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Nierenmanifestation(en) bei  MGUS, Plasmozytom  und Amyloidose</dc:title>
  <dc:creator>Carsten Hafer</dc:creator>
  <cp:lastModifiedBy>Carsten Hafer</cp:lastModifiedBy>
  <cp:revision>12</cp:revision>
  <dcterms:created xsi:type="dcterms:W3CDTF">2023-06-25T10:05:44Z</dcterms:created>
  <dcterms:modified xsi:type="dcterms:W3CDTF">2025-03-13T06:50:51Z</dcterms:modified>
</cp:coreProperties>
</file>