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handoutMasterIdLst>
    <p:handoutMasterId r:id="rId86"/>
  </p:handoutMasterIdLst>
  <p:sldIdLst>
    <p:sldId id="438" r:id="rId2"/>
    <p:sldId id="1833" r:id="rId3"/>
    <p:sldId id="448" r:id="rId4"/>
    <p:sldId id="541" r:id="rId5"/>
    <p:sldId id="278" r:id="rId6"/>
    <p:sldId id="480" r:id="rId7"/>
    <p:sldId id="548" r:id="rId8"/>
    <p:sldId id="543" r:id="rId9"/>
    <p:sldId id="481" r:id="rId10"/>
    <p:sldId id="542" r:id="rId11"/>
    <p:sldId id="540" r:id="rId12"/>
    <p:sldId id="441" r:id="rId13"/>
    <p:sldId id="310" r:id="rId14"/>
    <p:sldId id="308" r:id="rId15"/>
    <p:sldId id="508" r:id="rId16"/>
    <p:sldId id="550" r:id="rId17"/>
    <p:sldId id="538" r:id="rId18"/>
    <p:sldId id="552" r:id="rId19"/>
    <p:sldId id="553" r:id="rId20"/>
    <p:sldId id="1832" r:id="rId21"/>
    <p:sldId id="356" r:id="rId22"/>
    <p:sldId id="442" r:id="rId23"/>
    <p:sldId id="443" r:id="rId24"/>
    <p:sldId id="659" r:id="rId25"/>
    <p:sldId id="444" r:id="rId26"/>
    <p:sldId id="1721" r:id="rId27"/>
    <p:sldId id="1729" r:id="rId28"/>
    <p:sldId id="445" r:id="rId29"/>
    <p:sldId id="1952" r:id="rId30"/>
    <p:sldId id="1722" r:id="rId31"/>
    <p:sldId id="1808" r:id="rId32"/>
    <p:sldId id="2141412951" r:id="rId33"/>
    <p:sldId id="446" r:id="rId34"/>
    <p:sldId id="2141412956" r:id="rId35"/>
    <p:sldId id="2141412957" r:id="rId36"/>
    <p:sldId id="1828" r:id="rId37"/>
    <p:sldId id="393" r:id="rId38"/>
    <p:sldId id="1730" r:id="rId39"/>
    <p:sldId id="1731" r:id="rId40"/>
    <p:sldId id="483" r:id="rId41"/>
    <p:sldId id="526" r:id="rId42"/>
    <p:sldId id="450" r:id="rId43"/>
    <p:sldId id="2141412954" r:id="rId44"/>
    <p:sldId id="1829" r:id="rId45"/>
    <p:sldId id="463" r:id="rId46"/>
    <p:sldId id="2141412952" r:id="rId47"/>
    <p:sldId id="268" r:id="rId48"/>
    <p:sldId id="454" r:id="rId49"/>
    <p:sldId id="452" r:id="rId50"/>
    <p:sldId id="334" r:id="rId51"/>
    <p:sldId id="330" r:id="rId52"/>
    <p:sldId id="456" r:id="rId53"/>
    <p:sldId id="458" r:id="rId54"/>
    <p:sldId id="464" r:id="rId55"/>
    <p:sldId id="466" r:id="rId56"/>
    <p:sldId id="408" r:id="rId57"/>
    <p:sldId id="416" r:id="rId58"/>
    <p:sldId id="537" r:id="rId59"/>
    <p:sldId id="523" r:id="rId60"/>
    <p:sldId id="307" r:id="rId61"/>
    <p:sldId id="528" r:id="rId62"/>
    <p:sldId id="1943" r:id="rId63"/>
    <p:sldId id="1944" r:id="rId64"/>
    <p:sldId id="1906" r:id="rId65"/>
    <p:sldId id="1945" r:id="rId66"/>
    <p:sldId id="1935" r:id="rId67"/>
    <p:sldId id="1947" r:id="rId68"/>
    <p:sldId id="1931" r:id="rId69"/>
    <p:sldId id="1925" r:id="rId70"/>
    <p:sldId id="1948" r:id="rId71"/>
    <p:sldId id="461" r:id="rId72"/>
    <p:sldId id="535" r:id="rId73"/>
    <p:sldId id="462" r:id="rId74"/>
    <p:sldId id="332" r:id="rId75"/>
    <p:sldId id="465" r:id="rId76"/>
    <p:sldId id="2141412955" r:id="rId77"/>
    <p:sldId id="1949" r:id="rId78"/>
    <p:sldId id="1950" r:id="rId79"/>
    <p:sldId id="1951" r:id="rId80"/>
    <p:sldId id="362" r:id="rId81"/>
    <p:sldId id="530" r:id="rId82"/>
    <p:sldId id="516" r:id="rId83"/>
    <p:sldId id="271" r:id="rId84"/>
  </p:sldIdLst>
  <p:sldSz cx="9144000" cy="6858000" type="screen4x3"/>
  <p:notesSz cx="6858000" cy="9144000"/>
  <p:defaultTextStyle>
    <a:defPPr>
      <a:defRPr lang="de-DE"/>
    </a:defPPr>
    <a:lvl1pPr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1pPr>
    <a:lvl2pPr marL="4572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2pPr>
    <a:lvl3pPr marL="9144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3pPr>
    <a:lvl4pPr marL="13716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4pPr>
    <a:lvl5pPr marL="18288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0693DF-41CF-F2D3-698E-13D289D5BDDD}" name="Brünger, Katharina" initials="BK" userId="S::katharina.bruenger@viforpharma.com::378bf261-ba9c-4250-9189-07e25af237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9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74438" autoAdjust="0"/>
  </p:normalViewPr>
  <p:slideViewPr>
    <p:cSldViewPr>
      <p:cViewPr varScale="1">
        <p:scale>
          <a:sx n="84" d="100"/>
          <a:sy n="84" d="100"/>
        </p:scale>
        <p:origin x="231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10566"/>
    </p:cViewPr>
  </p:sorterViewPr>
  <p:notesViewPr>
    <p:cSldViewPr>
      <p:cViewPr varScale="1">
        <p:scale>
          <a:sx n="66" d="100"/>
          <a:sy n="66" d="100"/>
        </p:scale>
        <p:origin x="2280"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55F513-A561-4D4D-AC0F-C31697E36673}" type="datetimeFigureOut">
              <a:rPr lang="de-DE" smtClean="0"/>
              <a:t>20.11.2023</a:t>
            </a:fld>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B67262-3383-4D67-BBA7-EAC4FA87120B}" type="slidenum">
              <a:rPr lang="de-DE" smtClean="0"/>
              <a:t>‹Nr.›</a:t>
            </a:fld>
            <a:endParaRPr lang="de-DE"/>
          </a:p>
        </p:txBody>
      </p:sp>
      <p:sp>
        <p:nvSpPr>
          <p:cNvPr id="7" name="Rectangle 5"/>
          <p:cNvSpPr>
            <a:spLocks noGrp="1" noChangeArrowheads="1"/>
          </p:cNvSpPr>
          <p:nvPr>
            <p:ph type="ftr" sz="quarter" idx="2"/>
          </p:nvPr>
        </p:nvSpPr>
        <p:spPr bwMode="auto">
          <a:xfrm>
            <a:off x="620688" y="8680987"/>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48094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200">
                <a:latin typeface="Times New Roman" panose="02020603050405020304" pitchFamily="18" charset="0"/>
              </a:defRPr>
            </a:lvl1pPr>
          </a:lstStyle>
          <a:p>
            <a:endParaRPr lang="de-DE" altLang="de-DE"/>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endParaRPr lang="de-DE" altLang="de-DE"/>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fld id="{AA55AA2F-4E93-4509-85C8-CCA704B7FAFC}" type="slidenum">
              <a:rPr lang="de-DE" altLang="de-DE"/>
              <a:pPr/>
              <a:t>‹Nr.›</a:t>
            </a:fld>
            <a:endParaRPr lang="de-DE" altLang="de-DE"/>
          </a:p>
        </p:txBody>
      </p:sp>
      <p:sp>
        <p:nvSpPr>
          <p:cNvPr id="8" name="Rectangle 5"/>
          <p:cNvSpPr>
            <a:spLocks noGrp="1" noChangeArrowheads="1"/>
          </p:cNvSpPr>
          <p:nvPr>
            <p:ph type="ftr" sz="quarter" idx="4"/>
          </p:nvPr>
        </p:nvSpPr>
        <p:spPr bwMode="auto">
          <a:xfrm>
            <a:off x="476672" y="8686800"/>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7088963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a:t>
            </a:fld>
            <a:endParaRPr lang="de-DE" altLang="de-DE"/>
          </a:p>
        </p:txBody>
      </p:sp>
    </p:spTree>
    <p:extLst>
      <p:ext uri="{BB962C8B-B14F-4D97-AF65-F5344CB8AC3E}">
        <p14:creationId xmlns:p14="http://schemas.microsoft.com/office/powerpoint/2010/main" val="3468322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10</a:t>
            </a:fld>
            <a:endParaRPr lang="de-DE" altLang="de-DE"/>
          </a:p>
        </p:txBody>
      </p:sp>
    </p:spTree>
    <p:extLst>
      <p:ext uri="{BB962C8B-B14F-4D97-AF65-F5344CB8AC3E}">
        <p14:creationId xmlns:p14="http://schemas.microsoft.com/office/powerpoint/2010/main" val="3493942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11</a:t>
            </a:fld>
            <a:endParaRPr lang="de-DE" altLang="de-DE"/>
          </a:p>
        </p:txBody>
      </p:sp>
    </p:spTree>
    <p:extLst>
      <p:ext uri="{BB962C8B-B14F-4D97-AF65-F5344CB8AC3E}">
        <p14:creationId xmlns:p14="http://schemas.microsoft.com/office/powerpoint/2010/main" val="208781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8016EA8A-1E08-48FC-9D8C-882FA9629FE0}"/>
              </a:ext>
            </a:extLst>
          </p:cNvPr>
          <p:cNvSpPr>
            <a:spLocks noGrp="1" noRot="1" noChangeAspect="1" noTextEdit="1"/>
          </p:cNvSpPr>
          <p:nvPr>
            <p:ph type="sldImg"/>
          </p:nvPr>
        </p:nvSpPr>
        <p:spPr>
          <a:ln/>
        </p:spPr>
      </p:sp>
      <p:sp>
        <p:nvSpPr>
          <p:cNvPr id="13315" name="Notizenplatzhalter 2">
            <a:extLst>
              <a:ext uri="{FF2B5EF4-FFF2-40B4-BE49-F238E27FC236}">
                <a16:creationId xmlns:a16="http://schemas.microsoft.com/office/drawing/2014/main" id="{DF2F7B01-F18B-45BC-9061-0992E20BD8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13316" name="Foliennummernplatzhalter 3">
            <a:extLst>
              <a:ext uri="{FF2B5EF4-FFF2-40B4-BE49-F238E27FC236}">
                <a16:creationId xmlns:a16="http://schemas.microsoft.com/office/drawing/2014/main" id="{1E5CF3FE-22BC-493C-B762-B3C77FF18F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14CC1081-3055-4231-A6E2-DC750D3C7C02}" type="slidenum">
              <a:rPr lang="de-DE" altLang="de-DE" sz="1200" smtClean="0"/>
              <a:pPr/>
              <a:t>12</a:t>
            </a:fld>
            <a:endParaRPr lang="de-DE" altLang="de-DE" sz="1200"/>
          </a:p>
        </p:txBody>
      </p:sp>
    </p:spTree>
    <p:extLst>
      <p:ext uri="{BB962C8B-B14F-4D97-AF65-F5344CB8AC3E}">
        <p14:creationId xmlns:p14="http://schemas.microsoft.com/office/powerpoint/2010/main" val="2950722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rgbClr val="00799B"/>
                </a:solidFill>
                <a:latin typeface="Times New Roman" panose="02020603050405020304" pitchFamily="18" charset="0"/>
                <a:ea typeface="+mn-ea"/>
                <a:cs typeface="+mn-cs"/>
              </a:rPr>
              <a:t>Palmer, B.F. and D.J. Clegg, </a:t>
            </a:r>
            <a:r>
              <a:rPr lang="en-US" sz="1200" b="1" i="1" kern="1200" dirty="0">
                <a:solidFill>
                  <a:srgbClr val="00799B"/>
                </a:solidFill>
                <a:latin typeface="Times New Roman" panose="02020603050405020304" pitchFamily="18" charset="0"/>
                <a:ea typeface="+mn-ea"/>
                <a:cs typeface="+mn-cs"/>
              </a:rPr>
              <a:t>Electrolyte Disturbances in Patients with Chronic Alcohol-Use Disorder.</a:t>
            </a:r>
            <a:r>
              <a:rPr lang="en-US" sz="1200" b="1" kern="1200" dirty="0">
                <a:solidFill>
                  <a:srgbClr val="00799B"/>
                </a:solidFill>
                <a:latin typeface="Times New Roman" panose="02020603050405020304" pitchFamily="18" charset="0"/>
                <a:ea typeface="+mn-ea"/>
                <a:cs typeface="+mn-cs"/>
              </a:rPr>
              <a:t> </a:t>
            </a:r>
            <a:r>
              <a:rPr lang="en-US" sz="1200" kern="1200" dirty="0">
                <a:solidFill>
                  <a:srgbClr val="00799B"/>
                </a:solidFill>
                <a:latin typeface="Times New Roman" panose="02020603050405020304" pitchFamily="18" charset="0"/>
                <a:ea typeface="+mn-ea"/>
                <a:cs typeface="+mn-cs"/>
              </a:rPr>
              <a:t>New England Journal of Medicine, 2017. </a:t>
            </a:r>
            <a:r>
              <a:rPr lang="en-US" sz="1200" b="1" kern="1200" dirty="0">
                <a:solidFill>
                  <a:srgbClr val="00799B"/>
                </a:solidFill>
                <a:latin typeface="Times New Roman" panose="02020603050405020304" pitchFamily="18" charset="0"/>
                <a:ea typeface="+mn-ea"/>
                <a:cs typeface="+mn-cs"/>
              </a:rPr>
              <a:t>377</a:t>
            </a:r>
            <a:r>
              <a:rPr lang="en-US" sz="1200" kern="1200" dirty="0">
                <a:solidFill>
                  <a:srgbClr val="00799B"/>
                </a:solidFill>
                <a:latin typeface="Times New Roman" panose="02020603050405020304" pitchFamily="18" charset="0"/>
                <a:ea typeface="+mn-ea"/>
                <a:cs typeface="+mn-cs"/>
              </a:rPr>
              <a:t>(14): p. 1368-1377.</a:t>
            </a:r>
          </a:p>
          <a:p>
            <a:r>
              <a:rPr lang="en-US" sz="1200" b="1" i="0" u="none" strike="noStrike" kern="1200" baseline="0" dirty="0">
                <a:solidFill>
                  <a:schemeClr val="tx1"/>
                </a:solidFill>
                <a:latin typeface="Times New Roman" panose="02020603050405020304" pitchFamily="18" charset="0"/>
                <a:ea typeface="+mn-ea"/>
                <a:cs typeface="+mn-cs"/>
              </a:rPr>
              <a:t>Figure 2. Total-Body Deficits in Chronic Alcohol-Use Disorder.</a:t>
            </a:r>
          </a:p>
          <a:p>
            <a:r>
              <a:rPr lang="en-US" sz="1200" b="0" i="0" u="none" strike="noStrike" kern="1200" baseline="0" dirty="0">
                <a:solidFill>
                  <a:schemeClr val="tx1"/>
                </a:solidFill>
                <a:latin typeface="Times New Roman" panose="02020603050405020304" pitchFamily="18" charset="0"/>
                <a:ea typeface="+mn-ea"/>
                <a:cs typeface="+mn-cs"/>
              </a:rPr>
              <a:t>Patients with chronic alcohol-use disorder may have total-body deficits of phosphate, potassium, magnesium, and calcium owing to nutritional deficiencies and decreased gastrointestinal absorption, as well as tubular dysfunction due to chronic alcohol exposure. On clinical presentation, these deficits are revealed as a result of intracellular shift due to increased adrenergic tone and development of respiratory alkalosis, which characterize the onset of alcohol withdrawal, release of insulin after administration of glucose-containing fluids, and correction of metabolic acidosis.</a:t>
            </a:r>
          </a:p>
          <a:p>
            <a:r>
              <a:rPr lang="en-US" sz="1200" b="0" i="0" u="none" strike="noStrike" kern="1200" baseline="0" dirty="0">
                <a:solidFill>
                  <a:schemeClr val="tx1"/>
                </a:solidFill>
                <a:latin typeface="Times New Roman" panose="02020603050405020304" pitchFamily="18" charset="0"/>
                <a:ea typeface="+mn-ea"/>
                <a:cs typeface="+mn-cs"/>
              </a:rPr>
              <a:t>Tubular dysfunction can last several weeks after abstinence; this explains the redevelopment of hypomagnesemia and other electrolyte disorders after normalization of plasma values with supplementation in the first several days after hospitalization. Low solute intake and </a:t>
            </a:r>
            <a:r>
              <a:rPr lang="en-US" sz="1200" b="0" i="0" u="none" strike="noStrike" kern="1200" baseline="0" dirty="0" err="1">
                <a:solidFill>
                  <a:schemeClr val="tx1"/>
                </a:solidFill>
                <a:latin typeface="Times New Roman" panose="02020603050405020304" pitchFamily="18" charset="0"/>
                <a:ea typeface="+mn-ea"/>
                <a:cs typeface="+mn-cs"/>
              </a:rPr>
              <a:t>nonosmotic</a:t>
            </a:r>
            <a:r>
              <a:rPr lang="en-US" sz="1200" b="0" i="0" u="none" strike="noStrike" kern="1200" baseline="0" dirty="0">
                <a:solidFill>
                  <a:schemeClr val="tx1"/>
                </a:solidFill>
                <a:latin typeface="Times New Roman" panose="02020603050405020304" pitchFamily="18" charset="0"/>
                <a:ea typeface="+mn-ea"/>
                <a:cs typeface="+mn-cs"/>
              </a:rPr>
              <a:t> release of vasopressin account for hyponatremia in these patients. D5W denotes 5% dextrose, and PTH parathyroid hormone.</a:t>
            </a:r>
            <a:endParaRPr lang="de-DE" sz="1200" kern="1200" dirty="0">
              <a:solidFill>
                <a:srgbClr val="00799B"/>
              </a:solidFill>
              <a:latin typeface="Times New Roman" panose="02020603050405020304" pitchFamily="18"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13</a:t>
            </a:fld>
            <a:endParaRPr lang="de-DE" altLang="de-DE"/>
          </a:p>
        </p:txBody>
      </p:sp>
    </p:spTree>
    <p:extLst>
      <p:ext uri="{BB962C8B-B14F-4D97-AF65-F5344CB8AC3E}">
        <p14:creationId xmlns:p14="http://schemas.microsoft.com/office/powerpoint/2010/main" val="3282177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rgbClr val="00799B"/>
                </a:solidFill>
                <a:latin typeface="Times New Roman" panose="02020603050405020304" pitchFamily="18" charset="0"/>
                <a:ea typeface="+mn-ea"/>
                <a:cs typeface="+mn-cs"/>
              </a:rPr>
              <a:t>Palmer, B.F. and D.J. Clegg, </a:t>
            </a:r>
            <a:r>
              <a:rPr lang="en-US" sz="1200" b="1" i="1" kern="1200" dirty="0">
                <a:solidFill>
                  <a:srgbClr val="00799B"/>
                </a:solidFill>
                <a:latin typeface="Times New Roman" panose="02020603050405020304" pitchFamily="18" charset="0"/>
                <a:ea typeface="+mn-ea"/>
                <a:cs typeface="+mn-cs"/>
              </a:rPr>
              <a:t>Electrolyte Disturbances in Patients with Chronic Alcohol-Use Disorder.</a:t>
            </a:r>
            <a:r>
              <a:rPr lang="en-US" sz="1200" b="1" kern="1200" dirty="0">
                <a:solidFill>
                  <a:srgbClr val="00799B"/>
                </a:solidFill>
                <a:latin typeface="Times New Roman" panose="02020603050405020304" pitchFamily="18" charset="0"/>
                <a:ea typeface="+mn-ea"/>
                <a:cs typeface="+mn-cs"/>
              </a:rPr>
              <a:t> </a:t>
            </a:r>
            <a:r>
              <a:rPr lang="en-US" sz="1200" kern="1200" dirty="0">
                <a:solidFill>
                  <a:srgbClr val="00799B"/>
                </a:solidFill>
                <a:latin typeface="Times New Roman" panose="02020603050405020304" pitchFamily="18" charset="0"/>
                <a:ea typeface="+mn-ea"/>
                <a:cs typeface="+mn-cs"/>
              </a:rPr>
              <a:t>New England Journal of Medicine, 2017. </a:t>
            </a:r>
            <a:r>
              <a:rPr lang="en-US" sz="1200" b="1" kern="1200" dirty="0">
                <a:solidFill>
                  <a:srgbClr val="00799B"/>
                </a:solidFill>
                <a:latin typeface="Times New Roman" panose="02020603050405020304" pitchFamily="18" charset="0"/>
                <a:ea typeface="+mn-ea"/>
                <a:cs typeface="+mn-cs"/>
              </a:rPr>
              <a:t>377</a:t>
            </a:r>
            <a:r>
              <a:rPr lang="en-US" sz="1200" kern="1200" dirty="0">
                <a:solidFill>
                  <a:srgbClr val="00799B"/>
                </a:solidFill>
                <a:latin typeface="Times New Roman" panose="02020603050405020304" pitchFamily="18" charset="0"/>
                <a:ea typeface="+mn-ea"/>
                <a:cs typeface="+mn-cs"/>
              </a:rPr>
              <a:t>(14): p. 1368-1377.</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sz="1200" kern="1200" dirty="0">
              <a:solidFill>
                <a:srgbClr val="00799B"/>
              </a:solidFill>
              <a:latin typeface="Times New Roman" panose="02020603050405020304" pitchFamily="18"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14</a:t>
            </a:fld>
            <a:endParaRPr lang="de-DE" altLang="de-DE"/>
          </a:p>
        </p:txBody>
      </p:sp>
    </p:spTree>
    <p:extLst>
      <p:ext uri="{BB962C8B-B14F-4D97-AF65-F5344CB8AC3E}">
        <p14:creationId xmlns:p14="http://schemas.microsoft.com/office/powerpoint/2010/main" val="2184644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u="none" strike="noStrike" kern="1200" baseline="0" dirty="0">
                <a:solidFill>
                  <a:schemeClr val="tx1"/>
                </a:solidFill>
                <a:latin typeface="Times New Roman" panose="02020603050405020304" pitchFamily="18" charset="0"/>
                <a:ea typeface="+mn-ea"/>
                <a:cs typeface="+mn-cs"/>
              </a:rPr>
              <a:t>Figure 2. Total-Body Deficits in Chronic Alcohol-Use Disorder.</a:t>
            </a:r>
          </a:p>
          <a:p>
            <a:r>
              <a:rPr lang="en-US" sz="1200" b="0" i="0" u="none" strike="noStrike" kern="1200" baseline="0" dirty="0">
                <a:solidFill>
                  <a:schemeClr val="tx1"/>
                </a:solidFill>
                <a:latin typeface="Times New Roman" panose="02020603050405020304" pitchFamily="18" charset="0"/>
                <a:ea typeface="+mn-ea"/>
                <a:cs typeface="+mn-cs"/>
              </a:rPr>
              <a:t>Patients with chronic alcohol-use disorder may have total-body deficits of phosphate, potassium, magnesium, and calcium owing to nutritional deficiencies and decreased gastrointestinal absorption, as well as tubular dysfunction  due to chronic alcohol exposure. On clinical presentation, these deficits are revealed as a result of intracellular shift due to increased adrenergic tone and development of respiratory alkalosis, which characterize the onset of alcohol withdrawal, release of insulin after administration of glucose-containing fluids, and correction of metabolic acidosis. Tubular dysfunction can last several weeks after abstinence; this explains the redevelopment of hypomagnesemia and other electrolyte disorders after normalization of plasma values with supplementation in the first several days after hospitalization. Low solute intake and </a:t>
            </a:r>
            <a:r>
              <a:rPr lang="en-US" sz="1200" b="0" i="0" u="none" strike="noStrike" kern="1200" baseline="0" dirty="0" err="1">
                <a:solidFill>
                  <a:schemeClr val="tx1"/>
                </a:solidFill>
                <a:latin typeface="Times New Roman" panose="02020603050405020304" pitchFamily="18" charset="0"/>
                <a:ea typeface="+mn-ea"/>
                <a:cs typeface="+mn-cs"/>
              </a:rPr>
              <a:t>nonosmotic</a:t>
            </a:r>
            <a:r>
              <a:rPr lang="en-US" sz="1200" b="0" i="0" u="none" strike="noStrike" kern="1200" baseline="0" dirty="0">
                <a:solidFill>
                  <a:schemeClr val="tx1"/>
                </a:solidFill>
                <a:latin typeface="Times New Roman" panose="02020603050405020304" pitchFamily="18" charset="0"/>
                <a:ea typeface="+mn-ea"/>
                <a:cs typeface="+mn-cs"/>
              </a:rPr>
              <a:t> release of vasopressin account for hyponatremia in these patients. D5W denotes 5% dextrose, and PTH parathyroid hormone.</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15</a:t>
            </a:fld>
            <a:endParaRPr lang="de-DE" altLang="de-DE" dirty="0"/>
          </a:p>
        </p:txBody>
      </p:sp>
    </p:spTree>
    <p:extLst>
      <p:ext uri="{BB962C8B-B14F-4D97-AF65-F5344CB8AC3E}">
        <p14:creationId xmlns:p14="http://schemas.microsoft.com/office/powerpoint/2010/main" val="1778696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16</a:t>
            </a:fld>
            <a:endParaRPr lang="de-DE" altLang="de-DE"/>
          </a:p>
        </p:txBody>
      </p:sp>
    </p:spTree>
    <p:extLst>
      <p:ext uri="{BB962C8B-B14F-4D97-AF65-F5344CB8AC3E}">
        <p14:creationId xmlns:p14="http://schemas.microsoft.com/office/powerpoint/2010/main" val="1667992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DhynjvAdvTTaf7f9f4f.B"/>
              </a:rPr>
              <a:t>Figure 1 </a:t>
            </a:r>
            <a:r>
              <a:rPr lang="en-US" sz="1800" b="0" i="0" u="none" strike="noStrike" baseline="0" dirty="0">
                <a:latin typeface="SxhbgtAdvTT99c4c969"/>
              </a:rPr>
              <a:t>Distribution, between-hospital differences, development and mechanisms of metabolic alkalosis in a large number of ICU patients.</a:t>
            </a:r>
          </a:p>
          <a:p>
            <a:pPr marL="342900" indent="-342900" algn="l">
              <a:buAutoNum type="alphaUcParenBoth"/>
            </a:pPr>
            <a:r>
              <a:rPr lang="en-US" sz="1800" b="0" i="0" u="none" strike="noStrike" baseline="0" dirty="0">
                <a:latin typeface="KlklpkAdvTTb5929f4c"/>
              </a:rPr>
              <a:t>Frequency histogram for all pooled base excess values (N = 138,523) from all three hospitals. </a:t>
            </a:r>
          </a:p>
          <a:p>
            <a:pPr marL="342900" indent="-342900" algn="l">
              <a:buAutoNum type="alphaUcParenBoth"/>
            </a:pPr>
            <a:r>
              <a:rPr lang="en-US" sz="1800" b="0" i="0" u="none" strike="noStrike" baseline="0" dirty="0">
                <a:latin typeface="KlklpkAdvTTb5929f4c"/>
              </a:rPr>
              <a:t>Bar chart of mean base excess values with 95% CI from three hospitals of different care level. </a:t>
            </a:r>
          </a:p>
          <a:p>
            <a:pPr marL="342900" indent="-342900" algn="l">
              <a:buAutoNum type="alphaUcParenBoth"/>
            </a:pPr>
            <a:r>
              <a:rPr lang="en-US" sz="1800" b="0" i="0" u="none" strike="noStrike" baseline="0" dirty="0">
                <a:latin typeface="KlklpkAdvTTb5929f4c"/>
              </a:rPr>
              <a:t>The rise in 118,014 mean base excess values with 95% CI after admission to the ICU in the secondary level hospital over the following 21 days. </a:t>
            </a:r>
            <a:endParaRPr lang="en-US" sz="1800" b="0" i="0" u="none" strike="noStrike" baseline="0" dirty="0">
              <a:latin typeface="SxhbgtAdvTT99c4c969"/>
            </a:endParaRPr>
          </a:p>
          <a:p>
            <a:pPr marL="342900" indent="-342900" algn="l">
              <a:buAutoNum type="alphaUcParenBoth"/>
            </a:pPr>
            <a:r>
              <a:rPr lang="en-US" sz="1800" b="0" i="0" u="none" strike="noStrike" baseline="0" dirty="0">
                <a:latin typeface="KlklpkAdvTTb5929f4c"/>
              </a:rPr>
              <a:t>Cartoon explaining two important mechanisms behind metabolic alkalosis in ICU </a:t>
            </a:r>
            <a:r>
              <a:rPr lang="de-DE" sz="1800" b="0" i="0" u="none" strike="noStrike" baseline="0" dirty="0" err="1">
                <a:latin typeface="KlklpkAdvTTb5929f4c"/>
              </a:rPr>
              <a:t>patients</a:t>
            </a:r>
            <a:r>
              <a:rPr lang="de-DE" sz="1800" b="0" i="0" u="none" strike="noStrike" baseline="0" dirty="0">
                <a:latin typeface="KlklpkAdvTTb5929f4c"/>
              </a:rPr>
              <a:t>. </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17</a:t>
            </a:fld>
            <a:endParaRPr lang="de-DE" altLang="de-DE"/>
          </a:p>
        </p:txBody>
      </p:sp>
    </p:spTree>
    <p:extLst>
      <p:ext uri="{BB962C8B-B14F-4D97-AF65-F5344CB8AC3E}">
        <p14:creationId xmlns:p14="http://schemas.microsoft.com/office/powerpoint/2010/main" val="1716941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1" i="0" u="none" strike="noStrike" baseline="0" dirty="0">
                <a:latin typeface="PalatinoLinotype-Bold"/>
              </a:rPr>
              <a:t>Figure 1. </a:t>
            </a:r>
            <a:r>
              <a:rPr lang="en-US" sz="1800" b="0" i="0" u="none" strike="noStrike" baseline="0" dirty="0">
                <a:latin typeface="PalatinoLinotype-Roman"/>
              </a:rPr>
              <a:t>U-shaped association between one-year mortality and </a:t>
            </a:r>
            <a:r>
              <a:rPr lang="en-US" sz="1800" b="1" i="0" u="none" strike="noStrike" baseline="0" dirty="0">
                <a:latin typeface="PalatinoLinotype-Bold"/>
              </a:rPr>
              <a:t>A</a:t>
            </a:r>
            <a:r>
              <a:rPr lang="en-US" sz="1800" b="0" i="0" u="none" strike="noStrike" baseline="0" dirty="0">
                <a:latin typeface="PalatinoLinotype-Roman"/>
              </a:rPr>
              <a:t>) admission serum chloride and </a:t>
            </a:r>
            <a:r>
              <a:rPr lang="en-US" sz="1800" b="1" i="0" u="none" strike="noStrike" baseline="0" dirty="0">
                <a:latin typeface="PalatinoLinotype-Bold"/>
              </a:rPr>
              <a:t>B</a:t>
            </a:r>
            <a:r>
              <a:rPr lang="en-US" sz="1800" b="0" i="0" u="none" strike="noStrike" baseline="0" dirty="0">
                <a:latin typeface="PalatinoLinotype-Roman"/>
              </a:rPr>
              <a:t>)</a:t>
            </a:r>
          </a:p>
          <a:p>
            <a:pPr algn="l"/>
            <a:r>
              <a:rPr lang="de-DE" sz="1800" b="0" i="0" u="none" strike="noStrike" baseline="0" dirty="0" err="1">
                <a:latin typeface="PalatinoLinotype-Roman"/>
              </a:rPr>
              <a:t>discharge</a:t>
            </a:r>
            <a:r>
              <a:rPr lang="de-DE" sz="1800" b="0" i="0" u="none" strike="noStrike" baseline="0" dirty="0">
                <a:latin typeface="PalatinoLinotype-Roman"/>
              </a:rPr>
              <a:t> </a:t>
            </a:r>
            <a:r>
              <a:rPr lang="de-DE" sz="1800" b="0" i="0" u="none" strike="noStrike" baseline="0" dirty="0" err="1">
                <a:latin typeface="PalatinoLinotype-Roman"/>
              </a:rPr>
              <a:t>serum</a:t>
            </a:r>
            <a:r>
              <a:rPr lang="de-DE" sz="1800" b="0" i="0" u="none" strike="noStrike" baseline="0" dirty="0">
                <a:latin typeface="PalatinoLinotype-Roman"/>
              </a:rPr>
              <a:t> </a:t>
            </a:r>
            <a:r>
              <a:rPr lang="de-DE" sz="1800" b="0" i="0" u="none" strike="noStrike" baseline="0" dirty="0" err="1">
                <a:latin typeface="PalatinoLinotype-Roman"/>
              </a:rPr>
              <a:t>chloride</a:t>
            </a:r>
            <a:r>
              <a:rPr lang="de-DE" sz="1800" b="0" i="0" u="none" strike="noStrike" baseline="0" dirty="0">
                <a:latin typeface="PalatinoLinotype-Roman"/>
              </a:rPr>
              <a:t>. Abbreviation: CI, </a:t>
            </a:r>
            <a:r>
              <a:rPr lang="de-DE" sz="1800" b="0" i="0" u="none" strike="noStrike" baseline="0" dirty="0" err="1">
                <a:latin typeface="PalatinoLinotype-Roman"/>
              </a:rPr>
              <a:t>confidence</a:t>
            </a:r>
            <a:r>
              <a:rPr lang="de-DE" sz="1800" b="0" i="0" u="none" strike="noStrike" baseline="0" dirty="0">
                <a:latin typeface="PalatinoLinotype-Roman"/>
              </a:rPr>
              <a:t> </a:t>
            </a:r>
            <a:r>
              <a:rPr lang="de-DE" sz="1800" b="0" i="0" u="none" strike="noStrike" baseline="0" dirty="0" err="1">
                <a:latin typeface="PalatinoLinotype-Roman"/>
              </a:rPr>
              <a:t>interval</a:t>
            </a:r>
            <a:r>
              <a:rPr lang="de-DE" sz="1800" b="0" i="0" u="none" strike="noStrike" baseline="0" dirty="0">
                <a:latin typeface="PalatinoLinotype-Roman"/>
              </a:rPr>
              <a:t>.</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18</a:t>
            </a:fld>
            <a:endParaRPr lang="de-DE" altLang="de-DE"/>
          </a:p>
        </p:txBody>
      </p:sp>
    </p:spTree>
    <p:extLst>
      <p:ext uri="{BB962C8B-B14F-4D97-AF65-F5344CB8AC3E}">
        <p14:creationId xmlns:p14="http://schemas.microsoft.com/office/powerpoint/2010/main" val="2789435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AdvOT6cddfb43.B"/>
              </a:rPr>
              <a:t>Fig. 3 </a:t>
            </a:r>
            <a:r>
              <a:rPr lang="en-US" sz="1800" b="0" i="0" u="none" strike="noStrike" baseline="0" dirty="0">
                <a:latin typeface="AdvOT2015df00"/>
              </a:rPr>
              <a:t>Confirmed and possible associations between </a:t>
            </a:r>
            <a:r>
              <a:rPr lang="en-US" sz="1800" b="0" i="0" u="none" strike="noStrike" baseline="0" dirty="0" err="1">
                <a:latin typeface="AdvOT2015df00"/>
              </a:rPr>
              <a:t>hypochloraemia</a:t>
            </a:r>
            <a:r>
              <a:rPr lang="en-US" sz="1800" b="0" i="0" u="none" strike="noStrike" baseline="0" dirty="0">
                <a:latin typeface="AdvOT2015df00"/>
              </a:rPr>
              <a:t> and adverse outcome in patients with heart failure. </a:t>
            </a:r>
          </a:p>
          <a:p>
            <a:pPr algn="l"/>
            <a:r>
              <a:rPr lang="en-US" sz="1800" b="0" i="0" u="none" strike="noStrike" baseline="0" dirty="0">
                <a:latin typeface="AdvOT2015df00"/>
              </a:rPr>
              <a:t>The </a:t>
            </a:r>
            <a:r>
              <a:rPr lang="en-US" sz="1800" b="0" i="0" u="none" strike="noStrike" baseline="0" dirty="0">
                <a:latin typeface="AdvOT1a356080.I"/>
              </a:rPr>
              <a:t>dotted lines </a:t>
            </a:r>
            <a:r>
              <a:rPr lang="en-US" sz="1800" b="0" i="0" u="none" strike="noStrike" baseline="0" dirty="0">
                <a:latin typeface="AdvOT2015df00"/>
              </a:rPr>
              <a:t>denote possible links demonstrated in animal studies and the </a:t>
            </a:r>
            <a:r>
              <a:rPr lang="en-US" sz="1800" b="0" i="0" u="none" strike="noStrike" baseline="0" dirty="0">
                <a:latin typeface="AdvOT1a356080.I"/>
              </a:rPr>
              <a:t>thick lines </a:t>
            </a:r>
            <a:r>
              <a:rPr lang="en-US" sz="1800" b="0" i="0" u="none" strike="noStrike" baseline="0" dirty="0">
                <a:latin typeface="AdvOT2015df00"/>
              </a:rPr>
              <a:t>denote confirmed links in patients with heart failure</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19</a:t>
            </a:fld>
            <a:endParaRPr lang="de-DE" altLang="de-DE"/>
          </a:p>
        </p:txBody>
      </p:sp>
    </p:spTree>
    <p:extLst>
      <p:ext uri="{BB962C8B-B14F-4D97-AF65-F5344CB8AC3E}">
        <p14:creationId xmlns:p14="http://schemas.microsoft.com/office/powerpoint/2010/main" val="3108480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a:t>
            </a:fld>
            <a:endParaRPr lang="de-DE" altLang="de-DE"/>
          </a:p>
        </p:txBody>
      </p:sp>
    </p:spTree>
    <p:extLst>
      <p:ext uri="{BB962C8B-B14F-4D97-AF65-F5344CB8AC3E}">
        <p14:creationId xmlns:p14="http://schemas.microsoft.com/office/powerpoint/2010/main" val="3975320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20</a:t>
            </a:fld>
            <a:endParaRPr lang="de-DE" altLang="de-DE"/>
          </a:p>
        </p:txBody>
      </p:sp>
    </p:spTree>
    <p:extLst>
      <p:ext uri="{BB962C8B-B14F-4D97-AF65-F5344CB8AC3E}">
        <p14:creationId xmlns:p14="http://schemas.microsoft.com/office/powerpoint/2010/main" val="1268633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21</a:t>
            </a:fld>
            <a:endParaRPr lang="de-DE" altLang="de-DE"/>
          </a:p>
        </p:txBody>
      </p:sp>
    </p:spTree>
    <p:extLst>
      <p:ext uri="{BB962C8B-B14F-4D97-AF65-F5344CB8AC3E}">
        <p14:creationId xmlns:p14="http://schemas.microsoft.com/office/powerpoint/2010/main" val="1951745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24</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571616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lienbildplatzhalter 1"/>
          <p:cNvSpPr>
            <a:spLocks noGrp="1" noRot="1" noChangeAspect="1" noTextEdit="1"/>
          </p:cNvSpPr>
          <p:nvPr>
            <p:ph type="sldImg"/>
          </p:nvPr>
        </p:nvSpPr>
        <p:spPr>
          <a:ln/>
        </p:spPr>
      </p:sp>
      <p:sp>
        <p:nvSpPr>
          <p:cNvPr id="1843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1843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0E1DA0E-8FB1-465A-8863-408CA9D5FC21}" type="slidenum">
              <a:rPr lang="de-DE" altLang="de-DE" sz="1200" smtClean="0"/>
              <a:pPr/>
              <a:t>25</a:t>
            </a:fld>
            <a:endParaRPr lang="de-DE" altLang="de-DE" sz="1200"/>
          </a:p>
        </p:txBody>
      </p:sp>
    </p:spTree>
    <p:extLst>
      <p:ext uri="{BB962C8B-B14F-4D97-AF65-F5344CB8AC3E}">
        <p14:creationId xmlns:p14="http://schemas.microsoft.com/office/powerpoint/2010/main" val="377218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26</a:t>
            </a:fld>
            <a:endParaRPr lang="de-DE" altLang="de-DE"/>
          </a:p>
        </p:txBody>
      </p:sp>
    </p:spTree>
    <p:extLst>
      <p:ext uri="{BB962C8B-B14F-4D97-AF65-F5344CB8AC3E}">
        <p14:creationId xmlns:p14="http://schemas.microsoft.com/office/powerpoint/2010/main" val="2232158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BB5778C1-6816-4E20-B972-D9D127848048}" type="slidenum">
              <a:rPr lang="de-DE" altLang="de-DE"/>
              <a:pPr algn="r" eaLnBrk="1" hangingPunct="1">
                <a:spcBef>
                  <a:spcPct val="0"/>
                </a:spcBef>
              </a:pPr>
              <a:t>28</a:t>
            </a:fld>
            <a:endParaRPr lang="de-DE" altLang="de-DE"/>
          </a:p>
        </p:txBody>
      </p:sp>
      <p:sp>
        <p:nvSpPr>
          <p:cNvPr id="186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3ABD2224-CFFC-4A07-A3F5-F82D7913EF80}" type="slidenum">
              <a:rPr lang="de-DE" altLang="de-DE"/>
              <a:pPr algn="r" eaLnBrk="1" hangingPunct="1">
                <a:spcBef>
                  <a:spcPct val="0"/>
                </a:spcBef>
              </a:pPr>
              <a:t>28</a:t>
            </a:fld>
            <a:endParaRPr lang="de-DE" altLang="de-DE"/>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2611789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29</a:t>
            </a:fld>
            <a:endParaRPr lang="de-DE" altLang="de-DE"/>
          </a:p>
        </p:txBody>
      </p:sp>
    </p:spTree>
    <p:extLst>
      <p:ext uri="{BB962C8B-B14F-4D97-AF65-F5344CB8AC3E}">
        <p14:creationId xmlns:p14="http://schemas.microsoft.com/office/powerpoint/2010/main" val="58309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31</a:t>
            </a:fld>
            <a:endParaRPr lang="de-DE" altLang="de-DE"/>
          </a:p>
        </p:txBody>
      </p:sp>
    </p:spTree>
    <p:extLst>
      <p:ext uri="{BB962C8B-B14F-4D97-AF65-F5344CB8AC3E}">
        <p14:creationId xmlns:p14="http://schemas.microsoft.com/office/powerpoint/2010/main" val="2499008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55E05A-0B8F-4FE3-89F4-B5527DB04666}" type="slidenum">
              <a:rPr lang="de-DE" smtClean="0"/>
              <a:t>32</a:t>
            </a:fld>
            <a:endParaRPr lang="de-DE"/>
          </a:p>
        </p:txBody>
      </p:sp>
    </p:spTree>
    <p:extLst>
      <p:ext uri="{BB962C8B-B14F-4D97-AF65-F5344CB8AC3E}">
        <p14:creationId xmlns:p14="http://schemas.microsoft.com/office/powerpoint/2010/main" val="1223173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F7519D1C-FC58-4A6D-A9D8-8D23B2D2D039}" type="slidenum">
              <a:rPr lang="de-DE" altLang="de-DE"/>
              <a:pPr algn="r" eaLnBrk="1" hangingPunct="1">
                <a:spcBef>
                  <a:spcPct val="0"/>
                </a:spcBef>
              </a:pPr>
              <a:t>33</a:t>
            </a:fld>
            <a:endParaRPr lang="de-DE" altLang="de-DE"/>
          </a:p>
        </p:txBody>
      </p:sp>
      <p:sp>
        <p:nvSpPr>
          <p:cNvPr id="1884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DEE75044-F96C-40D5-AFDE-F580D729144C}" type="slidenum">
              <a:rPr lang="de-DE" altLang="de-DE"/>
              <a:pPr algn="r" eaLnBrk="1" hangingPunct="1">
                <a:spcBef>
                  <a:spcPct val="0"/>
                </a:spcBef>
              </a:pPr>
              <a:t>33</a:t>
            </a:fld>
            <a:endParaRPr lang="de-DE" altLang="de-DE"/>
          </a:p>
        </p:txBody>
      </p:sp>
      <p:sp>
        <p:nvSpPr>
          <p:cNvPr id="188420" name="Rectangle 2"/>
          <p:cNvSpPr>
            <a:spLocks noGrp="1" noRot="1" noChangeAspect="1" noChangeArrowheads="1" noTextEdit="1"/>
          </p:cNvSpPr>
          <p:nvPr>
            <p:ph type="sldImg"/>
          </p:nvPr>
        </p:nvSpPr>
        <p:spPr>
          <a:ln/>
        </p:spPr>
      </p:sp>
      <p:sp>
        <p:nvSpPr>
          <p:cNvPr id="188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2846021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17708C1D-CA39-4FAF-88CB-EFD3FA9AAB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422E1C-DD0C-42A7-8855-35405BC70687}" type="slidenum">
              <a:rPr lang="de-DE" altLang="de-DE"/>
              <a:pPr eaLnBrk="1" hangingPunct="1"/>
              <a:t>3</a:t>
            </a:fld>
            <a:endParaRPr lang="de-DE" altLang="de-DE"/>
          </a:p>
        </p:txBody>
      </p:sp>
      <p:sp>
        <p:nvSpPr>
          <p:cNvPr id="51203" name="Rectangle 2">
            <a:extLst>
              <a:ext uri="{FF2B5EF4-FFF2-40B4-BE49-F238E27FC236}">
                <a16:creationId xmlns:a16="http://schemas.microsoft.com/office/drawing/2014/main" id="{9B3BA712-9A82-48E0-B8FF-5DFC6B24AFC0}"/>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5E378D94-D9D4-4C17-9FF1-C9909E1F1E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671638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96CD5B-A138-4F72-B6C4-C4A977BF3C52}" type="slidenum">
              <a:rPr lang="de-DE" altLang="de-DE"/>
              <a:pPr/>
              <a:t>36</a:t>
            </a:fld>
            <a:endParaRPr lang="de-DE" altLang="de-D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de-DE" altLang="de-DE"/>
          </a:p>
        </p:txBody>
      </p:sp>
    </p:spTree>
    <p:extLst>
      <p:ext uri="{BB962C8B-B14F-4D97-AF65-F5344CB8AC3E}">
        <p14:creationId xmlns:p14="http://schemas.microsoft.com/office/powerpoint/2010/main" val="2151131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BA24A1-590B-4E79-935D-38064333133F}" type="slidenum">
              <a:rPr lang="de-DE" altLang="de-DE"/>
              <a:pPr/>
              <a:t>37</a:t>
            </a:fld>
            <a:endParaRPr lang="de-DE" altLang="de-DE"/>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3891815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7401FE-1530-40F7-93F0-EEE884350EED}" type="slidenum">
              <a:rPr lang="de-DE" altLang="de-DE"/>
              <a:pPr/>
              <a:t>40</a:t>
            </a:fld>
            <a:endParaRPr lang="de-DE" altLang="de-DE"/>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4191960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43</a:t>
            </a:fld>
            <a:endParaRPr lang="de-DE" altLang="de-DE"/>
          </a:p>
        </p:txBody>
      </p:sp>
    </p:spTree>
    <p:extLst>
      <p:ext uri="{BB962C8B-B14F-4D97-AF65-F5344CB8AC3E}">
        <p14:creationId xmlns:p14="http://schemas.microsoft.com/office/powerpoint/2010/main" val="853314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44</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3014143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D788A29B-BD39-4E5E-93E6-C246D02507B9}" type="slidenum">
              <a:rPr lang="de-DE" altLang="de-DE" smtClean="0"/>
              <a:pPr eaLnBrk="1" hangingPunct="1">
                <a:spcBef>
                  <a:spcPct val="0"/>
                </a:spcBef>
              </a:pPr>
              <a:t>45</a:t>
            </a:fld>
            <a:endParaRPr lang="de-DE" altLang="de-DE"/>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617659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46</a:t>
            </a:fld>
            <a:endParaRPr lang="de-DE" altLang="de-DE"/>
          </a:p>
        </p:txBody>
      </p:sp>
    </p:spTree>
    <p:extLst>
      <p:ext uri="{BB962C8B-B14F-4D97-AF65-F5344CB8AC3E}">
        <p14:creationId xmlns:p14="http://schemas.microsoft.com/office/powerpoint/2010/main" val="3578462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dirty="0">
                <a:latin typeface="Arial" charset="0"/>
                <a:ea typeface="Arial" charset="0"/>
                <a:cs typeface="Arial" charset="0"/>
              </a:rPr>
              <a:t>Figure 2 Forest Plot Showing the Association between Sodium Correction Rates and Mortality. The reference group used for this plot is the 6 to 10 </a:t>
            </a:r>
            <a:r>
              <a:rPr lang="en-GB" dirty="0" err="1">
                <a:latin typeface="Arial" charset="0"/>
                <a:ea typeface="Arial" charset="0"/>
                <a:cs typeface="Arial" charset="0"/>
              </a:rPr>
              <a:t>mEq</a:t>
            </a:r>
            <a:r>
              <a:rPr lang="en-GB" dirty="0">
                <a:latin typeface="Arial" charset="0"/>
                <a:ea typeface="Arial" charset="0"/>
                <a:cs typeface="Arial" charset="0"/>
              </a:rPr>
              <a:t>/l/24 hours sodium correction rate group; higher odds ratios indicate a greater chance of death. Results from the multivariable model adjusted for age, sex, race, admission serum sodium level, and </a:t>
            </a:r>
            <a:r>
              <a:rPr lang="en-GB" dirty="0" err="1">
                <a:latin typeface="Arial" charset="0"/>
                <a:ea typeface="Arial" charset="0"/>
                <a:cs typeface="Arial" charset="0"/>
              </a:rPr>
              <a:t>Charlson</a:t>
            </a:r>
            <a:r>
              <a:rPr lang="en-GB" dirty="0">
                <a:latin typeface="Arial" charset="0"/>
                <a:ea typeface="Arial" charset="0"/>
                <a:cs typeface="Arial" charset="0"/>
              </a:rPr>
              <a:t> Comorbidity Index are shown. CI denotes confidence interval; and OR, odds ratio.</a:t>
            </a:r>
          </a:p>
        </p:txBody>
      </p:sp>
    </p:spTree>
    <p:extLst>
      <p:ext uri="{BB962C8B-B14F-4D97-AF65-F5344CB8AC3E}">
        <p14:creationId xmlns:p14="http://schemas.microsoft.com/office/powerpoint/2010/main" val="3198413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49</a:t>
            </a:fld>
            <a:endParaRPr lang="de-DE" altLang="de-DE"/>
          </a:p>
        </p:txBody>
      </p:sp>
    </p:spTree>
    <p:extLst>
      <p:ext uri="{BB962C8B-B14F-4D97-AF65-F5344CB8AC3E}">
        <p14:creationId xmlns:p14="http://schemas.microsoft.com/office/powerpoint/2010/main" val="797435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50</a:t>
            </a:fld>
            <a:endParaRPr lang="de-DE" altLang="de-DE"/>
          </a:p>
        </p:txBody>
      </p:sp>
    </p:spTree>
    <p:extLst>
      <p:ext uri="{BB962C8B-B14F-4D97-AF65-F5344CB8AC3E}">
        <p14:creationId xmlns:p14="http://schemas.microsoft.com/office/powerpoint/2010/main" val="706487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a:t>
            </a:fld>
            <a:endParaRPr lang="de-DE" altLang="de-DE"/>
          </a:p>
        </p:txBody>
      </p:sp>
    </p:spTree>
    <p:extLst>
      <p:ext uri="{BB962C8B-B14F-4D97-AF65-F5344CB8AC3E}">
        <p14:creationId xmlns:p14="http://schemas.microsoft.com/office/powerpoint/2010/main" val="393956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51</a:t>
            </a:fld>
            <a:endParaRPr lang="de-DE" altLang="de-DE"/>
          </a:p>
        </p:txBody>
      </p:sp>
    </p:spTree>
    <p:extLst>
      <p:ext uri="{BB962C8B-B14F-4D97-AF65-F5344CB8AC3E}">
        <p14:creationId xmlns:p14="http://schemas.microsoft.com/office/powerpoint/2010/main" val="36759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62DC8B7E-8269-446D-8DE4-DCE90F3DA92C}" type="slidenum">
              <a:rPr lang="de-DE" altLang="de-DE" smtClean="0"/>
              <a:pPr eaLnBrk="1" hangingPunct="1">
                <a:spcBef>
                  <a:spcPct val="0"/>
                </a:spcBef>
              </a:pPr>
              <a:t>52</a:t>
            </a:fld>
            <a:endParaRPr lang="de-DE" altLang="de-DE"/>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422804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53</a:t>
            </a:fld>
            <a:endParaRPr lang="de-DE" altLang="de-DE"/>
          </a:p>
        </p:txBody>
      </p:sp>
    </p:spTree>
    <p:extLst>
      <p:ext uri="{BB962C8B-B14F-4D97-AF65-F5344CB8AC3E}">
        <p14:creationId xmlns:p14="http://schemas.microsoft.com/office/powerpoint/2010/main" val="752949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Arial" charset="0"/>
                <a:ea typeface="ＭＳ Ｐゴシック" pitchFamily="28" charset="-128"/>
                <a:cs typeface="+mn-cs"/>
              </a:rPr>
              <a:t>Figure 3 Recommendations for </a:t>
            </a:r>
            <a:r>
              <a:rPr lang="en-US" sz="1200" b="0" i="0" u="none" strike="noStrike" kern="1200" baseline="0" dirty="0" err="1">
                <a:solidFill>
                  <a:schemeClr val="tx1"/>
                </a:solidFill>
                <a:latin typeface="Arial" charset="0"/>
                <a:ea typeface="ＭＳ Ｐゴシック" pitchFamily="28" charset="-128"/>
                <a:cs typeface="+mn-cs"/>
              </a:rPr>
              <a:t>relowering</a:t>
            </a:r>
            <a:r>
              <a:rPr lang="en-US" sz="1200" b="0" i="0" u="none" strike="noStrike" kern="1200" baseline="0" dirty="0">
                <a:solidFill>
                  <a:schemeClr val="tx1"/>
                </a:solidFill>
                <a:latin typeface="Arial" charset="0"/>
                <a:ea typeface="ＭＳ Ｐゴシック" pitchFamily="28" charset="-128"/>
                <a:cs typeface="+mn-cs"/>
              </a:rPr>
              <a:t> of serum sodium concentration ([</a:t>
            </a:r>
            <a:r>
              <a:rPr lang="en-US" sz="1200" b="0" i="0" u="none" strike="noStrike" kern="1200" baseline="0" dirty="0" err="1">
                <a:solidFill>
                  <a:schemeClr val="tx1"/>
                </a:solidFill>
                <a:latin typeface="Arial" charset="0"/>
                <a:ea typeface="ＭＳ Ｐゴシック" pitchFamily="28" charset="-128"/>
                <a:cs typeface="+mn-cs"/>
              </a:rPr>
              <a:t>Naþ</a:t>
            </a:r>
            <a:r>
              <a:rPr lang="en-US" sz="1200" b="0" i="0" u="none" strike="noStrike" kern="1200" baseline="0" dirty="0">
                <a:solidFill>
                  <a:schemeClr val="tx1"/>
                </a:solidFill>
                <a:latin typeface="Arial" charset="0"/>
                <a:ea typeface="ＭＳ Ｐゴシック" pitchFamily="28" charset="-128"/>
                <a:cs typeface="+mn-cs"/>
              </a:rPr>
              <a:t>]) to goals (green) for patients presenting with serum [</a:t>
            </a:r>
            <a:r>
              <a:rPr lang="en-US" sz="1200" b="0" i="0" u="none" strike="noStrike" kern="1200" baseline="0" dirty="0" err="1">
                <a:solidFill>
                  <a:schemeClr val="tx1"/>
                </a:solidFill>
                <a:latin typeface="Arial" charset="0"/>
                <a:ea typeface="ＭＳ Ｐゴシック" pitchFamily="28" charset="-128"/>
                <a:cs typeface="+mn-cs"/>
              </a:rPr>
              <a:t>Naþ</a:t>
            </a:r>
            <a:r>
              <a:rPr lang="en-US" sz="1200" b="0" i="0" u="none" strike="noStrike" kern="1200" baseline="0" dirty="0">
                <a:solidFill>
                  <a:schemeClr val="tx1"/>
                </a:solidFill>
                <a:latin typeface="Arial" charset="0"/>
                <a:ea typeface="ＭＳ Ｐゴシック" pitchFamily="28" charset="-128"/>
                <a:cs typeface="+mn-cs"/>
              </a:rPr>
              <a:t>] &lt;120 </a:t>
            </a:r>
            <a:r>
              <a:rPr lang="en-US" sz="1200" b="0" i="0" u="none" strike="noStrike" kern="1200" baseline="0" dirty="0" err="1">
                <a:solidFill>
                  <a:schemeClr val="tx1"/>
                </a:solidFill>
                <a:latin typeface="Arial" charset="0"/>
                <a:ea typeface="ＭＳ Ｐゴシック" pitchFamily="28" charset="-128"/>
                <a:cs typeface="+mn-cs"/>
              </a:rPr>
              <a:t>mmol</a:t>
            </a:r>
            <a:r>
              <a:rPr lang="en-US" sz="1200" b="0" i="0" u="none" strike="noStrike" kern="1200" baseline="0" dirty="0">
                <a:solidFill>
                  <a:schemeClr val="tx1"/>
                </a:solidFill>
                <a:latin typeface="Arial" charset="0"/>
                <a:ea typeface="ＭＳ Ｐゴシック" pitchFamily="28" charset="-128"/>
                <a:cs typeface="+mn-cs"/>
              </a:rPr>
              <a:t>/L who exceed the recommended limits of correction (red) in the first 24 hours. Abbreviations: </a:t>
            </a:r>
            <a:r>
              <a:rPr lang="de-DE" sz="1200" b="0" i="0" u="none" strike="noStrike" kern="1200" baseline="0" dirty="0">
                <a:solidFill>
                  <a:schemeClr val="tx1"/>
                </a:solidFill>
                <a:latin typeface="Arial" charset="0"/>
                <a:ea typeface="ＭＳ Ｐゴシック" pitchFamily="28" charset="-128"/>
                <a:cs typeface="+mn-cs"/>
              </a:rPr>
              <a:t>L =</a:t>
            </a:r>
            <a:r>
              <a:rPr lang="de-DE" sz="1200" b="0" i="0" u="none" strike="noStrike" kern="1200" baseline="0" dirty="0" err="1">
                <a:solidFill>
                  <a:schemeClr val="tx1"/>
                </a:solidFill>
                <a:latin typeface="Arial" charset="0"/>
                <a:ea typeface="ＭＳ Ｐゴシック" pitchFamily="28" charset="-128"/>
                <a:cs typeface="+mn-cs"/>
              </a:rPr>
              <a:t>liter</a:t>
            </a:r>
            <a:r>
              <a:rPr lang="de-DE" sz="1200" b="0" i="0" u="none" strike="noStrike" kern="1200" baseline="0" dirty="0">
                <a:solidFill>
                  <a:schemeClr val="tx1"/>
                </a:solidFill>
                <a:latin typeface="Arial" charset="0"/>
                <a:ea typeface="ＭＳ Ｐゴシック" pitchFamily="28" charset="-128"/>
                <a:cs typeface="+mn-cs"/>
              </a:rPr>
              <a:t>; mmol = </a:t>
            </a:r>
            <a:r>
              <a:rPr lang="de-DE" sz="1200" b="0" i="0" u="none" strike="noStrike" kern="1200" baseline="0" dirty="0" err="1">
                <a:solidFill>
                  <a:schemeClr val="tx1"/>
                </a:solidFill>
                <a:latin typeface="Arial" charset="0"/>
                <a:ea typeface="ＭＳ Ｐゴシック" pitchFamily="28" charset="-128"/>
                <a:cs typeface="+mn-cs"/>
              </a:rPr>
              <a:t>millimole</a:t>
            </a:r>
            <a:r>
              <a:rPr lang="de-DE" sz="1200" b="0" i="0" u="none" strike="noStrike" kern="1200" baseline="0" dirty="0">
                <a:solidFill>
                  <a:schemeClr val="tx1"/>
                </a:solidFill>
                <a:latin typeface="Arial" charset="0"/>
                <a:ea typeface="ＭＳ Ｐゴシック" pitchFamily="28" charset="-128"/>
                <a:cs typeface="+mn-cs"/>
              </a:rPr>
              <a:t>; ODS = </a:t>
            </a:r>
            <a:r>
              <a:rPr lang="de-DE" sz="1200" b="0" i="0" u="none" strike="noStrike" kern="1200" baseline="0" dirty="0" err="1">
                <a:solidFill>
                  <a:schemeClr val="tx1"/>
                </a:solidFill>
                <a:latin typeface="Arial" charset="0"/>
                <a:ea typeface="ＭＳ Ｐゴシック" pitchFamily="28" charset="-128"/>
                <a:cs typeface="+mn-cs"/>
              </a:rPr>
              <a:t>osmotic</a:t>
            </a:r>
            <a:r>
              <a:rPr lang="de-DE"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demyelination</a:t>
            </a:r>
            <a:r>
              <a:rPr lang="de-DE"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syndrome</a:t>
            </a:r>
            <a:r>
              <a:rPr lang="de-DE" sz="1200" b="0" i="0" u="none" strike="noStrike" kern="1200" baseline="0" dirty="0">
                <a:solidFill>
                  <a:schemeClr val="tx1"/>
                </a:solidFill>
                <a:latin typeface="Arial" charset="0"/>
                <a:ea typeface="ＭＳ Ｐゴシック" pitchFamily="28" charset="-128"/>
                <a:cs typeface="+mn-cs"/>
              </a:rPr>
              <a:t>.</a:t>
            </a:r>
          </a:p>
          <a:p>
            <a:r>
              <a:rPr lang="de-DE" sz="1200" b="0" i="0" u="none" strike="noStrike" kern="1200" baseline="0" dirty="0">
                <a:solidFill>
                  <a:schemeClr val="tx1"/>
                </a:solidFill>
                <a:latin typeface="Arial" charset="0"/>
                <a:ea typeface="ＭＳ Ｐゴシック" pitchFamily="28" charset="-128"/>
                <a:cs typeface="+mn-cs"/>
              </a:rPr>
              <a:t>¼</a:t>
            </a:r>
          </a:p>
          <a:p>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54</a:t>
            </a:fld>
            <a:endParaRPr lang="de-DE" altLang="de-DE"/>
          </a:p>
        </p:txBody>
      </p:sp>
    </p:spTree>
    <p:extLst>
      <p:ext uri="{BB962C8B-B14F-4D97-AF65-F5344CB8AC3E}">
        <p14:creationId xmlns:p14="http://schemas.microsoft.com/office/powerpoint/2010/main" val="3468716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a:extLst>
              <a:ext uri="{FF2B5EF4-FFF2-40B4-BE49-F238E27FC236}">
                <a16:creationId xmlns:a16="http://schemas.microsoft.com/office/drawing/2014/main" id="{03D7054B-5028-4E98-81D0-CF0EF862F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468DB74C-1418-44F0-949F-1679F7E8CE15}" type="slidenum">
              <a:rPr lang="de-DE" altLang="de-DE" sz="1200"/>
              <a:pPr eaLnBrk="1" hangingPunct="1"/>
              <a:t>55</a:t>
            </a:fld>
            <a:endParaRPr lang="de-DE" altLang="de-DE" sz="1200"/>
          </a:p>
        </p:txBody>
      </p:sp>
      <p:sp>
        <p:nvSpPr>
          <p:cNvPr id="254979" name="Rectangle 2">
            <a:extLst>
              <a:ext uri="{FF2B5EF4-FFF2-40B4-BE49-F238E27FC236}">
                <a16:creationId xmlns:a16="http://schemas.microsoft.com/office/drawing/2014/main" id="{7FF3CD22-4E36-460E-9E76-015544064804}"/>
              </a:ext>
            </a:extLst>
          </p:cNvPr>
          <p:cNvSpPr>
            <a:spLocks noGrp="1" noRot="1" noChangeAspect="1" noChangeArrowheads="1" noTextEdit="1"/>
          </p:cNvSpPr>
          <p:nvPr>
            <p:ph type="sldImg"/>
          </p:nvPr>
        </p:nvSpPr>
        <p:spPr>
          <a:ln/>
        </p:spPr>
      </p:sp>
      <p:sp>
        <p:nvSpPr>
          <p:cNvPr id="254980" name="Rectangle 3">
            <a:extLst>
              <a:ext uri="{FF2B5EF4-FFF2-40B4-BE49-F238E27FC236}">
                <a16:creationId xmlns:a16="http://schemas.microsoft.com/office/drawing/2014/main" id="{1826FB9E-2D4C-46F5-B2C5-00638C52D1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1427919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56</a:t>
            </a:fld>
            <a:endParaRPr lang="de-DE" altLang="de-DE"/>
          </a:p>
        </p:txBody>
      </p:sp>
    </p:spTree>
    <p:extLst>
      <p:ext uri="{BB962C8B-B14F-4D97-AF65-F5344CB8AC3E}">
        <p14:creationId xmlns:p14="http://schemas.microsoft.com/office/powerpoint/2010/main" val="19671758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57</a:t>
            </a:fld>
            <a:endParaRPr lang="de-DE" altLang="de-DE"/>
          </a:p>
        </p:txBody>
      </p:sp>
    </p:spTree>
    <p:extLst>
      <p:ext uri="{BB962C8B-B14F-4D97-AF65-F5344CB8AC3E}">
        <p14:creationId xmlns:p14="http://schemas.microsoft.com/office/powerpoint/2010/main" val="2457783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latin typeface="Segoe UI" panose="020B0502040204020203" pitchFamily="34" charset="0"/>
              </a:rPr>
              <a:t>Hafer, C. (2020). "[</a:t>
            </a:r>
            <a:r>
              <a:rPr lang="de-DE" sz="1800" dirty="0" err="1">
                <a:latin typeface="Segoe UI" panose="020B0502040204020203" pitchFamily="34" charset="0"/>
              </a:rPr>
              <a:t>Hyponatremia</a:t>
            </a:r>
            <a:r>
              <a:rPr lang="de-DE" sz="1800" dirty="0">
                <a:latin typeface="Segoe UI" panose="020B0502040204020203" pitchFamily="34" charset="0"/>
              </a:rPr>
              <a:t>-workflow </a:t>
            </a:r>
            <a:r>
              <a:rPr lang="de-DE" sz="1800" dirty="0" err="1">
                <a:latin typeface="Segoe UI" panose="020B0502040204020203" pitchFamily="34" charset="0"/>
              </a:rPr>
              <a:t>for</a:t>
            </a:r>
            <a:r>
              <a:rPr lang="de-DE" sz="1800" dirty="0">
                <a:latin typeface="Segoe UI" panose="020B0502040204020203" pitchFamily="34" charset="0"/>
              </a:rPr>
              <a:t> intensive care </a:t>
            </a:r>
            <a:r>
              <a:rPr lang="de-DE" sz="1800" dirty="0" err="1">
                <a:latin typeface="Segoe UI" panose="020B0502040204020203" pitchFamily="34" charset="0"/>
              </a:rPr>
              <a:t>physicians</a:t>
            </a:r>
            <a:r>
              <a:rPr lang="de-DE" sz="1800" dirty="0">
                <a:latin typeface="Segoe UI" panose="020B0502040204020203" pitchFamily="34" charset="0"/>
              </a:rPr>
              <a:t>]." </a:t>
            </a:r>
            <a:r>
              <a:rPr lang="de-DE" sz="1800" u="sng" dirty="0">
                <a:latin typeface="Segoe UI" panose="020B0502040204020203" pitchFamily="34" charset="0"/>
              </a:rPr>
              <a:t>Med </a:t>
            </a:r>
            <a:r>
              <a:rPr lang="de-DE" sz="1800" u="sng" dirty="0" err="1">
                <a:latin typeface="Segoe UI" panose="020B0502040204020203" pitchFamily="34" charset="0"/>
              </a:rPr>
              <a:t>Klin</a:t>
            </a:r>
            <a:r>
              <a:rPr lang="de-DE" sz="1800" u="sng" dirty="0">
                <a:latin typeface="Segoe UI" panose="020B0502040204020203" pitchFamily="34" charset="0"/>
              </a:rPr>
              <a:t> </a:t>
            </a:r>
            <a:r>
              <a:rPr lang="de-DE" sz="1800" u="sng" dirty="0" err="1">
                <a:latin typeface="Segoe UI" panose="020B0502040204020203" pitchFamily="34" charset="0"/>
              </a:rPr>
              <a:t>Intensivmed</a:t>
            </a:r>
            <a:r>
              <a:rPr lang="de-DE" sz="1800" u="sng" dirty="0">
                <a:latin typeface="Segoe UI" panose="020B0502040204020203" pitchFamily="34" charset="0"/>
              </a:rPr>
              <a:t> </a:t>
            </a:r>
            <a:r>
              <a:rPr lang="de-DE" sz="1800" u="sng" dirty="0" err="1">
                <a:latin typeface="Segoe UI" panose="020B0502040204020203" pitchFamily="34" charset="0"/>
              </a:rPr>
              <a:t>Notfmed</a:t>
            </a:r>
            <a:r>
              <a:rPr lang="de-DE" sz="1800" u="sng" dirty="0">
                <a:latin typeface="Segoe UI" panose="020B0502040204020203" pitchFamily="34" charset="0"/>
              </a:rPr>
              <a:t> </a:t>
            </a:r>
            <a:r>
              <a:rPr lang="de-DE" sz="1800" b="1" u="sng" dirty="0">
                <a:latin typeface="Segoe UI" panose="020B0502040204020203" pitchFamily="34" charset="0"/>
              </a:rPr>
              <a:t>115</a:t>
            </a:r>
            <a:r>
              <a:rPr lang="de-DE" sz="1800" b="0" u="sng" dirty="0">
                <a:latin typeface="Segoe UI" panose="020B0502040204020203" pitchFamily="34" charset="0"/>
              </a:rPr>
              <a:t>(1): 29-36.</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58</a:t>
            </a:fld>
            <a:endParaRPr lang="de-DE" altLang="de-DE"/>
          </a:p>
        </p:txBody>
      </p:sp>
    </p:spTree>
    <p:extLst>
      <p:ext uri="{BB962C8B-B14F-4D97-AF65-F5344CB8AC3E}">
        <p14:creationId xmlns:p14="http://schemas.microsoft.com/office/powerpoint/2010/main" val="3720618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a:solidFill>
                  <a:schemeClr val="tx1"/>
                </a:solidFill>
                <a:latin typeface="Times New Roman" panose="02020603050405020304" pitchFamily="18" charset="0"/>
                <a:ea typeface="+mn-ea"/>
                <a:cs typeface="+mn-cs"/>
              </a:rPr>
              <a:t>Veränderungen Serum-Natrium bei verschiedenen Infusionen </a:t>
            </a:r>
            <a:br>
              <a:rPr lang="de-DE" sz="1200" b="0" i="0" u="none" strike="noStrike" kern="1200" baseline="0" dirty="0">
                <a:solidFill>
                  <a:schemeClr val="tx1"/>
                </a:solidFill>
                <a:latin typeface="Times New Roman" panose="02020603050405020304" pitchFamily="18" charset="0"/>
                <a:ea typeface="+mn-ea"/>
                <a:cs typeface="+mn-cs"/>
              </a:rPr>
            </a:br>
            <a:r>
              <a:rPr lang="de-DE" sz="1200" b="0" i="0" u="none" strike="noStrike" kern="1200" baseline="0" dirty="0">
                <a:solidFill>
                  <a:schemeClr val="tx1"/>
                </a:solidFill>
                <a:latin typeface="Times New Roman" panose="02020603050405020304" pitchFamily="18" charset="0"/>
                <a:ea typeface="+mn-ea"/>
                <a:cs typeface="+mn-cs"/>
              </a:rPr>
              <a:t>(bei einem Körpergewicht von etwa 70 kg, Gesamtkörperwasser etwa 50 %, Serum-Na 125)</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59</a:t>
            </a:fld>
            <a:endParaRPr lang="de-DE" altLang="de-DE"/>
          </a:p>
        </p:txBody>
      </p:sp>
    </p:spTree>
    <p:extLst>
      <p:ext uri="{BB962C8B-B14F-4D97-AF65-F5344CB8AC3E}">
        <p14:creationId xmlns:p14="http://schemas.microsoft.com/office/powerpoint/2010/main" val="17030909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1" u="none" strike="noStrike" kern="1200" baseline="0" dirty="0">
                <a:solidFill>
                  <a:schemeClr val="tx1"/>
                </a:solidFill>
                <a:latin typeface="Arial" charset="0"/>
                <a:ea typeface="ＭＳ Ｐゴシック" pitchFamily="28" charset="-128"/>
                <a:cs typeface="+mn-cs"/>
              </a:rPr>
              <a:t>Alexander A. Leung et al: </a:t>
            </a:r>
            <a:r>
              <a:rPr lang="de-DE" sz="1200" b="1" i="0" u="none" strike="noStrike" kern="1200" baseline="0" dirty="0" err="1">
                <a:solidFill>
                  <a:schemeClr val="tx1"/>
                </a:solidFill>
                <a:latin typeface="Arial" charset="0"/>
                <a:ea typeface="ＭＳ Ｐゴシック" pitchFamily="28" charset="-128"/>
                <a:cs typeface="+mn-cs"/>
              </a:rPr>
              <a:t>Preoperative</a:t>
            </a:r>
            <a:r>
              <a:rPr lang="de-DE" sz="1200" b="1" i="0" u="none" strike="noStrike" kern="1200" baseline="0" dirty="0">
                <a:solidFill>
                  <a:schemeClr val="tx1"/>
                </a:solidFill>
                <a:latin typeface="Arial" charset="0"/>
                <a:ea typeface="ＭＳ Ｐゴシック" pitchFamily="28" charset="-128"/>
                <a:cs typeface="+mn-cs"/>
              </a:rPr>
              <a:t> </a:t>
            </a:r>
            <a:r>
              <a:rPr lang="de-DE" sz="1200" b="1" i="0" u="none" strike="noStrike" kern="1200" baseline="0" dirty="0" err="1">
                <a:solidFill>
                  <a:schemeClr val="tx1"/>
                </a:solidFill>
                <a:latin typeface="Arial" charset="0"/>
                <a:ea typeface="ＭＳ Ｐゴシック" pitchFamily="28" charset="-128"/>
                <a:cs typeface="+mn-cs"/>
              </a:rPr>
              <a:t>Hyponatremia</a:t>
            </a:r>
            <a:r>
              <a:rPr lang="de-DE" sz="1200" b="1" i="0" u="none" strike="noStrike" kern="1200" baseline="0" dirty="0">
                <a:solidFill>
                  <a:schemeClr val="tx1"/>
                </a:solidFill>
                <a:latin typeface="Arial" charset="0"/>
                <a:ea typeface="ＭＳ Ｐゴシック" pitchFamily="28" charset="-128"/>
                <a:cs typeface="+mn-cs"/>
              </a:rPr>
              <a:t> and </a:t>
            </a:r>
            <a:r>
              <a:rPr lang="de-DE" sz="1200" b="1" i="0" u="none" strike="noStrike" kern="1200" baseline="0" dirty="0" err="1">
                <a:solidFill>
                  <a:schemeClr val="tx1"/>
                </a:solidFill>
                <a:latin typeface="Arial" charset="0"/>
                <a:ea typeface="ＭＳ Ｐゴシック" pitchFamily="28" charset="-128"/>
                <a:cs typeface="+mn-cs"/>
              </a:rPr>
              <a:t>Perioperative</a:t>
            </a:r>
            <a:r>
              <a:rPr lang="de-DE" sz="1200" b="1" i="0" u="none" strike="noStrike" kern="1200" baseline="0" dirty="0">
                <a:solidFill>
                  <a:schemeClr val="tx1"/>
                </a:solidFill>
                <a:latin typeface="Arial" charset="0"/>
                <a:ea typeface="ＭＳ Ｐゴシック" pitchFamily="28" charset="-128"/>
                <a:cs typeface="+mn-cs"/>
              </a:rPr>
              <a:t> </a:t>
            </a:r>
            <a:r>
              <a:rPr lang="de-DE" sz="1200" b="1" i="0" u="none" strike="noStrike" kern="1200" baseline="0" dirty="0" err="1">
                <a:solidFill>
                  <a:schemeClr val="tx1"/>
                </a:solidFill>
                <a:latin typeface="Arial" charset="0"/>
                <a:ea typeface="ＭＳ Ｐゴシック" pitchFamily="28" charset="-128"/>
                <a:cs typeface="+mn-cs"/>
              </a:rPr>
              <a:t>Complications</a:t>
            </a:r>
            <a:r>
              <a:rPr lang="de-DE" sz="1200" b="1" i="0" u="none" strike="noStrike" kern="1200" baseline="0" dirty="0">
                <a:solidFill>
                  <a:schemeClr val="tx1"/>
                </a:solidFill>
                <a:latin typeface="Arial" charset="0"/>
                <a:ea typeface="ＭＳ Ｐゴシック" pitchFamily="28" charset="-128"/>
                <a:cs typeface="+mn-cs"/>
              </a:rPr>
              <a:t>. </a:t>
            </a:r>
            <a:r>
              <a:rPr lang="de-DE" sz="1200" b="0" i="1" u="none" strike="noStrike" kern="1200" baseline="0" dirty="0" err="1">
                <a:solidFill>
                  <a:schemeClr val="tx1"/>
                </a:solidFill>
                <a:latin typeface="Arial" charset="0"/>
                <a:ea typeface="ＭＳ Ｐゴシック" pitchFamily="28" charset="-128"/>
                <a:cs typeface="+mn-cs"/>
              </a:rPr>
              <a:t>Arch</a:t>
            </a:r>
            <a:r>
              <a:rPr lang="de-DE" sz="1200" b="0" i="1" u="none" strike="noStrike" kern="1200" baseline="0" dirty="0">
                <a:solidFill>
                  <a:schemeClr val="tx1"/>
                </a:solidFill>
                <a:latin typeface="Arial" charset="0"/>
                <a:ea typeface="ＭＳ Ｐゴシック" pitchFamily="28" charset="-128"/>
                <a:cs typeface="+mn-cs"/>
              </a:rPr>
              <a:t> Intern Med. 2012;172(19):1474-1481.</a:t>
            </a:r>
            <a:endParaRPr lang="de-DE" sz="1200" b="1" i="0" u="none" strike="noStrike" kern="1200" baseline="0" dirty="0">
              <a:solidFill>
                <a:schemeClr val="tx1"/>
              </a:solidFill>
              <a:latin typeface="Arial" charset="0"/>
              <a:ea typeface="ＭＳ Ｐゴシック" pitchFamily="28" charset="-128"/>
              <a:cs typeface="+mn-cs"/>
            </a:endParaRPr>
          </a:p>
          <a:p>
            <a:endParaRPr lang="de-DE" dirty="0"/>
          </a:p>
          <a:p>
            <a:r>
              <a:rPr lang="en-US" sz="1200" b="0" i="0" u="none" strike="noStrike" kern="1200" baseline="0" dirty="0">
                <a:solidFill>
                  <a:schemeClr val="tx1"/>
                </a:solidFill>
                <a:latin typeface="Arial" charset="0"/>
                <a:ea typeface="ＭＳ Ｐゴシック" pitchFamily="28" charset="-128"/>
                <a:cs typeface="+mn-cs"/>
              </a:rPr>
              <a:t>Crude risk of 30-day postoperative mortality according to</a:t>
            </a:r>
          </a:p>
          <a:p>
            <a:r>
              <a:rPr lang="de-DE" sz="1200" b="0" i="0" u="none" strike="noStrike" kern="1200" baseline="0" dirty="0" err="1">
                <a:solidFill>
                  <a:schemeClr val="tx1"/>
                </a:solidFill>
                <a:latin typeface="Arial" charset="0"/>
                <a:ea typeface="ＭＳ Ｐゴシック" pitchFamily="28" charset="-128"/>
                <a:cs typeface="+mn-cs"/>
              </a:rPr>
              <a:t>preoperative</a:t>
            </a:r>
            <a:r>
              <a:rPr lang="de-DE"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sodium</a:t>
            </a:r>
            <a:r>
              <a:rPr lang="de-DE"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level</a:t>
            </a:r>
            <a:r>
              <a:rPr lang="de-DE" sz="1200" b="0" i="0" u="none" strike="noStrike" kern="1200" baseline="0" dirty="0">
                <a:solidFill>
                  <a:schemeClr val="tx1"/>
                </a:solidFill>
                <a:latin typeface="Arial" charset="0"/>
                <a:ea typeface="ＭＳ Ｐゴシック" pitchFamily="28" charset="-128"/>
                <a:cs typeface="+mn-cs"/>
              </a:rPr>
              <a:t>.</a:t>
            </a:r>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60</a:t>
            </a:fld>
            <a:endParaRPr lang="de-DE" altLang="de-DE"/>
          </a:p>
        </p:txBody>
      </p:sp>
    </p:spTree>
    <p:extLst>
      <p:ext uri="{BB962C8B-B14F-4D97-AF65-F5344CB8AC3E}">
        <p14:creationId xmlns:p14="http://schemas.microsoft.com/office/powerpoint/2010/main" val="2546478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a:t>
            </a:fld>
            <a:endParaRPr lang="de-DE" altLang="de-DE"/>
          </a:p>
        </p:txBody>
      </p:sp>
    </p:spTree>
    <p:extLst>
      <p:ext uri="{BB962C8B-B14F-4D97-AF65-F5344CB8AC3E}">
        <p14:creationId xmlns:p14="http://schemas.microsoft.com/office/powerpoint/2010/main" val="752352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61</a:t>
            </a:fld>
            <a:endParaRPr lang="de-DE" altLang="de-DE"/>
          </a:p>
        </p:txBody>
      </p:sp>
    </p:spTree>
    <p:extLst>
      <p:ext uri="{BB962C8B-B14F-4D97-AF65-F5344CB8AC3E}">
        <p14:creationId xmlns:p14="http://schemas.microsoft.com/office/powerpoint/2010/main" val="1693000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err="1">
                <a:solidFill>
                  <a:srgbClr val="2197D2"/>
                </a:solidFill>
                <a:latin typeface="AdvOT2986fa51"/>
              </a:rPr>
              <a:t>Gheorghiade</a:t>
            </a:r>
            <a:r>
              <a:rPr lang="de-DE" sz="1800" b="0" i="0" u="none" strike="noStrike" baseline="0" dirty="0">
                <a:solidFill>
                  <a:srgbClr val="2197D2"/>
                </a:solidFill>
                <a:latin typeface="AdvOT2986fa51"/>
              </a:rPr>
              <a:t> M, Abraham WT, Albert NM, et al., OPTIMIZE-HF Investigators and </a:t>
            </a:r>
            <a:r>
              <a:rPr lang="de-DE" sz="1800" b="0" i="0" u="none" strike="noStrike" baseline="0" dirty="0" err="1">
                <a:solidFill>
                  <a:srgbClr val="2197D2"/>
                </a:solidFill>
                <a:latin typeface="AdvOT2986fa51"/>
              </a:rPr>
              <a:t>Coordinators</a:t>
            </a:r>
            <a:r>
              <a:rPr lang="de-DE" sz="1800" b="0" i="0" u="none" strike="noStrike" baseline="0" dirty="0">
                <a:solidFill>
                  <a:srgbClr val="2197D2"/>
                </a:solidFill>
                <a:latin typeface="AdvOT2986fa51"/>
              </a:rPr>
              <a:t>. </a:t>
            </a:r>
            <a:r>
              <a:rPr lang="en-US" sz="1800" b="0" i="0" u="none" strike="noStrike" baseline="0" dirty="0">
                <a:solidFill>
                  <a:srgbClr val="2197D2"/>
                </a:solidFill>
                <a:latin typeface="AdvOT2986fa51"/>
              </a:rPr>
              <a:t>Relationship between admission serum sodium concentration and clinical outcomes in patients hospitalized for heart failure: an analysis from the OPTIMIZE-HF registry. Eur Heart J 2007;28:980</a:t>
            </a:r>
            <a:r>
              <a:rPr lang="en-US" sz="1800" b="0" i="0" u="none" strike="noStrike" baseline="0" dirty="0">
                <a:solidFill>
                  <a:srgbClr val="2197D2"/>
                </a:solidFill>
                <a:latin typeface="AdvOT2986fa51+20"/>
              </a:rPr>
              <a:t>–</a:t>
            </a:r>
            <a:r>
              <a:rPr lang="en-US" sz="1800" b="0" i="0" u="none" strike="noStrike" baseline="0" dirty="0">
                <a:solidFill>
                  <a:srgbClr val="2197D2"/>
                </a:solidFill>
                <a:latin typeface="AdvOT2986fa51"/>
              </a:rPr>
              <a:t>8</a:t>
            </a:r>
            <a:r>
              <a:rPr lang="en-US" sz="1800" b="0" i="0" u="none" strike="noStrike" baseline="0" dirty="0">
                <a:solidFill>
                  <a:srgbClr val="000000"/>
                </a:solidFill>
                <a:latin typeface="AdvOT2986fa51"/>
              </a:rPr>
              <a:t>.</a:t>
            </a:r>
          </a:p>
          <a:p>
            <a:pPr algn="l"/>
            <a:r>
              <a:rPr lang="de-DE" sz="1800" b="0" i="0" u="none" strike="noStrike" baseline="0" dirty="0" err="1">
                <a:solidFill>
                  <a:srgbClr val="2197D2"/>
                </a:solidFill>
                <a:latin typeface="AdvOT2986fa51"/>
              </a:rPr>
              <a:t>Konishi</a:t>
            </a:r>
            <a:r>
              <a:rPr lang="de-DE" sz="1800" b="0" i="0" u="none" strike="noStrike" baseline="0" dirty="0">
                <a:solidFill>
                  <a:srgbClr val="2197D2"/>
                </a:solidFill>
                <a:latin typeface="AdvOT2986fa51"/>
              </a:rPr>
              <a:t> M,  et al.: </a:t>
            </a:r>
            <a:r>
              <a:rPr lang="en-US" sz="1800" b="1" i="0" u="none" strike="noStrike" baseline="0" dirty="0">
                <a:solidFill>
                  <a:srgbClr val="2197D2"/>
                </a:solidFill>
                <a:latin typeface="AdvOT2986fa51"/>
              </a:rPr>
              <a:t>Progression of hyponatremia is associated with increased cardiac mortality in patients hospitalized for acute decompensated heart failure. </a:t>
            </a:r>
            <a:r>
              <a:rPr lang="en-US" sz="1800" b="0" i="0" u="none" strike="noStrike" baseline="0" dirty="0">
                <a:solidFill>
                  <a:srgbClr val="2197D2"/>
                </a:solidFill>
                <a:latin typeface="AdvOT2986fa51"/>
              </a:rPr>
              <a:t>J Card Fail </a:t>
            </a:r>
            <a:r>
              <a:rPr lang="de-DE" sz="1800" b="0" i="0" u="none" strike="noStrike" baseline="0" dirty="0">
                <a:solidFill>
                  <a:srgbClr val="2197D2"/>
                </a:solidFill>
                <a:latin typeface="AdvOT2986fa51"/>
              </a:rPr>
              <a:t>2012;18:620</a:t>
            </a:r>
            <a:r>
              <a:rPr lang="de-DE" sz="1800" b="0" i="0" u="none" strike="noStrike" baseline="0" dirty="0">
                <a:solidFill>
                  <a:srgbClr val="2197D2"/>
                </a:solidFill>
                <a:latin typeface="AdvOT2986fa51+20"/>
              </a:rPr>
              <a:t>–</a:t>
            </a:r>
            <a:r>
              <a:rPr lang="de-DE" sz="1800" b="0" i="0" u="none" strike="noStrike" baseline="0" dirty="0">
                <a:solidFill>
                  <a:srgbClr val="2197D2"/>
                </a:solidFill>
                <a:latin typeface="AdvOT2986fa51"/>
              </a:rPr>
              <a:t>5</a:t>
            </a:r>
            <a:r>
              <a:rPr lang="de-DE" sz="1800" b="0" i="0" u="none" strike="noStrike" baseline="0" dirty="0">
                <a:solidFill>
                  <a:srgbClr val="000000"/>
                </a:solidFill>
                <a:latin typeface="AdvOT2986fa51"/>
              </a:rPr>
              <a:t>.</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62</a:t>
            </a:fld>
            <a:endParaRPr lang="de-DE" altLang="de-DE"/>
          </a:p>
        </p:txBody>
      </p:sp>
    </p:spTree>
    <p:extLst>
      <p:ext uri="{BB962C8B-B14F-4D97-AF65-F5344CB8AC3E}">
        <p14:creationId xmlns:p14="http://schemas.microsoft.com/office/powerpoint/2010/main" val="3439790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a:extLst>
              <a:ext uri="{FF2B5EF4-FFF2-40B4-BE49-F238E27FC236}">
                <a16:creationId xmlns:a16="http://schemas.microsoft.com/office/drawing/2014/main" id="{03D7054B-5028-4E98-81D0-CF0EF862F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468DB74C-1418-44F0-949F-1679F7E8CE15}" type="slidenum">
              <a:rPr lang="de-DE" altLang="de-DE" sz="1200"/>
              <a:pPr eaLnBrk="1" hangingPunct="1"/>
              <a:t>63</a:t>
            </a:fld>
            <a:endParaRPr lang="de-DE" altLang="de-DE" sz="1200"/>
          </a:p>
        </p:txBody>
      </p:sp>
      <p:sp>
        <p:nvSpPr>
          <p:cNvPr id="254979" name="Rectangle 2">
            <a:extLst>
              <a:ext uri="{FF2B5EF4-FFF2-40B4-BE49-F238E27FC236}">
                <a16:creationId xmlns:a16="http://schemas.microsoft.com/office/drawing/2014/main" id="{7FF3CD22-4E36-460E-9E76-015544064804}"/>
              </a:ext>
            </a:extLst>
          </p:cNvPr>
          <p:cNvSpPr>
            <a:spLocks noGrp="1" noRot="1" noChangeAspect="1" noChangeArrowheads="1" noTextEdit="1"/>
          </p:cNvSpPr>
          <p:nvPr>
            <p:ph type="sldImg"/>
          </p:nvPr>
        </p:nvSpPr>
        <p:spPr>
          <a:ln/>
        </p:spPr>
      </p:sp>
      <p:sp>
        <p:nvSpPr>
          <p:cNvPr id="254980" name="Rectangle 3">
            <a:extLst>
              <a:ext uri="{FF2B5EF4-FFF2-40B4-BE49-F238E27FC236}">
                <a16:creationId xmlns:a16="http://schemas.microsoft.com/office/drawing/2014/main" id="{1826FB9E-2D4C-46F5-B2C5-00638C52D1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latin typeface="Arial" panose="020B0604020202020204" pitchFamily="34" charset="0"/>
            </a:endParaRPr>
          </a:p>
        </p:txBody>
      </p:sp>
    </p:spTree>
    <p:extLst>
      <p:ext uri="{BB962C8B-B14F-4D97-AF65-F5344CB8AC3E}">
        <p14:creationId xmlns:p14="http://schemas.microsoft.com/office/powerpoint/2010/main" val="3938045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dirty="0" err="1">
                <a:latin typeface="Segoe UI" panose="020B0502040204020203" pitchFamily="34" charset="0"/>
              </a:rPr>
              <a:t>Su</a:t>
            </a:r>
            <a:r>
              <a:rPr lang="en-US" sz="1800" dirty="0">
                <a:latin typeface="Segoe UI" panose="020B0502040204020203" pitchFamily="34" charset="0"/>
              </a:rPr>
              <a:t>, Y., et al. (2020). "Prognostic value of serum hyponatremia for outcomes in patients with heart failure with preserved ejection fraction: An observational co</a:t>
            </a:r>
          </a:p>
          <a:p>
            <a:endParaRPr lang="en-US" sz="1800" dirty="0">
              <a:latin typeface="Segoe UI" panose="020B0502040204020203" pitchFamily="34" charset="0"/>
            </a:endParaRPr>
          </a:p>
          <a:p>
            <a:r>
              <a:rPr lang="en-US" sz="1800" b="0" i="0" u="none" strike="noStrike" baseline="0" dirty="0">
                <a:solidFill>
                  <a:srgbClr val="000000"/>
                </a:solidFill>
                <a:latin typeface="Times" panose="02020603050405020304" pitchFamily="18" charset="0"/>
              </a:rPr>
              <a:t>Figure 2. Kaplan Meier survival curves for patients with </a:t>
            </a:r>
            <a:r>
              <a:rPr lang="en-US" sz="1800" b="0" i="0" u="none" strike="noStrike" baseline="0" dirty="0" err="1">
                <a:solidFill>
                  <a:srgbClr val="000000"/>
                </a:solidFill>
                <a:latin typeface="Times" panose="02020603050405020304" pitchFamily="18" charset="0"/>
              </a:rPr>
              <a:t>HFpEF</a:t>
            </a:r>
            <a:r>
              <a:rPr lang="en-US" sz="1800" b="0" i="0" u="none" strike="noStrike" baseline="0" dirty="0">
                <a:solidFill>
                  <a:srgbClr val="000000"/>
                </a:solidFill>
                <a:latin typeface="Times" panose="02020603050405020304" pitchFamily="18" charset="0"/>
              </a:rPr>
              <a:t> based on the serum sodium status. (A) Rate of survival (no mortality from any cause) in the two groups. (B) Rate of freedom from re‑hospitalization in the two groups. (C) Rate of freedom from stroke in the two groups. Patients with hyponatremia had a significantly higher all‑cause mortality, re‑hospitalization rate and stroke rate (P=0.002, 0.030 and 0.001, respectively). </a:t>
            </a:r>
            <a:r>
              <a:rPr lang="en-US" sz="1800" b="0" i="0" u="none" strike="noStrike" baseline="0" dirty="0" err="1">
                <a:solidFill>
                  <a:srgbClr val="000000"/>
                </a:solidFill>
                <a:latin typeface="Times" panose="02020603050405020304" pitchFamily="18" charset="0"/>
              </a:rPr>
              <a:t>HFpEF</a:t>
            </a:r>
            <a:r>
              <a:rPr lang="en-US" sz="1800" b="0" i="0" u="none" strike="noStrike" baseline="0" dirty="0">
                <a:solidFill>
                  <a:srgbClr val="000000"/>
                </a:solidFill>
                <a:latin typeface="Times" panose="02020603050405020304" pitchFamily="18" charset="0"/>
              </a:rPr>
              <a:t>, heart failure with preserved ejection </a:t>
            </a:r>
            <a:r>
              <a:rPr lang="en-US" sz="1800" b="0" i="0" u="none" strike="noStrike" baseline="0" dirty="0" err="1">
                <a:solidFill>
                  <a:srgbClr val="000000"/>
                </a:solidFill>
                <a:latin typeface="Times" panose="02020603050405020304" pitchFamily="18" charset="0"/>
              </a:rPr>
              <a:t>fraction.</a:t>
            </a:r>
            <a:r>
              <a:rPr lang="en-US" sz="1800" dirty="0" err="1">
                <a:latin typeface="Segoe UI" panose="020B0502040204020203" pitchFamily="34" charset="0"/>
              </a:rPr>
              <a:t>hort</a:t>
            </a:r>
            <a:r>
              <a:rPr lang="en-US" sz="1800" dirty="0">
                <a:latin typeface="Segoe UI" panose="020B0502040204020203" pitchFamily="34" charset="0"/>
              </a:rPr>
              <a:t> study." </a:t>
            </a:r>
            <a:r>
              <a:rPr lang="en-US" sz="1800" u="sng" dirty="0">
                <a:latin typeface="Segoe UI" panose="020B0502040204020203" pitchFamily="34" charset="0"/>
              </a:rPr>
              <a:t>Exp </a:t>
            </a:r>
            <a:r>
              <a:rPr lang="en-US" sz="1800" u="sng" dirty="0" err="1">
                <a:latin typeface="Segoe UI" panose="020B0502040204020203" pitchFamily="34" charset="0"/>
              </a:rPr>
              <a:t>Ther</a:t>
            </a:r>
            <a:r>
              <a:rPr lang="en-US" sz="1800" u="sng" dirty="0">
                <a:latin typeface="Segoe UI" panose="020B0502040204020203" pitchFamily="34" charset="0"/>
              </a:rPr>
              <a:t> Med </a:t>
            </a:r>
            <a:r>
              <a:rPr lang="en-US" sz="1800" b="1" u="sng" dirty="0">
                <a:latin typeface="Segoe UI" panose="020B0502040204020203" pitchFamily="34" charset="0"/>
              </a:rPr>
              <a:t>20</a:t>
            </a:r>
            <a:r>
              <a:rPr lang="en-US" sz="1800" b="0" u="sng" dirty="0">
                <a:latin typeface="Segoe UI" panose="020B0502040204020203" pitchFamily="34" charset="0"/>
              </a:rPr>
              <a:t>(5): 101.</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64</a:t>
            </a:fld>
            <a:endParaRPr lang="de-DE" altLang="de-DE"/>
          </a:p>
        </p:txBody>
      </p:sp>
    </p:spTree>
    <p:extLst>
      <p:ext uri="{BB962C8B-B14F-4D97-AF65-F5344CB8AC3E}">
        <p14:creationId xmlns:p14="http://schemas.microsoft.com/office/powerpoint/2010/main" val="1189680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solidFill>
                  <a:srgbClr val="000000"/>
                </a:solidFill>
                <a:latin typeface="AdvOTc3f2c111.B"/>
              </a:rPr>
              <a:t>(A) </a:t>
            </a:r>
            <a:r>
              <a:rPr lang="en-US" sz="1800" b="0" i="0" u="none" strike="noStrike" baseline="0" dirty="0">
                <a:solidFill>
                  <a:srgbClr val="000000"/>
                </a:solidFill>
                <a:latin typeface="AdvOT2986fa51"/>
              </a:rPr>
              <a:t>Osmotic AVP release: AVP is near total suppression in normal circumstances, but increases linearly with plasma osmolality </a:t>
            </a:r>
            <a:r>
              <a:rPr lang="en-US" sz="1800" b="0" i="0" u="none" strike="noStrike" baseline="0" dirty="0">
                <a:solidFill>
                  <a:srgbClr val="2197D2"/>
                </a:solidFill>
                <a:latin typeface="AdvOT2986fa51"/>
              </a:rPr>
              <a:t>(9)</a:t>
            </a:r>
            <a:r>
              <a:rPr lang="en-US" sz="1800" b="0" i="0" u="none" strike="noStrike" baseline="0" dirty="0">
                <a:solidFill>
                  <a:srgbClr val="000000"/>
                </a:solidFill>
                <a:latin typeface="AdvOT2986fa51"/>
              </a:rPr>
              <a:t>.</a:t>
            </a:r>
          </a:p>
          <a:p>
            <a:pPr algn="l"/>
            <a:r>
              <a:rPr lang="en-US" sz="1800" b="0" i="0" u="none" strike="noStrike" baseline="0" dirty="0">
                <a:solidFill>
                  <a:srgbClr val="000000"/>
                </a:solidFill>
                <a:latin typeface="AdvOT2986fa51"/>
              </a:rPr>
              <a:t>Neurohumoral activation through angiotensin II and baroreceptor activity increases the amount of AVP release for any given plasma</a:t>
            </a:r>
          </a:p>
          <a:p>
            <a:pPr algn="l"/>
            <a:r>
              <a:rPr lang="en-US" sz="1800" b="0" i="0" u="none" strike="noStrike" baseline="0" dirty="0">
                <a:solidFill>
                  <a:srgbClr val="000000"/>
                </a:solidFill>
                <a:latin typeface="AdvOT2986fa51"/>
              </a:rPr>
              <a:t>osmolality </a:t>
            </a:r>
            <a:r>
              <a:rPr lang="en-US" sz="1800" b="0" i="0" u="none" strike="noStrike" baseline="0" dirty="0">
                <a:solidFill>
                  <a:srgbClr val="2197D2"/>
                </a:solidFill>
                <a:latin typeface="AdvOT2986fa51"/>
              </a:rPr>
              <a:t>(20)</a:t>
            </a:r>
            <a:r>
              <a:rPr lang="en-US" sz="1800" b="0" i="0" u="none" strike="noStrike" baseline="0" dirty="0">
                <a:solidFill>
                  <a:srgbClr val="000000"/>
                </a:solidFill>
                <a:latin typeface="AdvOT2986fa51"/>
              </a:rPr>
              <a:t>. In addition, it moves the set-point of total AVP suppression to a lower plasma osmolality, hence promoting hypotonicity.</a:t>
            </a:r>
          </a:p>
          <a:p>
            <a:pPr algn="l"/>
            <a:endParaRPr lang="en-US" sz="1800" b="0" i="0" u="none" strike="noStrike" baseline="0" dirty="0">
              <a:solidFill>
                <a:srgbClr val="000000"/>
              </a:solidFill>
              <a:latin typeface="AdvOTc3f2c111.B"/>
            </a:endParaRPr>
          </a:p>
          <a:p>
            <a:pPr algn="l"/>
            <a:r>
              <a:rPr lang="en-US" sz="1800" b="0" i="0" u="none" strike="noStrike" baseline="0" dirty="0">
                <a:solidFill>
                  <a:srgbClr val="000000"/>
                </a:solidFill>
                <a:latin typeface="AdvOTc3f2c111.B"/>
              </a:rPr>
              <a:t>(B) </a:t>
            </a:r>
            <a:r>
              <a:rPr lang="en-US" sz="1800" b="0" i="0" u="none" strike="noStrike" baseline="0" dirty="0">
                <a:solidFill>
                  <a:srgbClr val="000000"/>
                </a:solidFill>
                <a:latin typeface="AdvOT2986fa51"/>
              </a:rPr>
              <a:t>Osmotic versus </a:t>
            </a:r>
            <a:r>
              <a:rPr lang="en-US" sz="1800" b="0" i="0" u="none" strike="noStrike" baseline="0" dirty="0" err="1">
                <a:solidFill>
                  <a:srgbClr val="000000"/>
                </a:solidFill>
                <a:latin typeface="AdvOT2986fa51"/>
              </a:rPr>
              <a:t>nonosmotic</a:t>
            </a:r>
            <a:r>
              <a:rPr lang="en-US" sz="1800" b="0" i="0" u="none" strike="noStrike" baseline="0" dirty="0">
                <a:solidFill>
                  <a:srgbClr val="000000"/>
                </a:solidFill>
                <a:latin typeface="AdvOT2986fa51"/>
              </a:rPr>
              <a:t> AVP release: osmotic AVP release is very sensitive and increases linearly, already with very small changes in plasma osmolality </a:t>
            </a:r>
            <a:r>
              <a:rPr lang="en-US" sz="1800" b="0" i="0" u="none" strike="noStrike" baseline="0" dirty="0">
                <a:solidFill>
                  <a:srgbClr val="000000"/>
                </a:solidFill>
                <a:latin typeface="AdvOTc3f2c111.B"/>
              </a:rPr>
              <a:t>(blue curve) </a:t>
            </a:r>
            <a:r>
              <a:rPr lang="en-US" sz="1800" b="0" i="0" u="none" strike="noStrike" baseline="0" dirty="0">
                <a:solidFill>
                  <a:srgbClr val="2197D2"/>
                </a:solidFill>
                <a:latin typeface="AdvOT2986fa51"/>
              </a:rPr>
              <a:t>(9)</a:t>
            </a:r>
            <a:r>
              <a:rPr lang="en-US" sz="1800" b="0" i="0" u="none" strike="noStrike" baseline="0" dirty="0">
                <a:solidFill>
                  <a:srgbClr val="000000"/>
                </a:solidFill>
                <a:latin typeface="AdvOT2986fa51"/>
              </a:rPr>
              <a:t>. </a:t>
            </a:r>
            <a:r>
              <a:rPr lang="en-US" sz="1800" b="0" i="0" u="none" strike="noStrike" baseline="0" dirty="0" err="1">
                <a:solidFill>
                  <a:srgbClr val="000000"/>
                </a:solidFill>
                <a:latin typeface="AdvOT2986fa51"/>
              </a:rPr>
              <a:t>Nonosmotic</a:t>
            </a:r>
            <a:r>
              <a:rPr lang="en-US" sz="1800" b="0" i="0" u="none" strike="noStrike" baseline="0" dirty="0">
                <a:solidFill>
                  <a:srgbClr val="000000"/>
                </a:solidFill>
                <a:latin typeface="AdvOT2986fa51"/>
              </a:rPr>
              <a:t> AVP release makes little contribution to overall AVP plasma levels until a 10% to 15% decrease in isotonic plasma volume, after which AVP release increases markedly, resulting in plasma levels many times higher than needed to achieve maximal antidiuresis </a:t>
            </a:r>
            <a:r>
              <a:rPr lang="en-US" sz="1800" b="0" i="0" u="none" strike="noStrike" baseline="0" dirty="0">
                <a:solidFill>
                  <a:srgbClr val="000000"/>
                </a:solidFill>
                <a:latin typeface="AdvOTc3f2c111.B"/>
              </a:rPr>
              <a:t>(red curve) </a:t>
            </a:r>
            <a:r>
              <a:rPr lang="en-US" sz="1800" b="0" i="0" u="none" strike="noStrike" baseline="0" dirty="0">
                <a:solidFill>
                  <a:srgbClr val="2197D2"/>
                </a:solidFill>
                <a:latin typeface="AdvOT2986fa51"/>
              </a:rPr>
              <a:t>(22)</a:t>
            </a:r>
            <a:r>
              <a:rPr lang="en-US" sz="1800" b="0" i="0" u="none" strike="noStrike" baseline="0" dirty="0">
                <a:solidFill>
                  <a:srgbClr val="000000"/>
                </a:solidFill>
                <a:latin typeface="AdvOT2986fa51"/>
              </a:rPr>
              <a:t>. Abbreviations as in </a:t>
            </a:r>
            <a:r>
              <a:rPr lang="en-US" sz="1800" b="0" i="0" u="none" strike="noStrike" baseline="0" dirty="0">
                <a:solidFill>
                  <a:srgbClr val="2197D2"/>
                </a:solidFill>
                <a:latin typeface="AdvOTc3f2c111.B"/>
              </a:rPr>
              <a:t>Figure 1</a:t>
            </a:r>
            <a:r>
              <a:rPr lang="en-US" sz="1800" b="0" i="0" u="none" strike="noStrike" baseline="0" dirty="0">
                <a:solidFill>
                  <a:srgbClr val="000000"/>
                </a:solidFill>
                <a:latin typeface="AdvOT2986fa51"/>
              </a:rPr>
              <a:t>.</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65</a:t>
            </a:fld>
            <a:endParaRPr lang="de-DE" altLang="de-DE"/>
          </a:p>
        </p:txBody>
      </p:sp>
    </p:spTree>
    <p:extLst>
      <p:ext uri="{BB962C8B-B14F-4D97-AF65-F5344CB8AC3E}">
        <p14:creationId xmlns:p14="http://schemas.microsoft.com/office/powerpoint/2010/main" val="30464843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err="1">
                <a:latin typeface="AdvOTe60b6cd3.B"/>
              </a:rPr>
              <a:t>Pathophysiology</a:t>
            </a:r>
            <a:r>
              <a:rPr lang="de-DE" sz="1800" b="0" i="0" u="none" strike="noStrike" baseline="0" dirty="0">
                <a:latin typeface="AdvOTe60b6cd3.B"/>
              </a:rPr>
              <a:t> of </a:t>
            </a:r>
            <a:r>
              <a:rPr lang="de-DE" sz="1800" b="0" i="0" u="none" strike="noStrike" baseline="0" dirty="0" err="1">
                <a:latin typeface="AdvOTe60b6cd3.B"/>
              </a:rPr>
              <a:t>Hyponatremia</a:t>
            </a:r>
            <a:r>
              <a:rPr lang="de-DE" sz="1800" b="0" i="0" u="none" strike="noStrike" baseline="0" dirty="0">
                <a:latin typeface="AdvOTe60b6cd3.B"/>
              </a:rPr>
              <a:t> in Acute </a:t>
            </a:r>
            <a:r>
              <a:rPr lang="de-DE" sz="1800" b="0" i="0" u="none" strike="noStrike" baseline="0" dirty="0" err="1">
                <a:latin typeface="AdvOTe60b6cd3.B"/>
              </a:rPr>
              <a:t>Decompensated</a:t>
            </a:r>
            <a:r>
              <a:rPr lang="de-DE" sz="1800" b="0" i="0" u="none" strike="noStrike" baseline="0" dirty="0">
                <a:latin typeface="AdvOTe60b6cd3.B"/>
              </a:rPr>
              <a:t> Heart </a:t>
            </a:r>
            <a:r>
              <a:rPr lang="de-DE" sz="1800" b="0" i="0" u="none" strike="noStrike" baseline="0" dirty="0" err="1">
                <a:latin typeface="AdvOTe60b6cd3.B"/>
              </a:rPr>
              <a:t>Failure</a:t>
            </a:r>
            <a:endParaRPr lang="de-DE" sz="1800" b="0" i="0" u="none" strike="noStrike" baseline="0" dirty="0">
              <a:latin typeface="AdvOTe60b6cd3.B"/>
            </a:endParaRPr>
          </a:p>
          <a:p>
            <a:pPr algn="l"/>
            <a:endParaRPr lang="de-DE" sz="1800" b="0" i="0" u="none" strike="noStrike" baseline="0" dirty="0">
              <a:latin typeface="AdvOTe60b6cd3.B"/>
            </a:endParaRPr>
          </a:p>
          <a:p>
            <a:pPr algn="l"/>
            <a:r>
              <a:rPr lang="de-DE" sz="1800" b="0" i="0" u="none" strike="noStrike" baseline="0" dirty="0">
                <a:latin typeface="AdvOT5b669f61"/>
              </a:rPr>
              <a:t>DILUTIONAL HYPONATREMIA</a:t>
            </a:r>
          </a:p>
          <a:p>
            <a:pPr algn="l"/>
            <a:r>
              <a:rPr lang="en-US" sz="1800" b="0" i="0" u="none" strike="noStrike" baseline="0" dirty="0">
                <a:latin typeface="AdvOTe81213fa"/>
              </a:rPr>
              <a:t>hyponatremia in ADHF is more often a problem of impaired water excretion than Na</a:t>
            </a:r>
            <a:r>
              <a:rPr lang="en-US" sz="1800" b="0" i="0" u="none" strike="noStrike" baseline="0" dirty="0">
                <a:latin typeface="AdvP4C4E74"/>
              </a:rPr>
              <a:t>trium </a:t>
            </a:r>
            <a:r>
              <a:rPr lang="en-US" sz="1800" b="0" i="0" u="none" strike="noStrike" baseline="0" dirty="0">
                <a:latin typeface="AdvOTe81213fa"/>
              </a:rPr>
              <a:t>depletion</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66</a:t>
            </a:fld>
            <a:endParaRPr lang="de-DE" altLang="de-DE"/>
          </a:p>
        </p:txBody>
      </p:sp>
    </p:spTree>
    <p:extLst>
      <p:ext uri="{BB962C8B-B14F-4D97-AF65-F5344CB8AC3E}">
        <p14:creationId xmlns:p14="http://schemas.microsoft.com/office/powerpoint/2010/main" val="3242489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67</a:t>
            </a:fld>
            <a:endParaRPr lang="de-DE" altLang="de-DE"/>
          </a:p>
        </p:txBody>
      </p:sp>
    </p:spTree>
    <p:extLst>
      <p:ext uri="{BB962C8B-B14F-4D97-AF65-F5344CB8AC3E}">
        <p14:creationId xmlns:p14="http://schemas.microsoft.com/office/powerpoint/2010/main" val="13695572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1" i="0" u="none" strike="noStrike" baseline="0" dirty="0">
                <a:latin typeface="SegoeUI-Bold"/>
              </a:rPr>
              <a:t>Fig. 1. A </a:t>
            </a:r>
            <a:r>
              <a:rPr lang="en-US" sz="1800" b="0" i="0" u="none" strike="noStrike" baseline="0" dirty="0">
                <a:latin typeface="Cambria" panose="02040503050406030204" pitchFamily="18" charset="0"/>
              </a:rPr>
              <a:t>Changes of urinary sodium excretion fraction in response to furosemide administration. A shift of</a:t>
            </a:r>
          </a:p>
          <a:p>
            <a:pPr algn="l"/>
            <a:r>
              <a:rPr lang="en-US" sz="1800" b="0" i="0" u="none" strike="noStrike" baseline="0" dirty="0">
                <a:latin typeface="Cambria" panose="02040503050406030204" pitchFamily="18" charset="0"/>
              </a:rPr>
              <a:t>the dose-response curve is evident in CHF patients. </a:t>
            </a:r>
            <a:r>
              <a:rPr lang="en-US" sz="1800" b="1" i="0" u="none" strike="noStrike" baseline="0" dirty="0">
                <a:latin typeface="SegoeUI-Bold"/>
              </a:rPr>
              <a:t>B </a:t>
            </a:r>
            <a:r>
              <a:rPr lang="en-US" sz="1800" b="0" i="0" u="none" strike="noStrike" baseline="0" dirty="0">
                <a:latin typeface="Cambria" panose="02040503050406030204" pitchFamily="18" charset="0"/>
              </a:rPr>
              <a:t>Relationship between serum chloride and the probability</a:t>
            </a:r>
          </a:p>
          <a:p>
            <a:pPr algn="l"/>
            <a:r>
              <a:rPr lang="de-DE" sz="1800" b="0" i="0" u="none" strike="noStrike" baseline="0" dirty="0">
                <a:latin typeface="Cambria" panose="02040503050406030204" pitchFamily="18" charset="0"/>
              </a:rPr>
              <a:t>of </a:t>
            </a:r>
            <a:r>
              <a:rPr lang="de-DE" sz="1800" b="0" i="0" u="none" strike="noStrike" baseline="0" dirty="0" err="1">
                <a:latin typeface="Cambria" panose="02040503050406030204" pitchFamily="18" charset="0"/>
              </a:rPr>
              <a:t>developing</a:t>
            </a:r>
            <a:r>
              <a:rPr lang="de-DE" sz="1800" b="0" i="0" u="none" strike="noStrike" baseline="0" dirty="0">
                <a:latin typeface="Cambria" panose="02040503050406030204" pitchFamily="18" charset="0"/>
              </a:rPr>
              <a:t> </a:t>
            </a:r>
            <a:r>
              <a:rPr lang="de-DE" sz="1800" b="0" i="0" u="none" strike="noStrike" baseline="0" dirty="0" err="1">
                <a:latin typeface="Cambria" panose="02040503050406030204" pitchFamily="18" charset="0"/>
              </a:rPr>
              <a:t>diuretic</a:t>
            </a:r>
            <a:r>
              <a:rPr lang="de-DE" sz="1800" b="0" i="0" u="none" strike="noStrike" baseline="0" dirty="0">
                <a:latin typeface="Cambria" panose="02040503050406030204" pitchFamily="18" charset="0"/>
              </a:rPr>
              <a:t> </a:t>
            </a:r>
            <a:r>
              <a:rPr lang="de-DE" sz="1800" b="0" i="0" u="none" strike="noStrike" baseline="0" dirty="0" err="1">
                <a:latin typeface="Cambria" panose="02040503050406030204" pitchFamily="18" charset="0"/>
              </a:rPr>
              <a:t>resistance</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68</a:t>
            </a:fld>
            <a:endParaRPr lang="de-DE" altLang="de-DE"/>
          </a:p>
        </p:txBody>
      </p:sp>
    </p:spTree>
    <p:extLst>
      <p:ext uri="{BB962C8B-B14F-4D97-AF65-F5344CB8AC3E}">
        <p14:creationId xmlns:p14="http://schemas.microsoft.com/office/powerpoint/2010/main" val="30072417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dirty="0" err="1">
                <a:latin typeface="Segoe UI" panose="020B0502040204020203" pitchFamily="34" charset="0"/>
              </a:rPr>
              <a:t>Bassi</a:t>
            </a:r>
            <a:r>
              <a:rPr lang="en-US" sz="1800" dirty="0">
                <a:latin typeface="Segoe UI" panose="020B0502040204020203" pitchFamily="34" charset="0"/>
              </a:rPr>
              <a:t>, V. and O. </a:t>
            </a:r>
            <a:r>
              <a:rPr lang="en-US" sz="1800" dirty="0" err="1">
                <a:latin typeface="Segoe UI" panose="020B0502040204020203" pitchFamily="34" charset="0"/>
              </a:rPr>
              <a:t>Fattoruso</a:t>
            </a:r>
            <a:r>
              <a:rPr lang="en-US" sz="1800" dirty="0">
                <a:latin typeface="Segoe UI" panose="020B0502040204020203" pitchFamily="34" charset="0"/>
              </a:rPr>
              <a:t> (2021). "The Combined Use of Fractional Urate and Potassium Excretion in the Diagnosis of Diuretic-Induced Hyponatremia." </a:t>
            </a:r>
            <a:r>
              <a:rPr lang="en-US" sz="1800" u="sng" dirty="0" err="1">
                <a:latin typeface="Segoe UI" panose="020B0502040204020203" pitchFamily="34" charset="0"/>
              </a:rPr>
              <a:t>Cureus</a:t>
            </a:r>
            <a:r>
              <a:rPr lang="en-US" sz="1800" u="sng" dirty="0">
                <a:latin typeface="Segoe UI" panose="020B0502040204020203" pitchFamily="34" charset="0"/>
              </a:rPr>
              <a:t> </a:t>
            </a:r>
            <a:r>
              <a:rPr lang="en-US" sz="1800" b="1" u="sng" dirty="0">
                <a:latin typeface="Segoe UI" panose="020B0502040204020203" pitchFamily="34" charset="0"/>
              </a:rPr>
              <a:t>13</a:t>
            </a:r>
            <a:r>
              <a:rPr lang="en-US" sz="1800" b="0" u="sng" dirty="0">
                <a:latin typeface="Segoe UI" panose="020B0502040204020203" pitchFamily="34" charset="0"/>
              </a:rPr>
              <a:t>(5): e15308.</a:t>
            </a:r>
          </a:p>
          <a:p>
            <a:pPr algn="l"/>
            <a:endParaRPr lang="en-US" sz="1800" b="0" i="0" u="none" strike="noStrike" baseline="0" dirty="0">
              <a:solidFill>
                <a:srgbClr val="222222"/>
              </a:solidFill>
              <a:latin typeface="PTSerif-Regular"/>
            </a:endParaRPr>
          </a:p>
          <a:p>
            <a:pPr algn="l"/>
            <a:r>
              <a:rPr lang="en-US" sz="1800" b="0" i="0" u="none" strike="noStrike" baseline="0" dirty="0">
                <a:solidFill>
                  <a:srgbClr val="222222"/>
                </a:solidFill>
                <a:latin typeface="PTSerif-Regular"/>
              </a:rPr>
              <a:t>In conclusion, the pattern of association of FEK/FEUA values in hypotonic hyponatremia could represent a further improvement in the differential diagnosis of SIAD vs. hyponatremia induced by diuretics. Anyway, further studies with larger cohorts of patients are necessary to confirm the effective diagnostic role of these </a:t>
            </a:r>
            <a:r>
              <a:rPr lang="de-DE" sz="1800" b="0" i="0" u="none" strike="noStrike" baseline="0" dirty="0" err="1">
                <a:solidFill>
                  <a:srgbClr val="222222"/>
                </a:solidFill>
                <a:latin typeface="PTSerif-Regular"/>
              </a:rPr>
              <a:t>parameters</a:t>
            </a:r>
            <a:r>
              <a:rPr lang="de-DE" sz="1800" b="0" i="0" u="none" strike="noStrike" baseline="0" dirty="0">
                <a:solidFill>
                  <a:srgbClr val="222222"/>
                </a:solidFill>
                <a:latin typeface="PTSerif-Regular"/>
              </a:rPr>
              <a:t> in </a:t>
            </a:r>
            <a:r>
              <a:rPr lang="de-DE" sz="1800" b="0" i="0" u="none" strike="noStrike" baseline="0" dirty="0" err="1">
                <a:solidFill>
                  <a:srgbClr val="222222"/>
                </a:solidFill>
                <a:latin typeface="PTSerif-Regular"/>
              </a:rPr>
              <a:t>hypotonic</a:t>
            </a:r>
            <a:r>
              <a:rPr lang="de-DE" sz="1800" b="0" i="0" u="none" strike="noStrike" baseline="0" dirty="0">
                <a:solidFill>
                  <a:srgbClr val="222222"/>
                </a:solidFill>
                <a:latin typeface="PTSerif-Regular"/>
              </a:rPr>
              <a:t> </a:t>
            </a:r>
            <a:r>
              <a:rPr lang="de-DE" sz="1800" b="0" i="0" u="none" strike="noStrike" baseline="0" dirty="0" err="1">
                <a:solidFill>
                  <a:srgbClr val="222222"/>
                </a:solidFill>
                <a:latin typeface="PTSerif-Regular"/>
              </a:rPr>
              <a:t>hyponatremia</a:t>
            </a:r>
            <a:r>
              <a:rPr lang="de-DE" sz="1800" b="0" i="0" u="none" strike="noStrike" baseline="0" dirty="0">
                <a:solidFill>
                  <a:srgbClr val="222222"/>
                </a:solidFill>
                <a:latin typeface="PTSerif-Regular"/>
              </a:rPr>
              <a:t>.</a:t>
            </a:r>
            <a:endParaRPr lang="de-DE" sz="1800" b="0" i="0" u="none" strike="noStrike" baseline="0" dirty="0">
              <a:solidFill>
                <a:srgbClr val="222222"/>
              </a:solidFill>
              <a:latin typeface="HelveticaNeue-Medium"/>
            </a:endParaRPr>
          </a:p>
          <a:p>
            <a:pPr algn="l"/>
            <a:endParaRPr lang="de-DE" sz="1800" b="0" i="0" u="none" strike="noStrike" baseline="0" dirty="0">
              <a:solidFill>
                <a:srgbClr val="222222"/>
              </a:solidFill>
              <a:latin typeface="HelveticaNeue-Medium"/>
            </a:endParaRPr>
          </a:p>
          <a:p>
            <a:pPr algn="l"/>
            <a:r>
              <a:rPr lang="de-DE" sz="1800" b="0" i="0" u="none" strike="noStrike" baseline="0" dirty="0">
                <a:solidFill>
                  <a:srgbClr val="222222"/>
                </a:solidFill>
                <a:latin typeface="HelveticaNeue-Medium"/>
              </a:rPr>
              <a:t>AUC: 95% </a:t>
            </a:r>
            <a:r>
              <a:rPr lang="de-DE" sz="1800" b="0" i="0" u="none" strike="noStrike" baseline="0" dirty="0" err="1">
                <a:solidFill>
                  <a:srgbClr val="222222"/>
                </a:solidFill>
                <a:latin typeface="HelveticaNeue-Medium"/>
              </a:rPr>
              <a:t>confidence</a:t>
            </a:r>
            <a:r>
              <a:rPr lang="de-DE" sz="1800" b="0" i="0" u="none" strike="noStrike" baseline="0" dirty="0">
                <a:solidFill>
                  <a:srgbClr val="222222"/>
                </a:solidFill>
                <a:latin typeface="HelveticaNeue-Medium"/>
              </a:rPr>
              <a:t> </a:t>
            </a:r>
            <a:r>
              <a:rPr lang="de-DE" sz="1800" b="0" i="0" u="none" strike="noStrike" baseline="0" dirty="0" err="1">
                <a:solidFill>
                  <a:srgbClr val="222222"/>
                </a:solidFill>
                <a:latin typeface="HelveticaNeue-Medium"/>
              </a:rPr>
              <a:t>interval</a:t>
            </a:r>
            <a:r>
              <a:rPr lang="de-DE" sz="1800" b="0" i="0" u="none" strike="noStrike" baseline="0" dirty="0">
                <a:solidFill>
                  <a:srgbClr val="222222"/>
                </a:solidFill>
                <a:latin typeface="HelveticaNeue-Medium"/>
              </a:rPr>
              <a:t>; FEUA SIAD/DIH: AUC 0.96 (0.92-1.0); SIAD/TZD: AUC 0.58 (0.41-0.73); FEK</a:t>
            </a:r>
          </a:p>
          <a:p>
            <a:pPr algn="l"/>
            <a:r>
              <a:rPr lang="de-DE" sz="1800" b="0" i="0" u="none" strike="noStrike" baseline="0" dirty="0">
                <a:solidFill>
                  <a:srgbClr val="222222"/>
                </a:solidFill>
                <a:latin typeface="HelveticaNeue-Medium"/>
              </a:rPr>
              <a:t>SIAD/DIH: AUC 0.79 (0.67-0.91); SIAD/TZD: AUC 0.94 (0.87-1.0)</a:t>
            </a:r>
          </a:p>
          <a:p>
            <a:pPr algn="l"/>
            <a:r>
              <a:rPr lang="de-DE" sz="1800" b="0" i="0" u="none" strike="noStrike" baseline="0" dirty="0">
                <a:solidFill>
                  <a:srgbClr val="222222"/>
                </a:solidFill>
                <a:latin typeface="HelveticaNeue-Medium"/>
              </a:rPr>
              <a:t>SIAD, </a:t>
            </a:r>
            <a:r>
              <a:rPr lang="de-DE" sz="1800" b="0" i="0" u="none" strike="noStrike" baseline="0" dirty="0" err="1">
                <a:solidFill>
                  <a:srgbClr val="222222"/>
                </a:solidFill>
                <a:latin typeface="HelveticaNeue-Medium"/>
              </a:rPr>
              <a:t>syndrome</a:t>
            </a:r>
            <a:r>
              <a:rPr lang="de-DE" sz="1800" b="0" i="0" u="none" strike="noStrike" baseline="0" dirty="0">
                <a:solidFill>
                  <a:srgbClr val="222222"/>
                </a:solidFill>
                <a:latin typeface="HelveticaNeue-Medium"/>
              </a:rPr>
              <a:t> of </a:t>
            </a:r>
            <a:r>
              <a:rPr lang="de-DE" sz="1800" b="0" i="0" u="none" strike="noStrike" baseline="0" dirty="0" err="1">
                <a:solidFill>
                  <a:srgbClr val="222222"/>
                </a:solidFill>
                <a:latin typeface="HelveticaNeue-Medium"/>
              </a:rPr>
              <a:t>inappropriate</a:t>
            </a:r>
            <a:r>
              <a:rPr lang="de-DE" sz="1800" b="0" i="0" u="none" strike="noStrike" baseline="0" dirty="0">
                <a:solidFill>
                  <a:srgbClr val="222222"/>
                </a:solidFill>
                <a:latin typeface="HelveticaNeue-Medium"/>
              </a:rPr>
              <a:t> </a:t>
            </a:r>
            <a:r>
              <a:rPr lang="de-DE" sz="1800" b="0" i="0" u="none" strike="noStrike" baseline="0" dirty="0" err="1">
                <a:solidFill>
                  <a:srgbClr val="222222"/>
                </a:solidFill>
                <a:latin typeface="HelveticaNeue-Medium"/>
              </a:rPr>
              <a:t>antidiuresis</a:t>
            </a:r>
            <a:r>
              <a:rPr lang="de-DE" sz="1800" b="0" i="0" u="none" strike="noStrike" baseline="0" dirty="0">
                <a:solidFill>
                  <a:srgbClr val="222222"/>
                </a:solidFill>
                <a:latin typeface="HelveticaNeue-Medium"/>
              </a:rPr>
              <a:t>; DIH, </a:t>
            </a:r>
            <a:r>
              <a:rPr lang="de-DE" sz="1800" b="0" i="0" u="none" strike="noStrike" baseline="0" dirty="0" err="1">
                <a:solidFill>
                  <a:srgbClr val="222222"/>
                </a:solidFill>
                <a:latin typeface="HelveticaNeue-Medium"/>
              </a:rPr>
              <a:t>diuretic</a:t>
            </a:r>
            <a:r>
              <a:rPr lang="de-DE" sz="1800" b="0" i="0" u="none" strike="noStrike" baseline="0" dirty="0">
                <a:solidFill>
                  <a:srgbClr val="222222"/>
                </a:solidFill>
                <a:latin typeface="HelveticaNeue-Medium"/>
              </a:rPr>
              <a:t>/no-</a:t>
            </a:r>
            <a:r>
              <a:rPr lang="de-DE" sz="1800" b="0" i="0" u="none" strike="noStrike" baseline="0" dirty="0" err="1">
                <a:solidFill>
                  <a:srgbClr val="222222"/>
                </a:solidFill>
                <a:latin typeface="HelveticaNeue-Medium"/>
              </a:rPr>
              <a:t>thiazide</a:t>
            </a:r>
            <a:r>
              <a:rPr lang="de-DE" sz="1800" b="0" i="0" u="none" strike="noStrike" baseline="0" dirty="0">
                <a:solidFill>
                  <a:srgbClr val="222222"/>
                </a:solidFill>
                <a:latin typeface="HelveticaNeue-Medium"/>
              </a:rPr>
              <a:t>-</a:t>
            </a:r>
            <a:r>
              <a:rPr lang="de-DE" sz="1800" b="0" i="0" u="none" strike="noStrike" baseline="0" dirty="0" err="1">
                <a:solidFill>
                  <a:srgbClr val="222222"/>
                </a:solidFill>
                <a:latin typeface="HelveticaNeue-Medium"/>
              </a:rPr>
              <a:t>induced</a:t>
            </a:r>
            <a:r>
              <a:rPr lang="de-DE" sz="1800" b="0" i="0" u="none" strike="noStrike" baseline="0" dirty="0">
                <a:solidFill>
                  <a:srgbClr val="222222"/>
                </a:solidFill>
                <a:latin typeface="HelveticaNeue-Medium"/>
              </a:rPr>
              <a:t> </a:t>
            </a:r>
            <a:r>
              <a:rPr lang="de-DE" sz="1800" b="0" i="0" u="none" strike="noStrike" baseline="0" dirty="0" err="1">
                <a:solidFill>
                  <a:srgbClr val="222222"/>
                </a:solidFill>
                <a:latin typeface="HelveticaNeue-Medium"/>
              </a:rPr>
              <a:t>hyponatremia</a:t>
            </a:r>
            <a:r>
              <a:rPr lang="de-DE" sz="1800" b="0" i="0" u="none" strike="noStrike" baseline="0" dirty="0">
                <a:solidFill>
                  <a:srgbClr val="222222"/>
                </a:solidFill>
                <a:latin typeface="HelveticaNeue-Medium"/>
              </a:rPr>
              <a:t>; TIH, </a:t>
            </a:r>
            <a:r>
              <a:rPr lang="de-DE" sz="1800" b="0" i="0" u="none" strike="noStrike" baseline="0" dirty="0" err="1">
                <a:solidFill>
                  <a:srgbClr val="222222"/>
                </a:solidFill>
                <a:latin typeface="HelveticaNeue-Medium"/>
              </a:rPr>
              <a:t>thiazideinduced</a:t>
            </a:r>
            <a:endParaRPr lang="de-DE" sz="1800" b="0" i="0" u="none" strike="noStrike" baseline="0" dirty="0">
              <a:solidFill>
                <a:srgbClr val="222222"/>
              </a:solidFill>
              <a:latin typeface="HelveticaNeue-Medium"/>
            </a:endParaRPr>
          </a:p>
          <a:p>
            <a:pPr algn="l"/>
            <a:r>
              <a:rPr lang="en-US" sz="1800" b="0" i="0" u="none" strike="noStrike" baseline="0" dirty="0">
                <a:solidFill>
                  <a:srgbClr val="222222"/>
                </a:solidFill>
                <a:latin typeface="HelveticaNeue-Medium"/>
              </a:rPr>
              <a:t>hyponatremia; AUC, area under the curve, FEUA, fractional excretion of uric acid; FEK, fractional</a:t>
            </a:r>
          </a:p>
          <a:p>
            <a:pPr algn="l"/>
            <a:r>
              <a:rPr lang="en-US" sz="1800" b="0" i="0" u="none" strike="noStrike" baseline="0" dirty="0">
                <a:solidFill>
                  <a:srgbClr val="222222"/>
                </a:solidFill>
                <a:latin typeface="HelveticaNeue-Medium"/>
              </a:rPr>
              <a:t>potassium excretion; ROC, receiver operating characteristic; TZD, thiazide</a:t>
            </a:r>
          </a:p>
          <a:p>
            <a:pPr algn="l"/>
            <a:r>
              <a:rPr lang="en-US" sz="1800" b="0" i="0" u="none" strike="noStrike" baseline="0" dirty="0">
                <a:solidFill>
                  <a:srgbClr val="222222"/>
                </a:solidFill>
                <a:latin typeface="PTSerif-Regular"/>
              </a:rPr>
              <a:t>Thus, the different patterns of FEK/FEUA combination (SIAD: high FEUA/normal FEK, DIH: normal-reduced</a:t>
            </a:r>
          </a:p>
          <a:p>
            <a:pPr algn="l"/>
            <a:r>
              <a:rPr lang="en-US" sz="1800" b="0" i="0" u="none" strike="noStrike" baseline="0" dirty="0">
                <a:solidFill>
                  <a:srgbClr val="222222"/>
                </a:solidFill>
                <a:latin typeface="PTSerif-Regular"/>
              </a:rPr>
              <a:t>FEUA/high FEK, TIH: high FEUA/high FEK value) were able to discriminate among the three investigated</a:t>
            </a:r>
          </a:p>
          <a:p>
            <a:pPr algn="l"/>
            <a:r>
              <a:rPr lang="en-US" sz="1800" b="0" i="0" u="none" strike="noStrike" baseline="0" dirty="0">
                <a:solidFill>
                  <a:srgbClr val="222222"/>
                </a:solidFill>
                <a:latin typeface="PTSerif-Regular"/>
              </a:rPr>
              <a:t>groups (Figure </a:t>
            </a:r>
            <a:r>
              <a:rPr lang="en-US" sz="1800" b="0" i="1" u="none" strike="noStrike" baseline="0" dirty="0">
                <a:solidFill>
                  <a:srgbClr val="15BDA5"/>
                </a:solidFill>
                <a:latin typeface="PTSerif-Italic"/>
              </a:rPr>
              <a:t>2</a:t>
            </a:r>
            <a:r>
              <a:rPr lang="en-US" sz="1800" b="0" i="0" u="none" strike="noStrike" baseline="0" dirty="0">
                <a:solidFill>
                  <a:srgbClr val="222222"/>
                </a:solidFill>
                <a:latin typeface="PTSerif-Regular"/>
              </a:rPr>
              <a:t>). The coexistence of diuretic therapy in SIAD patients did not affect the diagnostic accuracy</a:t>
            </a:r>
          </a:p>
          <a:p>
            <a:pPr algn="l"/>
            <a:r>
              <a:rPr lang="en-US" sz="1800" b="0" i="0" u="none" strike="noStrike" baseline="0" dirty="0">
                <a:solidFill>
                  <a:srgbClr val="222222"/>
                </a:solidFill>
                <a:latin typeface="PTSerif-Regular"/>
              </a:rPr>
              <a:t>of the different patterns of fractional excretion (FEUA: 15.1%±7.3, FEK: 5.7%±3.7) (Figure </a:t>
            </a:r>
            <a:r>
              <a:rPr lang="en-US" sz="1800" b="0" i="1" u="none" strike="noStrike" baseline="0" dirty="0">
                <a:solidFill>
                  <a:srgbClr val="15BDA5"/>
                </a:solidFill>
                <a:latin typeface="PTSerif-Italic"/>
              </a:rPr>
              <a:t>2</a:t>
            </a:r>
            <a:r>
              <a:rPr lang="en-US" sz="1800" b="0" i="0" u="none" strike="noStrike" baseline="0" dirty="0">
                <a:solidFill>
                  <a:srgbClr val="222222"/>
                </a:solidFill>
                <a:latin typeface="PTSerif-Regular"/>
              </a:rPr>
              <a:t>).</a:t>
            </a:r>
          </a:p>
          <a:p>
            <a:pPr algn="l"/>
            <a:r>
              <a:rPr lang="en-US" sz="1800" b="1" i="0" u="none" strike="noStrike" baseline="0" dirty="0">
                <a:solidFill>
                  <a:srgbClr val="222222"/>
                </a:solidFill>
                <a:latin typeface="Arial-BoldMT"/>
              </a:rPr>
              <a:t>FIGURE 2: distribution and different patterns of FEUA and FEK values</a:t>
            </a:r>
          </a:p>
          <a:p>
            <a:pPr algn="l"/>
            <a:r>
              <a:rPr lang="en-US" sz="1800" b="0" i="0" u="none" strike="noStrike" baseline="0" dirty="0">
                <a:solidFill>
                  <a:srgbClr val="222222"/>
                </a:solidFill>
                <a:latin typeface="HelveticaNeue-Medium"/>
              </a:rPr>
              <a:t>On the left, distribution of FEUA and FEK values in the three different investigated groups, TIH (gray</a:t>
            </a:r>
          </a:p>
          <a:p>
            <a:pPr algn="l"/>
            <a:r>
              <a:rPr lang="en-US" sz="1800" b="0" i="0" u="none" strike="noStrike" baseline="0" dirty="0">
                <a:solidFill>
                  <a:srgbClr val="222222"/>
                </a:solidFill>
                <a:latin typeface="HelveticaNeue-Medium"/>
              </a:rPr>
              <a:t>triangles); DIH (white squares), and SIAD patients with (white dots) and without (black dots) diuretic</a:t>
            </a:r>
          </a:p>
          <a:p>
            <a:pPr algn="l"/>
            <a:r>
              <a:rPr lang="en-US" sz="1800" b="0" i="0" u="none" strike="noStrike" baseline="0" dirty="0">
                <a:solidFill>
                  <a:srgbClr val="222222"/>
                </a:solidFill>
                <a:latin typeface="HelveticaNeue-Medium"/>
              </a:rPr>
              <a:t>treatment. On the right, the different patterns of FEUA and FEK values in the three different investigated</a:t>
            </a:r>
          </a:p>
          <a:p>
            <a:pPr algn="l"/>
            <a:r>
              <a:rPr lang="de-DE" sz="1800" b="0" i="0" u="none" strike="noStrike" baseline="0" dirty="0" err="1">
                <a:solidFill>
                  <a:srgbClr val="222222"/>
                </a:solidFill>
                <a:latin typeface="HelveticaNeue-Medium"/>
              </a:rPr>
              <a:t>groups</a:t>
            </a:r>
            <a:r>
              <a:rPr lang="de-DE" sz="1800" b="0" i="0" u="none" strike="noStrike" baseline="0" dirty="0">
                <a:solidFill>
                  <a:srgbClr val="222222"/>
                </a:solidFill>
                <a:latin typeface="HelveticaNeue-Medium"/>
              </a:rPr>
              <a:t>.</a:t>
            </a:r>
          </a:p>
          <a:p>
            <a:pPr algn="l"/>
            <a:r>
              <a:rPr lang="en-US" sz="1800" b="0" i="0" u="none" strike="noStrike" baseline="0" dirty="0">
                <a:solidFill>
                  <a:srgbClr val="222222"/>
                </a:solidFill>
                <a:latin typeface="HelveticaNeue-Medium"/>
              </a:rPr>
              <a:t>N, normal range; SIAD, syndrome of inappropriate antidiuresis; DIH, diuretic/no-thiazide-induced</a:t>
            </a:r>
          </a:p>
          <a:p>
            <a:pPr algn="l"/>
            <a:r>
              <a:rPr lang="de-DE" sz="1800" b="0" i="0" u="none" strike="noStrike" baseline="0" dirty="0" err="1">
                <a:solidFill>
                  <a:srgbClr val="222222"/>
                </a:solidFill>
                <a:latin typeface="HelveticaNeue-Medium"/>
              </a:rPr>
              <a:t>hyponatremia</a:t>
            </a:r>
            <a:r>
              <a:rPr lang="de-DE" sz="1800" b="0" i="0" u="none" strike="noStrike" baseline="0" dirty="0">
                <a:solidFill>
                  <a:srgbClr val="222222"/>
                </a:solidFill>
                <a:latin typeface="HelveticaNeue-Medium"/>
              </a:rPr>
              <a:t>; TIH, </a:t>
            </a:r>
            <a:r>
              <a:rPr lang="de-DE" sz="1800" b="0" i="0" u="none" strike="noStrike" baseline="0" dirty="0" err="1">
                <a:solidFill>
                  <a:srgbClr val="222222"/>
                </a:solidFill>
                <a:latin typeface="HelveticaNeue-Medium"/>
              </a:rPr>
              <a:t>thiazide-induced</a:t>
            </a:r>
            <a:r>
              <a:rPr lang="de-DE" sz="1800" b="0" i="0" u="none" strike="noStrike" baseline="0" dirty="0">
                <a:solidFill>
                  <a:srgbClr val="222222"/>
                </a:solidFill>
                <a:latin typeface="HelveticaNeue-Medium"/>
              </a:rPr>
              <a:t> </a:t>
            </a:r>
            <a:r>
              <a:rPr lang="de-DE" sz="1800" b="0" i="0" u="none" strike="noStrike" baseline="0" dirty="0" err="1">
                <a:solidFill>
                  <a:srgbClr val="222222"/>
                </a:solidFill>
                <a:latin typeface="HelveticaNeue-Medium"/>
              </a:rPr>
              <a:t>hyponatremia</a:t>
            </a:r>
            <a:r>
              <a:rPr lang="de-DE" sz="1800" b="0" i="0" u="none" strike="noStrike" baseline="0" dirty="0">
                <a:solidFill>
                  <a:srgbClr val="222222"/>
                </a:solidFill>
                <a:latin typeface="HelveticaNeue-Medium"/>
              </a:rPr>
              <a:t>; FEUA, </a:t>
            </a:r>
            <a:r>
              <a:rPr lang="de-DE" sz="1800" b="0" i="0" u="none" strike="noStrike" baseline="0" dirty="0" err="1">
                <a:solidFill>
                  <a:srgbClr val="222222"/>
                </a:solidFill>
                <a:latin typeface="HelveticaNeue-Medium"/>
              </a:rPr>
              <a:t>fractional</a:t>
            </a:r>
            <a:r>
              <a:rPr lang="de-DE" sz="1800" b="0" i="0" u="none" strike="noStrike" baseline="0" dirty="0">
                <a:solidFill>
                  <a:srgbClr val="222222"/>
                </a:solidFill>
                <a:latin typeface="HelveticaNeue-Medium"/>
              </a:rPr>
              <a:t> </a:t>
            </a:r>
            <a:r>
              <a:rPr lang="de-DE" sz="1800" b="0" i="0" u="none" strike="noStrike" baseline="0" dirty="0" err="1">
                <a:solidFill>
                  <a:srgbClr val="222222"/>
                </a:solidFill>
                <a:latin typeface="HelveticaNeue-Medium"/>
              </a:rPr>
              <a:t>excretion</a:t>
            </a:r>
            <a:r>
              <a:rPr lang="de-DE" sz="1800" b="0" i="0" u="none" strike="noStrike" baseline="0" dirty="0">
                <a:solidFill>
                  <a:srgbClr val="222222"/>
                </a:solidFill>
                <a:latin typeface="HelveticaNeue-Medium"/>
              </a:rPr>
              <a:t> of </a:t>
            </a:r>
            <a:r>
              <a:rPr lang="de-DE" sz="1800" b="0" i="0" u="none" strike="noStrike" baseline="0" dirty="0" err="1">
                <a:solidFill>
                  <a:srgbClr val="222222"/>
                </a:solidFill>
                <a:latin typeface="HelveticaNeue-Medium"/>
              </a:rPr>
              <a:t>uric</a:t>
            </a:r>
            <a:r>
              <a:rPr lang="de-DE" sz="1800" b="0" i="0" u="none" strike="noStrike" baseline="0" dirty="0">
                <a:solidFill>
                  <a:srgbClr val="222222"/>
                </a:solidFill>
                <a:latin typeface="HelveticaNeue-Medium"/>
              </a:rPr>
              <a:t> </a:t>
            </a:r>
            <a:r>
              <a:rPr lang="de-DE" sz="1800" b="0" i="0" u="none" strike="noStrike" baseline="0" dirty="0" err="1">
                <a:solidFill>
                  <a:srgbClr val="222222"/>
                </a:solidFill>
                <a:latin typeface="HelveticaNeue-Medium"/>
              </a:rPr>
              <a:t>acid</a:t>
            </a:r>
            <a:r>
              <a:rPr lang="de-DE" sz="1800" b="0" i="0" u="none" strike="noStrike" baseline="0" dirty="0">
                <a:solidFill>
                  <a:srgbClr val="222222"/>
                </a:solidFill>
                <a:latin typeface="HelveticaNeue-Medium"/>
              </a:rPr>
              <a:t>; FEK, </a:t>
            </a:r>
            <a:r>
              <a:rPr lang="de-DE" sz="1800" b="0" i="0" u="none" strike="noStrike" baseline="0" dirty="0" err="1">
                <a:solidFill>
                  <a:srgbClr val="222222"/>
                </a:solidFill>
                <a:latin typeface="HelveticaNeue-Medium"/>
              </a:rPr>
              <a:t>fractional</a:t>
            </a:r>
            <a:endParaRPr lang="de-DE" sz="1800" b="0" i="0" u="none" strike="noStrike" baseline="0" dirty="0">
              <a:solidFill>
                <a:srgbClr val="222222"/>
              </a:solidFill>
              <a:latin typeface="HelveticaNeue-Medium"/>
            </a:endParaRPr>
          </a:p>
          <a:p>
            <a:pPr algn="l"/>
            <a:r>
              <a:rPr lang="de-DE" sz="1800" b="0" i="0" u="none" strike="noStrike" baseline="0" dirty="0" err="1">
                <a:solidFill>
                  <a:srgbClr val="222222"/>
                </a:solidFill>
                <a:latin typeface="HelveticaNeue-Medium"/>
              </a:rPr>
              <a:t>excretion</a:t>
            </a:r>
            <a:r>
              <a:rPr lang="de-DE" sz="1800" b="0" i="0" u="none" strike="noStrike" baseline="0" dirty="0">
                <a:solidFill>
                  <a:srgbClr val="222222"/>
                </a:solidFill>
                <a:latin typeface="HelveticaNeue-Medium"/>
              </a:rPr>
              <a:t> of </a:t>
            </a:r>
            <a:r>
              <a:rPr lang="de-DE" sz="1800" b="0" i="0" u="none" strike="noStrike" baseline="0" dirty="0" err="1">
                <a:solidFill>
                  <a:srgbClr val="222222"/>
                </a:solidFill>
                <a:latin typeface="HelveticaNeue-Medium"/>
              </a:rPr>
              <a:t>potassium</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69</a:t>
            </a:fld>
            <a:endParaRPr lang="de-DE" altLang="de-DE"/>
          </a:p>
        </p:txBody>
      </p:sp>
    </p:spTree>
    <p:extLst>
      <p:ext uri="{BB962C8B-B14F-4D97-AF65-F5344CB8AC3E}">
        <p14:creationId xmlns:p14="http://schemas.microsoft.com/office/powerpoint/2010/main" val="942095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latin typeface="Segoe UI" panose="020B0502040204020203" pitchFamily="34" charset="0"/>
              </a:rPr>
              <a:t>Hafer, C. (2020). "[</a:t>
            </a:r>
            <a:r>
              <a:rPr lang="de-DE" sz="1800" dirty="0" err="1">
                <a:latin typeface="Segoe UI" panose="020B0502040204020203" pitchFamily="34" charset="0"/>
              </a:rPr>
              <a:t>Hyponatremia</a:t>
            </a:r>
            <a:r>
              <a:rPr lang="de-DE" sz="1800" dirty="0">
                <a:latin typeface="Segoe UI" panose="020B0502040204020203" pitchFamily="34" charset="0"/>
              </a:rPr>
              <a:t>-workflow </a:t>
            </a:r>
            <a:r>
              <a:rPr lang="de-DE" sz="1800" dirty="0" err="1">
                <a:latin typeface="Segoe UI" panose="020B0502040204020203" pitchFamily="34" charset="0"/>
              </a:rPr>
              <a:t>for</a:t>
            </a:r>
            <a:r>
              <a:rPr lang="de-DE" sz="1800" dirty="0">
                <a:latin typeface="Segoe UI" panose="020B0502040204020203" pitchFamily="34" charset="0"/>
              </a:rPr>
              <a:t> intensive care </a:t>
            </a:r>
            <a:r>
              <a:rPr lang="de-DE" sz="1800" dirty="0" err="1">
                <a:latin typeface="Segoe UI" panose="020B0502040204020203" pitchFamily="34" charset="0"/>
              </a:rPr>
              <a:t>physicians</a:t>
            </a:r>
            <a:r>
              <a:rPr lang="de-DE" sz="1800" dirty="0">
                <a:latin typeface="Segoe UI" panose="020B0502040204020203" pitchFamily="34" charset="0"/>
              </a:rPr>
              <a:t>]." </a:t>
            </a:r>
            <a:r>
              <a:rPr lang="de-DE" sz="1800" u="sng" dirty="0">
                <a:latin typeface="Segoe UI" panose="020B0502040204020203" pitchFamily="34" charset="0"/>
              </a:rPr>
              <a:t>Med </a:t>
            </a:r>
            <a:r>
              <a:rPr lang="de-DE" sz="1800" u="sng" dirty="0" err="1">
                <a:latin typeface="Segoe UI" panose="020B0502040204020203" pitchFamily="34" charset="0"/>
              </a:rPr>
              <a:t>Klin</a:t>
            </a:r>
            <a:r>
              <a:rPr lang="de-DE" sz="1800" u="sng" dirty="0">
                <a:latin typeface="Segoe UI" panose="020B0502040204020203" pitchFamily="34" charset="0"/>
              </a:rPr>
              <a:t> </a:t>
            </a:r>
            <a:r>
              <a:rPr lang="de-DE" sz="1800" u="sng" dirty="0" err="1">
                <a:latin typeface="Segoe UI" panose="020B0502040204020203" pitchFamily="34" charset="0"/>
              </a:rPr>
              <a:t>Intensivmed</a:t>
            </a:r>
            <a:r>
              <a:rPr lang="de-DE" sz="1800" u="sng" dirty="0">
                <a:latin typeface="Segoe UI" panose="020B0502040204020203" pitchFamily="34" charset="0"/>
              </a:rPr>
              <a:t> </a:t>
            </a:r>
            <a:r>
              <a:rPr lang="de-DE" sz="1800" u="sng" dirty="0" err="1">
                <a:latin typeface="Segoe UI" panose="020B0502040204020203" pitchFamily="34" charset="0"/>
              </a:rPr>
              <a:t>Notfmed</a:t>
            </a:r>
            <a:r>
              <a:rPr lang="de-DE" sz="1800" u="sng" dirty="0">
                <a:latin typeface="Segoe UI" panose="020B0502040204020203" pitchFamily="34" charset="0"/>
              </a:rPr>
              <a:t> </a:t>
            </a:r>
            <a:r>
              <a:rPr lang="de-DE" sz="1800" b="1" u="sng" dirty="0">
                <a:latin typeface="Segoe UI" panose="020B0502040204020203" pitchFamily="34" charset="0"/>
              </a:rPr>
              <a:t>115</a:t>
            </a:r>
            <a:r>
              <a:rPr lang="de-DE" sz="1800" b="0" u="sng" dirty="0">
                <a:latin typeface="Segoe UI" panose="020B0502040204020203" pitchFamily="34" charset="0"/>
              </a:rPr>
              <a:t>(1): 29-36.</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70</a:t>
            </a:fld>
            <a:endParaRPr lang="de-DE" altLang="de-DE"/>
          </a:p>
        </p:txBody>
      </p:sp>
    </p:spTree>
    <p:extLst>
      <p:ext uri="{BB962C8B-B14F-4D97-AF65-F5344CB8AC3E}">
        <p14:creationId xmlns:p14="http://schemas.microsoft.com/office/powerpoint/2010/main" val="146384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3CE17FEC-E849-4CB3-8795-5DB3D394E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C6FAFD7B-79EF-4D19-AD46-10CE11B496BF}" type="slidenum">
              <a:rPr lang="de-DE" altLang="de-DE" sz="1200"/>
              <a:pPr eaLnBrk="1" hangingPunct="1"/>
              <a:t>6</a:t>
            </a:fld>
            <a:endParaRPr lang="de-DE" altLang="de-DE" sz="1200"/>
          </a:p>
        </p:txBody>
      </p:sp>
      <p:sp>
        <p:nvSpPr>
          <p:cNvPr id="246787" name="Rectangle 2">
            <a:extLst>
              <a:ext uri="{FF2B5EF4-FFF2-40B4-BE49-F238E27FC236}">
                <a16:creationId xmlns:a16="http://schemas.microsoft.com/office/drawing/2014/main" id="{E6AD103E-B19E-43AE-ACF5-9EFBB15D31CE}"/>
              </a:ext>
            </a:extLst>
          </p:cNvPr>
          <p:cNvSpPr>
            <a:spLocks noGrp="1" noRot="1" noChangeAspect="1" noChangeArrowheads="1" noTextEdit="1"/>
          </p:cNvSpPr>
          <p:nvPr>
            <p:ph type="sldImg"/>
          </p:nvPr>
        </p:nvSpPr>
        <p:spPr>
          <a:ln/>
        </p:spPr>
      </p:sp>
      <p:sp>
        <p:nvSpPr>
          <p:cNvPr id="246788" name="Rectangle 3">
            <a:extLst>
              <a:ext uri="{FF2B5EF4-FFF2-40B4-BE49-F238E27FC236}">
                <a16:creationId xmlns:a16="http://schemas.microsoft.com/office/drawing/2014/main" id="{F62B2D0A-FBEC-4BC6-9E7C-2B4790272E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34328475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Distribution of sodium correction from baseline to 24 and 48 hours and degree of sodium rise above cutoff level in patients admitted to Geisinger with initial serum sodium &lt;120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72</a:t>
            </a:fld>
            <a:endParaRPr lang="de-DE" altLang="de-DE"/>
          </a:p>
        </p:txBody>
      </p:sp>
    </p:spTree>
    <p:extLst>
      <p:ext uri="{BB962C8B-B14F-4D97-AF65-F5344CB8AC3E}">
        <p14:creationId xmlns:p14="http://schemas.microsoft.com/office/powerpoint/2010/main" val="7414034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Arial" charset="0"/>
                <a:ea typeface="ＭＳ Ｐゴシック" pitchFamily="28" charset="-128"/>
                <a:cs typeface="+mn-cs"/>
              </a:rPr>
              <a:t>Table 3 Factors That Place Patients at High Risk of Developing the Osmotic Demyelination Syndrome with Correction of Chronic</a:t>
            </a:r>
          </a:p>
          <a:p>
            <a:r>
              <a:rPr lang="de-DE" sz="1200" b="0" i="0" u="none" strike="noStrike" kern="1200" baseline="0" dirty="0" err="1">
                <a:solidFill>
                  <a:schemeClr val="tx1"/>
                </a:solidFill>
                <a:latin typeface="Arial" charset="0"/>
                <a:ea typeface="ＭＳ Ｐゴシック" pitchFamily="28" charset="-128"/>
                <a:cs typeface="+mn-cs"/>
              </a:rPr>
              <a:t>Hyponatremia</a:t>
            </a:r>
            <a:endParaRPr lang="de-DE" sz="1200" b="0" i="0" u="none" strike="noStrike" kern="1200" baseline="0" dirty="0">
              <a:solidFill>
                <a:schemeClr val="tx1"/>
              </a:solidFill>
              <a:latin typeface="Arial" charset="0"/>
              <a:ea typeface="ＭＳ Ｐゴシック" pitchFamily="28" charset="-128"/>
              <a:cs typeface="+mn-cs"/>
            </a:endParaRPr>
          </a:p>
          <a:p>
            <a:endParaRPr lang="de-DE" sz="1200" b="0" i="0" u="none" strike="noStrike" kern="1200" baseline="0" dirty="0">
              <a:solidFill>
                <a:schemeClr val="tx1"/>
              </a:solidFill>
              <a:latin typeface="Arial" charset="0"/>
              <a:ea typeface="ＭＳ Ｐゴシック" pitchFamily="28" charset="-128"/>
              <a:cs typeface="+mn-cs"/>
            </a:endParaRPr>
          </a:p>
          <a:p>
            <a:r>
              <a:rPr lang="de-DE" sz="1200" b="0" i="0" u="none" strike="noStrike" kern="1200" baseline="0" dirty="0">
                <a:solidFill>
                  <a:schemeClr val="tx1"/>
                </a:solidFill>
                <a:latin typeface="Arial" charset="0"/>
                <a:ea typeface="ＭＳ Ｐゴシック" pitchFamily="28" charset="-128"/>
                <a:cs typeface="+mn-cs"/>
              </a:rPr>
              <a:t>L = </a:t>
            </a:r>
            <a:r>
              <a:rPr lang="de-DE" sz="1200" b="0" i="0" u="none" strike="noStrike" kern="1200" baseline="0" dirty="0" err="1">
                <a:solidFill>
                  <a:schemeClr val="tx1"/>
                </a:solidFill>
                <a:latin typeface="Arial" charset="0"/>
                <a:ea typeface="ＭＳ Ｐゴシック" pitchFamily="28" charset="-128"/>
                <a:cs typeface="+mn-cs"/>
              </a:rPr>
              <a:t>liter</a:t>
            </a:r>
            <a:r>
              <a:rPr lang="de-DE" sz="1200" b="0" i="0" u="none" strike="noStrike" kern="1200" baseline="0" dirty="0">
                <a:solidFill>
                  <a:schemeClr val="tx1"/>
                </a:solidFill>
                <a:latin typeface="Arial" charset="0"/>
                <a:ea typeface="ＭＳ Ｐゴシック" pitchFamily="28" charset="-128"/>
                <a:cs typeface="+mn-cs"/>
              </a:rPr>
              <a:t>; mmol = </a:t>
            </a:r>
            <a:r>
              <a:rPr lang="de-DE" sz="1200" b="0" i="0" u="none" strike="noStrike" kern="1200" baseline="0" dirty="0" err="1">
                <a:solidFill>
                  <a:schemeClr val="tx1"/>
                </a:solidFill>
                <a:latin typeface="Arial" charset="0"/>
                <a:ea typeface="ＭＳ Ｐゴシック" pitchFamily="28" charset="-128"/>
                <a:cs typeface="+mn-cs"/>
              </a:rPr>
              <a:t>millimole</a:t>
            </a:r>
            <a:r>
              <a:rPr lang="de-DE" sz="1200" b="0" i="0" u="none" strike="noStrike" kern="1200" baseline="0" dirty="0">
                <a:solidFill>
                  <a:schemeClr val="tx1"/>
                </a:solidFill>
                <a:latin typeface="Arial" charset="0"/>
                <a:ea typeface="ＭＳ Ｐゴシック" pitchFamily="28" charset="-128"/>
                <a:cs typeface="+mn-cs"/>
              </a:rPr>
              <a:t>.</a:t>
            </a:r>
          </a:p>
          <a:p>
            <a:r>
              <a:rPr lang="en-US" sz="1200" b="0" i="0" u="none" strike="noStrike" kern="1200" baseline="0" dirty="0">
                <a:solidFill>
                  <a:schemeClr val="tx1"/>
                </a:solidFill>
                <a:latin typeface="Arial" charset="0"/>
                <a:ea typeface="ＭＳ Ｐゴシック" pitchFamily="28" charset="-128"/>
                <a:cs typeface="+mn-cs"/>
              </a:rPr>
              <a:t>*Unlike the rate of increase in serum sodium concentration, neither the precise level of the serum potassium concentration nor the degree of alcoholism, malnutrition, or liver disease that alters the </a:t>
            </a:r>
            <a:r>
              <a:rPr lang="de-DE" sz="1200" b="0" i="0" u="none" strike="noStrike" kern="1200" baseline="0" dirty="0" err="1">
                <a:solidFill>
                  <a:schemeClr val="tx1"/>
                </a:solidFill>
                <a:latin typeface="Arial" charset="0"/>
                <a:ea typeface="ＭＳ Ｐゴシック" pitchFamily="28" charset="-128"/>
                <a:cs typeface="+mn-cs"/>
              </a:rPr>
              <a:t>brain’s</a:t>
            </a:r>
            <a:r>
              <a:rPr lang="de-DE" sz="1200" b="0" i="0" u="none" strike="noStrike" kern="1200" baseline="0" dirty="0">
                <a:solidFill>
                  <a:schemeClr val="tx1"/>
                </a:solidFill>
                <a:latin typeface="Arial" charset="0"/>
                <a:ea typeface="ＭＳ Ｐゴシック" pitchFamily="28" charset="-128"/>
                <a:cs typeface="+mn-cs"/>
              </a:rPr>
              <a:t> </a:t>
            </a:r>
            <a:r>
              <a:rPr lang="de-DE" sz="1200" b="0" i="0" u="none" strike="noStrike" kern="1200" baseline="0" dirty="0" err="1">
                <a:solidFill>
                  <a:schemeClr val="tx1"/>
                </a:solidFill>
                <a:latin typeface="Arial" charset="0"/>
                <a:ea typeface="ＭＳ Ｐゴシック" pitchFamily="28" charset="-128"/>
                <a:cs typeface="+mn-cs"/>
              </a:rPr>
              <a:t>tolerance</a:t>
            </a:r>
            <a:r>
              <a:rPr lang="de-DE" sz="1200" b="0" i="0" u="none" strike="noStrike" kern="1200" baseline="0" dirty="0">
                <a:solidFill>
                  <a:schemeClr val="tx1"/>
                </a:solidFill>
                <a:latin typeface="Arial" charset="0"/>
                <a:ea typeface="ＭＳ Ｐゴシック" pitchFamily="28" charset="-128"/>
                <a:cs typeface="+mn-cs"/>
              </a:rPr>
              <a:t> </a:t>
            </a:r>
            <a:r>
              <a:rPr lang="en-US" sz="1200" b="0" i="0" u="none" strike="noStrike" kern="1200" baseline="0" dirty="0">
                <a:solidFill>
                  <a:schemeClr val="tx1"/>
                </a:solidFill>
                <a:latin typeface="Arial" charset="0"/>
                <a:ea typeface="ＭＳ Ｐゴシック" pitchFamily="28" charset="-128"/>
                <a:cs typeface="+mn-cs"/>
              </a:rPr>
              <a:t>to an acute osmotic stress have been rigorously defined.</a:t>
            </a:r>
            <a:endParaRPr lang="de-DE"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73</a:t>
            </a:fld>
            <a:endParaRPr lang="de-DE" altLang="de-DE"/>
          </a:p>
        </p:txBody>
      </p:sp>
    </p:spTree>
    <p:extLst>
      <p:ext uri="{BB962C8B-B14F-4D97-AF65-F5344CB8AC3E}">
        <p14:creationId xmlns:p14="http://schemas.microsoft.com/office/powerpoint/2010/main" val="41232066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latin typeface="Times New Roman" panose="02020603050405020304" pitchFamily="18" charset="0"/>
                <a:ea typeface="+mn-ea"/>
                <a:cs typeface="+mn-cs"/>
              </a:rPr>
              <a:t>Sterns, R.H., </a:t>
            </a:r>
            <a:r>
              <a:rPr lang="en-US" sz="1200" i="1" kern="1200" dirty="0">
                <a:solidFill>
                  <a:schemeClr val="tx1"/>
                </a:solidFill>
                <a:latin typeface="Times New Roman" panose="02020603050405020304" pitchFamily="18" charset="0"/>
                <a:ea typeface="+mn-ea"/>
                <a:cs typeface="+mn-cs"/>
              </a:rPr>
              <a:t>Treatment of Severe Hyponatremia.</a:t>
            </a:r>
            <a:r>
              <a:rPr lang="en-US" sz="1200" i="0" kern="1200" dirty="0">
                <a:solidFill>
                  <a:schemeClr val="tx1"/>
                </a:solidFill>
                <a:latin typeface="Times New Roman" panose="02020603050405020304" pitchFamily="18" charset="0"/>
                <a:ea typeface="+mn-ea"/>
                <a:cs typeface="+mn-cs"/>
              </a:rPr>
              <a:t> Clinical Journal of the American Society of Nephrology, 2018.</a:t>
            </a:r>
          </a:p>
          <a:p>
            <a:endParaRPr lang="de-DE" dirty="0"/>
          </a:p>
          <a:p>
            <a:r>
              <a:rPr lang="de-DE" sz="1200" b="0" i="0" u="none" strike="noStrike" kern="1200" baseline="0" dirty="0">
                <a:solidFill>
                  <a:schemeClr val="tx1"/>
                </a:solidFill>
                <a:latin typeface="Times New Roman" panose="02020603050405020304" pitchFamily="18" charset="0"/>
                <a:ea typeface="+mn-ea"/>
                <a:cs typeface="+mn-cs"/>
              </a:rPr>
              <a:t>Figure 1. | In a </a:t>
            </a:r>
            <a:r>
              <a:rPr lang="de-DE" sz="1200" b="0" i="0" u="none" strike="noStrike" kern="1200" baseline="0" dirty="0" err="1">
                <a:solidFill>
                  <a:schemeClr val="tx1"/>
                </a:solidFill>
                <a:latin typeface="Times New Roman" panose="02020603050405020304" pitchFamily="18" charset="0"/>
                <a:ea typeface="+mn-ea"/>
                <a:cs typeface="+mn-cs"/>
              </a:rPr>
              <a:t>cohort</a:t>
            </a:r>
            <a:r>
              <a:rPr lang="de-DE" sz="1200" b="0" i="0" u="none" strike="noStrike" kern="1200" baseline="0" dirty="0">
                <a:solidFill>
                  <a:schemeClr val="tx1"/>
                </a:solidFill>
                <a:latin typeface="Times New Roman" panose="02020603050405020304" pitchFamily="18" charset="0"/>
                <a:ea typeface="+mn-ea"/>
                <a:cs typeface="+mn-cs"/>
              </a:rPr>
              <a:t> of </a:t>
            </a:r>
            <a:r>
              <a:rPr lang="de-DE" sz="1200" b="0" i="0" u="none" strike="noStrike" kern="1200" baseline="0" dirty="0" err="1">
                <a:solidFill>
                  <a:schemeClr val="tx1"/>
                </a:solidFill>
                <a:latin typeface="Times New Roman" panose="02020603050405020304" pitchFamily="18" charset="0"/>
                <a:ea typeface="+mn-ea"/>
                <a:cs typeface="+mn-cs"/>
              </a:rPr>
              <a:t>chronically</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hyponatremic</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patients</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with</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serum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sodium</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concentrations</a:t>
            </a:r>
            <a:r>
              <a:rPr lang="de-DE" sz="1200" b="0" i="0" u="none" strike="noStrike" kern="1200" baseline="0" dirty="0">
                <a:solidFill>
                  <a:schemeClr val="tx1"/>
                </a:solidFill>
                <a:latin typeface="Times New Roman" panose="02020603050405020304" pitchFamily="18" charset="0"/>
                <a:ea typeface="+mn-ea"/>
                <a:cs typeface="+mn-cs"/>
              </a:rPr>
              <a:t> &lt;105 </a:t>
            </a:r>
            <a:r>
              <a:rPr lang="de-DE" sz="1200" b="0" i="0" u="none" strike="noStrike" kern="1200" baseline="0" dirty="0" err="1">
                <a:solidFill>
                  <a:schemeClr val="tx1"/>
                </a:solidFill>
                <a:latin typeface="Times New Roman" panose="02020603050405020304" pitchFamily="18" charset="0"/>
                <a:ea typeface="+mn-ea"/>
                <a:cs typeface="+mn-cs"/>
              </a:rPr>
              <a:t>mEq</a:t>
            </a:r>
            <a:r>
              <a:rPr lang="de-DE" sz="1200" b="0" i="0" u="none" strike="noStrike" kern="1200" baseline="0" dirty="0">
                <a:solidFill>
                  <a:schemeClr val="tx1"/>
                </a:solidFill>
                <a:latin typeface="Times New Roman" panose="02020603050405020304" pitchFamily="18" charset="0"/>
                <a:ea typeface="+mn-ea"/>
                <a:cs typeface="+mn-cs"/>
              </a:rPr>
              <a:t>/L, post-</a:t>
            </a:r>
            <a:r>
              <a:rPr lang="de-DE" sz="1200" b="0" i="0" u="none" strike="noStrike" kern="1200" baseline="0" dirty="0" err="1">
                <a:solidFill>
                  <a:schemeClr val="tx1"/>
                </a:solidFill>
                <a:latin typeface="Times New Roman" panose="02020603050405020304" pitchFamily="18" charset="0"/>
                <a:ea typeface="+mn-ea"/>
                <a:cs typeface="+mn-cs"/>
              </a:rPr>
              <a:t>therapeutic</a:t>
            </a:r>
            <a:r>
              <a:rPr lang="de-DE" sz="1200" b="0" i="0" u="none" strike="noStrike" kern="1200" baseline="0" dirty="0">
                <a:solidFill>
                  <a:schemeClr val="tx1"/>
                </a:solidFill>
                <a:latin typeface="Times New Roman" panose="02020603050405020304" pitchFamily="18" charset="0"/>
                <a:ea typeface="+mn-ea"/>
                <a:cs typeface="+mn-cs"/>
              </a:rPr>
              <a:t> (post-</a:t>
            </a:r>
            <a:r>
              <a:rPr lang="de-DE" sz="1200" b="0" i="0" u="none" strike="noStrike" kern="1200" baseline="0" dirty="0" err="1">
                <a:solidFill>
                  <a:schemeClr val="tx1"/>
                </a:solidFill>
                <a:latin typeface="Times New Roman" panose="02020603050405020304" pitchFamily="18" charset="0"/>
                <a:ea typeface="+mn-ea"/>
                <a:cs typeface="+mn-cs"/>
              </a:rPr>
              <a:t>Rx</a:t>
            </a:r>
            <a:r>
              <a:rPr lang="de-DE" sz="1200" b="0" i="0" u="none" strike="noStrike" kern="1200" baseline="0" dirty="0">
                <a:solidFill>
                  <a:schemeClr val="tx1"/>
                </a:solidFill>
                <a:latin typeface="Times New Roman" panose="02020603050405020304" pitchFamily="18" charset="0"/>
                <a:ea typeface="+mn-ea"/>
                <a:cs typeface="+mn-cs"/>
              </a:rPr>
              <a:t>) </a:t>
            </a:r>
            <a:r>
              <a:rPr lang="de-DE" sz="1200" b="0" i="0" u="none" strike="noStrike" kern="1200" baseline="0" dirty="0" err="1">
                <a:solidFill>
                  <a:schemeClr val="tx1"/>
                </a:solidFill>
                <a:latin typeface="Times New Roman" panose="02020603050405020304" pitchFamily="18" charset="0"/>
                <a:ea typeface="+mn-ea"/>
                <a:cs typeface="+mn-cs"/>
              </a:rPr>
              <a:t>neurological</a:t>
            </a:r>
            <a:r>
              <a:rPr lang="de-DE" sz="1200" b="0" i="0" u="none" strike="noStrike" kern="1200" baseline="0" dirty="0">
                <a:solidFill>
                  <a:schemeClr val="tx1"/>
                </a:solidFill>
                <a:latin typeface="Times New Roman" panose="02020603050405020304" pitchFamily="18" charset="0"/>
                <a:ea typeface="+mn-ea"/>
                <a:cs typeface="+mn-cs"/>
              </a:rPr>
              <a:t> </a:t>
            </a:r>
            <a:r>
              <a:rPr lang="en-US" sz="1200" b="0" i="0" u="none" strike="noStrike" kern="1200" baseline="0" dirty="0">
                <a:solidFill>
                  <a:schemeClr val="tx1"/>
                </a:solidFill>
                <a:latin typeface="Times New Roman" panose="02020603050405020304" pitchFamily="18" charset="0"/>
                <a:ea typeface="+mn-ea"/>
                <a:cs typeface="+mn-cs"/>
              </a:rPr>
              <a:t>complications occurred after correction by &gt;12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in 24 hours and &gt;18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in 48 hours. </a:t>
            </a:r>
          </a:p>
          <a:p>
            <a:r>
              <a:rPr lang="en-US" sz="1200" b="0" i="0" u="none" strike="noStrike" kern="1200" baseline="0" dirty="0">
                <a:solidFill>
                  <a:schemeClr val="tx1"/>
                </a:solidFill>
                <a:latin typeface="Times New Roman" panose="02020603050405020304" pitchFamily="18" charset="0"/>
                <a:ea typeface="+mn-ea"/>
                <a:cs typeface="+mn-cs"/>
              </a:rPr>
              <a:t>Patients with chronic hyponatremia refers to patients without psychotic polydipsia who became hyponatremic at home. Solid circles represent patients with </a:t>
            </a:r>
            <a:r>
              <a:rPr lang="en-US" sz="1200" b="0" i="0" u="none" strike="noStrike" kern="1200" baseline="0" dirty="0" err="1">
                <a:solidFill>
                  <a:schemeClr val="tx1"/>
                </a:solidFill>
                <a:latin typeface="Times New Roman" panose="02020603050405020304" pitchFamily="18" charset="0"/>
                <a:ea typeface="+mn-ea"/>
                <a:cs typeface="+mn-cs"/>
              </a:rPr>
              <a:t>posttherapeutic</a:t>
            </a:r>
            <a:r>
              <a:rPr lang="en-US" sz="1200" b="0" i="0" u="none" strike="noStrike" kern="1200" baseline="0" dirty="0">
                <a:solidFill>
                  <a:schemeClr val="tx1"/>
                </a:solidFill>
                <a:latin typeface="Times New Roman" panose="02020603050405020304" pitchFamily="18" charset="0"/>
                <a:ea typeface="+mn-ea"/>
                <a:cs typeface="+mn-cs"/>
              </a:rPr>
              <a:t> neurologic complications, and open triangles represent patients who recovered uneventfully. The dashed lines represent therapeutic limits identified by the study (12mEq/L in 24 hours and 18 </a:t>
            </a:r>
            <a:r>
              <a:rPr lang="en-US" sz="1200" b="0" i="0" u="none" strike="noStrike" kern="1200" baseline="0" dirty="0" err="1">
                <a:solidFill>
                  <a:schemeClr val="tx1"/>
                </a:solidFill>
                <a:latin typeface="Times New Roman" panose="02020603050405020304" pitchFamily="18" charset="0"/>
                <a:ea typeface="+mn-ea"/>
                <a:cs typeface="+mn-cs"/>
              </a:rPr>
              <a:t>mEq</a:t>
            </a:r>
            <a:r>
              <a:rPr lang="en-US" sz="1200" b="0" i="0" u="none" strike="noStrike" kern="1200" baseline="0" dirty="0">
                <a:solidFill>
                  <a:schemeClr val="tx1"/>
                </a:solidFill>
                <a:latin typeface="Times New Roman" panose="02020603050405020304" pitchFamily="18" charset="0"/>
                <a:ea typeface="+mn-ea"/>
                <a:cs typeface="+mn-cs"/>
              </a:rPr>
              <a:t>/L in</a:t>
            </a:r>
          </a:p>
          <a:p>
            <a:r>
              <a:rPr lang="en-US" sz="1200" b="0" i="0" u="none" strike="noStrike" kern="1200" baseline="0" dirty="0">
                <a:solidFill>
                  <a:schemeClr val="tx1"/>
                </a:solidFill>
                <a:latin typeface="Times New Roman" panose="02020603050405020304" pitchFamily="18" charset="0"/>
                <a:ea typeface="+mn-ea"/>
                <a:cs typeface="+mn-cs"/>
              </a:rPr>
              <a:t>48 hours). Modified from ref. 18, with permission. </a:t>
            </a:r>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74</a:t>
            </a:fld>
            <a:endParaRPr lang="de-DE" altLang="de-DE"/>
          </a:p>
        </p:txBody>
      </p:sp>
    </p:spTree>
    <p:extLst>
      <p:ext uri="{BB962C8B-B14F-4D97-AF65-F5344CB8AC3E}">
        <p14:creationId xmlns:p14="http://schemas.microsoft.com/office/powerpoint/2010/main" val="24810628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dirty="0">
                <a:latin typeface="Segoe UI" panose="020B0502040204020203" pitchFamily="34" charset="0"/>
              </a:rPr>
              <a:t>F. </a:t>
            </a:r>
            <a:r>
              <a:rPr lang="de-DE" sz="1800" dirty="0" err="1">
                <a:latin typeface="Segoe UI" panose="020B0502040204020203" pitchFamily="34" charset="0"/>
              </a:rPr>
              <a:t>Perschinka</a:t>
            </a:r>
            <a:r>
              <a:rPr lang="de-DE" sz="1800" dirty="0">
                <a:latin typeface="Segoe UI" panose="020B0502040204020203" pitchFamily="34" charset="0"/>
              </a:rPr>
              <a:t> et al: </a:t>
            </a:r>
            <a:r>
              <a:rPr lang="de-DE" sz="1800" b="1" dirty="0">
                <a:latin typeface="Segoe UI" panose="020B0502040204020203" pitchFamily="34" charset="0"/>
              </a:rPr>
              <a:t>Hyponatriämie. </a:t>
            </a:r>
            <a:r>
              <a:rPr lang="de-DE" sz="1800" dirty="0">
                <a:latin typeface="Segoe UI" panose="020B0502040204020203" pitchFamily="34" charset="0"/>
              </a:rPr>
              <a:t>Medizinische Klinik - Intensivmedizin und Notfallmedizin 2023 Vol. 118 </a:t>
            </a:r>
            <a:r>
              <a:rPr lang="de-DE" sz="1800" dirty="0" err="1">
                <a:latin typeface="Segoe UI" panose="020B0502040204020203" pitchFamily="34" charset="0"/>
              </a:rPr>
              <a:t>Issue</a:t>
            </a:r>
            <a:r>
              <a:rPr lang="de-DE" sz="1800" dirty="0">
                <a:latin typeface="Segoe UI" panose="020B0502040204020203" pitchFamily="34" charset="0"/>
              </a:rPr>
              <a:t> 6 Pages 505-517</a:t>
            </a:r>
          </a:p>
          <a:p>
            <a:pPr marR="0"/>
            <a:endParaRPr lang="de-DE" sz="1800" dirty="0">
              <a:latin typeface="Segoe UI" panose="020B0502040204020203" pitchFamily="34" charset="0"/>
            </a:endParaRPr>
          </a:p>
          <a:p>
            <a:pPr marR="0"/>
            <a:endParaRPr lang="de-DE" sz="1800" dirty="0">
              <a:latin typeface="Segoe UI" panose="020B0502040204020203" pitchFamily="34" charset="0"/>
            </a:endParaRP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76</a:t>
            </a:fld>
            <a:endParaRPr lang="de-DE" altLang="de-DE"/>
          </a:p>
        </p:txBody>
      </p:sp>
    </p:spTree>
    <p:extLst>
      <p:ext uri="{BB962C8B-B14F-4D97-AF65-F5344CB8AC3E}">
        <p14:creationId xmlns:p14="http://schemas.microsoft.com/office/powerpoint/2010/main" val="33725138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AdvOTa14f9db0.I"/>
              </a:rPr>
              <a:t>Figure 2. </a:t>
            </a:r>
            <a:r>
              <a:rPr lang="en-US" sz="1800" b="0" i="0" u="none" strike="noStrike" baseline="0" dirty="0">
                <a:latin typeface="AdvOT635f2c37"/>
              </a:rPr>
              <a:t>Pathophysiology of diabetes insipidus (DI). There are three principle causes of DI. A decrease in arginine vasopressin (AVP) release or central DI is caused by destruction of </a:t>
            </a:r>
            <a:r>
              <a:rPr lang="en-US" sz="1800" b="0" i="0" u="none" strike="noStrike" baseline="0" dirty="0" err="1">
                <a:latin typeface="AdvOT635f2c37"/>
              </a:rPr>
              <a:t>neurohypophyseal</a:t>
            </a:r>
            <a:r>
              <a:rPr lang="en-US" sz="1800" b="0" i="0" u="none" strike="noStrike" baseline="0" dirty="0">
                <a:latin typeface="AdvOT635f2c37"/>
              </a:rPr>
              <a:t> neurons or a mutation in the AVP gene. A decreased response to AVP or nephrogenic DI is due to renal unresponsiveness to AVP. Increased AVP degradation or gestational DI is caused by excessive activity of the placental </a:t>
            </a:r>
            <a:r>
              <a:rPr lang="en-US" sz="1800" b="0" i="0" u="none" strike="noStrike" baseline="0" dirty="0" err="1">
                <a:latin typeface="AdvOT635f2c37"/>
              </a:rPr>
              <a:t>vasopressinase</a:t>
            </a:r>
            <a:r>
              <a:rPr lang="en-US" sz="1800" b="0" i="0" u="none" strike="noStrike" baseline="0" dirty="0">
                <a:latin typeface="AdvOT635f2c37"/>
              </a:rPr>
              <a:t>. </a:t>
            </a:r>
            <a:br>
              <a:rPr lang="en-US" sz="1800" b="0" i="0" u="none" strike="noStrike" baseline="0" dirty="0">
                <a:latin typeface="AdvOT635f2c37"/>
              </a:rPr>
            </a:br>
            <a:r>
              <a:rPr lang="en-US" sz="1800" b="0" i="0" u="none" strike="noStrike" baseline="0" dirty="0">
                <a:latin typeface="AdvOT635f2c37"/>
              </a:rPr>
              <a:t>Of note, the excessive </a:t>
            </a:r>
            <a:r>
              <a:rPr lang="en-US" sz="1800" b="0" i="0" u="none" strike="noStrike" baseline="0" dirty="0">
                <a:latin typeface="AdvOT635f2c37+fb"/>
              </a:rPr>
              <a:t>fl</a:t>
            </a:r>
            <a:r>
              <a:rPr lang="en-US" sz="1800" b="0" i="0" u="none" strike="noStrike" baseline="0" dirty="0">
                <a:latin typeface="AdvOT635f2c37"/>
              </a:rPr>
              <a:t>uid intake in primary polydipsia similarly to central DI causes a decrease in AVP release (44). Reprinted with </a:t>
            </a:r>
            <a:r>
              <a:rPr lang="de-DE" sz="1800" b="0" i="0" u="none" strike="noStrike" baseline="0" dirty="0" err="1">
                <a:latin typeface="AdvOT635f2c37"/>
              </a:rPr>
              <a:t>permission</a:t>
            </a:r>
            <a:r>
              <a:rPr lang="de-DE" sz="1800" b="0" i="0" u="none" strike="noStrike" baseline="0" dirty="0">
                <a:latin typeface="AdvOT635f2c37"/>
              </a:rPr>
              <a:t> </a:t>
            </a:r>
            <a:r>
              <a:rPr lang="de-DE" sz="1800" b="0" i="0" u="none" strike="noStrike" baseline="0" dirty="0" err="1">
                <a:latin typeface="AdvOT635f2c37"/>
              </a:rPr>
              <a:t>from</a:t>
            </a:r>
            <a:r>
              <a:rPr lang="de-DE" sz="1800" b="0" i="0" u="none" strike="noStrike" baseline="0" dirty="0">
                <a:latin typeface="AdvOT635f2c37"/>
              </a:rPr>
              <a:t> </a:t>
            </a:r>
            <a:r>
              <a:rPr lang="de-DE" sz="1800" b="0" i="0" u="none" strike="noStrike" baseline="0" dirty="0" err="1">
                <a:latin typeface="AdvOT635f2c37"/>
              </a:rPr>
              <a:t>reference</a:t>
            </a:r>
            <a:r>
              <a:rPr lang="de-DE" sz="1800" b="0" i="0" u="none" strike="noStrike" baseline="0" dirty="0">
                <a:latin typeface="AdvOT635f2c37"/>
              </a:rPr>
              <a:t> 44 (Christ-</a:t>
            </a:r>
            <a:r>
              <a:rPr lang="de-DE" sz="1800" b="0" i="0" u="none" strike="noStrike" baseline="0" dirty="0" err="1">
                <a:latin typeface="AdvOT635f2c37"/>
              </a:rPr>
              <a:t>Crain</a:t>
            </a:r>
            <a:r>
              <a:rPr lang="de-DE" sz="1800" b="0" i="0" u="none" strike="noStrike" baseline="0" dirty="0">
                <a:latin typeface="AdvOT635f2c37"/>
              </a:rPr>
              <a:t> M, </a:t>
            </a:r>
            <a:r>
              <a:rPr lang="de-DE" sz="1800" b="0" i="0" u="none" strike="noStrike" baseline="0" dirty="0" err="1">
                <a:latin typeface="AdvOT635f2c37"/>
              </a:rPr>
              <a:t>Bichet</a:t>
            </a:r>
            <a:r>
              <a:rPr lang="de-DE" sz="1800" b="0" i="0" u="none" strike="noStrike" baseline="0" dirty="0">
                <a:latin typeface="AdvOT635f2c37"/>
              </a:rPr>
              <a:t> DG, Fenske WK, Goldman MB, Rittig S, </a:t>
            </a:r>
            <a:r>
              <a:rPr lang="de-DE" sz="1800" b="0" i="0" u="none" strike="noStrike" baseline="0" dirty="0" err="1">
                <a:latin typeface="AdvOT635f2c37"/>
              </a:rPr>
              <a:t>Verbalis</a:t>
            </a:r>
            <a:r>
              <a:rPr lang="de-DE" sz="1800" b="0" i="0" u="none" strike="noStrike" baseline="0" dirty="0">
                <a:latin typeface="AdvOT635f2c37"/>
              </a:rPr>
              <a:t> JG, </a:t>
            </a:r>
            <a:r>
              <a:rPr lang="de-DE" sz="1800" b="0" i="0" u="none" strike="noStrike" baseline="0" dirty="0" err="1">
                <a:latin typeface="AdvOT635f2c37"/>
              </a:rPr>
              <a:t>Verkman</a:t>
            </a:r>
            <a:r>
              <a:rPr lang="de-DE" sz="1800" b="0" i="0" u="none" strike="noStrike" baseline="0" dirty="0">
                <a:latin typeface="AdvOT635f2c37"/>
              </a:rPr>
              <a:t> AS: Diabetes </a:t>
            </a:r>
            <a:r>
              <a:rPr lang="de-DE" sz="1800" b="0" i="0" u="none" strike="noStrike" baseline="0" dirty="0" err="1">
                <a:latin typeface="AdvOT635f2c37"/>
              </a:rPr>
              <a:t>insipidus</a:t>
            </a:r>
            <a:r>
              <a:rPr lang="de-DE" sz="1800" b="0" i="0" u="none" strike="noStrike" baseline="0" dirty="0">
                <a:latin typeface="AdvOT635f2c37"/>
              </a:rPr>
              <a:t>. </a:t>
            </a:r>
            <a:r>
              <a:rPr lang="de-DE" sz="1800" b="0" i="0" u="none" strike="noStrike" baseline="0" dirty="0">
                <a:latin typeface="AdvOTa14f9db0.I"/>
              </a:rPr>
              <a:t>Nat Rev Dis Primers </a:t>
            </a:r>
            <a:r>
              <a:rPr lang="de-DE" sz="1800" b="0" i="0" u="none" strike="noStrike" baseline="0" dirty="0">
                <a:latin typeface="AdvOT635f2c37"/>
              </a:rPr>
              <a:t>5: 54, 2019).</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77</a:t>
            </a:fld>
            <a:endParaRPr lang="de-DE" altLang="de-DE"/>
          </a:p>
        </p:txBody>
      </p:sp>
    </p:spTree>
    <p:extLst>
      <p:ext uri="{BB962C8B-B14F-4D97-AF65-F5344CB8AC3E}">
        <p14:creationId xmlns:p14="http://schemas.microsoft.com/office/powerpoint/2010/main" val="35204534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80</a:t>
            </a:fld>
            <a:endParaRPr lang="de-DE" altLang="de-DE"/>
          </a:p>
        </p:txBody>
      </p:sp>
    </p:spTree>
    <p:extLst>
      <p:ext uri="{BB962C8B-B14F-4D97-AF65-F5344CB8AC3E}">
        <p14:creationId xmlns:p14="http://schemas.microsoft.com/office/powerpoint/2010/main" val="22922381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b="1" dirty="0"/>
              <a:t>Figure 2| Adaptation of the brain to </a:t>
            </a:r>
            <a:r>
              <a:rPr lang="en-GB" b="1" dirty="0" err="1"/>
              <a:t>hypotonicity</a:t>
            </a:r>
            <a:endParaRPr lang="nl-BE" b="1" dirty="0"/>
          </a:p>
        </p:txBody>
      </p:sp>
      <p:sp>
        <p:nvSpPr>
          <p:cNvPr id="4" name="Foliennummernplatzhalter 3"/>
          <p:cNvSpPr>
            <a:spLocks noGrp="1"/>
          </p:cNvSpPr>
          <p:nvPr>
            <p:ph type="sldNum" sz="quarter" idx="10"/>
          </p:nvPr>
        </p:nvSpPr>
        <p:spPr/>
        <p:txBody>
          <a:bodyPr/>
          <a:lstStyle/>
          <a:p>
            <a:pPr>
              <a:defRPr/>
            </a:pPr>
            <a:fld id="{497BCABE-C277-4822-8651-EF4068D14F68}" type="slidenum">
              <a:rPr lang="de-DE" altLang="de-DE" smtClean="0"/>
              <a:pPr>
                <a:defRPr/>
              </a:pPr>
              <a:t>81</a:t>
            </a:fld>
            <a:endParaRPr lang="de-DE" altLang="de-DE"/>
          </a:p>
        </p:txBody>
      </p:sp>
    </p:spTree>
    <p:extLst>
      <p:ext uri="{BB962C8B-B14F-4D97-AF65-F5344CB8AC3E}">
        <p14:creationId xmlns:p14="http://schemas.microsoft.com/office/powerpoint/2010/main" val="16307841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82</a:t>
            </a:fld>
            <a:endParaRPr lang="de-DE" altLang="de-DE"/>
          </a:p>
        </p:txBody>
      </p:sp>
    </p:spTree>
    <p:extLst>
      <p:ext uri="{BB962C8B-B14F-4D97-AF65-F5344CB8AC3E}">
        <p14:creationId xmlns:p14="http://schemas.microsoft.com/office/powerpoint/2010/main" val="3796350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dirty="0">
                <a:latin typeface="Arial" charset="0"/>
                <a:ea typeface="Arial" charset="0"/>
                <a:cs typeface="Arial" charset="0"/>
              </a:rPr>
              <a:t>Table 3 Characteristics of Patients with Central Pontine Myelinolysis.</a:t>
            </a:r>
          </a:p>
        </p:txBody>
      </p:sp>
    </p:spTree>
    <p:extLst>
      <p:ext uri="{BB962C8B-B14F-4D97-AF65-F5344CB8AC3E}">
        <p14:creationId xmlns:p14="http://schemas.microsoft.com/office/powerpoint/2010/main" val="288468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7</a:t>
            </a:fld>
            <a:endParaRPr lang="de-DE" altLang="de-DE"/>
          </a:p>
        </p:txBody>
      </p:sp>
    </p:spTree>
    <p:extLst>
      <p:ext uri="{BB962C8B-B14F-4D97-AF65-F5344CB8AC3E}">
        <p14:creationId xmlns:p14="http://schemas.microsoft.com/office/powerpoint/2010/main" val="168382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a:t>
            </a:fld>
            <a:endParaRPr lang="de-DE" altLang="de-DE"/>
          </a:p>
        </p:txBody>
      </p:sp>
    </p:spTree>
    <p:extLst>
      <p:ext uri="{BB962C8B-B14F-4D97-AF65-F5344CB8AC3E}">
        <p14:creationId xmlns:p14="http://schemas.microsoft.com/office/powerpoint/2010/main" val="811987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100FA234-E4DF-4641-B6FA-A03A34FF69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0">
                <a:solidFill>
                  <a:schemeClr val="tx1"/>
                </a:solidFill>
                <a:latin typeface="Arial" panose="020B0604020202020204" pitchFamily="34" charset="0"/>
              </a:defRPr>
            </a:lvl1pPr>
            <a:lvl2pPr marL="742950" indent="-285750" eaLnBrk="0" hangingPunct="0">
              <a:defRPr sz="10000">
                <a:solidFill>
                  <a:schemeClr val="tx1"/>
                </a:solidFill>
                <a:latin typeface="Arial" panose="020B0604020202020204" pitchFamily="34" charset="0"/>
              </a:defRPr>
            </a:lvl2pPr>
            <a:lvl3pPr marL="1143000" indent="-228600" eaLnBrk="0" hangingPunct="0">
              <a:defRPr sz="10000">
                <a:solidFill>
                  <a:schemeClr val="tx1"/>
                </a:solidFill>
                <a:latin typeface="Arial" panose="020B0604020202020204" pitchFamily="34" charset="0"/>
              </a:defRPr>
            </a:lvl3pPr>
            <a:lvl4pPr marL="1600200" indent="-228600" eaLnBrk="0" hangingPunct="0">
              <a:defRPr sz="10000">
                <a:solidFill>
                  <a:schemeClr val="tx1"/>
                </a:solidFill>
                <a:latin typeface="Arial" panose="020B0604020202020204" pitchFamily="34" charset="0"/>
              </a:defRPr>
            </a:lvl4pPr>
            <a:lvl5pPr marL="2057400" indent="-228600" eaLnBrk="0" hangingPunct="0">
              <a:defRPr sz="10000">
                <a:solidFill>
                  <a:schemeClr val="tx1"/>
                </a:solidFill>
                <a:latin typeface="Arial" panose="020B0604020202020204" pitchFamily="34" charset="0"/>
              </a:defRPr>
            </a:lvl5pPr>
            <a:lvl6pPr marL="2514600" indent="-228600" algn="ctr" eaLnBrk="0" fontAlgn="base" hangingPunct="0">
              <a:spcBef>
                <a:spcPct val="0"/>
              </a:spcBef>
              <a:spcAft>
                <a:spcPct val="0"/>
              </a:spcAft>
              <a:defRPr sz="10000">
                <a:solidFill>
                  <a:schemeClr val="tx1"/>
                </a:solidFill>
                <a:latin typeface="Arial" panose="020B0604020202020204" pitchFamily="34" charset="0"/>
              </a:defRPr>
            </a:lvl6pPr>
            <a:lvl7pPr marL="2971800" indent="-228600" algn="ctr" eaLnBrk="0" fontAlgn="base" hangingPunct="0">
              <a:spcBef>
                <a:spcPct val="0"/>
              </a:spcBef>
              <a:spcAft>
                <a:spcPct val="0"/>
              </a:spcAft>
              <a:defRPr sz="10000">
                <a:solidFill>
                  <a:schemeClr val="tx1"/>
                </a:solidFill>
                <a:latin typeface="Arial" panose="020B0604020202020204" pitchFamily="34" charset="0"/>
              </a:defRPr>
            </a:lvl7pPr>
            <a:lvl8pPr marL="3429000" indent="-228600" algn="ctr" eaLnBrk="0" fontAlgn="base" hangingPunct="0">
              <a:spcBef>
                <a:spcPct val="0"/>
              </a:spcBef>
              <a:spcAft>
                <a:spcPct val="0"/>
              </a:spcAft>
              <a:defRPr sz="10000">
                <a:solidFill>
                  <a:schemeClr val="tx1"/>
                </a:solidFill>
                <a:latin typeface="Arial" panose="020B0604020202020204" pitchFamily="34" charset="0"/>
              </a:defRPr>
            </a:lvl8pPr>
            <a:lvl9pPr marL="3886200" indent="-228600" algn="ctr" eaLnBrk="0" fontAlgn="base" hangingPunct="0">
              <a:spcBef>
                <a:spcPct val="0"/>
              </a:spcBef>
              <a:spcAft>
                <a:spcPct val="0"/>
              </a:spcAft>
              <a:defRPr sz="10000">
                <a:solidFill>
                  <a:schemeClr val="tx1"/>
                </a:solidFill>
                <a:latin typeface="Arial" panose="020B0604020202020204" pitchFamily="34" charset="0"/>
              </a:defRPr>
            </a:lvl9pPr>
          </a:lstStyle>
          <a:p>
            <a:pPr eaLnBrk="1" hangingPunct="1"/>
            <a:fld id="{329AEF42-B70A-4AF8-A2B5-72EB3290A4AF}" type="slidenum">
              <a:rPr lang="de-DE" altLang="de-DE" sz="1200"/>
              <a:pPr eaLnBrk="1" hangingPunct="1"/>
              <a:t>9</a:t>
            </a:fld>
            <a:endParaRPr lang="de-DE" altLang="de-DE" sz="1200"/>
          </a:p>
        </p:txBody>
      </p:sp>
      <p:sp>
        <p:nvSpPr>
          <p:cNvPr id="249859" name="Rectangle 2">
            <a:extLst>
              <a:ext uri="{FF2B5EF4-FFF2-40B4-BE49-F238E27FC236}">
                <a16:creationId xmlns:a16="http://schemas.microsoft.com/office/drawing/2014/main" id="{EA91D6E1-8E61-46CC-A30E-D124D4B3DB2B}"/>
              </a:ext>
            </a:extLst>
          </p:cNvPr>
          <p:cNvSpPr>
            <a:spLocks noGrp="1" noRot="1" noChangeAspect="1" noChangeArrowheads="1" noTextEdit="1"/>
          </p:cNvSpPr>
          <p:nvPr>
            <p:ph type="sldImg"/>
          </p:nvPr>
        </p:nvSpPr>
        <p:spPr>
          <a:ln/>
        </p:spPr>
      </p:sp>
      <p:sp>
        <p:nvSpPr>
          <p:cNvPr id="249860" name="Rectangle 3">
            <a:extLst>
              <a:ext uri="{FF2B5EF4-FFF2-40B4-BE49-F238E27FC236}">
                <a16:creationId xmlns:a16="http://schemas.microsoft.com/office/drawing/2014/main" id="{BDA05C70-F92C-4E26-B1C6-DAD2E598AC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635334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63200" y="2286000"/>
            <a:ext cx="6476400" cy="1144800"/>
          </a:xfrm>
        </p:spPr>
        <p:txBody>
          <a:bodyPr/>
          <a:lstStyle>
            <a:lvl1pPr algn="l">
              <a:defRPr sz="3000" b="1"/>
            </a:lvl1pPr>
          </a:lstStyle>
          <a:p>
            <a:r>
              <a:rPr lang="de-DE"/>
              <a:t>Titelmasterformat durch Klicken bearbeiten</a:t>
            </a:r>
            <a:endParaRPr lang="de-DE" dirty="0"/>
          </a:p>
        </p:txBody>
      </p:sp>
      <p:sp>
        <p:nvSpPr>
          <p:cNvPr id="3" name="Untertitel 2"/>
          <p:cNvSpPr>
            <a:spLocks noGrp="1"/>
          </p:cNvSpPr>
          <p:nvPr>
            <p:ph type="subTitle" idx="1"/>
          </p:nvPr>
        </p:nvSpPr>
        <p:spPr>
          <a:xfrm>
            <a:off x="763200" y="3582000"/>
            <a:ext cx="6476400" cy="2059200"/>
          </a:xfrm>
        </p:spPr>
        <p:txBody>
          <a:bodyPr/>
          <a:lstStyle>
            <a:lvl1pPr marL="0" indent="0" algn="l">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Tree>
    <p:extLst>
      <p:ext uri="{BB962C8B-B14F-4D97-AF65-F5344CB8AC3E}">
        <p14:creationId xmlns:p14="http://schemas.microsoft.com/office/powerpoint/2010/main" val="163884736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3"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Titelmasterformat durch Klicken bearbeiten</a:t>
            </a:r>
            <a:endParaRPr lang="de-DE" altLang="de-DE" dirty="0"/>
          </a:p>
        </p:txBody>
      </p:sp>
      <p:pic>
        <p:nvPicPr>
          <p:cNvPr id="5" name="Grafik 4">
            <a:extLst>
              <a:ext uri="{FF2B5EF4-FFF2-40B4-BE49-F238E27FC236}">
                <a16:creationId xmlns:a16="http://schemas.microsoft.com/office/drawing/2014/main" id="{832F864B-47D6-415C-8529-1173BC81AEAF}"/>
              </a:ext>
            </a:extLst>
          </p:cNvPr>
          <p:cNvPicPr>
            <a:picLocks noChangeAspect="1"/>
          </p:cNvPicPr>
          <p:nvPr userDrawn="1"/>
        </p:nvPicPr>
        <p:blipFill>
          <a:blip r:embed="rId2"/>
          <a:stretch>
            <a:fillRect/>
          </a:stretch>
        </p:blipFill>
        <p:spPr>
          <a:xfrm>
            <a:off x="7650925" y="6119423"/>
            <a:ext cx="1520201" cy="733472"/>
          </a:xfrm>
          <a:prstGeom prst="rect">
            <a:avLst/>
          </a:prstGeom>
        </p:spPr>
      </p:pic>
    </p:spTree>
    <p:extLst>
      <p:ext uri="{BB962C8B-B14F-4D97-AF65-F5344CB8AC3E}">
        <p14:creationId xmlns:p14="http://schemas.microsoft.com/office/powerpoint/2010/main" val="10127653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63200" y="2286000"/>
            <a:ext cx="6476400" cy="1144800"/>
          </a:xfrm>
        </p:spPr>
        <p:txBody>
          <a:bodyPr/>
          <a:lstStyle>
            <a:lvl1pPr>
              <a:defRPr sz="3000"/>
            </a:lvl1pPr>
          </a:lstStyle>
          <a:p>
            <a:r>
              <a:rPr lang="de-DE"/>
              <a:t>Titelmasterformat durch Klicken bearbeiten</a:t>
            </a:r>
          </a:p>
        </p:txBody>
      </p:sp>
      <p:sp>
        <p:nvSpPr>
          <p:cNvPr id="3" name="Textplatzhalter 2"/>
          <p:cNvSpPr>
            <a:spLocks noGrp="1"/>
          </p:cNvSpPr>
          <p:nvPr>
            <p:ph type="body" idx="1"/>
          </p:nvPr>
        </p:nvSpPr>
        <p:spPr>
          <a:xfrm>
            <a:off x="763200" y="3582000"/>
            <a:ext cx="6476400" cy="2059200"/>
          </a:xfrm>
        </p:spPr>
        <p:txBody>
          <a:bodyPr/>
          <a:lstStyle>
            <a:lvl1pPr marL="0" indent="0">
              <a:buNone/>
              <a:defRPr sz="1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Formatvorlagen des Textmasters bearbeiten</a:t>
            </a:r>
          </a:p>
        </p:txBody>
      </p:sp>
      <p:pic>
        <p:nvPicPr>
          <p:cNvPr id="5" name="Grafik 4">
            <a:extLst>
              <a:ext uri="{FF2B5EF4-FFF2-40B4-BE49-F238E27FC236}">
                <a16:creationId xmlns:a16="http://schemas.microsoft.com/office/drawing/2014/main" id="{1B631D09-24A9-42CB-82DE-8A3DF830472C}"/>
              </a:ext>
            </a:extLst>
          </p:cNvPr>
          <p:cNvPicPr>
            <a:picLocks noChangeAspect="1"/>
          </p:cNvPicPr>
          <p:nvPr userDrawn="1"/>
        </p:nvPicPr>
        <p:blipFill>
          <a:blip r:embed="rId2"/>
          <a:stretch>
            <a:fillRect/>
          </a:stretch>
        </p:blipFill>
        <p:spPr>
          <a:xfrm>
            <a:off x="7650925" y="6119423"/>
            <a:ext cx="1520201" cy="733472"/>
          </a:xfrm>
          <a:prstGeom prst="rect">
            <a:avLst/>
          </a:prstGeom>
        </p:spPr>
      </p:pic>
    </p:spTree>
    <p:extLst>
      <p:ext uri="{BB962C8B-B14F-4D97-AF65-F5344CB8AC3E}">
        <p14:creationId xmlns:p14="http://schemas.microsoft.com/office/powerpoint/2010/main" val="125508698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55576" y="1563216"/>
            <a:ext cx="3162300" cy="381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5076056" y="1563216"/>
            <a:ext cx="3162300" cy="381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06895094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91369688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3243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971550" y="-6350"/>
            <a:ext cx="7272338" cy="914400"/>
          </a:xfrm>
        </p:spPr>
        <p:txBody>
          <a:bodyPr/>
          <a:lstStyle/>
          <a:p>
            <a:r>
              <a:rPr lang="de-DE"/>
              <a:t>Titelmasterformat durch Klicken bearbeiten</a:t>
            </a:r>
          </a:p>
        </p:txBody>
      </p:sp>
      <p:sp>
        <p:nvSpPr>
          <p:cNvPr id="3" name="Tabellenplatzhalter 2"/>
          <p:cNvSpPr>
            <a:spLocks noGrp="1"/>
          </p:cNvSpPr>
          <p:nvPr>
            <p:ph type="tbl" idx="1"/>
          </p:nvPr>
        </p:nvSpPr>
        <p:spPr>
          <a:xfrm>
            <a:off x="457200" y="1125538"/>
            <a:ext cx="8229600" cy="5000625"/>
          </a:xfrm>
        </p:spPr>
        <p:txBody>
          <a:bodyPr/>
          <a:lstStyle/>
          <a:p>
            <a:pPr lvl="0"/>
            <a:endParaRPr lang="de-DE" noProof="0"/>
          </a:p>
        </p:txBody>
      </p:sp>
      <p:sp>
        <p:nvSpPr>
          <p:cNvPr id="4" name="Rectangle 4">
            <a:extLst>
              <a:ext uri="{FF2B5EF4-FFF2-40B4-BE49-F238E27FC236}">
                <a16:creationId xmlns:a16="http://schemas.microsoft.com/office/drawing/2014/main" id="{0F1C9C9F-09BA-41FE-A055-3B72766168F8}"/>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charset="0"/>
                <a:cs typeface="Arial" charset="0"/>
              </a:defRPr>
            </a:lvl1pPr>
          </a:lstStyle>
          <a:p>
            <a:pPr>
              <a:defRPr/>
            </a:pPr>
            <a:endParaRPr lang="de-DE"/>
          </a:p>
        </p:txBody>
      </p:sp>
      <p:sp>
        <p:nvSpPr>
          <p:cNvPr id="5" name="Rectangle 5">
            <a:extLst>
              <a:ext uri="{FF2B5EF4-FFF2-40B4-BE49-F238E27FC236}">
                <a16:creationId xmlns:a16="http://schemas.microsoft.com/office/drawing/2014/main" id="{DD3054CD-3F62-4796-A921-210B09600D2A}"/>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charset="0"/>
                <a:cs typeface="Arial" charset="0"/>
              </a:defRPr>
            </a:lvl1pPr>
          </a:lstStyle>
          <a:p>
            <a:pPr>
              <a:defRPr/>
            </a:pPr>
            <a:r>
              <a:rPr lang="de-DE"/>
              <a:t>Hyponatriämie - was muß ich da eigentlich machen?</a:t>
            </a:r>
          </a:p>
        </p:txBody>
      </p:sp>
      <p:sp>
        <p:nvSpPr>
          <p:cNvPr id="6" name="Rectangle 6">
            <a:extLst>
              <a:ext uri="{FF2B5EF4-FFF2-40B4-BE49-F238E27FC236}">
                <a16:creationId xmlns:a16="http://schemas.microsoft.com/office/drawing/2014/main" id="{EC769922-C676-4BC1-9EC6-A27D9572ED57}"/>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18B706E-5599-4FD5-9B0B-511E34624FAC}" type="slidenum">
              <a:rPr lang="de-DE"/>
              <a:pPr>
                <a:defRPr/>
              </a:pPr>
              <a:t>‹Nr.›</a:t>
            </a:fld>
            <a:endParaRPr lang="de-DE"/>
          </a:p>
        </p:txBody>
      </p:sp>
    </p:spTree>
    <p:extLst>
      <p:ext uri="{BB962C8B-B14F-4D97-AF65-F5344CB8AC3E}">
        <p14:creationId xmlns:p14="http://schemas.microsoft.com/office/powerpoint/2010/main" val="2605610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539750" y="476250"/>
            <a:ext cx="7920038" cy="649288"/>
          </a:xfrm>
        </p:spPr>
        <p:txBody>
          <a:bodyPr/>
          <a:lstStyle/>
          <a:p>
            <a:r>
              <a:rPr lang="de-DE"/>
              <a:t>Mastertitelformat bearbeiten</a:t>
            </a:r>
          </a:p>
        </p:txBody>
      </p:sp>
      <p:sp>
        <p:nvSpPr>
          <p:cNvPr id="3" name="Inhaltsplatzhalter 2"/>
          <p:cNvSpPr>
            <a:spLocks noGrp="1"/>
          </p:cNvSpPr>
          <p:nvPr>
            <p:ph sz="quarter" idx="1"/>
          </p:nvPr>
        </p:nvSpPr>
        <p:spPr>
          <a:xfrm>
            <a:off x="900113" y="1700213"/>
            <a:ext cx="3740150" cy="2011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792663" y="1700213"/>
            <a:ext cx="3740150" cy="2011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900113" y="3863975"/>
            <a:ext cx="3740150" cy="2012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792663" y="3863975"/>
            <a:ext cx="3740150" cy="2012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64952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dirty="0"/>
              <a:t>Titel</a:t>
            </a:r>
          </a:p>
        </p:txBody>
      </p:sp>
      <p:sp>
        <p:nvSpPr>
          <p:cNvPr id="1027" name="Rectangle 3"/>
          <p:cNvSpPr>
            <a:spLocks noGrp="1" noChangeArrowheads="1"/>
          </p:cNvSpPr>
          <p:nvPr>
            <p:ph type="body" idx="1"/>
          </p:nvPr>
        </p:nvSpPr>
        <p:spPr bwMode="auto">
          <a:xfrm>
            <a:off x="754856" y="1439862"/>
            <a:ext cx="755362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p:txBody>
      </p:sp>
      <p:pic>
        <p:nvPicPr>
          <p:cNvPr id="1036" name="Picture 12" descr="C:\Dokumente und Einstellungen\c.otto.AGENTUR\Desktop\Klinikum-HP\ppt\Arbeitsmaterialien\Balken_Blau.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47163" y="2344738"/>
            <a:ext cx="96837" cy="1711325"/>
          </a:xfrm>
          <a:prstGeom prst="rect">
            <a:avLst/>
          </a:prstGeom>
          <a:noFill/>
          <a:extLst>
            <a:ext uri="{909E8E84-426E-40DD-AFC4-6F175D3DCCD1}">
              <a14:hiddenFill xmlns:a14="http://schemas.microsoft.com/office/drawing/2010/main">
                <a:solidFill>
                  <a:srgbClr val="FFFFFF"/>
                </a:solidFill>
              </a14:hiddenFill>
            </a:ext>
          </a:extLst>
        </p:spPr>
      </p:pic>
      <p:sp>
        <p:nvSpPr>
          <p:cNvPr id="1038" name="Line 14"/>
          <p:cNvSpPr>
            <a:spLocks noChangeShapeType="1"/>
          </p:cNvSpPr>
          <p:nvPr/>
        </p:nvSpPr>
        <p:spPr bwMode="auto">
          <a:xfrm flipH="1">
            <a:off x="762000" y="922338"/>
            <a:ext cx="8050213" cy="0"/>
          </a:xfrm>
          <a:prstGeom prst="line">
            <a:avLst/>
          </a:prstGeom>
          <a:noFill/>
          <a:ln w="12700">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1" name="Line 17"/>
          <p:cNvSpPr>
            <a:spLocks noChangeShapeType="1"/>
          </p:cNvSpPr>
          <p:nvPr/>
        </p:nvSpPr>
        <p:spPr bwMode="auto">
          <a:xfrm flipV="1">
            <a:off x="7632700" y="6426200"/>
            <a:ext cx="0" cy="431800"/>
          </a:xfrm>
          <a:prstGeom prst="line">
            <a:avLst/>
          </a:prstGeom>
          <a:noFill/>
          <a:ln w="9525">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2" name="Text Box 18"/>
          <p:cNvSpPr txBox="1">
            <a:spLocks noChangeArrowheads="1"/>
          </p:cNvSpPr>
          <p:nvPr/>
        </p:nvSpPr>
        <p:spPr bwMode="auto">
          <a:xfrm>
            <a:off x="762000" y="2362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endParaRPr lang="de-DE" altLang="de-DE" sz="2400">
              <a:latin typeface="Times New Roman" panose="02020603050405020304" pitchFamily="18" charset="0"/>
            </a:endParaRPr>
          </a:p>
        </p:txBody>
      </p:sp>
      <p:pic>
        <p:nvPicPr>
          <p:cNvPr id="10" name="Grafik 9">
            <a:extLst>
              <a:ext uri="{FF2B5EF4-FFF2-40B4-BE49-F238E27FC236}">
                <a16:creationId xmlns:a16="http://schemas.microsoft.com/office/drawing/2014/main" id="{FA83B782-BFA8-494D-9034-1B41598ABF59}"/>
              </a:ext>
            </a:extLst>
          </p:cNvPr>
          <p:cNvPicPr>
            <a:picLocks noChangeAspect="1"/>
          </p:cNvPicPr>
          <p:nvPr userDrawn="1"/>
        </p:nvPicPr>
        <p:blipFill>
          <a:blip r:embed="rId11"/>
          <a:stretch>
            <a:fillRect/>
          </a:stretch>
        </p:blipFill>
        <p:spPr>
          <a:xfrm>
            <a:off x="7650925" y="6119423"/>
            <a:ext cx="1520201" cy="7334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60" r:id="rId7"/>
    <p:sldLayoutId id="2147483662" r:id="rId8"/>
  </p:sldLayoutIdLst>
  <p:transition spd="slow">
    <p:push dir="u"/>
  </p:transition>
  <p:hf sldNum="0" hdr="0" ftr="0" dt="0"/>
  <p:txStyles>
    <p:titleStyle>
      <a:lvl1pPr algn="l" rtl="0" eaLnBrk="1" fontAlgn="base" hangingPunct="1">
        <a:spcBef>
          <a:spcPct val="0"/>
        </a:spcBef>
        <a:spcAft>
          <a:spcPct val="0"/>
        </a:spcAft>
        <a:defRPr sz="2400" b="1" kern="12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defRPr>
      </a:lvl2pPr>
      <a:lvl3pPr algn="l" rtl="0" eaLnBrk="1" fontAlgn="base" hangingPunct="1">
        <a:spcBef>
          <a:spcPct val="0"/>
        </a:spcBef>
        <a:spcAft>
          <a:spcPct val="0"/>
        </a:spcAft>
        <a:defRPr sz="2400">
          <a:solidFill>
            <a:schemeClr val="tx2"/>
          </a:solidFill>
          <a:latin typeface="Arial" panose="020B0604020202020204" pitchFamily="34" charset="0"/>
        </a:defRPr>
      </a:lvl3pPr>
      <a:lvl4pPr algn="l" rtl="0" eaLnBrk="1" fontAlgn="base" hangingPunct="1">
        <a:spcBef>
          <a:spcPct val="0"/>
        </a:spcBef>
        <a:spcAft>
          <a:spcPct val="0"/>
        </a:spcAft>
        <a:defRPr sz="2400">
          <a:solidFill>
            <a:schemeClr val="tx2"/>
          </a:solidFill>
          <a:latin typeface="Arial" panose="020B0604020202020204" pitchFamily="34" charset="0"/>
        </a:defRPr>
      </a:lvl4pPr>
      <a:lvl5pPr algn="l" rtl="0" eaLnBrk="1" fontAlgn="base" hangingPunct="1">
        <a:spcBef>
          <a:spcPct val="0"/>
        </a:spcBef>
        <a:spcAft>
          <a:spcPct val="0"/>
        </a:spcAft>
        <a:defRPr sz="2400">
          <a:solidFill>
            <a:schemeClr val="tx2"/>
          </a:solidFill>
          <a:latin typeface="Arial" panose="020B0604020202020204" pitchFamily="34"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algn="l" rtl="0" eaLnBrk="1" fontAlgn="base" hangingPunct="1">
        <a:spcBef>
          <a:spcPct val="20000"/>
        </a:spcBef>
        <a:spcAft>
          <a:spcPct val="0"/>
        </a:spcAft>
        <a:defRPr kern="1200">
          <a:solidFill>
            <a:schemeClr val="tx1"/>
          </a:solidFill>
          <a:latin typeface="+mn-lt"/>
          <a:ea typeface="+mn-ea"/>
          <a:cs typeface="+mn-cs"/>
        </a:defRPr>
      </a:lvl1pPr>
      <a:lvl2pPr marL="379413" indent="-185738" algn="l" rtl="0" eaLnBrk="1" fontAlgn="base" hangingPunct="1">
        <a:spcBef>
          <a:spcPct val="20000"/>
        </a:spcBef>
        <a:spcAft>
          <a:spcPct val="0"/>
        </a:spcAft>
        <a:buChar char="•"/>
        <a:defRPr kern="1200">
          <a:solidFill>
            <a:schemeClr val="tx1"/>
          </a:solidFill>
          <a:latin typeface="+mn-lt"/>
          <a:ea typeface="+mn-ea"/>
          <a:cs typeface="+mn-cs"/>
        </a:defRPr>
      </a:lvl2pPr>
      <a:lvl3pPr marL="758825" indent="-185738" algn="l" rtl="0" eaLnBrk="1" fontAlgn="base" hangingPunct="1">
        <a:spcBef>
          <a:spcPct val="20000"/>
        </a:spcBef>
        <a:spcAft>
          <a:spcPct val="0"/>
        </a:spcAft>
        <a:buChar char="-"/>
        <a:defRPr sz="1600" kern="1200">
          <a:solidFill>
            <a:schemeClr val="tx1"/>
          </a:solidFill>
          <a:latin typeface="+mn-lt"/>
          <a:ea typeface="+mn-ea"/>
          <a:cs typeface="+mn-cs"/>
        </a:defRPr>
      </a:lvl3pPr>
      <a:lvl4pPr marL="1239838" indent="-195263" algn="l" rtl="0" eaLnBrk="1" fontAlgn="base" hangingPunct="1">
        <a:spcBef>
          <a:spcPct val="20000"/>
        </a:spcBef>
        <a:spcAft>
          <a:spcPct val="0"/>
        </a:spcAft>
        <a:buChar char="•"/>
        <a:defRPr sz="1400" kern="1200">
          <a:solidFill>
            <a:schemeClr val="tx1"/>
          </a:solidFill>
          <a:latin typeface="+mn-lt"/>
          <a:ea typeface="+mn-ea"/>
          <a:cs typeface="+mn-cs"/>
        </a:defRPr>
      </a:lvl4pPr>
      <a:lvl5pPr marL="2130425" indent="-228600" algn="l" rtl="0" eaLnBrk="1" fontAlgn="base" hangingPunct="1">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wmf"/></Relationships>
</file>

<file path=ppt/slides/_rels/slide3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tiff"/><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tiff"/></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tiff"/></Relationships>
</file>

<file path=ppt/slides/_rels/slide5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5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tif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75.emf"/></Relationships>
</file>

<file path=ppt/slides/_rels/slide6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6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87.emf"/></Relationships>
</file>

<file path=ppt/slides/_rels/slide7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96.emf"/><Relationship Id="rId5" Type="http://schemas.openxmlformats.org/officeDocument/2006/relationships/hyperlink" Target="mailto:post@carstenhafer.de" TargetMode="External"/><Relationship Id="rId4" Type="http://schemas.openxmlformats.org/officeDocument/2006/relationships/hyperlink" Target="mailto:c.hafer@comlink.or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56.jpeg"/></Relationships>
</file>

<file path=ppt/slides/_rels/slide8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347864" y="1248302"/>
            <a:ext cx="6476400" cy="1144800"/>
          </a:xfrm>
        </p:spPr>
        <p:txBody>
          <a:bodyPr/>
          <a:lstStyle/>
          <a:p>
            <a:r>
              <a:rPr lang="de-DE" altLang="de-DE" sz="4000" dirty="0"/>
              <a:t>Elektrolytstörungen</a:t>
            </a:r>
            <a:endParaRPr lang="de-DE" sz="4000" dirty="0"/>
          </a:p>
        </p:txBody>
      </p:sp>
      <p:sp>
        <p:nvSpPr>
          <p:cNvPr id="3" name="Untertitel 2"/>
          <p:cNvSpPr>
            <a:spLocks noGrp="1"/>
          </p:cNvSpPr>
          <p:nvPr>
            <p:ph type="subTitle" idx="1"/>
          </p:nvPr>
        </p:nvSpPr>
        <p:spPr>
          <a:xfrm>
            <a:off x="3347864" y="2503865"/>
            <a:ext cx="6476400" cy="2059200"/>
          </a:xfrm>
        </p:spPr>
        <p:txBody>
          <a:bodyPr/>
          <a:lstStyle/>
          <a:p>
            <a:r>
              <a:rPr lang="de-DE" altLang="de-DE" sz="2000" dirty="0"/>
              <a:t>Internistische Intensivmedizin</a:t>
            </a:r>
          </a:p>
          <a:p>
            <a:r>
              <a:rPr lang="de-DE" altLang="de-DE" sz="2000" dirty="0"/>
              <a:t>Hannover 24.11.2022</a:t>
            </a:r>
            <a:endParaRPr lang="de-DE" sz="2000" dirty="0"/>
          </a:p>
        </p:txBody>
      </p:sp>
      <p:pic>
        <p:nvPicPr>
          <p:cNvPr id="7" name="Grafik 6">
            <a:extLst>
              <a:ext uri="{FF2B5EF4-FFF2-40B4-BE49-F238E27FC236}">
                <a16:creationId xmlns:a16="http://schemas.microsoft.com/office/drawing/2014/main" id="{8F1C9336-1921-4EB0-A3DA-54ACC7F839A4}"/>
              </a:ext>
            </a:extLst>
          </p:cNvPr>
          <p:cNvPicPr>
            <a:picLocks noChangeAspect="1"/>
          </p:cNvPicPr>
          <p:nvPr/>
        </p:nvPicPr>
        <p:blipFill>
          <a:blip r:embed="rId3"/>
          <a:stretch>
            <a:fillRect/>
          </a:stretch>
        </p:blipFill>
        <p:spPr>
          <a:xfrm>
            <a:off x="7650925" y="6123837"/>
            <a:ext cx="1520201" cy="733472"/>
          </a:xfrm>
          <a:prstGeom prst="rect">
            <a:avLst/>
          </a:prstGeom>
        </p:spPr>
      </p:pic>
      <p:sp>
        <p:nvSpPr>
          <p:cNvPr id="8" name="Text Box 63">
            <a:extLst>
              <a:ext uri="{FF2B5EF4-FFF2-40B4-BE49-F238E27FC236}">
                <a16:creationId xmlns:a16="http://schemas.microsoft.com/office/drawing/2014/main" id="{786D1CD3-2D6E-4EFC-87D3-32C4CAF15409}"/>
              </a:ext>
            </a:extLst>
          </p:cNvPr>
          <p:cNvSpPr txBox="1">
            <a:spLocks noChangeArrowheads="1"/>
          </p:cNvSpPr>
          <p:nvPr/>
        </p:nvSpPr>
        <p:spPr bwMode="auto">
          <a:xfrm>
            <a:off x="3380901" y="5301208"/>
            <a:ext cx="5538788"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80000"/>
              </a:spcBef>
              <a:buClr>
                <a:schemeClr val="tx2"/>
              </a:buClr>
              <a:buChar char="•"/>
              <a:defRPr sz="2400">
                <a:solidFill>
                  <a:schemeClr val="tx1"/>
                </a:solidFill>
                <a:latin typeface="Arial" panose="020B0604020202020204" pitchFamily="34" charset="0"/>
                <a:ea typeface="ＭＳ Ｐゴシック"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9pPr>
          </a:lstStyle>
          <a:p>
            <a:pPr>
              <a:buNone/>
              <a:defRPr/>
            </a:pPr>
            <a:r>
              <a:rPr lang="de-DE" sz="1800" b="1" dirty="0"/>
              <a:t>Fragen oder Literaturwünsche: </a:t>
            </a:r>
          </a:p>
          <a:p>
            <a:pPr>
              <a:buNone/>
              <a:defRPr/>
            </a:pPr>
            <a:r>
              <a:rPr lang="de-DE" sz="1800" b="1" dirty="0">
                <a:solidFill>
                  <a:srgbClr val="00799B"/>
                </a:solidFill>
                <a:effectLst>
                  <a:outerShdw blurRad="38100" dist="38100" dir="2700000" algn="tl">
                    <a:srgbClr val="000000">
                      <a:alpha val="43137"/>
                    </a:srgbClr>
                  </a:outerShdw>
                </a:effectLst>
              </a:rPr>
              <a:t>Post@CarstenHafer.de</a:t>
            </a:r>
          </a:p>
          <a:p>
            <a:pPr>
              <a:buNone/>
              <a:defRPr/>
            </a:pPr>
            <a:r>
              <a:rPr lang="de-DE" sz="1800" b="1" dirty="0">
                <a:solidFill>
                  <a:srgbClr val="00799B"/>
                </a:solidFill>
                <a:effectLst>
                  <a:outerShdw blurRad="38100" dist="38100" dir="2700000" algn="tl">
                    <a:srgbClr val="000000">
                      <a:alpha val="43137"/>
                    </a:srgbClr>
                  </a:outerShdw>
                </a:effectLst>
              </a:rPr>
              <a:t>www.praxis-kattenbuehl.de</a:t>
            </a:r>
          </a:p>
        </p:txBody>
      </p:sp>
      <p:pic>
        <p:nvPicPr>
          <p:cNvPr id="10" name="Grafik 9">
            <a:extLst>
              <a:ext uri="{FF2B5EF4-FFF2-40B4-BE49-F238E27FC236}">
                <a16:creationId xmlns:a16="http://schemas.microsoft.com/office/drawing/2014/main" id="{32F7FF60-3A4D-49E1-AE3C-D65863B5965B}"/>
              </a:ext>
            </a:extLst>
          </p:cNvPr>
          <p:cNvPicPr>
            <a:picLocks noChangeAspect="1"/>
          </p:cNvPicPr>
          <p:nvPr/>
        </p:nvPicPr>
        <p:blipFill>
          <a:blip r:embed="rId4"/>
          <a:stretch>
            <a:fillRect/>
          </a:stretch>
        </p:blipFill>
        <p:spPr>
          <a:xfrm>
            <a:off x="3563888" y="3440372"/>
            <a:ext cx="3352825" cy="1519249"/>
          </a:xfrm>
          <a:prstGeom prst="rect">
            <a:avLst/>
          </a:prstGeom>
        </p:spPr>
      </p:pic>
      <p:pic>
        <p:nvPicPr>
          <p:cNvPr id="6" name="Grafik 5">
            <a:extLst>
              <a:ext uri="{FF2B5EF4-FFF2-40B4-BE49-F238E27FC236}">
                <a16:creationId xmlns:a16="http://schemas.microsoft.com/office/drawing/2014/main" id="{57094121-F057-E4D1-C9C5-66A47AD59357}"/>
              </a:ext>
            </a:extLst>
          </p:cNvPr>
          <p:cNvPicPr>
            <a:picLocks noChangeAspect="1"/>
          </p:cNvPicPr>
          <p:nvPr/>
        </p:nvPicPr>
        <p:blipFill>
          <a:blip r:embed="rId5"/>
          <a:stretch>
            <a:fillRect/>
          </a:stretch>
        </p:blipFill>
        <p:spPr>
          <a:xfrm>
            <a:off x="35496" y="0"/>
            <a:ext cx="3252236" cy="6857309"/>
          </a:xfrm>
          <a:prstGeom prst="rect">
            <a:avLst/>
          </a:prstGeom>
        </p:spPr>
      </p:pic>
    </p:spTree>
    <p:extLst>
      <p:ext uri="{BB962C8B-B14F-4D97-AF65-F5344CB8AC3E}">
        <p14:creationId xmlns:p14="http://schemas.microsoft.com/office/powerpoint/2010/main" val="209122457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FEDA26D4-E1F7-4024-BD94-2C2892C06667}"/>
              </a:ext>
            </a:extLst>
          </p:cNvPr>
          <p:cNvPicPr>
            <a:picLocks noGrp="1" noChangeAspect="1"/>
          </p:cNvPicPr>
          <p:nvPr>
            <p:ph idx="1"/>
          </p:nvPr>
        </p:nvPicPr>
        <p:blipFill>
          <a:blip r:embed="rId3"/>
          <a:stretch>
            <a:fillRect/>
          </a:stretch>
        </p:blipFill>
        <p:spPr>
          <a:xfrm>
            <a:off x="1482769" y="1026053"/>
            <a:ext cx="6093828" cy="5332099"/>
          </a:xfrm>
        </p:spPr>
      </p:pic>
      <p:sp>
        <p:nvSpPr>
          <p:cNvPr id="3" name="Titel 2">
            <a:extLst>
              <a:ext uri="{FF2B5EF4-FFF2-40B4-BE49-F238E27FC236}">
                <a16:creationId xmlns:a16="http://schemas.microsoft.com/office/drawing/2014/main" id="{8141AFB2-4CDF-4609-B53E-5B1B80D39636}"/>
              </a:ext>
            </a:extLst>
          </p:cNvPr>
          <p:cNvSpPr>
            <a:spLocks noGrp="1"/>
          </p:cNvSpPr>
          <p:nvPr>
            <p:ph type="title"/>
          </p:nvPr>
        </p:nvSpPr>
        <p:spPr/>
        <p:txBody>
          <a:bodyPr/>
          <a:lstStyle/>
          <a:p>
            <a:r>
              <a:rPr lang="de-DE" dirty="0"/>
              <a:t>Früher Vogel fängt den Wurm</a:t>
            </a:r>
          </a:p>
        </p:txBody>
      </p:sp>
      <p:sp>
        <p:nvSpPr>
          <p:cNvPr id="5" name="Rechteck 4">
            <a:extLst>
              <a:ext uri="{FF2B5EF4-FFF2-40B4-BE49-F238E27FC236}">
                <a16:creationId xmlns:a16="http://schemas.microsoft.com/office/drawing/2014/main" id="{69B5EAC2-55C4-4B9E-89AB-D3D09B71C421}"/>
              </a:ext>
            </a:extLst>
          </p:cNvPr>
          <p:cNvSpPr/>
          <p:nvPr/>
        </p:nvSpPr>
        <p:spPr>
          <a:xfrm>
            <a:off x="827584" y="6461868"/>
            <a:ext cx="6791330" cy="279500"/>
          </a:xfrm>
          <a:prstGeom prst="rect">
            <a:avLst/>
          </a:prstGeom>
        </p:spPr>
        <p:txBody>
          <a:bodyPr wrap="square">
            <a:spAutoFit/>
          </a:bodyPr>
          <a:lstStyle/>
          <a:p>
            <a:pPr algn="r"/>
            <a:r>
              <a:rPr lang="de-DE" sz="1200" dirty="0">
                <a:solidFill>
                  <a:srgbClr val="00799B"/>
                </a:solidFill>
                <a:latin typeface="Segoe UI" panose="020B0502040204020203" pitchFamily="34" charset="0"/>
              </a:rPr>
              <a:t>Hafer, C: </a:t>
            </a:r>
            <a:r>
              <a:rPr lang="de-DE" sz="1200" b="1" dirty="0">
                <a:solidFill>
                  <a:srgbClr val="00799B"/>
                </a:solidFill>
                <a:latin typeface="Segoe UI" panose="020B0502040204020203" pitchFamily="34" charset="0"/>
              </a:rPr>
              <a:t>Elektrolytstörungen: Folge komplexer Grunderkrankungen. </a:t>
            </a:r>
            <a:r>
              <a:rPr lang="de-DE" sz="1200" dirty="0">
                <a:solidFill>
                  <a:srgbClr val="00799B"/>
                </a:solidFill>
                <a:latin typeface="Segoe UI" panose="020B0502040204020203" pitchFamily="34" charset="0"/>
              </a:rPr>
              <a:t>Der Nierenarzt 3 /2020</a:t>
            </a:r>
          </a:p>
        </p:txBody>
      </p:sp>
    </p:spTree>
    <p:extLst>
      <p:ext uri="{BB962C8B-B14F-4D97-AF65-F5344CB8AC3E}">
        <p14:creationId xmlns:p14="http://schemas.microsoft.com/office/powerpoint/2010/main" val="348066469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D53D662-A40A-4562-B160-2A6A2DF60C76}"/>
              </a:ext>
            </a:extLst>
          </p:cNvPr>
          <p:cNvPicPr>
            <a:picLocks noGrp="1" noChangeAspect="1"/>
          </p:cNvPicPr>
          <p:nvPr>
            <p:ph idx="1"/>
          </p:nvPr>
        </p:nvPicPr>
        <p:blipFill>
          <a:blip r:embed="rId3"/>
          <a:stretch>
            <a:fillRect/>
          </a:stretch>
        </p:blipFill>
        <p:spPr>
          <a:xfrm>
            <a:off x="671780" y="1340768"/>
            <a:ext cx="8182243" cy="4248472"/>
          </a:xfrm>
        </p:spPr>
      </p:pic>
      <p:sp>
        <p:nvSpPr>
          <p:cNvPr id="3" name="Titel 2">
            <a:extLst>
              <a:ext uri="{FF2B5EF4-FFF2-40B4-BE49-F238E27FC236}">
                <a16:creationId xmlns:a16="http://schemas.microsoft.com/office/drawing/2014/main" id="{2F3BAB21-2EB9-4925-BFA1-E5EC913078E3}"/>
              </a:ext>
            </a:extLst>
          </p:cNvPr>
          <p:cNvSpPr>
            <a:spLocks noGrp="1"/>
          </p:cNvSpPr>
          <p:nvPr>
            <p:ph type="title"/>
          </p:nvPr>
        </p:nvSpPr>
        <p:spPr/>
        <p:txBody>
          <a:bodyPr/>
          <a:lstStyle/>
          <a:p>
            <a:r>
              <a:rPr lang="de-DE" dirty="0"/>
              <a:t>Risikofaktoren</a:t>
            </a:r>
          </a:p>
        </p:txBody>
      </p:sp>
      <p:sp>
        <p:nvSpPr>
          <p:cNvPr id="9" name="Rechteck 8">
            <a:extLst>
              <a:ext uri="{FF2B5EF4-FFF2-40B4-BE49-F238E27FC236}">
                <a16:creationId xmlns:a16="http://schemas.microsoft.com/office/drawing/2014/main" id="{F68F7F2F-9EA0-4F23-8BB3-75786DB4C923}"/>
              </a:ext>
            </a:extLst>
          </p:cNvPr>
          <p:cNvSpPr/>
          <p:nvPr/>
        </p:nvSpPr>
        <p:spPr>
          <a:xfrm>
            <a:off x="827584" y="6461868"/>
            <a:ext cx="6791330" cy="279500"/>
          </a:xfrm>
          <a:prstGeom prst="rect">
            <a:avLst/>
          </a:prstGeom>
        </p:spPr>
        <p:txBody>
          <a:bodyPr wrap="square">
            <a:spAutoFit/>
          </a:bodyPr>
          <a:lstStyle/>
          <a:p>
            <a:pPr algn="r"/>
            <a:r>
              <a:rPr lang="de-DE" sz="1200" dirty="0">
                <a:solidFill>
                  <a:srgbClr val="00799B"/>
                </a:solidFill>
                <a:latin typeface="Segoe UI" panose="020B0502040204020203" pitchFamily="34" charset="0"/>
              </a:rPr>
              <a:t>Hafer, C: </a:t>
            </a:r>
            <a:r>
              <a:rPr lang="de-DE" sz="1200" b="1" dirty="0">
                <a:solidFill>
                  <a:srgbClr val="00799B"/>
                </a:solidFill>
                <a:latin typeface="Segoe UI" panose="020B0502040204020203" pitchFamily="34" charset="0"/>
              </a:rPr>
              <a:t>Elektrolytstörungen: Folge komplexer Grunderkrankungen. </a:t>
            </a:r>
            <a:r>
              <a:rPr lang="de-DE" sz="1200" dirty="0">
                <a:solidFill>
                  <a:srgbClr val="00799B"/>
                </a:solidFill>
                <a:latin typeface="Segoe UI" panose="020B0502040204020203" pitchFamily="34" charset="0"/>
              </a:rPr>
              <a:t>Der Nierenarzt 3 /2020</a:t>
            </a:r>
          </a:p>
        </p:txBody>
      </p:sp>
    </p:spTree>
    <p:extLst>
      <p:ext uri="{BB962C8B-B14F-4D97-AF65-F5344CB8AC3E}">
        <p14:creationId xmlns:p14="http://schemas.microsoft.com/office/powerpoint/2010/main" val="405612984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a:extLst>
              <a:ext uri="{FF2B5EF4-FFF2-40B4-BE49-F238E27FC236}">
                <a16:creationId xmlns:a16="http://schemas.microsoft.com/office/drawing/2014/main" id="{35113351-AE93-4D36-A8C7-00082291AB21}"/>
              </a:ext>
            </a:extLst>
          </p:cNvPr>
          <p:cNvSpPr>
            <a:spLocks noGrp="1"/>
          </p:cNvSpPr>
          <p:nvPr>
            <p:ph type="title"/>
          </p:nvPr>
        </p:nvSpPr>
        <p:spPr/>
        <p:txBody>
          <a:bodyPr/>
          <a:lstStyle/>
          <a:p>
            <a:r>
              <a:rPr lang="de-DE" altLang="de-DE" b="1"/>
              <a:t>Elektrolytstörungen bei </a:t>
            </a:r>
            <a:br>
              <a:rPr lang="de-DE" altLang="de-DE" b="1"/>
            </a:br>
            <a:r>
              <a:rPr lang="de-DE" altLang="de-DE" b="1"/>
              <a:t>geriatrischen Patienten und AKI</a:t>
            </a:r>
          </a:p>
        </p:txBody>
      </p:sp>
      <p:pic>
        <p:nvPicPr>
          <p:cNvPr id="12293" name="Picture 4" descr="Figure 2">
            <a:extLst>
              <a:ext uri="{FF2B5EF4-FFF2-40B4-BE49-F238E27FC236}">
                <a16:creationId xmlns:a16="http://schemas.microsoft.com/office/drawing/2014/main" id="{43E10518-8DCB-4E17-999F-0FB81088E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 y="1717675"/>
            <a:ext cx="90455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49779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D0ABF8-08D5-4F32-A8DF-4B8E473D8EAB}"/>
              </a:ext>
            </a:extLst>
          </p:cNvPr>
          <p:cNvSpPr>
            <a:spLocks noGrp="1"/>
          </p:cNvSpPr>
          <p:nvPr>
            <p:ph type="title"/>
          </p:nvPr>
        </p:nvSpPr>
        <p:spPr/>
        <p:txBody>
          <a:bodyPr/>
          <a:lstStyle/>
          <a:p>
            <a:r>
              <a:rPr lang="de-DE" dirty="0"/>
              <a:t>Alkohol – assoziierte Elektrolytstörungen</a:t>
            </a:r>
          </a:p>
        </p:txBody>
      </p:sp>
      <p:sp>
        <p:nvSpPr>
          <p:cNvPr id="5" name="Rechteck 4">
            <a:extLst>
              <a:ext uri="{FF2B5EF4-FFF2-40B4-BE49-F238E27FC236}">
                <a16:creationId xmlns:a16="http://schemas.microsoft.com/office/drawing/2014/main" id="{1E1C074A-5EF4-454F-986F-6CD06CED90B1}"/>
              </a:ext>
            </a:extLst>
          </p:cNvPr>
          <p:cNvSpPr/>
          <p:nvPr/>
        </p:nvSpPr>
        <p:spPr>
          <a:xfrm>
            <a:off x="0" y="6364208"/>
            <a:ext cx="7630203" cy="498598"/>
          </a:xfrm>
          <a:prstGeom prst="rect">
            <a:avLst/>
          </a:prstGeom>
        </p:spPr>
        <p:txBody>
          <a:bodyPr wrap="square">
            <a:spAutoFit/>
          </a:bodyPr>
          <a:lstStyle/>
          <a:p>
            <a:pPr algn="r"/>
            <a:r>
              <a:rPr lang="en-US" sz="1200" dirty="0">
                <a:solidFill>
                  <a:srgbClr val="00799B"/>
                </a:solidFill>
                <a:latin typeface="+mj-lt"/>
              </a:rPr>
              <a:t>Palmer, B.F. and D.J. Clegg, </a:t>
            </a:r>
            <a:r>
              <a:rPr lang="en-US" sz="1200" b="1" i="1" dirty="0">
                <a:solidFill>
                  <a:srgbClr val="00799B"/>
                </a:solidFill>
                <a:latin typeface="+mj-lt"/>
              </a:rPr>
              <a:t>Electrolyte Disturbances in Patients with Chronic Alcohol-Use Disorder.</a:t>
            </a:r>
            <a:r>
              <a:rPr lang="en-US" sz="1200" b="1" dirty="0">
                <a:solidFill>
                  <a:srgbClr val="00799B"/>
                </a:solidFill>
                <a:latin typeface="+mj-lt"/>
              </a:rPr>
              <a:t> </a:t>
            </a:r>
            <a:r>
              <a:rPr lang="en-US" sz="1200" dirty="0">
                <a:solidFill>
                  <a:srgbClr val="00799B"/>
                </a:solidFill>
                <a:latin typeface="+mj-lt"/>
              </a:rPr>
              <a:t>New England Journal of Medicine, 2017. </a:t>
            </a:r>
            <a:r>
              <a:rPr lang="en-US" sz="1200" b="1" dirty="0">
                <a:solidFill>
                  <a:srgbClr val="00799B"/>
                </a:solidFill>
                <a:latin typeface="+mj-lt"/>
              </a:rPr>
              <a:t>377</a:t>
            </a:r>
            <a:r>
              <a:rPr lang="en-US" sz="1200" dirty="0">
                <a:solidFill>
                  <a:srgbClr val="00799B"/>
                </a:solidFill>
                <a:latin typeface="+mj-lt"/>
              </a:rPr>
              <a:t>(14): p. 1368-1377.</a:t>
            </a:r>
            <a:endParaRPr lang="de-DE" sz="1200" dirty="0">
              <a:solidFill>
                <a:srgbClr val="00799B"/>
              </a:solidFill>
              <a:latin typeface="+mj-lt"/>
            </a:endParaRPr>
          </a:p>
        </p:txBody>
      </p:sp>
      <p:pic>
        <p:nvPicPr>
          <p:cNvPr id="8" name="Inhaltsplatzhalter 3">
            <a:extLst>
              <a:ext uri="{FF2B5EF4-FFF2-40B4-BE49-F238E27FC236}">
                <a16:creationId xmlns:a16="http://schemas.microsoft.com/office/drawing/2014/main" id="{989A8E5D-6074-4D53-A969-DB3354A1500E}"/>
              </a:ext>
            </a:extLst>
          </p:cNvPr>
          <p:cNvPicPr>
            <a:picLocks noGrp="1" noChangeAspect="1"/>
          </p:cNvPicPr>
          <p:nvPr>
            <p:ph idx="1"/>
          </p:nvPr>
        </p:nvPicPr>
        <p:blipFill>
          <a:blip r:embed="rId3"/>
          <a:stretch>
            <a:fillRect/>
          </a:stretch>
        </p:blipFill>
        <p:spPr>
          <a:xfrm>
            <a:off x="1331641" y="963342"/>
            <a:ext cx="6977632" cy="5193128"/>
          </a:xfrm>
          <a:prstGeom prst="rect">
            <a:avLst/>
          </a:prstGeom>
        </p:spPr>
      </p:pic>
    </p:spTree>
    <p:extLst>
      <p:ext uri="{BB962C8B-B14F-4D97-AF65-F5344CB8AC3E}">
        <p14:creationId xmlns:p14="http://schemas.microsoft.com/office/powerpoint/2010/main" val="161893466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D0ABF8-08D5-4F32-A8DF-4B8E473D8EAB}"/>
              </a:ext>
            </a:extLst>
          </p:cNvPr>
          <p:cNvSpPr>
            <a:spLocks noGrp="1"/>
          </p:cNvSpPr>
          <p:nvPr>
            <p:ph type="title"/>
          </p:nvPr>
        </p:nvSpPr>
        <p:spPr/>
        <p:txBody>
          <a:bodyPr/>
          <a:lstStyle/>
          <a:p>
            <a:r>
              <a:rPr lang="de-DE" dirty="0"/>
              <a:t>Alkohol – assoziierte Elektrolytstörungen</a:t>
            </a:r>
          </a:p>
        </p:txBody>
      </p:sp>
      <p:sp>
        <p:nvSpPr>
          <p:cNvPr id="5" name="Rechteck 4">
            <a:extLst>
              <a:ext uri="{FF2B5EF4-FFF2-40B4-BE49-F238E27FC236}">
                <a16:creationId xmlns:a16="http://schemas.microsoft.com/office/drawing/2014/main" id="{1E1C074A-5EF4-454F-986F-6CD06CED90B1}"/>
              </a:ext>
            </a:extLst>
          </p:cNvPr>
          <p:cNvSpPr/>
          <p:nvPr/>
        </p:nvSpPr>
        <p:spPr>
          <a:xfrm>
            <a:off x="0" y="6364208"/>
            <a:ext cx="7630203" cy="498598"/>
          </a:xfrm>
          <a:prstGeom prst="rect">
            <a:avLst/>
          </a:prstGeom>
        </p:spPr>
        <p:txBody>
          <a:bodyPr wrap="square">
            <a:spAutoFit/>
          </a:bodyPr>
          <a:lstStyle/>
          <a:p>
            <a:pPr algn="r"/>
            <a:r>
              <a:rPr lang="en-US" sz="1200" dirty="0">
                <a:solidFill>
                  <a:srgbClr val="00799B"/>
                </a:solidFill>
                <a:latin typeface="+mj-lt"/>
              </a:rPr>
              <a:t>Palmer, B.F. and D.J. Clegg, </a:t>
            </a:r>
            <a:r>
              <a:rPr lang="en-US" sz="1200" b="1" i="1" dirty="0">
                <a:solidFill>
                  <a:srgbClr val="00799B"/>
                </a:solidFill>
                <a:latin typeface="+mj-lt"/>
              </a:rPr>
              <a:t>Electrolyte Disturbances in Patients with Chronic Alcohol-Use Disorder.</a:t>
            </a:r>
            <a:r>
              <a:rPr lang="en-US" sz="1200" b="1" dirty="0">
                <a:solidFill>
                  <a:srgbClr val="00799B"/>
                </a:solidFill>
                <a:latin typeface="+mj-lt"/>
              </a:rPr>
              <a:t> </a:t>
            </a:r>
            <a:r>
              <a:rPr lang="en-US" sz="1200" dirty="0">
                <a:solidFill>
                  <a:srgbClr val="00799B"/>
                </a:solidFill>
                <a:latin typeface="+mj-lt"/>
              </a:rPr>
              <a:t>New England Journal of Medicine, 2017. </a:t>
            </a:r>
            <a:r>
              <a:rPr lang="en-US" sz="1200" b="1" dirty="0">
                <a:solidFill>
                  <a:srgbClr val="00799B"/>
                </a:solidFill>
                <a:latin typeface="+mj-lt"/>
              </a:rPr>
              <a:t>377</a:t>
            </a:r>
            <a:r>
              <a:rPr lang="en-US" sz="1200" dirty="0">
                <a:solidFill>
                  <a:srgbClr val="00799B"/>
                </a:solidFill>
                <a:latin typeface="+mj-lt"/>
              </a:rPr>
              <a:t>(14): p. 1368-1377.</a:t>
            </a:r>
            <a:endParaRPr lang="de-DE" sz="1200" dirty="0">
              <a:solidFill>
                <a:srgbClr val="00799B"/>
              </a:solidFill>
              <a:latin typeface="+mj-lt"/>
            </a:endParaRPr>
          </a:p>
        </p:txBody>
      </p:sp>
      <p:pic>
        <p:nvPicPr>
          <p:cNvPr id="6" name="Grafik 5">
            <a:extLst>
              <a:ext uri="{FF2B5EF4-FFF2-40B4-BE49-F238E27FC236}">
                <a16:creationId xmlns:a16="http://schemas.microsoft.com/office/drawing/2014/main" id="{255D2BD7-319D-45EF-92E2-F1CEACEB887F}"/>
              </a:ext>
            </a:extLst>
          </p:cNvPr>
          <p:cNvPicPr>
            <a:picLocks noChangeAspect="1"/>
          </p:cNvPicPr>
          <p:nvPr/>
        </p:nvPicPr>
        <p:blipFill>
          <a:blip r:embed="rId3"/>
          <a:stretch>
            <a:fillRect/>
          </a:stretch>
        </p:blipFill>
        <p:spPr>
          <a:xfrm>
            <a:off x="1619672" y="960325"/>
            <a:ext cx="6986251" cy="5199201"/>
          </a:xfrm>
          <a:prstGeom prst="rect">
            <a:avLst/>
          </a:prstGeom>
          <a:ln w="9525">
            <a:solidFill>
              <a:schemeClr val="accent1"/>
            </a:solidFill>
          </a:ln>
        </p:spPr>
      </p:pic>
      <p:sp useBgFill="1">
        <p:nvSpPr>
          <p:cNvPr id="7" name="Rechteck 6">
            <a:extLst>
              <a:ext uri="{FF2B5EF4-FFF2-40B4-BE49-F238E27FC236}">
                <a16:creationId xmlns:a16="http://schemas.microsoft.com/office/drawing/2014/main" id="{8253BBA5-FA87-4BCF-AB5E-2C20615FA5D1}"/>
              </a:ext>
            </a:extLst>
          </p:cNvPr>
          <p:cNvSpPr/>
          <p:nvPr/>
        </p:nvSpPr>
        <p:spPr>
          <a:xfrm>
            <a:off x="-6684" y="2420888"/>
            <a:ext cx="2909771" cy="717119"/>
          </a:xfrm>
          <a:prstGeom prst="rect">
            <a:avLst/>
          </a:prstGeom>
          <a:ln w="38100">
            <a:solidFill>
              <a:schemeClr val="accent1"/>
            </a:solidFill>
          </a:ln>
        </p:spPr>
        <p:txBody>
          <a:bodyPr wrap="none">
            <a:spAutoFit/>
          </a:bodyPr>
          <a:lstStyle/>
          <a:p>
            <a:r>
              <a:rPr lang="de-DE" sz="4000" b="1" dirty="0">
                <a:sym typeface="Wingdings" panose="05000000000000000000" pitchFamily="2" charset="2"/>
              </a:rPr>
              <a:t> </a:t>
            </a:r>
            <a:r>
              <a:rPr lang="de-DE" sz="4000" b="1" dirty="0" err="1">
                <a:sym typeface="Wingdings" panose="05000000000000000000" pitchFamily="2" charset="2"/>
              </a:rPr>
              <a:t>Hypo</a:t>
            </a:r>
            <a:r>
              <a:rPr lang="de-DE" sz="4000" b="1" dirty="0">
                <a:sym typeface="Wingdings" panose="05000000000000000000" pitchFamily="2" charset="2"/>
              </a:rPr>
              <a:t> ….</a:t>
            </a:r>
            <a:endParaRPr lang="de-DE" sz="4000" b="1" dirty="0"/>
          </a:p>
        </p:txBody>
      </p:sp>
    </p:spTree>
    <p:extLst>
      <p:ext uri="{BB962C8B-B14F-4D97-AF65-F5344CB8AC3E}">
        <p14:creationId xmlns:p14="http://schemas.microsoft.com/office/powerpoint/2010/main" val="62674930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50C210-9509-417C-A627-17EE12A5FD0B}"/>
              </a:ext>
            </a:extLst>
          </p:cNvPr>
          <p:cNvSpPr>
            <a:spLocks noGrp="1"/>
          </p:cNvSpPr>
          <p:nvPr>
            <p:ph type="title"/>
          </p:nvPr>
        </p:nvSpPr>
        <p:spPr/>
        <p:txBody>
          <a:bodyPr/>
          <a:lstStyle/>
          <a:p>
            <a:r>
              <a:rPr lang="de-DE" dirty="0"/>
              <a:t>Elektrolytstörungen bei Alkoholikern</a:t>
            </a:r>
          </a:p>
        </p:txBody>
      </p:sp>
      <p:sp>
        <p:nvSpPr>
          <p:cNvPr id="4" name="Rechteck 3">
            <a:extLst>
              <a:ext uri="{FF2B5EF4-FFF2-40B4-BE49-F238E27FC236}">
                <a16:creationId xmlns:a16="http://schemas.microsoft.com/office/drawing/2014/main" id="{7AEDF161-722E-4028-A5F4-2ED2A64B1C21}"/>
              </a:ext>
            </a:extLst>
          </p:cNvPr>
          <p:cNvSpPr/>
          <p:nvPr/>
        </p:nvSpPr>
        <p:spPr>
          <a:xfrm>
            <a:off x="1547664" y="5659122"/>
            <a:ext cx="5328306" cy="38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900" dirty="0">
                <a:solidFill>
                  <a:srgbClr val="00799B"/>
                </a:solidFill>
                <a:ea typeface="ＭＳ Ｐゴシック" panose="020B0600070205080204" pitchFamily="34" charset="-128"/>
              </a:rPr>
              <a:t>Palmer BF, Clegg DJ. </a:t>
            </a:r>
            <a:r>
              <a:rPr lang="en-US" sz="900" b="1" dirty="0">
                <a:solidFill>
                  <a:srgbClr val="00799B"/>
                </a:solidFill>
                <a:ea typeface="ＭＳ Ｐゴシック" panose="020B0600070205080204" pitchFamily="34" charset="-128"/>
              </a:rPr>
              <a:t>Electrolyte Disturbances in Patients with Chronic Alcohol-Use Disorder. </a:t>
            </a:r>
            <a:r>
              <a:rPr lang="en-US" sz="900" dirty="0">
                <a:solidFill>
                  <a:srgbClr val="00799B"/>
                </a:solidFill>
                <a:ea typeface="ＭＳ Ｐゴシック" panose="020B0600070205080204" pitchFamily="34" charset="-128"/>
              </a:rPr>
              <a:t>New England Journal of Medicine. 2017;377(14):1368-77.</a:t>
            </a:r>
          </a:p>
        </p:txBody>
      </p:sp>
      <p:pic>
        <p:nvPicPr>
          <p:cNvPr id="5" name="Grafik 4">
            <a:extLst>
              <a:ext uri="{FF2B5EF4-FFF2-40B4-BE49-F238E27FC236}">
                <a16:creationId xmlns:a16="http://schemas.microsoft.com/office/drawing/2014/main" id="{B8D1B247-40FC-4B50-A5E7-77F58CACF47B}"/>
              </a:ext>
            </a:extLst>
          </p:cNvPr>
          <p:cNvPicPr>
            <a:picLocks noChangeAspect="1"/>
          </p:cNvPicPr>
          <p:nvPr/>
        </p:nvPicPr>
        <p:blipFill>
          <a:blip r:embed="rId3"/>
          <a:stretch>
            <a:fillRect/>
          </a:stretch>
        </p:blipFill>
        <p:spPr>
          <a:xfrm>
            <a:off x="2519772" y="1618503"/>
            <a:ext cx="3541467" cy="3971118"/>
          </a:xfrm>
          <a:prstGeom prst="rect">
            <a:avLst/>
          </a:prstGeom>
        </p:spPr>
      </p:pic>
      <p:sp>
        <p:nvSpPr>
          <p:cNvPr id="6" name="Textfeld 5">
            <a:extLst>
              <a:ext uri="{FF2B5EF4-FFF2-40B4-BE49-F238E27FC236}">
                <a16:creationId xmlns:a16="http://schemas.microsoft.com/office/drawing/2014/main" id="{027897BF-845D-4687-88DF-843323B28B15}"/>
              </a:ext>
            </a:extLst>
          </p:cNvPr>
          <p:cNvSpPr txBox="1"/>
          <p:nvPr/>
        </p:nvSpPr>
        <p:spPr>
          <a:xfrm>
            <a:off x="2555820" y="3012376"/>
            <a:ext cx="2754306" cy="2468689"/>
          </a:xfrm>
          <a:prstGeom prst="rect">
            <a:avLst/>
          </a:prstGeom>
          <a:solidFill>
            <a:schemeClr val="bg1"/>
          </a:solidFill>
          <a:ln w="127000">
            <a:solidFill>
              <a:schemeClr val="accent2"/>
            </a:solidFill>
          </a:ln>
        </p:spPr>
        <p:txBody>
          <a:bodyPr wrap="square" rtlCol="0">
            <a:spAutoFit/>
          </a:bodyPr>
          <a:lstStyle/>
          <a:p>
            <a:r>
              <a:rPr lang="de-DE" sz="2700" b="1" dirty="0" err="1"/>
              <a:t>Elyte</a:t>
            </a:r>
            <a:r>
              <a:rPr lang="de-DE" sz="2700" b="1" dirty="0"/>
              <a:t>: alle </a:t>
            </a:r>
            <a:r>
              <a:rPr lang="de-DE" sz="2700" b="1" dirty="0" err="1"/>
              <a:t>Hypo</a:t>
            </a:r>
            <a:endParaRPr lang="de-DE" sz="1500" b="1" dirty="0"/>
          </a:p>
          <a:p>
            <a:r>
              <a:rPr lang="de-DE" sz="1500" b="1" dirty="0" err="1"/>
              <a:t>Hypo</a:t>
            </a:r>
            <a:r>
              <a:rPr lang="de-DE" sz="1500" b="1" dirty="0"/>
              <a:t> - Na</a:t>
            </a:r>
          </a:p>
          <a:p>
            <a:r>
              <a:rPr lang="de-DE" sz="1500" b="1" dirty="0" err="1"/>
              <a:t>Hypo</a:t>
            </a:r>
            <a:r>
              <a:rPr lang="de-DE" sz="1500" b="1" dirty="0"/>
              <a:t> – K und Mg</a:t>
            </a:r>
          </a:p>
          <a:p>
            <a:r>
              <a:rPr lang="de-DE" sz="1500" b="1" dirty="0" err="1"/>
              <a:t>Hypo</a:t>
            </a:r>
            <a:r>
              <a:rPr lang="de-DE" sz="1500" b="1" dirty="0"/>
              <a:t> - Ca</a:t>
            </a:r>
          </a:p>
          <a:p>
            <a:r>
              <a:rPr lang="de-DE" sz="1500" b="1" dirty="0" err="1"/>
              <a:t>Hypo</a:t>
            </a:r>
            <a:r>
              <a:rPr lang="de-DE" sz="1500" b="1" dirty="0"/>
              <a:t> – </a:t>
            </a:r>
            <a:r>
              <a:rPr lang="de-DE" sz="1500" b="1" dirty="0" err="1"/>
              <a:t>Ph</a:t>
            </a:r>
            <a:endParaRPr lang="de-DE" sz="1500" b="1" dirty="0"/>
          </a:p>
          <a:p>
            <a:r>
              <a:rPr lang="de-DE" sz="1500" b="1" dirty="0" err="1"/>
              <a:t>Hypo</a:t>
            </a:r>
            <a:r>
              <a:rPr lang="de-DE" sz="1500" b="1" dirty="0"/>
              <a:t> – BZ (!!!)</a:t>
            </a:r>
          </a:p>
          <a:p>
            <a:r>
              <a:rPr lang="de-DE" sz="1500" b="1" dirty="0" err="1"/>
              <a:t>Hypo</a:t>
            </a:r>
            <a:r>
              <a:rPr lang="de-DE" sz="1500" b="1" dirty="0"/>
              <a:t> - IQ</a:t>
            </a:r>
          </a:p>
        </p:txBody>
      </p:sp>
      <p:sp>
        <p:nvSpPr>
          <p:cNvPr id="7" name="Textfeld 6">
            <a:extLst>
              <a:ext uri="{FF2B5EF4-FFF2-40B4-BE49-F238E27FC236}">
                <a16:creationId xmlns:a16="http://schemas.microsoft.com/office/drawing/2014/main" id="{E0BBB255-C1AB-4E2A-8C55-E42EBA69EA35}"/>
              </a:ext>
            </a:extLst>
          </p:cNvPr>
          <p:cNvSpPr txBox="1"/>
          <p:nvPr/>
        </p:nvSpPr>
        <p:spPr>
          <a:xfrm>
            <a:off x="2552826" y="1645199"/>
            <a:ext cx="3508413" cy="1176028"/>
          </a:xfrm>
          <a:prstGeom prst="rect">
            <a:avLst/>
          </a:prstGeom>
          <a:solidFill>
            <a:schemeClr val="bg1"/>
          </a:solidFill>
          <a:ln w="127000">
            <a:solidFill>
              <a:schemeClr val="accent2"/>
            </a:solidFill>
          </a:ln>
        </p:spPr>
        <p:txBody>
          <a:bodyPr wrap="square" rtlCol="0">
            <a:spAutoFit/>
          </a:bodyPr>
          <a:lstStyle/>
          <a:p>
            <a:r>
              <a:rPr lang="de-DE" sz="2700" b="1" dirty="0"/>
              <a:t>SBH</a:t>
            </a:r>
            <a:endParaRPr lang="de-DE" sz="1500" b="1" dirty="0"/>
          </a:p>
          <a:p>
            <a:r>
              <a:rPr lang="de-DE" sz="1500" b="1" dirty="0"/>
              <a:t>Metabolisch: Alkalose plus Azidose </a:t>
            </a:r>
          </a:p>
          <a:p>
            <a:r>
              <a:rPr lang="de-DE" sz="1500" b="1" dirty="0"/>
              <a:t>Resp. Alkalose</a:t>
            </a:r>
          </a:p>
        </p:txBody>
      </p:sp>
      <p:sp>
        <p:nvSpPr>
          <p:cNvPr id="8" name="Textfeld 7">
            <a:extLst>
              <a:ext uri="{FF2B5EF4-FFF2-40B4-BE49-F238E27FC236}">
                <a16:creationId xmlns:a16="http://schemas.microsoft.com/office/drawing/2014/main" id="{DEFD8E05-C00F-47B5-8978-F10D077D6036}"/>
              </a:ext>
            </a:extLst>
          </p:cNvPr>
          <p:cNvSpPr txBox="1"/>
          <p:nvPr/>
        </p:nvSpPr>
        <p:spPr>
          <a:xfrm>
            <a:off x="0" y="6372176"/>
            <a:ext cx="7642860" cy="482889"/>
          </a:xfrm>
          <a:prstGeom prst="rect">
            <a:avLst/>
          </a:prstGeom>
        </p:spPr>
        <p:txBody>
          <a:bodyPr wrap="square">
            <a:spAutoFit/>
          </a:bodyPr>
          <a:lstStyle>
            <a:defPPr>
              <a:defRPr lang="de-DE"/>
            </a:defPPr>
            <a:lvl1pPr algn="r">
              <a:defRPr sz="1200">
                <a:solidFill>
                  <a:srgbClr val="00799B"/>
                </a:solidFill>
                <a:latin typeface="+mj-lt"/>
              </a:defRPr>
            </a:lvl1pPr>
          </a:lstStyle>
          <a:p>
            <a:r>
              <a:rPr lang="en-US" dirty="0" err="1"/>
              <a:t>Sumarsono</a:t>
            </a:r>
            <a:r>
              <a:rPr lang="en-US" dirty="0"/>
              <a:t>, A., et al. (2020). "</a:t>
            </a:r>
            <a:r>
              <a:rPr lang="en-US" b="1" dirty="0"/>
              <a:t>Prognostic Value of Hypochloremia in Critically Ill Patients With Decompensated Cirrhosis." </a:t>
            </a:r>
            <a:r>
              <a:rPr lang="en-US" dirty="0"/>
              <a:t>Crit Care Med.</a:t>
            </a:r>
            <a:endParaRPr lang="de-DE" dirty="0"/>
          </a:p>
        </p:txBody>
      </p:sp>
      <p:sp>
        <p:nvSpPr>
          <p:cNvPr id="11" name="Textfeld 10">
            <a:extLst>
              <a:ext uri="{FF2B5EF4-FFF2-40B4-BE49-F238E27FC236}">
                <a16:creationId xmlns:a16="http://schemas.microsoft.com/office/drawing/2014/main" id="{01223F54-7260-46F1-B74B-405F5DA25854}"/>
              </a:ext>
            </a:extLst>
          </p:cNvPr>
          <p:cNvSpPr txBox="1"/>
          <p:nvPr/>
        </p:nvSpPr>
        <p:spPr>
          <a:xfrm>
            <a:off x="6265707" y="3739753"/>
            <a:ext cx="2754306" cy="560731"/>
          </a:xfrm>
          <a:prstGeom prst="rect">
            <a:avLst/>
          </a:prstGeom>
          <a:solidFill>
            <a:schemeClr val="bg1"/>
          </a:solidFill>
          <a:ln w="127000">
            <a:solidFill>
              <a:schemeClr val="accent2"/>
            </a:solidFill>
          </a:ln>
        </p:spPr>
        <p:txBody>
          <a:bodyPr wrap="square" rtlCol="0">
            <a:spAutoFit/>
          </a:bodyPr>
          <a:lstStyle/>
          <a:p>
            <a:r>
              <a:rPr lang="de-DE" sz="3000" b="1" dirty="0"/>
              <a:t>+ </a:t>
            </a:r>
            <a:r>
              <a:rPr lang="de-DE" sz="3000" b="1" dirty="0" err="1"/>
              <a:t>Hypo</a:t>
            </a:r>
            <a:r>
              <a:rPr lang="de-DE" sz="3000" b="1" dirty="0"/>
              <a:t> – Cl</a:t>
            </a:r>
            <a:r>
              <a:rPr lang="de-DE" sz="3000" b="1" baseline="30000" dirty="0"/>
              <a:t>-</a:t>
            </a:r>
          </a:p>
        </p:txBody>
      </p:sp>
    </p:spTree>
    <p:extLst>
      <p:ext uri="{BB962C8B-B14F-4D97-AF65-F5344CB8AC3E}">
        <p14:creationId xmlns:p14="http://schemas.microsoft.com/office/powerpoint/2010/main" val="1187022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C40D3AA-0C3B-4BE9-B4FE-F2E5EA34F195}"/>
              </a:ext>
            </a:extLst>
          </p:cNvPr>
          <p:cNvSpPr>
            <a:spLocks noGrp="1"/>
          </p:cNvSpPr>
          <p:nvPr>
            <p:ph type="title"/>
          </p:nvPr>
        </p:nvSpPr>
        <p:spPr/>
        <p:txBody>
          <a:bodyPr/>
          <a:lstStyle/>
          <a:p>
            <a:r>
              <a:rPr lang="de-DE" dirty="0"/>
              <a:t>Elektrolytstörungen sind Prädiktor </a:t>
            </a:r>
            <a:br>
              <a:rPr lang="de-DE" dirty="0"/>
            </a:br>
            <a:r>
              <a:rPr lang="de-DE" dirty="0"/>
              <a:t>für Mortalität bei COVID 19</a:t>
            </a:r>
          </a:p>
        </p:txBody>
      </p:sp>
      <p:pic>
        <p:nvPicPr>
          <p:cNvPr id="8" name="Grafik 7">
            <a:extLst>
              <a:ext uri="{FF2B5EF4-FFF2-40B4-BE49-F238E27FC236}">
                <a16:creationId xmlns:a16="http://schemas.microsoft.com/office/drawing/2014/main" id="{A0DDAAEF-90F0-4BDC-B1B7-7B6D276A38EE}"/>
              </a:ext>
            </a:extLst>
          </p:cNvPr>
          <p:cNvPicPr>
            <a:picLocks noChangeAspect="1"/>
          </p:cNvPicPr>
          <p:nvPr/>
        </p:nvPicPr>
        <p:blipFill>
          <a:blip r:embed="rId3"/>
          <a:stretch>
            <a:fillRect/>
          </a:stretch>
        </p:blipFill>
        <p:spPr>
          <a:xfrm>
            <a:off x="971600" y="1052736"/>
            <a:ext cx="6034807" cy="5136207"/>
          </a:xfrm>
          <a:prstGeom prst="rect">
            <a:avLst/>
          </a:prstGeom>
        </p:spPr>
      </p:pic>
      <p:sp>
        <p:nvSpPr>
          <p:cNvPr id="10" name="Textfeld 9">
            <a:extLst>
              <a:ext uri="{FF2B5EF4-FFF2-40B4-BE49-F238E27FC236}">
                <a16:creationId xmlns:a16="http://schemas.microsoft.com/office/drawing/2014/main" id="{1CBF494E-DBD1-4676-A2C0-CB2712673D20}"/>
              </a:ext>
            </a:extLst>
          </p:cNvPr>
          <p:cNvSpPr txBox="1"/>
          <p:nvPr/>
        </p:nvSpPr>
        <p:spPr>
          <a:xfrm>
            <a:off x="0" y="6363401"/>
            <a:ext cx="7618107" cy="482633"/>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de-DE" dirty="0"/>
              <a:t>Tezcan, M. E., et al (2020): </a:t>
            </a:r>
            <a:r>
              <a:rPr lang="de-DE" b="1" dirty="0"/>
              <a:t>Baseline </a:t>
            </a:r>
            <a:r>
              <a:rPr lang="de-DE" b="1" dirty="0" err="1"/>
              <a:t>electrolyte</a:t>
            </a:r>
            <a:r>
              <a:rPr lang="de-DE" b="1" dirty="0"/>
              <a:t> </a:t>
            </a:r>
            <a:r>
              <a:rPr lang="de-DE" b="1" dirty="0" err="1"/>
              <a:t>abnormalities</a:t>
            </a:r>
            <a:r>
              <a:rPr lang="de-DE" b="1" dirty="0"/>
              <a:t> </a:t>
            </a:r>
            <a:r>
              <a:rPr lang="de-DE" b="1" dirty="0" err="1"/>
              <a:t>would</a:t>
            </a:r>
            <a:r>
              <a:rPr lang="de-DE" b="1" dirty="0"/>
              <a:t> </a:t>
            </a:r>
            <a:r>
              <a:rPr lang="de-DE" b="1" dirty="0" err="1"/>
              <a:t>be</a:t>
            </a:r>
            <a:r>
              <a:rPr lang="de-DE" b="1" dirty="0"/>
              <a:t> </a:t>
            </a:r>
            <a:r>
              <a:rPr lang="de-DE" b="1" dirty="0" err="1"/>
              <a:t>related</a:t>
            </a:r>
            <a:r>
              <a:rPr lang="de-DE" b="1" dirty="0"/>
              <a:t> </a:t>
            </a:r>
            <a:r>
              <a:rPr lang="de-DE" b="1" dirty="0" err="1"/>
              <a:t>to</a:t>
            </a:r>
            <a:r>
              <a:rPr lang="de-DE" b="1" dirty="0"/>
              <a:t> </a:t>
            </a:r>
            <a:r>
              <a:rPr lang="de-DE" b="1" dirty="0" err="1"/>
              <a:t>poor</a:t>
            </a:r>
            <a:r>
              <a:rPr lang="de-DE" b="1" dirty="0"/>
              <a:t> </a:t>
            </a:r>
            <a:r>
              <a:rPr lang="de-DE" b="1" dirty="0" err="1"/>
              <a:t>prognosis</a:t>
            </a:r>
            <a:r>
              <a:rPr lang="de-DE" b="1" dirty="0"/>
              <a:t> in </a:t>
            </a:r>
            <a:r>
              <a:rPr lang="de-DE" b="1" dirty="0" err="1"/>
              <a:t>hospitalized</a:t>
            </a:r>
            <a:r>
              <a:rPr lang="de-DE" b="1" dirty="0"/>
              <a:t> </a:t>
            </a:r>
            <a:r>
              <a:rPr lang="de-DE" b="1" dirty="0" err="1"/>
              <a:t>coronavirus</a:t>
            </a:r>
            <a:r>
              <a:rPr lang="de-DE" b="1" dirty="0"/>
              <a:t> </a:t>
            </a:r>
            <a:r>
              <a:rPr lang="de-DE" b="1" dirty="0" err="1"/>
              <a:t>disease</a:t>
            </a:r>
            <a:r>
              <a:rPr lang="de-DE" b="1" dirty="0"/>
              <a:t> 2019 </a:t>
            </a:r>
            <a:r>
              <a:rPr lang="de-DE" b="1" dirty="0" err="1"/>
              <a:t>patients</a:t>
            </a:r>
            <a:r>
              <a:rPr lang="de-DE" b="1" dirty="0"/>
              <a:t>. </a:t>
            </a:r>
            <a:r>
              <a:rPr lang="de-DE" dirty="0"/>
              <a:t>New </a:t>
            </a:r>
            <a:r>
              <a:rPr lang="de-DE" dirty="0" err="1"/>
              <a:t>Microbes</a:t>
            </a:r>
            <a:r>
              <a:rPr lang="de-DE" dirty="0"/>
              <a:t> New </a:t>
            </a:r>
            <a:r>
              <a:rPr lang="de-DE" dirty="0" err="1"/>
              <a:t>Infect</a:t>
            </a:r>
            <a:r>
              <a:rPr lang="de-DE" dirty="0"/>
              <a:t>, 37</a:t>
            </a:r>
          </a:p>
        </p:txBody>
      </p:sp>
    </p:spTree>
    <p:extLst>
      <p:ext uri="{BB962C8B-B14F-4D97-AF65-F5344CB8AC3E}">
        <p14:creationId xmlns:p14="http://schemas.microsoft.com/office/powerpoint/2010/main" val="162821122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33D68-9812-4356-BDDB-FF77595B696C}"/>
              </a:ext>
            </a:extLst>
          </p:cNvPr>
          <p:cNvSpPr>
            <a:spLocks noGrp="1"/>
          </p:cNvSpPr>
          <p:nvPr>
            <p:ph type="title"/>
          </p:nvPr>
        </p:nvSpPr>
        <p:spPr/>
        <p:txBody>
          <a:bodyPr/>
          <a:lstStyle/>
          <a:p>
            <a:r>
              <a:rPr lang="de-DE" dirty="0"/>
              <a:t>Metabolische Alkalose und niedriges Cl</a:t>
            </a:r>
          </a:p>
        </p:txBody>
      </p:sp>
      <p:pic>
        <p:nvPicPr>
          <p:cNvPr id="5" name="Grafik 4">
            <a:extLst>
              <a:ext uri="{FF2B5EF4-FFF2-40B4-BE49-F238E27FC236}">
                <a16:creationId xmlns:a16="http://schemas.microsoft.com/office/drawing/2014/main" id="{27AC86BE-98ED-4B46-A745-0F94E25E501E}"/>
              </a:ext>
            </a:extLst>
          </p:cNvPr>
          <p:cNvPicPr>
            <a:picLocks noChangeAspect="1"/>
          </p:cNvPicPr>
          <p:nvPr/>
        </p:nvPicPr>
        <p:blipFill>
          <a:blip r:embed="rId3"/>
          <a:stretch>
            <a:fillRect/>
          </a:stretch>
        </p:blipFill>
        <p:spPr>
          <a:xfrm>
            <a:off x="4860032" y="1772816"/>
            <a:ext cx="3709481" cy="3138791"/>
          </a:xfrm>
          <a:prstGeom prst="rect">
            <a:avLst/>
          </a:prstGeom>
        </p:spPr>
      </p:pic>
      <p:pic>
        <p:nvPicPr>
          <p:cNvPr id="7" name="Grafik 6">
            <a:extLst>
              <a:ext uri="{FF2B5EF4-FFF2-40B4-BE49-F238E27FC236}">
                <a16:creationId xmlns:a16="http://schemas.microsoft.com/office/drawing/2014/main" id="{3AD8BAFD-272D-447A-92C4-8D19F1753A73}"/>
              </a:ext>
            </a:extLst>
          </p:cNvPr>
          <p:cNvPicPr>
            <a:picLocks noChangeAspect="1"/>
          </p:cNvPicPr>
          <p:nvPr/>
        </p:nvPicPr>
        <p:blipFill>
          <a:blip r:embed="rId4"/>
          <a:stretch>
            <a:fillRect/>
          </a:stretch>
        </p:blipFill>
        <p:spPr>
          <a:xfrm>
            <a:off x="549943" y="2064986"/>
            <a:ext cx="3956178" cy="2815587"/>
          </a:xfrm>
          <a:prstGeom prst="rect">
            <a:avLst/>
          </a:prstGeom>
        </p:spPr>
      </p:pic>
      <p:sp>
        <p:nvSpPr>
          <p:cNvPr id="9" name="Textfeld 8">
            <a:extLst>
              <a:ext uri="{FF2B5EF4-FFF2-40B4-BE49-F238E27FC236}">
                <a16:creationId xmlns:a16="http://schemas.microsoft.com/office/drawing/2014/main" id="{9E534FE2-6AD7-4CD8-84E4-D5555F594A1E}"/>
              </a:ext>
            </a:extLst>
          </p:cNvPr>
          <p:cNvSpPr txBox="1"/>
          <p:nvPr/>
        </p:nvSpPr>
        <p:spPr>
          <a:xfrm>
            <a:off x="251520" y="6380173"/>
            <a:ext cx="7378683" cy="482633"/>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en-US" dirty="0" err="1"/>
              <a:t>Mæhle</a:t>
            </a:r>
            <a:r>
              <a:rPr lang="en-US" dirty="0"/>
              <a:t>, K., et al. (2014). </a:t>
            </a:r>
            <a:r>
              <a:rPr lang="en-US" b="1" dirty="0"/>
              <a:t>"Metabolic alkalosis is the most common acid-base disorder in ICU patients." </a:t>
            </a:r>
            <a:r>
              <a:rPr lang="en-US" dirty="0" err="1"/>
              <a:t>Crit</a:t>
            </a:r>
            <a:r>
              <a:rPr lang="en-US" dirty="0"/>
              <a:t> Care 18(2): 420.</a:t>
            </a:r>
            <a:endParaRPr lang="de-DE" dirty="0"/>
          </a:p>
        </p:txBody>
      </p:sp>
    </p:spTree>
    <p:extLst>
      <p:ext uri="{BB962C8B-B14F-4D97-AF65-F5344CB8AC3E}">
        <p14:creationId xmlns:p14="http://schemas.microsoft.com/office/powerpoint/2010/main" val="2976711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715CA900-9EB9-4F4F-AE8C-6ED15F8D01C8}"/>
              </a:ext>
            </a:extLst>
          </p:cNvPr>
          <p:cNvPicPr>
            <a:picLocks noGrp="1" noChangeAspect="1"/>
          </p:cNvPicPr>
          <p:nvPr>
            <p:ph idx="1"/>
          </p:nvPr>
        </p:nvPicPr>
        <p:blipFill>
          <a:blip r:embed="rId3"/>
          <a:stretch>
            <a:fillRect/>
          </a:stretch>
        </p:blipFill>
        <p:spPr>
          <a:xfrm>
            <a:off x="203132" y="1798016"/>
            <a:ext cx="3864813" cy="3261968"/>
          </a:xfrm>
        </p:spPr>
      </p:pic>
      <p:sp>
        <p:nvSpPr>
          <p:cNvPr id="3" name="Titel 2">
            <a:extLst>
              <a:ext uri="{FF2B5EF4-FFF2-40B4-BE49-F238E27FC236}">
                <a16:creationId xmlns:a16="http://schemas.microsoft.com/office/drawing/2014/main" id="{54A2597F-F64B-4544-94E6-A9A025751E0C}"/>
              </a:ext>
            </a:extLst>
          </p:cNvPr>
          <p:cNvSpPr>
            <a:spLocks noGrp="1"/>
          </p:cNvSpPr>
          <p:nvPr>
            <p:ph type="title"/>
          </p:nvPr>
        </p:nvSpPr>
        <p:spPr/>
        <p:txBody>
          <a:bodyPr/>
          <a:lstStyle/>
          <a:p>
            <a:r>
              <a:rPr lang="de-DE" dirty="0"/>
              <a:t>Chlorid als Marker für Sterblichkeit</a:t>
            </a:r>
          </a:p>
        </p:txBody>
      </p:sp>
      <p:sp>
        <p:nvSpPr>
          <p:cNvPr id="7" name="Textfeld 6">
            <a:extLst>
              <a:ext uri="{FF2B5EF4-FFF2-40B4-BE49-F238E27FC236}">
                <a16:creationId xmlns:a16="http://schemas.microsoft.com/office/drawing/2014/main" id="{0667DA9F-D242-481A-8960-1C06E1D584CB}"/>
              </a:ext>
            </a:extLst>
          </p:cNvPr>
          <p:cNvSpPr txBox="1"/>
          <p:nvPr/>
        </p:nvSpPr>
        <p:spPr>
          <a:xfrm>
            <a:off x="-252536" y="5059984"/>
            <a:ext cx="4376868" cy="685765"/>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en-US" dirty="0"/>
              <a:t>Li, Z., et al. (2020). "</a:t>
            </a:r>
            <a:r>
              <a:rPr lang="en-US" b="1" dirty="0"/>
              <a:t>Hypochloremia is associated with increased risk of all-cause mortality in patients in the coronary care unit: A cohort study." </a:t>
            </a:r>
            <a:r>
              <a:rPr lang="en-US" dirty="0"/>
              <a:t>J Int Med Res 48(4)</a:t>
            </a:r>
            <a:endParaRPr lang="de-DE" dirty="0"/>
          </a:p>
        </p:txBody>
      </p:sp>
      <p:pic>
        <p:nvPicPr>
          <p:cNvPr id="9" name="Grafik 8">
            <a:extLst>
              <a:ext uri="{FF2B5EF4-FFF2-40B4-BE49-F238E27FC236}">
                <a16:creationId xmlns:a16="http://schemas.microsoft.com/office/drawing/2014/main" id="{C1177BEA-00A9-4766-AE37-731564AD77FF}"/>
              </a:ext>
            </a:extLst>
          </p:cNvPr>
          <p:cNvPicPr>
            <a:picLocks noChangeAspect="1"/>
          </p:cNvPicPr>
          <p:nvPr/>
        </p:nvPicPr>
        <p:blipFill>
          <a:blip r:embed="rId4"/>
          <a:stretch>
            <a:fillRect/>
          </a:stretch>
        </p:blipFill>
        <p:spPr>
          <a:xfrm>
            <a:off x="5076056" y="1205408"/>
            <a:ext cx="3433024" cy="4959921"/>
          </a:xfrm>
          <a:prstGeom prst="rect">
            <a:avLst/>
          </a:prstGeom>
        </p:spPr>
      </p:pic>
      <p:sp>
        <p:nvSpPr>
          <p:cNvPr id="11" name="Textfeld 10">
            <a:extLst>
              <a:ext uri="{FF2B5EF4-FFF2-40B4-BE49-F238E27FC236}">
                <a16:creationId xmlns:a16="http://schemas.microsoft.com/office/drawing/2014/main" id="{7AB0F5E5-724D-406D-B43A-2568CF47E03B}"/>
              </a:ext>
            </a:extLst>
          </p:cNvPr>
          <p:cNvSpPr txBox="1"/>
          <p:nvPr/>
        </p:nvSpPr>
        <p:spPr>
          <a:xfrm>
            <a:off x="5652120" y="1169964"/>
            <a:ext cx="2856960" cy="404663"/>
          </a:xfrm>
          <a:prstGeom prst="rect">
            <a:avLst/>
          </a:prstGeom>
          <a:noFill/>
          <a:ln w="25400">
            <a:solidFill>
              <a:schemeClr val="accent2"/>
            </a:solidFill>
          </a:ln>
        </p:spPr>
        <p:txBody>
          <a:bodyPr wrap="square">
            <a:spAutoFit/>
          </a:bodyPr>
          <a:lstStyle/>
          <a:p>
            <a:r>
              <a:rPr lang="en-US" sz="2000" b="1" i="0" u="none" strike="noStrike" baseline="0" dirty="0">
                <a:latin typeface="+mj-lt"/>
              </a:rPr>
              <a:t>1-Jahres </a:t>
            </a:r>
            <a:r>
              <a:rPr lang="en-US" sz="2000" b="1" i="0" u="none" strike="noStrike" baseline="0" dirty="0" err="1">
                <a:latin typeface="+mj-lt"/>
              </a:rPr>
              <a:t>Sterblichkeit</a:t>
            </a:r>
            <a:endParaRPr lang="de-DE" sz="2000" b="1" dirty="0">
              <a:latin typeface="+mj-lt"/>
            </a:endParaRPr>
          </a:p>
        </p:txBody>
      </p:sp>
      <p:sp>
        <p:nvSpPr>
          <p:cNvPr id="13" name="Textfeld 12">
            <a:extLst>
              <a:ext uri="{FF2B5EF4-FFF2-40B4-BE49-F238E27FC236}">
                <a16:creationId xmlns:a16="http://schemas.microsoft.com/office/drawing/2014/main" id="{27C1F52F-7B12-4208-AD44-88DF24783FBE}"/>
              </a:ext>
            </a:extLst>
          </p:cNvPr>
          <p:cNvSpPr txBox="1"/>
          <p:nvPr/>
        </p:nvSpPr>
        <p:spPr>
          <a:xfrm>
            <a:off x="1813924" y="6381328"/>
            <a:ext cx="5832648" cy="482633"/>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en-US" dirty="0" err="1"/>
              <a:t>Petnak</a:t>
            </a:r>
            <a:r>
              <a:rPr lang="en-US" dirty="0"/>
              <a:t>, T., et al. (2020). "</a:t>
            </a:r>
            <a:r>
              <a:rPr lang="en-US" b="1" dirty="0"/>
              <a:t>Serum Chloride Levels at Hospital Discharge and One-Year Mortality among Hospitalized Patients." </a:t>
            </a:r>
            <a:r>
              <a:rPr lang="en-US" dirty="0"/>
              <a:t>Med Sci (Basel) 8(2).</a:t>
            </a:r>
            <a:endParaRPr lang="de-DE" dirty="0"/>
          </a:p>
        </p:txBody>
      </p:sp>
    </p:spTree>
    <p:extLst>
      <p:ext uri="{BB962C8B-B14F-4D97-AF65-F5344CB8AC3E}">
        <p14:creationId xmlns:p14="http://schemas.microsoft.com/office/powerpoint/2010/main" val="417831380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07CDDD1F-C6B4-461E-9EC0-A889EFC5BCC1}"/>
              </a:ext>
            </a:extLst>
          </p:cNvPr>
          <p:cNvPicPr>
            <a:picLocks noGrp="1" noChangeAspect="1"/>
          </p:cNvPicPr>
          <p:nvPr>
            <p:ph idx="1"/>
          </p:nvPr>
        </p:nvPicPr>
        <p:blipFill>
          <a:blip r:embed="rId3"/>
          <a:stretch>
            <a:fillRect/>
          </a:stretch>
        </p:blipFill>
        <p:spPr>
          <a:xfrm>
            <a:off x="905281" y="1439863"/>
            <a:ext cx="7252476" cy="3810000"/>
          </a:xfrm>
        </p:spPr>
      </p:pic>
      <p:sp>
        <p:nvSpPr>
          <p:cNvPr id="3" name="Titel 2">
            <a:extLst>
              <a:ext uri="{FF2B5EF4-FFF2-40B4-BE49-F238E27FC236}">
                <a16:creationId xmlns:a16="http://schemas.microsoft.com/office/drawing/2014/main" id="{A4711F36-F555-401B-8482-644E6D0FB533}"/>
              </a:ext>
            </a:extLst>
          </p:cNvPr>
          <p:cNvSpPr>
            <a:spLocks noGrp="1"/>
          </p:cNvSpPr>
          <p:nvPr>
            <p:ph type="title"/>
          </p:nvPr>
        </p:nvSpPr>
        <p:spPr/>
        <p:txBody>
          <a:bodyPr/>
          <a:lstStyle/>
          <a:p>
            <a:r>
              <a:rPr lang="de-DE" dirty="0"/>
              <a:t>Auswirkungen des niedrigen Chlorid</a:t>
            </a:r>
          </a:p>
        </p:txBody>
      </p:sp>
      <p:sp>
        <p:nvSpPr>
          <p:cNvPr id="5" name="Textfeld 4">
            <a:extLst>
              <a:ext uri="{FF2B5EF4-FFF2-40B4-BE49-F238E27FC236}">
                <a16:creationId xmlns:a16="http://schemas.microsoft.com/office/drawing/2014/main" id="{0B322CFD-40D8-4E2B-94EA-60DC63268E2D}"/>
              </a:ext>
            </a:extLst>
          </p:cNvPr>
          <p:cNvSpPr txBox="1"/>
          <p:nvPr/>
        </p:nvSpPr>
        <p:spPr>
          <a:xfrm>
            <a:off x="457200" y="6335468"/>
            <a:ext cx="7139136" cy="482633"/>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en-US" dirty="0"/>
              <a:t>Cuthbert, J. J., et al.. "</a:t>
            </a:r>
            <a:r>
              <a:rPr lang="en-US" b="1" dirty="0" err="1"/>
              <a:t>Hypochloraemia</a:t>
            </a:r>
            <a:r>
              <a:rPr lang="en-US" b="1" dirty="0"/>
              <a:t> in Patients with Heart Failure: Causes and Consequences." </a:t>
            </a:r>
            <a:r>
              <a:rPr lang="en-US" dirty="0" err="1"/>
              <a:t>Cardiol</a:t>
            </a:r>
            <a:r>
              <a:rPr lang="en-US" dirty="0"/>
              <a:t> </a:t>
            </a:r>
            <a:r>
              <a:rPr lang="en-US" dirty="0" err="1"/>
              <a:t>Ther</a:t>
            </a:r>
            <a:r>
              <a:rPr lang="en-US" dirty="0"/>
              <a:t>. (2020)</a:t>
            </a:r>
            <a:endParaRPr lang="de-DE" dirty="0"/>
          </a:p>
        </p:txBody>
      </p:sp>
    </p:spTree>
    <p:extLst>
      <p:ext uri="{BB962C8B-B14F-4D97-AF65-F5344CB8AC3E}">
        <p14:creationId xmlns:p14="http://schemas.microsoft.com/office/powerpoint/2010/main" val="160500318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536BE8B-8AF6-40BC-8C4F-03B7CECB9751}"/>
              </a:ext>
            </a:extLst>
          </p:cNvPr>
          <p:cNvSpPr>
            <a:spLocks noGrp="1"/>
          </p:cNvSpPr>
          <p:nvPr>
            <p:ph idx="1"/>
          </p:nvPr>
        </p:nvSpPr>
        <p:spPr/>
        <p:txBody>
          <a:bodyPr/>
          <a:lstStyle/>
          <a:p>
            <a:endParaRPr lang="de-DE" dirty="0"/>
          </a:p>
        </p:txBody>
      </p:sp>
      <p:sp>
        <p:nvSpPr>
          <p:cNvPr id="3" name="Titel 2">
            <a:extLst>
              <a:ext uri="{FF2B5EF4-FFF2-40B4-BE49-F238E27FC236}">
                <a16:creationId xmlns:a16="http://schemas.microsoft.com/office/drawing/2014/main" id="{D1829B8C-5D7F-4080-9F5B-A401C8DF84ED}"/>
              </a:ext>
            </a:extLst>
          </p:cNvPr>
          <p:cNvSpPr>
            <a:spLocks noGrp="1"/>
          </p:cNvSpPr>
          <p:nvPr>
            <p:ph type="title"/>
          </p:nvPr>
        </p:nvSpPr>
        <p:spPr/>
        <p:txBody>
          <a:bodyPr/>
          <a:lstStyle/>
          <a:p>
            <a:r>
              <a:rPr lang="de-DE" dirty="0"/>
              <a:t>Literatur</a:t>
            </a:r>
          </a:p>
        </p:txBody>
      </p:sp>
      <p:pic>
        <p:nvPicPr>
          <p:cNvPr id="5" name="Grafik 4">
            <a:extLst>
              <a:ext uri="{FF2B5EF4-FFF2-40B4-BE49-F238E27FC236}">
                <a16:creationId xmlns:a16="http://schemas.microsoft.com/office/drawing/2014/main" id="{4BE153C1-8B70-49AE-BDC1-948A8245D60C}"/>
              </a:ext>
            </a:extLst>
          </p:cNvPr>
          <p:cNvPicPr>
            <a:picLocks noChangeAspect="1"/>
          </p:cNvPicPr>
          <p:nvPr/>
        </p:nvPicPr>
        <p:blipFill>
          <a:blip r:embed="rId3"/>
          <a:stretch>
            <a:fillRect/>
          </a:stretch>
        </p:blipFill>
        <p:spPr>
          <a:xfrm>
            <a:off x="107505" y="1052736"/>
            <a:ext cx="4320480" cy="2391336"/>
          </a:xfrm>
          <a:prstGeom prst="rect">
            <a:avLst/>
          </a:prstGeom>
        </p:spPr>
      </p:pic>
      <p:pic>
        <p:nvPicPr>
          <p:cNvPr id="8" name="Grafik 7">
            <a:extLst>
              <a:ext uri="{FF2B5EF4-FFF2-40B4-BE49-F238E27FC236}">
                <a16:creationId xmlns:a16="http://schemas.microsoft.com/office/drawing/2014/main" id="{3905EEB6-DEE8-40B8-9487-945D3BBE0BE1}"/>
              </a:ext>
            </a:extLst>
          </p:cNvPr>
          <p:cNvPicPr>
            <a:picLocks noChangeAspect="1"/>
          </p:cNvPicPr>
          <p:nvPr/>
        </p:nvPicPr>
        <p:blipFill>
          <a:blip r:embed="rId4"/>
          <a:stretch>
            <a:fillRect/>
          </a:stretch>
        </p:blipFill>
        <p:spPr>
          <a:xfrm>
            <a:off x="1722" y="3095926"/>
            <a:ext cx="4659046" cy="2205282"/>
          </a:xfrm>
          <a:prstGeom prst="rect">
            <a:avLst/>
          </a:prstGeom>
        </p:spPr>
      </p:pic>
      <p:sp>
        <p:nvSpPr>
          <p:cNvPr id="11" name="Text Box 63">
            <a:extLst>
              <a:ext uri="{FF2B5EF4-FFF2-40B4-BE49-F238E27FC236}">
                <a16:creationId xmlns:a16="http://schemas.microsoft.com/office/drawing/2014/main" id="{EA50155A-2184-4968-BF71-B36043709115}"/>
              </a:ext>
            </a:extLst>
          </p:cNvPr>
          <p:cNvSpPr txBox="1">
            <a:spLocks noChangeArrowheads="1"/>
          </p:cNvSpPr>
          <p:nvPr/>
        </p:nvSpPr>
        <p:spPr bwMode="auto">
          <a:xfrm>
            <a:off x="4788024" y="5327926"/>
            <a:ext cx="5538788"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80000"/>
              </a:spcBef>
              <a:buClr>
                <a:schemeClr val="tx2"/>
              </a:buClr>
              <a:buChar char="•"/>
              <a:defRPr sz="2400">
                <a:solidFill>
                  <a:schemeClr val="tx1"/>
                </a:solidFill>
                <a:latin typeface="Arial" panose="020B0604020202020204" pitchFamily="34" charset="0"/>
                <a:ea typeface="ＭＳ Ｐゴシック"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itchFamily="34" charset="-128"/>
              </a:defRPr>
            </a:lvl9pPr>
          </a:lstStyle>
          <a:p>
            <a:pPr>
              <a:buNone/>
              <a:defRPr/>
            </a:pPr>
            <a:r>
              <a:rPr lang="de-DE" sz="1800" b="1" dirty="0"/>
              <a:t>Fragen oder Literaturwünsche: </a:t>
            </a:r>
          </a:p>
          <a:p>
            <a:pPr>
              <a:buNone/>
              <a:defRPr/>
            </a:pPr>
            <a:r>
              <a:rPr lang="de-DE" sz="1800" b="1" dirty="0">
                <a:solidFill>
                  <a:srgbClr val="00799B"/>
                </a:solidFill>
                <a:effectLst>
                  <a:outerShdw blurRad="38100" dist="38100" dir="2700000" algn="tl">
                    <a:srgbClr val="000000">
                      <a:alpha val="43137"/>
                    </a:srgbClr>
                  </a:outerShdw>
                </a:effectLst>
              </a:rPr>
              <a:t>C.Hafer@comlink.org </a:t>
            </a:r>
          </a:p>
          <a:p>
            <a:pPr>
              <a:buNone/>
              <a:defRPr/>
            </a:pPr>
            <a:r>
              <a:rPr lang="de-DE" sz="1800" b="1" dirty="0">
                <a:solidFill>
                  <a:srgbClr val="00799B"/>
                </a:solidFill>
                <a:effectLst>
                  <a:outerShdw blurRad="38100" dist="38100" dir="2700000" algn="tl">
                    <a:srgbClr val="000000">
                      <a:alpha val="43137"/>
                    </a:srgbClr>
                  </a:outerShdw>
                </a:effectLst>
              </a:rPr>
              <a:t>Post@CarstenHafer.de</a:t>
            </a:r>
          </a:p>
        </p:txBody>
      </p:sp>
      <p:pic>
        <p:nvPicPr>
          <p:cNvPr id="7" name="Grafik 6">
            <a:extLst>
              <a:ext uri="{FF2B5EF4-FFF2-40B4-BE49-F238E27FC236}">
                <a16:creationId xmlns:a16="http://schemas.microsoft.com/office/drawing/2014/main" id="{C4BC5CD5-E4D6-06DD-2CF7-1ED067F9370D}"/>
              </a:ext>
            </a:extLst>
          </p:cNvPr>
          <p:cNvPicPr>
            <a:picLocks noChangeAspect="1"/>
          </p:cNvPicPr>
          <p:nvPr/>
        </p:nvPicPr>
        <p:blipFill>
          <a:blip r:embed="rId5"/>
          <a:stretch>
            <a:fillRect/>
          </a:stretch>
        </p:blipFill>
        <p:spPr>
          <a:xfrm>
            <a:off x="-56190" y="5019999"/>
            <a:ext cx="4765961" cy="1793377"/>
          </a:xfrm>
          <a:prstGeom prst="rect">
            <a:avLst/>
          </a:prstGeom>
        </p:spPr>
      </p:pic>
      <p:pic>
        <p:nvPicPr>
          <p:cNvPr id="10" name="Grafik 9">
            <a:extLst>
              <a:ext uri="{FF2B5EF4-FFF2-40B4-BE49-F238E27FC236}">
                <a16:creationId xmlns:a16="http://schemas.microsoft.com/office/drawing/2014/main" id="{92624D46-1B11-57FD-0E0D-15CEC129E455}"/>
              </a:ext>
            </a:extLst>
          </p:cNvPr>
          <p:cNvPicPr>
            <a:picLocks noChangeAspect="1"/>
          </p:cNvPicPr>
          <p:nvPr/>
        </p:nvPicPr>
        <p:blipFill rotWithShape="1">
          <a:blip r:embed="rId6"/>
          <a:srcRect l="1176" t="19200" r="86224" b="27600"/>
          <a:stretch/>
        </p:blipFill>
        <p:spPr>
          <a:xfrm>
            <a:off x="4427985" y="181008"/>
            <a:ext cx="2664296" cy="3163854"/>
          </a:xfrm>
          <a:prstGeom prst="rect">
            <a:avLst/>
          </a:prstGeom>
        </p:spPr>
      </p:pic>
      <p:pic>
        <p:nvPicPr>
          <p:cNvPr id="12" name="Grafik 11">
            <a:extLst>
              <a:ext uri="{FF2B5EF4-FFF2-40B4-BE49-F238E27FC236}">
                <a16:creationId xmlns:a16="http://schemas.microsoft.com/office/drawing/2014/main" id="{BCFB9BB0-A53F-B69B-7BFF-7AC86A1ED680}"/>
              </a:ext>
            </a:extLst>
          </p:cNvPr>
          <p:cNvPicPr>
            <a:picLocks noChangeAspect="1"/>
          </p:cNvPicPr>
          <p:nvPr/>
        </p:nvPicPr>
        <p:blipFill>
          <a:blip r:embed="rId7"/>
          <a:stretch>
            <a:fillRect/>
          </a:stretch>
        </p:blipFill>
        <p:spPr>
          <a:xfrm>
            <a:off x="6849392" y="218884"/>
            <a:ext cx="2287712" cy="2054831"/>
          </a:xfrm>
          <a:prstGeom prst="rect">
            <a:avLst/>
          </a:prstGeom>
        </p:spPr>
      </p:pic>
      <p:pic>
        <p:nvPicPr>
          <p:cNvPr id="14" name="Grafik 13">
            <a:extLst>
              <a:ext uri="{FF2B5EF4-FFF2-40B4-BE49-F238E27FC236}">
                <a16:creationId xmlns:a16="http://schemas.microsoft.com/office/drawing/2014/main" id="{D59AC344-6126-7EB3-8567-0CA3100595BF}"/>
              </a:ext>
            </a:extLst>
          </p:cNvPr>
          <p:cNvPicPr>
            <a:picLocks noChangeAspect="1"/>
          </p:cNvPicPr>
          <p:nvPr/>
        </p:nvPicPr>
        <p:blipFill>
          <a:blip r:embed="rId8"/>
          <a:stretch>
            <a:fillRect/>
          </a:stretch>
        </p:blipFill>
        <p:spPr>
          <a:xfrm>
            <a:off x="4748144" y="3362516"/>
            <a:ext cx="4223835" cy="1966723"/>
          </a:xfrm>
          <a:prstGeom prst="rect">
            <a:avLst/>
          </a:prstGeom>
        </p:spPr>
      </p:pic>
    </p:spTree>
    <p:extLst>
      <p:ext uri="{BB962C8B-B14F-4D97-AF65-F5344CB8AC3E}">
        <p14:creationId xmlns:p14="http://schemas.microsoft.com/office/powerpoint/2010/main" val="133984354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1D6ED2-918A-45CD-AD97-44580F38111B}"/>
              </a:ext>
            </a:extLst>
          </p:cNvPr>
          <p:cNvSpPr>
            <a:spLocks noGrp="1"/>
          </p:cNvSpPr>
          <p:nvPr>
            <p:ph type="title"/>
          </p:nvPr>
        </p:nvSpPr>
        <p:spPr/>
        <p:txBody>
          <a:bodyPr/>
          <a:lstStyle/>
          <a:p>
            <a:r>
              <a:rPr lang="de-DE" dirty="0" err="1">
                <a:solidFill>
                  <a:schemeClr val="tx1"/>
                </a:solidFill>
              </a:rPr>
              <a:t>Hyperchlorämie</a:t>
            </a:r>
            <a:r>
              <a:rPr lang="de-DE" dirty="0">
                <a:solidFill>
                  <a:schemeClr val="tx1"/>
                </a:solidFill>
              </a:rPr>
              <a:t> ist auch doof: </a:t>
            </a:r>
            <a:br>
              <a:rPr lang="de-DE" dirty="0">
                <a:solidFill>
                  <a:schemeClr val="tx1"/>
                </a:solidFill>
              </a:rPr>
            </a:br>
            <a:r>
              <a:rPr lang="de-DE" dirty="0">
                <a:solidFill>
                  <a:schemeClr val="tx1"/>
                </a:solidFill>
              </a:rPr>
              <a:t>Renale Endpunkte</a:t>
            </a:r>
          </a:p>
        </p:txBody>
      </p:sp>
      <p:pic>
        <p:nvPicPr>
          <p:cNvPr id="4" name="Grafik 3">
            <a:extLst>
              <a:ext uri="{FF2B5EF4-FFF2-40B4-BE49-F238E27FC236}">
                <a16:creationId xmlns:a16="http://schemas.microsoft.com/office/drawing/2014/main" id="{48AD61FF-FFF8-4883-A3D1-1201D38D0669}"/>
              </a:ext>
            </a:extLst>
          </p:cNvPr>
          <p:cNvPicPr>
            <a:picLocks noChangeAspect="1"/>
          </p:cNvPicPr>
          <p:nvPr/>
        </p:nvPicPr>
        <p:blipFill>
          <a:blip r:embed="rId3"/>
          <a:stretch>
            <a:fillRect/>
          </a:stretch>
        </p:blipFill>
        <p:spPr>
          <a:xfrm>
            <a:off x="766235" y="1268760"/>
            <a:ext cx="7611530" cy="4320479"/>
          </a:xfrm>
          <a:prstGeom prst="rect">
            <a:avLst/>
          </a:prstGeom>
        </p:spPr>
      </p:pic>
      <p:sp>
        <p:nvSpPr>
          <p:cNvPr id="5" name="Textfeld 4">
            <a:extLst>
              <a:ext uri="{FF2B5EF4-FFF2-40B4-BE49-F238E27FC236}">
                <a16:creationId xmlns:a16="http://schemas.microsoft.com/office/drawing/2014/main" id="{C63EC572-CDA8-402F-965D-D81A6DF2DDB6}"/>
              </a:ext>
            </a:extLst>
          </p:cNvPr>
          <p:cNvSpPr txBox="1"/>
          <p:nvPr/>
        </p:nvSpPr>
        <p:spPr>
          <a:xfrm>
            <a:off x="611560" y="6166961"/>
            <a:ext cx="7006548" cy="685765"/>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pt-BR" dirty="0"/>
              <a:t>Yunos NM, Bellomo R, Hegarty C et al (2012) </a:t>
            </a:r>
            <a:r>
              <a:rPr lang="pt-BR" b="1" dirty="0"/>
              <a:t>Association </a:t>
            </a:r>
            <a:r>
              <a:rPr lang="en-US" b="1" dirty="0"/>
              <a:t>between a chloride-liberal vs chloride-restrictive </a:t>
            </a:r>
            <a:r>
              <a:rPr lang="de-DE" b="1" dirty="0" err="1"/>
              <a:t>intravenous</a:t>
            </a:r>
            <a:r>
              <a:rPr lang="de-DE" b="1" dirty="0"/>
              <a:t> fluid </a:t>
            </a:r>
            <a:r>
              <a:rPr lang="de-DE" b="1" dirty="0" err="1"/>
              <a:t>administration</a:t>
            </a:r>
            <a:r>
              <a:rPr lang="de-DE" b="1" dirty="0"/>
              <a:t> </a:t>
            </a:r>
            <a:r>
              <a:rPr lang="de-DE" b="1" dirty="0" err="1"/>
              <a:t>strategy</a:t>
            </a:r>
            <a:r>
              <a:rPr lang="de-DE" b="1" dirty="0"/>
              <a:t> </a:t>
            </a:r>
            <a:r>
              <a:rPr lang="en-US" b="1" dirty="0"/>
              <a:t>and kidney injury in critically ill adults.</a:t>
            </a:r>
            <a:r>
              <a:rPr lang="en-US" dirty="0"/>
              <a:t> JAMA </a:t>
            </a:r>
            <a:r>
              <a:rPr lang="de-DE" dirty="0"/>
              <a:t>308:1566–1572</a:t>
            </a:r>
          </a:p>
        </p:txBody>
      </p:sp>
    </p:spTree>
    <p:extLst>
      <p:ext uri="{BB962C8B-B14F-4D97-AF65-F5344CB8AC3E}">
        <p14:creationId xmlns:p14="http://schemas.microsoft.com/office/powerpoint/2010/main" val="319480191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DABED272-314B-44A4-8F78-C7AED3755602}"/>
              </a:ext>
            </a:extLst>
          </p:cNvPr>
          <p:cNvPicPr>
            <a:picLocks noGrp="1" noChangeAspect="1"/>
          </p:cNvPicPr>
          <p:nvPr>
            <p:ph idx="1"/>
          </p:nvPr>
        </p:nvPicPr>
        <p:blipFill>
          <a:blip r:embed="rId3"/>
          <a:stretch>
            <a:fillRect/>
          </a:stretch>
        </p:blipFill>
        <p:spPr>
          <a:xfrm>
            <a:off x="750094" y="941819"/>
            <a:ext cx="7559178" cy="5223485"/>
          </a:xfrm>
          <a:prstGeom prst="rect">
            <a:avLst/>
          </a:prstGeom>
        </p:spPr>
      </p:pic>
      <p:sp>
        <p:nvSpPr>
          <p:cNvPr id="3" name="Titel 2">
            <a:extLst>
              <a:ext uri="{FF2B5EF4-FFF2-40B4-BE49-F238E27FC236}">
                <a16:creationId xmlns:a16="http://schemas.microsoft.com/office/drawing/2014/main" id="{B5405804-DACD-4535-9612-37DC02C5EF83}"/>
              </a:ext>
            </a:extLst>
          </p:cNvPr>
          <p:cNvSpPr>
            <a:spLocks noGrp="1"/>
          </p:cNvSpPr>
          <p:nvPr>
            <p:ph type="title"/>
          </p:nvPr>
        </p:nvSpPr>
        <p:spPr/>
        <p:txBody>
          <a:bodyPr/>
          <a:lstStyle/>
          <a:p>
            <a:r>
              <a:rPr lang="de-DE" dirty="0" err="1"/>
              <a:t>Dysnatriämien</a:t>
            </a:r>
            <a:r>
              <a:rPr lang="de-DE" dirty="0"/>
              <a:t> in der ICU </a:t>
            </a:r>
            <a:r>
              <a:rPr lang="de-DE" dirty="0">
                <a:sym typeface="Wingdings" panose="05000000000000000000" pitchFamily="2" charset="2"/>
              </a:rPr>
              <a:t> oft iatrogen</a:t>
            </a:r>
            <a:endParaRPr lang="de-DE" dirty="0"/>
          </a:p>
        </p:txBody>
      </p:sp>
      <p:sp>
        <p:nvSpPr>
          <p:cNvPr id="5" name="Rechteck 4">
            <a:extLst>
              <a:ext uri="{FF2B5EF4-FFF2-40B4-BE49-F238E27FC236}">
                <a16:creationId xmlns:a16="http://schemas.microsoft.com/office/drawing/2014/main" id="{0AEEEEE0-DB5E-4F9A-9D3F-72024046C7B4}"/>
              </a:ext>
            </a:extLst>
          </p:cNvPr>
          <p:cNvSpPr/>
          <p:nvPr/>
        </p:nvSpPr>
        <p:spPr>
          <a:xfrm>
            <a:off x="723004" y="6314778"/>
            <a:ext cx="6904700" cy="498598"/>
          </a:xfrm>
          <a:prstGeom prst="rect">
            <a:avLst/>
          </a:prstGeom>
        </p:spPr>
        <p:txBody>
          <a:bodyPr wrap="square">
            <a:spAutoFit/>
          </a:bodyPr>
          <a:lstStyle/>
          <a:p>
            <a:pPr algn="r"/>
            <a:r>
              <a:rPr lang="de-DE" sz="1200" dirty="0" err="1">
                <a:solidFill>
                  <a:srgbClr val="00799B"/>
                </a:solidFill>
                <a:latin typeface="+mj-lt"/>
              </a:rPr>
              <a:t>Stelfox</a:t>
            </a:r>
            <a:r>
              <a:rPr lang="de-DE" sz="1200" dirty="0">
                <a:solidFill>
                  <a:srgbClr val="00799B"/>
                </a:solidFill>
                <a:latin typeface="+mj-lt"/>
              </a:rPr>
              <a:t>, H.T., et al., </a:t>
            </a:r>
            <a:r>
              <a:rPr lang="de-DE" sz="1200" b="1" dirty="0">
                <a:solidFill>
                  <a:srgbClr val="00799B"/>
                </a:solidFill>
                <a:latin typeface="+mj-lt"/>
              </a:rPr>
              <a:t>The </a:t>
            </a:r>
            <a:r>
              <a:rPr lang="de-DE" sz="1200" b="1" dirty="0" err="1">
                <a:solidFill>
                  <a:srgbClr val="00799B"/>
                </a:solidFill>
                <a:latin typeface="+mj-lt"/>
              </a:rPr>
              <a:t>epidemiology</a:t>
            </a:r>
            <a:r>
              <a:rPr lang="de-DE" sz="1200" b="1" dirty="0">
                <a:solidFill>
                  <a:srgbClr val="00799B"/>
                </a:solidFill>
                <a:latin typeface="+mj-lt"/>
              </a:rPr>
              <a:t> of intensive care </a:t>
            </a:r>
            <a:r>
              <a:rPr lang="de-DE" sz="1200" b="1" dirty="0" err="1">
                <a:solidFill>
                  <a:srgbClr val="00799B"/>
                </a:solidFill>
                <a:latin typeface="+mj-lt"/>
              </a:rPr>
              <a:t>unit-acquired</a:t>
            </a:r>
            <a:r>
              <a:rPr lang="de-DE" sz="1200" b="1" dirty="0">
                <a:solidFill>
                  <a:srgbClr val="00799B"/>
                </a:solidFill>
                <a:latin typeface="+mj-lt"/>
              </a:rPr>
              <a:t> </a:t>
            </a:r>
            <a:r>
              <a:rPr lang="de-DE" sz="1200" b="1" dirty="0" err="1">
                <a:solidFill>
                  <a:srgbClr val="00799B"/>
                </a:solidFill>
                <a:latin typeface="+mj-lt"/>
              </a:rPr>
              <a:t>hyponatraemia</a:t>
            </a:r>
            <a:r>
              <a:rPr lang="de-DE" sz="1200" b="1" dirty="0">
                <a:solidFill>
                  <a:srgbClr val="00799B"/>
                </a:solidFill>
                <a:latin typeface="+mj-lt"/>
              </a:rPr>
              <a:t> and </a:t>
            </a:r>
            <a:r>
              <a:rPr lang="de-DE" sz="1200" b="1" dirty="0" err="1">
                <a:solidFill>
                  <a:srgbClr val="00799B"/>
                </a:solidFill>
                <a:latin typeface="+mj-lt"/>
              </a:rPr>
              <a:t>hypernatraemia</a:t>
            </a:r>
            <a:r>
              <a:rPr lang="de-DE" sz="1200" b="1" dirty="0">
                <a:solidFill>
                  <a:srgbClr val="00799B"/>
                </a:solidFill>
                <a:latin typeface="+mj-lt"/>
              </a:rPr>
              <a:t> in </a:t>
            </a:r>
            <a:r>
              <a:rPr lang="de-DE" sz="1200" b="1" dirty="0" err="1">
                <a:solidFill>
                  <a:srgbClr val="00799B"/>
                </a:solidFill>
                <a:latin typeface="+mj-lt"/>
              </a:rPr>
              <a:t>medical-surgical</a:t>
            </a:r>
            <a:r>
              <a:rPr lang="de-DE" sz="1200" b="1" dirty="0">
                <a:solidFill>
                  <a:srgbClr val="00799B"/>
                </a:solidFill>
                <a:latin typeface="+mj-lt"/>
              </a:rPr>
              <a:t> intensive care </a:t>
            </a:r>
            <a:r>
              <a:rPr lang="de-DE" sz="1200" b="1" dirty="0" err="1">
                <a:solidFill>
                  <a:srgbClr val="00799B"/>
                </a:solidFill>
                <a:latin typeface="+mj-lt"/>
              </a:rPr>
              <a:t>units</a:t>
            </a:r>
            <a:r>
              <a:rPr lang="de-DE" sz="1200" b="1" dirty="0">
                <a:solidFill>
                  <a:srgbClr val="00799B"/>
                </a:solidFill>
                <a:latin typeface="+mj-lt"/>
              </a:rPr>
              <a:t>.</a:t>
            </a:r>
            <a:r>
              <a:rPr lang="de-DE" sz="1200" dirty="0">
                <a:solidFill>
                  <a:srgbClr val="00799B"/>
                </a:solidFill>
                <a:latin typeface="+mj-lt"/>
              </a:rPr>
              <a:t> </a:t>
            </a:r>
            <a:r>
              <a:rPr lang="de-DE" sz="1200" dirty="0" err="1">
                <a:solidFill>
                  <a:srgbClr val="00799B"/>
                </a:solidFill>
                <a:latin typeface="+mj-lt"/>
              </a:rPr>
              <a:t>Crit</a:t>
            </a:r>
            <a:r>
              <a:rPr lang="de-DE" sz="1200" dirty="0">
                <a:solidFill>
                  <a:srgbClr val="00799B"/>
                </a:solidFill>
                <a:latin typeface="+mj-lt"/>
              </a:rPr>
              <a:t> Care, 2008. 12(6): p. R162.</a:t>
            </a:r>
          </a:p>
        </p:txBody>
      </p:sp>
      <p:cxnSp>
        <p:nvCxnSpPr>
          <p:cNvPr id="6" name="Gerader Verbinder 5">
            <a:extLst>
              <a:ext uri="{FF2B5EF4-FFF2-40B4-BE49-F238E27FC236}">
                <a16:creationId xmlns:a16="http://schemas.microsoft.com/office/drawing/2014/main" id="{791C5985-BFF3-45E9-B698-6ADD48E00E08}"/>
              </a:ext>
            </a:extLst>
          </p:cNvPr>
          <p:cNvCxnSpPr>
            <a:cxnSpLocks/>
          </p:cNvCxnSpPr>
          <p:nvPr/>
        </p:nvCxnSpPr>
        <p:spPr bwMode="auto">
          <a:xfrm flipV="1">
            <a:off x="1763688" y="2636912"/>
            <a:ext cx="288032" cy="1800200"/>
          </a:xfrm>
          <a:prstGeom prst="line">
            <a:avLst/>
          </a:prstGeom>
          <a:ln/>
        </p:spPr>
        <p:style>
          <a:lnRef idx="1">
            <a:schemeClr val="accent6"/>
          </a:lnRef>
          <a:fillRef idx="0">
            <a:schemeClr val="accent6"/>
          </a:fillRef>
          <a:effectRef idx="0">
            <a:schemeClr val="accent6"/>
          </a:effectRef>
          <a:fontRef idx="minor">
            <a:schemeClr val="tx1"/>
          </a:fontRef>
        </p:style>
      </p:cxnSp>
      <p:sp>
        <p:nvSpPr>
          <p:cNvPr id="8" name="Freihandform: Form 7">
            <a:extLst>
              <a:ext uri="{FF2B5EF4-FFF2-40B4-BE49-F238E27FC236}">
                <a16:creationId xmlns:a16="http://schemas.microsoft.com/office/drawing/2014/main" id="{2C610A59-6C6B-4BEF-BF47-5E237CAB606E}"/>
              </a:ext>
            </a:extLst>
          </p:cNvPr>
          <p:cNvSpPr/>
          <p:nvPr/>
        </p:nvSpPr>
        <p:spPr bwMode="auto">
          <a:xfrm>
            <a:off x="1774371" y="2024743"/>
            <a:ext cx="1763486" cy="2438400"/>
          </a:xfrm>
          <a:custGeom>
            <a:avLst/>
            <a:gdLst>
              <a:gd name="connsiteX0" fmla="*/ 0 w 1763486"/>
              <a:gd name="connsiteY0" fmla="*/ 2438400 h 2438400"/>
              <a:gd name="connsiteX1" fmla="*/ 32658 w 1763486"/>
              <a:gd name="connsiteY1" fmla="*/ 2340428 h 2438400"/>
              <a:gd name="connsiteX2" fmla="*/ 54429 w 1763486"/>
              <a:gd name="connsiteY2" fmla="*/ 2307771 h 2438400"/>
              <a:gd name="connsiteX3" fmla="*/ 76200 w 1763486"/>
              <a:gd name="connsiteY3" fmla="*/ 2242457 h 2438400"/>
              <a:gd name="connsiteX4" fmla="*/ 87086 w 1763486"/>
              <a:gd name="connsiteY4" fmla="*/ 1970314 h 2438400"/>
              <a:gd name="connsiteX5" fmla="*/ 130629 w 1763486"/>
              <a:gd name="connsiteY5" fmla="*/ 1872343 h 2438400"/>
              <a:gd name="connsiteX6" fmla="*/ 152400 w 1763486"/>
              <a:gd name="connsiteY6" fmla="*/ 1807028 h 2438400"/>
              <a:gd name="connsiteX7" fmla="*/ 163286 w 1763486"/>
              <a:gd name="connsiteY7" fmla="*/ 1774371 h 2438400"/>
              <a:gd name="connsiteX8" fmla="*/ 185058 w 1763486"/>
              <a:gd name="connsiteY8" fmla="*/ 1741714 h 2438400"/>
              <a:gd name="connsiteX9" fmla="*/ 174172 w 1763486"/>
              <a:gd name="connsiteY9" fmla="*/ 1567543 h 2438400"/>
              <a:gd name="connsiteX10" fmla="*/ 163286 w 1763486"/>
              <a:gd name="connsiteY10" fmla="*/ 1534886 h 2438400"/>
              <a:gd name="connsiteX11" fmla="*/ 174172 w 1763486"/>
              <a:gd name="connsiteY11" fmla="*/ 1349828 h 2438400"/>
              <a:gd name="connsiteX12" fmla="*/ 185058 w 1763486"/>
              <a:gd name="connsiteY12" fmla="*/ 1317171 h 2438400"/>
              <a:gd name="connsiteX13" fmla="*/ 195943 w 1763486"/>
              <a:gd name="connsiteY13" fmla="*/ 1273628 h 2438400"/>
              <a:gd name="connsiteX14" fmla="*/ 217715 w 1763486"/>
              <a:gd name="connsiteY14" fmla="*/ 1099457 h 2438400"/>
              <a:gd name="connsiteX15" fmla="*/ 228600 w 1763486"/>
              <a:gd name="connsiteY15" fmla="*/ 1045028 h 2438400"/>
              <a:gd name="connsiteX16" fmla="*/ 239486 w 1763486"/>
              <a:gd name="connsiteY16" fmla="*/ 1012371 h 2438400"/>
              <a:gd name="connsiteX17" fmla="*/ 250372 w 1763486"/>
              <a:gd name="connsiteY17" fmla="*/ 957943 h 2438400"/>
              <a:gd name="connsiteX18" fmla="*/ 261258 w 1763486"/>
              <a:gd name="connsiteY18" fmla="*/ 925286 h 2438400"/>
              <a:gd name="connsiteX19" fmla="*/ 272143 w 1763486"/>
              <a:gd name="connsiteY19" fmla="*/ 881743 h 2438400"/>
              <a:gd name="connsiteX20" fmla="*/ 261258 w 1763486"/>
              <a:gd name="connsiteY20" fmla="*/ 838200 h 2438400"/>
              <a:gd name="connsiteX21" fmla="*/ 283029 w 1763486"/>
              <a:gd name="connsiteY21" fmla="*/ 642257 h 2438400"/>
              <a:gd name="connsiteX22" fmla="*/ 293915 w 1763486"/>
              <a:gd name="connsiteY22" fmla="*/ 598714 h 2438400"/>
              <a:gd name="connsiteX23" fmla="*/ 304800 w 1763486"/>
              <a:gd name="connsiteY23" fmla="*/ 566057 h 2438400"/>
              <a:gd name="connsiteX24" fmla="*/ 315686 w 1763486"/>
              <a:gd name="connsiteY24" fmla="*/ 522514 h 2438400"/>
              <a:gd name="connsiteX25" fmla="*/ 337458 w 1763486"/>
              <a:gd name="connsiteY25" fmla="*/ 457200 h 2438400"/>
              <a:gd name="connsiteX26" fmla="*/ 348343 w 1763486"/>
              <a:gd name="connsiteY26" fmla="*/ 424543 h 2438400"/>
              <a:gd name="connsiteX27" fmla="*/ 370115 w 1763486"/>
              <a:gd name="connsiteY27" fmla="*/ 402771 h 2438400"/>
              <a:gd name="connsiteX28" fmla="*/ 391886 w 1763486"/>
              <a:gd name="connsiteY28" fmla="*/ 337457 h 2438400"/>
              <a:gd name="connsiteX29" fmla="*/ 413658 w 1763486"/>
              <a:gd name="connsiteY29" fmla="*/ 250371 h 2438400"/>
              <a:gd name="connsiteX30" fmla="*/ 435429 w 1763486"/>
              <a:gd name="connsiteY30" fmla="*/ 217714 h 2438400"/>
              <a:gd name="connsiteX31" fmla="*/ 446315 w 1763486"/>
              <a:gd name="connsiteY31" fmla="*/ 185057 h 2438400"/>
              <a:gd name="connsiteX32" fmla="*/ 500743 w 1763486"/>
              <a:gd name="connsiteY32" fmla="*/ 130628 h 2438400"/>
              <a:gd name="connsiteX33" fmla="*/ 555172 w 1763486"/>
              <a:gd name="connsiteY33" fmla="*/ 87086 h 2438400"/>
              <a:gd name="connsiteX34" fmla="*/ 609600 w 1763486"/>
              <a:gd name="connsiteY34" fmla="*/ 43543 h 2438400"/>
              <a:gd name="connsiteX35" fmla="*/ 674915 w 1763486"/>
              <a:gd name="connsiteY35" fmla="*/ 21771 h 2438400"/>
              <a:gd name="connsiteX36" fmla="*/ 707572 w 1763486"/>
              <a:gd name="connsiteY36" fmla="*/ 10886 h 2438400"/>
              <a:gd name="connsiteX37" fmla="*/ 740229 w 1763486"/>
              <a:gd name="connsiteY37" fmla="*/ 0 h 2438400"/>
              <a:gd name="connsiteX38" fmla="*/ 816429 w 1763486"/>
              <a:gd name="connsiteY38" fmla="*/ 32657 h 2438400"/>
              <a:gd name="connsiteX39" fmla="*/ 870858 w 1763486"/>
              <a:gd name="connsiteY39" fmla="*/ 87086 h 2438400"/>
              <a:gd name="connsiteX40" fmla="*/ 903515 w 1763486"/>
              <a:gd name="connsiteY40" fmla="*/ 119743 h 2438400"/>
              <a:gd name="connsiteX41" fmla="*/ 936172 w 1763486"/>
              <a:gd name="connsiteY41" fmla="*/ 130628 h 2438400"/>
              <a:gd name="connsiteX42" fmla="*/ 957943 w 1763486"/>
              <a:gd name="connsiteY42" fmla="*/ 97971 h 2438400"/>
              <a:gd name="connsiteX43" fmla="*/ 1034143 w 1763486"/>
              <a:gd name="connsiteY43" fmla="*/ 152400 h 2438400"/>
              <a:gd name="connsiteX44" fmla="*/ 1055915 w 1763486"/>
              <a:gd name="connsiteY44" fmla="*/ 174171 h 2438400"/>
              <a:gd name="connsiteX45" fmla="*/ 1088572 w 1763486"/>
              <a:gd name="connsiteY45" fmla="*/ 228600 h 2438400"/>
              <a:gd name="connsiteX46" fmla="*/ 1153886 w 1763486"/>
              <a:gd name="connsiteY46" fmla="*/ 250371 h 2438400"/>
              <a:gd name="connsiteX47" fmla="*/ 1262743 w 1763486"/>
              <a:gd name="connsiteY47" fmla="*/ 217714 h 2438400"/>
              <a:gd name="connsiteX48" fmla="*/ 1295400 w 1763486"/>
              <a:gd name="connsiteY48" fmla="*/ 206828 h 2438400"/>
              <a:gd name="connsiteX49" fmla="*/ 1426029 w 1763486"/>
              <a:gd name="connsiteY49" fmla="*/ 217714 h 2438400"/>
              <a:gd name="connsiteX50" fmla="*/ 1480458 w 1763486"/>
              <a:gd name="connsiteY50" fmla="*/ 185057 h 2438400"/>
              <a:gd name="connsiteX51" fmla="*/ 1556658 w 1763486"/>
              <a:gd name="connsiteY51" fmla="*/ 163286 h 2438400"/>
              <a:gd name="connsiteX52" fmla="*/ 1611086 w 1763486"/>
              <a:gd name="connsiteY52" fmla="*/ 250371 h 2438400"/>
              <a:gd name="connsiteX53" fmla="*/ 1621972 w 1763486"/>
              <a:gd name="connsiteY53" fmla="*/ 283028 h 2438400"/>
              <a:gd name="connsiteX54" fmla="*/ 1632858 w 1763486"/>
              <a:gd name="connsiteY54" fmla="*/ 315686 h 2438400"/>
              <a:gd name="connsiteX55" fmla="*/ 1643743 w 1763486"/>
              <a:gd name="connsiteY55" fmla="*/ 381000 h 2438400"/>
              <a:gd name="connsiteX56" fmla="*/ 1654629 w 1763486"/>
              <a:gd name="connsiteY56" fmla="*/ 348343 h 2438400"/>
              <a:gd name="connsiteX57" fmla="*/ 1698172 w 1763486"/>
              <a:gd name="connsiteY57" fmla="*/ 304800 h 2438400"/>
              <a:gd name="connsiteX58" fmla="*/ 1719943 w 1763486"/>
              <a:gd name="connsiteY58" fmla="*/ 283028 h 2438400"/>
              <a:gd name="connsiteX59" fmla="*/ 1730829 w 1763486"/>
              <a:gd name="connsiteY59" fmla="*/ 250371 h 2438400"/>
              <a:gd name="connsiteX60" fmla="*/ 1763486 w 1763486"/>
              <a:gd name="connsiteY60" fmla="*/ 217714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763486" h="2438400">
                <a:moveTo>
                  <a:pt x="0" y="2438400"/>
                </a:moveTo>
                <a:cubicBezTo>
                  <a:pt x="10886" y="2405743"/>
                  <a:pt x="19418" y="2372204"/>
                  <a:pt x="32658" y="2340428"/>
                </a:cubicBezTo>
                <a:cubicBezTo>
                  <a:pt x="37690" y="2328352"/>
                  <a:pt x="49116" y="2319726"/>
                  <a:pt x="54429" y="2307771"/>
                </a:cubicBezTo>
                <a:cubicBezTo>
                  <a:pt x="63749" y="2286800"/>
                  <a:pt x="76200" y="2242457"/>
                  <a:pt x="76200" y="2242457"/>
                </a:cubicBezTo>
                <a:cubicBezTo>
                  <a:pt x="79829" y="2151743"/>
                  <a:pt x="78341" y="2060679"/>
                  <a:pt x="87086" y="1970314"/>
                </a:cubicBezTo>
                <a:cubicBezTo>
                  <a:pt x="95105" y="1887451"/>
                  <a:pt x="106327" y="1927024"/>
                  <a:pt x="130629" y="1872343"/>
                </a:cubicBezTo>
                <a:cubicBezTo>
                  <a:pt x="139949" y="1851372"/>
                  <a:pt x="145143" y="1828800"/>
                  <a:pt x="152400" y="1807028"/>
                </a:cubicBezTo>
                <a:cubicBezTo>
                  <a:pt x="156029" y="1796142"/>
                  <a:pt x="156921" y="1783918"/>
                  <a:pt x="163286" y="1774371"/>
                </a:cubicBezTo>
                <a:lnTo>
                  <a:pt x="185058" y="1741714"/>
                </a:lnTo>
                <a:cubicBezTo>
                  <a:pt x="181429" y="1683657"/>
                  <a:pt x="180262" y="1625394"/>
                  <a:pt x="174172" y="1567543"/>
                </a:cubicBezTo>
                <a:cubicBezTo>
                  <a:pt x="172971" y="1556132"/>
                  <a:pt x="163286" y="1546361"/>
                  <a:pt x="163286" y="1534886"/>
                </a:cubicBezTo>
                <a:cubicBezTo>
                  <a:pt x="163286" y="1473093"/>
                  <a:pt x="168023" y="1411314"/>
                  <a:pt x="174172" y="1349828"/>
                </a:cubicBezTo>
                <a:cubicBezTo>
                  <a:pt x="175314" y="1338410"/>
                  <a:pt x="181906" y="1328204"/>
                  <a:pt x="185058" y="1317171"/>
                </a:cubicBezTo>
                <a:cubicBezTo>
                  <a:pt x="189168" y="1302786"/>
                  <a:pt x="192315" y="1288142"/>
                  <a:pt x="195943" y="1273628"/>
                </a:cubicBezTo>
                <a:cubicBezTo>
                  <a:pt x="203033" y="1209819"/>
                  <a:pt x="207359" y="1161596"/>
                  <a:pt x="217715" y="1099457"/>
                </a:cubicBezTo>
                <a:cubicBezTo>
                  <a:pt x="220757" y="1081206"/>
                  <a:pt x="224113" y="1062978"/>
                  <a:pt x="228600" y="1045028"/>
                </a:cubicBezTo>
                <a:cubicBezTo>
                  <a:pt x="231383" y="1033896"/>
                  <a:pt x="236703" y="1023503"/>
                  <a:pt x="239486" y="1012371"/>
                </a:cubicBezTo>
                <a:cubicBezTo>
                  <a:pt x="243974" y="994421"/>
                  <a:pt x="245884" y="975893"/>
                  <a:pt x="250372" y="957943"/>
                </a:cubicBezTo>
                <a:cubicBezTo>
                  <a:pt x="253155" y="946811"/>
                  <a:pt x="258106" y="936319"/>
                  <a:pt x="261258" y="925286"/>
                </a:cubicBezTo>
                <a:cubicBezTo>
                  <a:pt x="265368" y="910901"/>
                  <a:pt x="268515" y="896257"/>
                  <a:pt x="272143" y="881743"/>
                </a:cubicBezTo>
                <a:cubicBezTo>
                  <a:pt x="268515" y="867229"/>
                  <a:pt x="261258" y="853161"/>
                  <a:pt x="261258" y="838200"/>
                </a:cubicBezTo>
                <a:cubicBezTo>
                  <a:pt x="261258" y="759385"/>
                  <a:pt x="267676" y="711343"/>
                  <a:pt x="283029" y="642257"/>
                </a:cubicBezTo>
                <a:cubicBezTo>
                  <a:pt x="286275" y="627652"/>
                  <a:pt x="289805" y="613099"/>
                  <a:pt x="293915" y="598714"/>
                </a:cubicBezTo>
                <a:cubicBezTo>
                  <a:pt x="297067" y="587681"/>
                  <a:pt x="301648" y="577090"/>
                  <a:pt x="304800" y="566057"/>
                </a:cubicBezTo>
                <a:cubicBezTo>
                  <a:pt x="308910" y="551672"/>
                  <a:pt x="311387" y="536844"/>
                  <a:pt x="315686" y="522514"/>
                </a:cubicBezTo>
                <a:cubicBezTo>
                  <a:pt x="322281" y="500533"/>
                  <a:pt x="330201" y="478971"/>
                  <a:pt x="337458" y="457200"/>
                </a:cubicBezTo>
                <a:cubicBezTo>
                  <a:pt x="341087" y="446314"/>
                  <a:pt x="340229" y="432657"/>
                  <a:pt x="348343" y="424543"/>
                </a:cubicBezTo>
                <a:lnTo>
                  <a:pt x="370115" y="402771"/>
                </a:lnTo>
                <a:cubicBezTo>
                  <a:pt x="377372" y="381000"/>
                  <a:pt x="387385" y="359960"/>
                  <a:pt x="391886" y="337457"/>
                </a:cubicBezTo>
                <a:cubicBezTo>
                  <a:pt x="396027" y="316753"/>
                  <a:pt x="402500" y="272688"/>
                  <a:pt x="413658" y="250371"/>
                </a:cubicBezTo>
                <a:cubicBezTo>
                  <a:pt x="419509" y="238669"/>
                  <a:pt x="429578" y="229416"/>
                  <a:pt x="435429" y="217714"/>
                </a:cubicBezTo>
                <a:cubicBezTo>
                  <a:pt x="440561" y="207451"/>
                  <a:pt x="439430" y="194237"/>
                  <a:pt x="446315" y="185057"/>
                </a:cubicBezTo>
                <a:cubicBezTo>
                  <a:pt x="461710" y="164531"/>
                  <a:pt x="486510" y="151976"/>
                  <a:pt x="500743" y="130628"/>
                </a:cubicBezTo>
                <a:cubicBezTo>
                  <a:pt x="528880" y="88424"/>
                  <a:pt x="510103" y="102108"/>
                  <a:pt x="555172" y="87086"/>
                </a:cubicBezTo>
                <a:cubicBezTo>
                  <a:pt x="573268" y="68989"/>
                  <a:pt x="584880" y="54530"/>
                  <a:pt x="609600" y="43543"/>
                </a:cubicBezTo>
                <a:cubicBezTo>
                  <a:pt x="630571" y="34222"/>
                  <a:pt x="653143" y="29028"/>
                  <a:pt x="674915" y="21771"/>
                </a:cubicBezTo>
                <a:lnTo>
                  <a:pt x="707572" y="10886"/>
                </a:lnTo>
                <a:lnTo>
                  <a:pt x="740229" y="0"/>
                </a:lnTo>
                <a:cubicBezTo>
                  <a:pt x="779270" y="9760"/>
                  <a:pt x="786359" y="6346"/>
                  <a:pt x="816429" y="32657"/>
                </a:cubicBezTo>
                <a:cubicBezTo>
                  <a:pt x="835739" y="49553"/>
                  <a:pt x="852715" y="68943"/>
                  <a:pt x="870858" y="87086"/>
                </a:cubicBezTo>
                <a:cubicBezTo>
                  <a:pt x="881744" y="97972"/>
                  <a:pt x="888910" y="114875"/>
                  <a:pt x="903515" y="119743"/>
                </a:cubicBezTo>
                <a:lnTo>
                  <a:pt x="936172" y="130628"/>
                </a:lnTo>
                <a:cubicBezTo>
                  <a:pt x="943429" y="119742"/>
                  <a:pt x="947727" y="106144"/>
                  <a:pt x="957943" y="97971"/>
                </a:cubicBezTo>
                <a:cubicBezTo>
                  <a:pt x="1006600" y="59046"/>
                  <a:pt x="1004355" y="122614"/>
                  <a:pt x="1034143" y="152400"/>
                </a:cubicBezTo>
                <a:lnTo>
                  <a:pt x="1055915" y="174171"/>
                </a:lnTo>
                <a:cubicBezTo>
                  <a:pt x="1063364" y="196518"/>
                  <a:pt x="1064663" y="216646"/>
                  <a:pt x="1088572" y="228600"/>
                </a:cubicBezTo>
                <a:cubicBezTo>
                  <a:pt x="1109098" y="238863"/>
                  <a:pt x="1153886" y="250371"/>
                  <a:pt x="1153886" y="250371"/>
                </a:cubicBezTo>
                <a:cubicBezTo>
                  <a:pt x="1219693" y="233920"/>
                  <a:pt x="1183236" y="244217"/>
                  <a:pt x="1262743" y="217714"/>
                </a:cubicBezTo>
                <a:lnTo>
                  <a:pt x="1295400" y="206828"/>
                </a:lnTo>
                <a:cubicBezTo>
                  <a:pt x="1338943" y="210457"/>
                  <a:pt x="1382335" y="217714"/>
                  <a:pt x="1426029" y="217714"/>
                </a:cubicBezTo>
                <a:cubicBezTo>
                  <a:pt x="1467143" y="217714"/>
                  <a:pt x="1451716" y="202302"/>
                  <a:pt x="1480458" y="185057"/>
                </a:cubicBezTo>
                <a:cubicBezTo>
                  <a:pt x="1491616" y="178362"/>
                  <a:pt x="1548520" y="165320"/>
                  <a:pt x="1556658" y="163286"/>
                </a:cubicBezTo>
                <a:cubicBezTo>
                  <a:pt x="1608410" y="197787"/>
                  <a:pt x="1585177" y="172645"/>
                  <a:pt x="1611086" y="250371"/>
                </a:cubicBezTo>
                <a:lnTo>
                  <a:pt x="1621972" y="283028"/>
                </a:lnTo>
                <a:lnTo>
                  <a:pt x="1632858" y="315686"/>
                </a:lnTo>
                <a:cubicBezTo>
                  <a:pt x="1636486" y="337457"/>
                  <a:pt x="1631500" y="362635"/>
                  <a:pt x="1643743" y="381000"/>
                </a:cubicBezTo>
                <a:cubicBezTo>
                  <a:pt x="1650108" y="390547"/>
                  <a:pt x="1647960" y="357680"/>
                  <a:pt x="1654629" y="348343"/>
                </a:cubicBezTo>
                <a:cubicBezTo>
                  <a:pt x="1666560" y="331640"/>
                  <a:pt x="1683658" y="319314"/>
                  <a:pt x="1698172" y="304800"/>
                </a:cubicBezTo>
                <a:lnTo>
                  <a:pt x="1719943" y="283028"/>
                </a:lnTo>
                <a:cubicBezTo>
                  <a:pt x="1723572" y="272142"/>
                  <a:pt x="1724464" y="259918"/>
                  <a:pt x="1730829" y="250371"/>
                </a:cubicBezTo>
                <a:cubicBezTo>
                  <a:pt x="1739368" y="237562"/>
                  <a:pt x="1763486" y="217714"/>
                  <a:pt x="1763486" y="217714"/>
                </a:cubicBezTo>
              </a:path>
            </a:pathLst>
          </a:custGeom>
          <a:ln/>
        </p:spPr>
        <p:style>
          <a:lnRef idx="3">
            <a:schemeClr val="accent2"/>
          </a:lnRef>
          <a:fillRef idx="0">
            <a:schemeClr val="accent2"/>
          </a:fillRef>
          <a:effectRef idx="2">
            <a:schemeClr val="accent2"/>
          </a:effectRef>
          <a:fontRef idx="minor">
            <a:schemeClr val="tx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9" name="Freihandform: Form 8">
            <a:extLst>
              <a:ext uri="{FF2B5EF4-FFF2-40B4-BE49-F238E27FC236}">
                <a16:creationId xmlns:a16="http://schemas.microsoft.com/office/drawing/2014/main" id="{8AEBED15-12AF-430B-AE03-E5E12C862430}"/>
              </a:ext>
            </a:extLst>
          </p:cNvPr>
          <p:cNvSpPr/>
          <p:nvPr/>
        </p:nvSpPr>
        <p:spPr bwMode="auto">
          <a:xfrm>
            <a:off x="3559629" y="1959429"/>
            <a:ext cx="4484914" cy="968828"/>
          </a:xfrm>
          <a:custGeom>
            <a:avLst/>
            <a:gdLst>
              <a:gd name="connsiteX0" fmla="*/ 0 w 4484914"/>
              <a:gd name="connsiteY0" fmla="*/ 272142 h 968828"/>
              <a:gd name="connsiteX1" fmla="*/ 119742 w 4484914"/>
              <a:gd name="connsiteY1" fmla="*/ 370114 h 968828"/>
              <a:gd name="connsiteX2" fmla="*/ 152400 w 4484914"/>
              <a:gd name="connsiteY2" fmla="*/ 391885 h 968828"/>
              <a:gd name="connsiteX3" fmla="*/ 174171 w 4484914"/>
              <a:gd name="connsiteY3" fmla="*/ 413657 h 968828"/>
              <a:gd name="connsiteX4" fmla="*/ 206828 w 4484914"/>
              <a:gd name="connsiteY4" fmla="*/ 435428 h 968828"/>
              <a:gd name="connsiteX5" fmla="*/ 261257 w 4484914"/>
              <a:gd name="connsiteY5" fmla="*/ 478971 h 968828"/>
              <a:gd name="connsiteX6" fmla="*/ 283028 w 4484914"/>
              <a:gd name="connsiteY6" fmla="*/ 511628 h 968828"/>
              <a:gd name="connsiteX7" fmla="*/ 326571 w 4484914"/>
              <a:gd name="connsiteY7" fmla="*/ 566057 h 968828"/>
              <a:gd name="connsiteX8" fmla="*/ 348342 w 4484914"/>
              <a:gd name="connsiteY8" fmla="*/ 631371 h 968828"/>
              <a:gd name="connsiteX9" fmla="*/ 391885 w 4484914"/>
              <a:gd name="connsiteY9" fmla="*/ 674914 h 968828"/>
              <a:gd name="connsiteX10" fmla="*/ 446314 w 4484914"/>
              <a:gd name="connsiteY10" fmla="*/ 631371 h 968828"/>
              <a:gd name="connsiteX11" fmla="*/ 511628 w 4484914"/>
              <a:gd name="connsiteY11" fmla="*/ 587828 h 968828"/>
              <a:gd name="connsiteX12" fmla="*/ 533400 w 4484914"/>
              <a:gd name="connsiteY12" fmla="*/ 566057 h 968828"/>
              <a:gd name="connsiteX13" fmla="*/ 587828 w 4484914"/>
              <a:gd name="connsiteY13" fmla="*/ 620485 h 968828"/>
              <a:gd name="connsiteX14" fmla="*/ 609600 w 4484914"/>
              <a:gd name="connsiteY14" fmla="*/ 642257 h 968828"/>
              <a:gd name="connsiteX15" fmla="*/ 642257 w 4484914"/>
              <a:gd name="connsiteY15" fmla="*/ 696685 h 968828"/>
              <a:gd name="connsiteX16" fmla="*/ 674914 w 4484914"/>
              <a:gd name="connsiteY16" fmla="*/ 685800 h 968828"/>
              <a:gd name="connsiteX17" fmla="*/ 718457 w 4484914"/>
              <a:gd name="connsiteY17" fmla="*/ 642257 h 968828"/>
              <a:gd name="connsiteX18" fmla="*/ 740228 w 4484914"/>
              <a:gd name="connsiteY18" fmla="*/ 620485 h 968828"/>
              <a:gd name="connsiteX19" fmla="*/ 772885 w 4484914"/>
              <a:gd name="connsiteY19" fmla="*/ 631371 h 968828"/>
              <a:gd name="connsiteX20" fmla="*/ 794657 w 4484914"/>
              <a:gd name="connsiteY20" fmla="*/ 696685 h 968828"/>
              <a:gd name="connsiteX21" fmla="*/ 827314 w 4484914"/>
              <a:gd name="connsiteY21" fmla="*/ 794657 h 968828"/>
              <a:gd name="connsiteX22" fmla="*/ 859971 w 4484914"/>
              <a:gd name="connsiteY22" fmla="*/ 805542 h 968828"/>
              <a:gd name="connsiteX23" fmla="*/ 881742 w 4484914"/>
              <a:gd name="connsiteY23" fmla="*/ 827314 h 968828"/>
              <a:gd name="connsiteX24" fmla="*/ 947057 w 4484914"/>
              <a:gd name="connsiteY24" fmla="*/ 849085 h 968828"/>
              <a:gd name="connsiteX25" fmla="*/ 979714 w 4484914"/>
              <a:gd name="connsiteY25" fmla="*/ 827314 h 968828"/>
              <a:gd name="connsiteX26" fmla="*/ 1001485 w 4484914"/>
              <a:gd name="connsiteY26" fmla="*/ 794657 h 968828"/>
              <a:gd name="connsiteX27" fmla="*/ 1023257 w 4484914"/>
              <a:gd name="connsiteY27" fmla="*/ 772885 h 968828"/>
              <a:gd name="connsiteX28" fmla="*/ 1045028 w 4484914"/>
              <a:gd name="connsiteY28" fmla="*/ 740228 h 968828"/>
              <a:gd name="connsiteX29" fmla="*/ 1088571 w 4484914"/>
              <a:gd name="connsiteY29" fmla="*/ 696685 h 968828"/>
              <a:gd name="connsiteX30" fmla="*/ 1110342 w 4484914"/>
              <a:gd name="connsiteY30" fmla="*/ 620485 h 968828"/>
              <a:gd name="connsiteX31" fmla="*/ 1121228 w 4484914"/>
              <a:gd name="connsiteY31" fmla="*/ 533400 h 968828"/>
              <a:gd name="connsiteX32" fmla="*/ 1153885 w 4484914"/>
              <a:gd name="connsiteY32" fmla="*/ 544285 h 968828"/>
              <a:gd name="connsiteX33" fmla="*/ 1175657 w 4484914"/>
              <a:gd name="connsiteY33" fmla="*/ 566057 h 968828"/>
              <a:gd name="connsiteX34" fmla="*/ 1208314 w 4484914"/>
              <a:gd name="connsiteY34" fmla="*/ 631371 h 968828"/>
              <a:gd name="connsiteX35" fmla="*/ 1240971 w 4484914"/>
              <a:gd name="connsiteY35" fmla="*/ 783771 h 968828"/>
              <a:gd name="connsiteX36" fmla="*/ 1251857 w 4484914"/>
              <a:gd name="connsiteY36" fmla="*/ 740228 h 968828"/>
              <a:gd name="connsiteX37" fmla="*/ 1284514 w 4484914"/>
              <a:gd name="connsiteY37" fmla="*/ 642257 h 968828"/>
              <a:gd name="connsiteX38" fmla="*/ 1295400 w 4484914"/>
              <a:gd name="connsiteY38" fmla="*/ 609600 h 968828"/>
              <a:gd name="connsiteX39" fmla="*/ 1306285 w 4484914"/>
              <a:gd name="connsiteY39" fmla="*/ 576942 h 968828"/>
              <a:gd name="connsiteX40" fmla="*/ 1328057 w 4484914"/>
              <a:gd name="connsiteY40" fmla="*/ 555171 h 968828"/>
              <a:gd name="connsiteX41" fmla="*/ 1371600 w 4484914"/>
              <a:gd name="connsiteY41" fmla="*/ 468085 h 968828"/>
              <a:gd name="connsiteX42" fmla="*/ 1382485 w 4484914"/>
              <a:gd name="connsiteY42" fmla="*/ 435428 h 968828"/>
              <a:gd name="connsiteX43" fmla="*/ 1426028 w 4484914"/>
              <a:gd name="connsiteY43" fmla="*/ 489857 h 968828"/>
              <a:gd name="connsiteX44" fmla="*/ 1447800 w 4484914"/>
              <a:gd name="connsiteY44" fmla="*/ 511628 h 968828"/>
              <a:gd name="connsiteX45" fmla="*/ 1458685 w 4484914"/>
              <a:gd name="connsiteY45" fmla="*/ 544285 h 968828"/>
              <a:gd name="connsiteX46" fmla="*/ 1480457 w 4484914"/>
              <a:gd name="connsiteY46" fmla="*/ 631371 h 968828"/>
              <a:gd name="connsiteX47" fmla="*/ 1502228 w 4484914"/>
              <a:gd name="connsiteY47" fmla="*/ 696685 h 968828"/>
              <a:gd name="connsiteX48" fmla="*/ 1545771 w 4484914"/>
              <a:gd name="connsiteY48" fmla="*/ 598714 h 968828"/>
              <a:gd name="connsiteX49" fmla="*/ 1589314 w 4484914"/>
              <a:gd name="connsiteY49" fmla="*/ 555171 h 968828"/>
              <a:gd name="connsiteX50" fmla="*/ 1600200 w 4484914"/>
              <a:gd name="connsiteY50" fmla="*/ 522514 h 968828"/>
              <a:gd name="connsiteX51" fmla="*/ 1643742 w 4484914"/>
              <a:gd name="connsiteY51" fmla="*/ 468085 h 968828"/>
              <a:gd name="connsiteX52" fmla="*/ 1654628 w 4484914"/>
              <a:gd name="connsiteY52" fmla="*/ 424542 h 968828"/>
              <a:gd name="connsiteX53" fmla="*/ 1676400 w 4484914"/>
              <a:gd name="connsiteY53" fmla="*/ 446314 h 968828"/>
              <a:gd name="connsiteX54" fmla="*/ 1709057 w 4484914"/>
              <a:gd name="connsiteY54" fmla="*/ 468085 h 968828"/>
              <a:gd name="connsiteX55" fmla="*/ 1763485 w 4484914"/>
              <a:gd name="connsiteY55" fmla="*/ 544285 h 968828"/>
              <a:gd name="connsiteX56" fmla="*/ 1796142 w 4484914"/>
              <a:gd name="connsiteY56" fmla="*/ 598714 h 968828"/>
              <a:gd name="connsiteX57" fmla="*/ 1817914 w 4484914"/>
              <a:gd name="connsiteY57" fmla="*/ 620485 h 968828"/>
              <a:gd name="connsiteX58" fmla="*/ 1839685 w 4484914"/>
              <a:gd name="connsiteY58" fmla="*/ 772885 h 968828"/>
              <a:gd name="connsiteX59" fmla="*/ 1861457 w 4484914"/>
              <a:gd name="connsiteY59" fmla="*/ 838200 h 968828"/>
              <a:gd name="connsiteX60" fmla="*/ 1872342 w 4484914"/>
              <a:gd name="connsiteY60" fmla="*/ 914400 h 968828"/>
              <a:gd name="connsiteX61" fmla="*/ 1883228 w 4484914"/>
              <a:gd name="connsiteY61" fmla="*/ 957942 h 968828"/>
              <a:gd name="connsiteX62" fmla="*/ 1905000 w 4484914"/>
              <a:gd name="connsiteY62" fmla="*/ 936171 h 968828"/>
              <a:gd name="connsiteX63" fmla="*/ 1959428 w 4484914"/>
              <a:gd name="connsiteY63" fmla="*/ 892628 h 968828"/>
              <a:gd name="connsiteX64" fmla="*/ 1981200 w 4484914"/>
              <a:gd name="connsiteY64" fmla="*/ 805542 h 968828"/>
              <a:gd name="connsiteX65" fmla="*/ 2035628 w 4484914"/>
              <a:gd name="connsiteY65" fmla="*/ 707571 h 968828"/>
              <a:gd name="connsiteX66" fmla="*/ 2068285 w 4484914"/>
              <a:gd name="connsiteY66" fmla="*/ 511628 h 968828"/>
              <a:gd name="connsiteX67" fmla="*/ 2079171 w 4484914"/>
              <a:gd name="connsiteY67" fmla="*/ 478971 h 968828"/>
              <a:gd name="connsiteX68" fmla="*/ 2090057 w 4484914"/>
              <a:gd name="connsiteY68" fmla="*/ 446314 h 968828"/>
              <a:gd name="connsiteX69" fmla="*/ 2100942 w 4484914"/>
              <a:gd name="connsiteY69" fmla="*/ 293914 h 968828"/>
              <a:gd name="connsiteX70" fmla="*/ 2133600 w 4484914"/>
              <a:gd name="connsiteY70" fmla="*/ 195942 h 968828"/>
              <a:gd name="connsiteX71" fmla="*/ 2155371 w 4484914"/>
              <a:gd name="connsiteY71" fmla="*/ 108857 h 968828"/>
              <a:gd name="connsiteX72" fmla="*/ 2144485 w 4484914"/>
              <a:gd name="connsiteY72" fmla="*/ 65314 h 968828"/>
              <a:gd name="connsiteX73" fmla="*/ 2155371 w 4484914"/>
              <a:gd name="connsiteY73" fmla="*/ 0 h 968828"/>
              <a:gd name="connsiteX74" fmla="*/ 2209800 w 4484914"/>
              <a:gd name="connsiteY74" fmla="*/ 97971 h 968828"/>
              <a:gd name="connsiteX75" fmla="*/ 2220685 w 4484914"/>
              <a:gd name="connsiteY75" fmla="*/ 141514 h 968828"/>
              <a:gd name="connsiteX76" fmla="*/ 2231571 w 4484914"/>
              <a:gd name="connsiteY76" fmla="*/ 174171 h 968828"/>
              <a:gd name="connsiteX77" fmla="*/ 2242457 w 4484914"/>
              <a:gd name="connsiteY77" fmla="*/ 315685 h 968828"/>
              <a:gd name="connsiteX78" fmla="*/ 2253342 w 4484914"/>
              <a:gd name="connsiteY78" fmla="*/ 696685 h 968828"/>
              <a:gd name="connsiteX79" fmla="*/ 2275114 w 4484914"/>
              <a:gd name="connsiteY79" fmla="*/ 718457 h 968828"/>
              <a:gd name="connsiteX80" fmla="*/ 2351314 w 4484914"/>
              <a:gd name="connsiteY80" fmla="*/ 729342 h 968828"/>
              <a:gd name="connsiteX81" fmla="*/ 2438400 w 4484914"/>
              <a:gd name="connsiteY81" fmla="*/ 718457 h 968828"/>
              <a:gd name="connsiteX82" fmla="*/ 2503714 w 4484914"/>
              <a:gd name="connsiteY82" fmla="*/ 674914 h 968828"/>
              <a:gd name="connsiteX83" fmla="*/ 2536371 w 4484914"/>
              <a:gd name="connsiteY83" fmla="*/ 664028 h 968828"/>
              <a:gd name="connsiteX84" fmla="*/ 2699657 w 4484914"/>
              <a:gd name="connsiteY84" fmla="*/ 674914 h 968828"/>
              <a:gd name="connsiteX85" fmla="*/ 2797628 w 4484914"/>
              <a:gd name="connsiteY85" fmla="*/ 685800 h 968828"/>
              <a:gd name="connsiteX86" fmla="*/ 2808514 w 4484914"/>
              <a:gd name="connsiteY86" fmla="*/ 718457 h 968828"/>
              <a:gd name="connsiteX87" fmla="*/ 2852057 w 4484914"/>
              <a:gd name="connsiteY87" fmla="*/ 631371 h 968828"/>
              <a:gd name="connsiteX88" fmla="*/ 2852057 w 4484914"/>
              <a:gd name="connsiteY88" fmla="*/ 631371 h 968828"/>
              <a:gd name="connsiteX89" fmla="*/ 2873828 w 4484914"/>
              <a:gd name="connsiteY89" fmla="*/ 598714 h 968828"/>
              <a:gd name="connsiteX90" fmla="*/ 2895600 w 4484914"/>
              <a:gd name="connsiteY90" fmla="*/ 533400 h 968828"/>
              <a:gd name="connsiteX91" fmla="*/ 2939142 w 4484914"/>
              <a:gd name="connsiteY91" fmla="*/ 478971 h 968828"/>
              <a:gd name="connsiteX92" fmla="*/ 2960914 w 4484914"/>
              <a:gd name="connsiteY92" fmla="*/ 653142 h 968828"/>
              <a:gd name="connsiteX93" fmla="*/ 2982685 w 4484914"/>
              <a:gd name="connsiteY93" fmla="*/ 751114 h 968828"/>
              <a:gd name="connsiteX94" fmla="*/ 3004457 w 4484914"/>
              <a:gd name="connsiteY94" fmla="*/ 816428 h 968828"/>
              <a:gd name="connsiteX95" fmla="*/ 3026228 w 4484914"/>
              <a:gd name="connsiteY95" fmla="*/ 849085 h 968828"/>
              <a:gd name="connsiteX96" fmla="*/ 3058885 w 4484914"/>
              <a:gd name="connsiteY96" fmla="*/ 903514 h 968828"/>
              <a:gd name="connsiteX97" fmla="*/ 3069771 w 4484914"/>
              <a:gd name="connsiteY97" fmla="*/ 816428 h 968828"/>
              <a:gd name="connsiteX98" fmla="*/ 3091542 w 4484914"/>
              <a:gd name="connsiteY98" fmla="*/ 631371 h 968828"/>
              <a:gd name="connsiteX99" fmla="*/ 3113314 w 4484914"/>
              <a:gd name="connsiteY99" fmla="*/ 566057 h 968828"/>
              <a:gd name="connsiteX100" fmla="*/ 3124200 w 4484914"/>
              <a:gd name="connsiteY100" fmla="*/ 522514 h 968828"/>
              <a:gd name="connsiteX101" fmla="*/ 3135085 w 4484914"/>
              <a:gd name="connsiteY101" fmla="*/ 468085 h 968828"/>
              <a:gd name="connsiteX102" fmla="*/ 3156857 w 4484914"/>
              <a:gd name="connsiteY102" fmla="*/ 402771 h 968828"/>
              <a:gd name="connsiteX103" fmla="*/ 3167742 w 4484914"/>
              <a:gd name="connsiteY103" fmla="*/ 272142 h 968828"/>
              <a:gd name="connsiteX104" fmla="*/ 3189514 w 4484914"/>
              <a:gd name="connsiteY104" fmla="*/ 206828 h 968828"/>
              <a:gd name="connsiteX105" fmla="*/ 3243942 w 4484914"/>
              <a:gd name="connsiteY105" fmla="*/ 217714 h 968828"/>
              <a:gd name="connsiteX106" fmla="*/ 3331028 w 4484914"/>
              <a:gd name="connsiteY106" fmla="*/ 326571 h 968828"/>
              <a:gd name="connsiteX107" fmla="*/ 3374571 w 4484914"/>
              <a:gd name="connsiteY107" fmla="*/ 370114 h 968828"/>
              <a:gd name="connsiteX108" fmla="*/ 3385457 w 4484914"/>
              <a:gd name="connsiteY108" fmla="*/ 413657 h 968828"/>
              <a:gd name="connsiteX109" fmla="*/ 3407228 w 4484914"/>
              <a:gd name="connsiteY109" fmla="*/ 478971 h 968828"/>
              <a:gd name="connsiteX110" fmla="*/ 3418114 w 4484914"/>
              <a:gd name="connsiteY110" fmla="*/ 555171 h 968828"/>
              <a:gd name="connsiteX111" fmla="*/ 3439885 w 4484914"/>
              <a:gd name="connsiteY111" fmla="*/ 642257 h 968828"/>
              <a:gd name="connsiteX112" fmla="*/ 3461657 w 4484914"/>
              <a:gd name="connsiteY112" fmla="*/ 576942 h 968828"/>
              <a:gd name="connsiteX113" fmla="*/ 3483428 w 4484914"/>
              <a:gd name="connsiteY113" fmla="*/ 457200 h 968828"/>
              <a:gd name="connsiteX114" fmla="*/ 3505200 w 4484914"/>
              <a:gd name="connsiteY114" fmla="*/ 424542 h 968828"/>
              <a:gd name="connsiteX115" fmla="*/ 3526971 w 4484914"/>
              <a:gd name="connsiteY115" fmla="*/ 359228 h 968828"/>
              <a:gd name="connsiteX116" fmla="*/ 3537857 w 4484914"/>
              <a:gd name="connsiteY116" fmla="*/ 326571 h 968828"/>
              <a:gd name="connsiteX117" fmla="*/ 3559628 w 4484914"/>
              <a:gd name="connsiteY117" fmla="*/ 402771 h 968828"/>
              <a:gd name="connsiteX118" fmla="*/ 3570514 w 4484914"/>
              <a:gd name="connsiteY118" fmla="*/ 457200 h 968828"/>
              <a:gd name="connsiteX119" fmla="*/ 3635828 w 4484914"/>
              <a:gd name="connsiteY119" fmla="*/ 500742 h 968828"/>
              <a:gd name="connsiteX120" fmla="*/ 3646714 w 4484914"/>
              <a:gd name="connsiteY120" fmla="*/ 533400 h 968828"/>
              <a:gd name="connsiteX121" fmla="*/ 3668485 w 4484914"/>
              <a:gd name="connsiteY121" fmla="*/ 566057 h 968828"/>
              <a:gd name="connsiteX122" fmla="*/ 3690257 w 4484914"/>
              <a:gd name="connsiteY122" fmla="*/ 631371 h 968828"/>
              <a:gd name="connsiteX123" fmla="*/ 3712028 w 4484914"/>
              <a:gd name="connsiteY123" fmla="*/ 598714 h 968828"/>
              <a:gd name="connsiteX124" fmla="*/ 3733800 w 4484914"/>
              <a:gd name="connsiteY124" fmla="*/ 489857 h 968828"/>
              <a:gd name="connsiteX125" fmla="*/ 3766457 w 4484914"/>
              <a:gd name="connsiteY125" fmla="*/ 391885 h 968828"/>
              <a:gd name="connsiteX126" fmla="*/ 3788228 w 4484914"/>
              <a:gd name="connsiteY126" fmla="*/ 315685 h 968828"/>
              <a:gd name="connsiteX127" fmla="*/ 3810000 w 4484914"/>
              <a:gd name="connsiteY127" fmla="*/ 250371 h 968828"/>
              <a:gd name="connsiteX128" fmla="*/ 3831771 w 4484914"/>
              <a:gd name="connsiteY128" fmla="*/ 315685 h 968828"/>
              <a:gd name="connsiteX129" fmla="*/ 3853542 w 4484914"/>
              <a:gd name="connsiteY129" fmla="*/ 348342 h 968828"/>
              <a:gd name="connsiteX130" fmla="*/ 3886200 w 4484914"/>
              <a:gd name="connsiteY130" fmla="*/ 413657 h 968828"/>
              <a:gd name="connsiteX131" fmla="*/ 3897085 w 4484914"/>
              <a:gd name="connsiteY131" fmla="*/ 468085 h 968828"/>
              <a:gd name="connsiteX132" fmla="*/ 3907971 w 4484914"/>
              <a:gd name="connsiteY132" fmla="*/ 555171 h 968828"/>
              <a:gd name="connsiteX133" fmla="*/ 3940628 w 4484914"/>
              <a:gd name="connsiteY133" fmla="*/ 653142 h 968828"/>
              <a:gd name="connsiteX134" fmla="*/ 3951514 w 4484914"/>
              <a:gd name="connsiteY134" fmla="*/ 685800 h 968828"/>
              <a:gd name="connsiteX135" fmla="*/ 3995057 w 4484914"/>
              <a:gd name="connsiteY135" fmla="*/ 751114 h 968828"/>
              <a:gd name="connsiteX136" fmla="*/ 4016828 w 4484914"/>
              <a:gd name="connsiteY136" fmla="*/ 816428 h 968828"/>
              <a:gd name="connsiteX137" fmla="*/ 4027714 w 4484914"/>
              <a:gd name="connsiteY137" fmla="*/ 849085 h 968828"/>
              <a:gd name="connsiteX138" fmla="*/ 4038600 w 4484914"/>
              <a:gd name="connsiteY138" fmla="*/ 903514 h 968828"/>
              <a:gd name="connsiteX139" fmla="*/ 4060371 w 4484914"/>
              <a:gd name="connsiteY139" fmla="*/ 968828 h 968828"/>
              <a:gd name="connsiteX140" fmla="*/ 4103914 w 4484914"/>
              <a:gd name="connsiteY140" fmla="*/ 914400 h 968828"/>
              <a:gd name="connsiteX141" fmla="*/ 4136571 w 4484914"/>
              <a:gd name="connsiteY141" fmla="*/ 903514 h 968828"/>
              <a:gd name="connsiteX142" fmla="*/ 4212771 w 4484914"/>
              <a:gd name="connsiteY142" fmla="*/ 859971 h 968828"/>
              <a:gd name="connsiteX143" fmla="*/ 4245428 w 4484914"/>
              <a:gd name="connsiteY143" fmla="*/ 827314 h 968828"/>
              <a:gd name="connsiteX144" fmla="*/ 4278085 w 4484914"/>
              <a:gd name="connsiteY144" fmla="*/ 805542 h 968828"/>
              <a:gd name="connsiteX145" fmla="*/ 4299857 w 4484914"/>
              <a:gd name="connsiteY145" fmla="*/ 783771 h 968828"/>
              <a:gd name="connsiteX146" fmla="*/ 4332514 w 4484914"/>
              <a:gd name="connsiteY146" fmla="*/ 762000 h 968828"/>
              <a:gd name="connsiteX147" fmla="*/ 4354285 w 4484914"/>
              <a:gd name="connsiteY147" fmla="*/ 740228 h 968828"/>
              <a:gd name="connsiteX148" fmla="*/ 4376057 w 4484914"/>
              <a:gd name="connsiteY148" fmla="*/ 707571 h 968828"/>
              <a:gd name="connsiteX149" fmla="*/ 4408714 w 4484914"/>
              <a:gd name="connsiteY149" fmla="*/ 696685 h 968828"/>
              <a:gd name="connsiteX150" fmla="*/ 4474028 w 4484914"/>
              <a:gd name="connsiteY150" fmla="*/ 653142 h 968828"/>
              <a:gd name="connsiteX151" fmla="*/ 4484914 w 4484914"/>
              <a:gd name="connsiteY151" fmla="*/ 653142 h 96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484914" h="968828">
                <a:moveTo>
                  <a:pt x="0" y="272142"/>
                </a:moveTo>
                <a:cubicBezTo>
                  <a:pt x="39914" y="304799"/>
                  <a:pt x="79190" y="338252"/>
                  <a:pt x="119742" y="370114"/>
                </a:cubicBezTo>
                <a:cubicBezTo>
                  <a:pt x="130030" y="378197"/>
                  <a:pt x="142184" y="383712"/>
                  <a:pt x="152400" y="391885"/>
                </a:cubicBezTo>
                <a:cubicBezTo>
                  <a:pt x="160414" y="398296"/>
                  <a:pt x="166157" y="407246"/>
                  <a:pt x="174171" y="413657"/>
                </a:cubicBezTo>
                <a:cubicBezTo>
                  <a:pt x="184387" y="421830"/>
                  <a:pt x="196612" y="427255"/>
                  <a:pt x="206828" y="435428"/>
                </a:cubicBezTo>
                <a:cubicBezTo>
                  <a:pt x="284384" y="497473"/>
                  <a:pt x="160744" y="411963"/>
                  <a:pt x="261257" y="478971"/>
                </a:cubicBezTo>
                <a:cubicBezTo>
                  <a:pt x="268514" y="489857"/>
                  <a:pt x="274855" y="501412"/>
                  <a:pt x="283028" y="511628"/>
                </a:cubicBezTo>
                <a:cubicBezTo>
                  <a:pt x="305648" y="539903"/>
                  <a:pt x="309818" y="528363"/>
                  <a:pt x="326571" y="566057"/>
                </a:cubicBezTo>
                <a:cubicBezTo>
                  <a:pt x="335891" y="587028"/>
                  <a:pt x="332115" y="615144"/>
                  <a:pt x="348342" y="631371"/>
                </a:cubicBezTo>
                <a:lnTo>
                  <a:pt x="391885" y="674914"/>
                </a:lnTo>
                <a:cubicBezTo>
                  <a:pt x="455227" y="611572"/>
                  <a:pt x="363921" y="700032"/>
                  <a:pt x="446314" y="631371"/>
                </a:cubicBezTo>
                <a:cubicBezTo>
                  <a:pt x="500676" y="586070"/>
                  <a:pt x="454236" y="606959"/>
                  <a:pt x="511628" y="587828"/>
                </a:cubicBezTo>
                <a:cubicBezTo>
                  <a:pt x="518885" y="580571"/>
                  <a:pt x="523137" y="566057"/>
                  <a:pt x="533400" y="566057"/>
                </a:cubicBezTo>
                <a:cubicBezTo>
                  <a:pt x="559526" y="566057"/>
                  <a:pt x="576216" y="605970"/>
                  <a:pt x="587828" y="620485"/>
                </a:cubicBezTo>
                <a:cubicBezTo>
                  <a:pt x="594239" y="628499"/>
                  <a:pt x="602343" y="635000"/>
                  <a:pt x="609600" y="642257"/>
                </a:cubicBezTo>
                <a:cubicBezTo>
                  <a:pt x="614185" y="656013"/>
                  <a:pt x="620909" y="692415"/>
                  <a:pt x="642257" y="696685"/>
                </a:cubicBezTo>
                <a:cubicBezTo>
                  <a:pt x="653509" y="698935"/>
                  <a:pt x="664028" y="689428"/>
                  <a:pt x="674914" y="685800"/>
                </a:cubicBezTo>
                <a:lnTo>
                  <a:pt x="718457" y="642257"/>
                </a:lnTo>
                <a:lnTo>
                  <a:pt x="740228" y="620485"/>
                </a:lnTo>
                <a:cubicBezTo>
                  <a:pt x="751114" y="624114"/>
                  <a:pt x="766216" y="622034"/>
                  <a:pt x="772885" y="631371"/>
                </a:cubicBezTo>
                <a:cubicBezTo>
                  <a:pt x="786224" y="650045"/>
                  <a:pt x="794657" y="696685"/>
                  <a:pt x="794657" y="696685"/>
                </a:cubicBezTo>
                <a:cubicBezTo>
                  <a:pt x="800757" y="739389"/>
                  <a:pt x="789894" y="772205"/>
                  <a:pt x="827314" y="794657"/>
                </a:cubicBezTo>
                <a:cubicBezTo>
                  <a:pt x="837153" y="800560"/>
                  <a:pt x="849085" y="801914"/>
                  <a:pt x="859971" y="805542"/>
                </a:cubicBezTo>
                <a:cubicBezTo>
                  <a:pt x="867228" y="812799"/>
                  <a:pt x="872562" y="822724"/>
                  <a:pt x="881742" y="827314"/>
                </a:cubicBezTo>
                <a:cubicBezTo>
                  <a:pt x="902268" y="837577"/>
                  <a:pt x="947057" y="849085"/>
                  <a:pt x="947057" y="849085"/>
                </a:cubicBezTo>
                <a:cubicBezTo>
                  <a:pt x="957943" y="841828"/>
                  <a:pt x="970463" y="836565"/>
                  <a:pt x="979714" y="827314"/>
                </a:cubicBezTo>
                <a:cubicBezTo>
                  <a:pt x="988965" y="818063"/>
                  <a:pt x="993312" y="804873"/>
                  <a:pt x="1001485" y="794657"/>
                </a:cubicBezTo>
                <a:cubicBezTo>
                  <a:pt x="1007896" y="786643"/>
                  <a:pt x="1016846" y="780899"/>
                  <a:pt x="1023257" y="772885"/>
                </a:cubicBezTo>
                <a:cubicBezTo>
                  <a:pt x="1031430" y="762669"/>
                  <a:pt x="1036514" y="750161"/>
                  <a:pt x="1045028" y="740228"/>
                </a:cubicBezTo>
                <a:cubicBezTo>
                  <a:pt x="1058386" y="724643"/>
                  <a:pt x="1088571" y="696685"/>
                  <a:pt x="1088571" y="696685"/>
                </a:cubicBezTo>
                <a:cubicBezTo>
                  <a:pt x="1097201" y="670796"/>
                  <a:pt x="1105785" y="647829"/>
                  <a:pt x="1110342" y="620485"/>
                </a:cubicBezTo>
                <a:cubicBezTo>
                  <a:pt x="1115151" y="591629"/>
                  <a:pt x="1117599" y="562428"/>
                  <a:pt x="1121228" y="533400"/>
                </a:cubicBezTo>
                <a:cubicBezTo>
                  <a:pt x="1132114" y="537028"/>
                  <a:pt x="1144046" y="538382"/>
                  <a:pt x="1153885" y="544285"/>
                </a:cubicBezTo>
                <a:cubicBezTo>
                  <a:pt x="1162686" y="549565"/>
                  <a:pt x="1169246" y="558043"/>
                  <a:pt x="1175657" y="566057"/>
                </a:cubicBezTo>
                <a:cubicBezTo>
                  <a:pt x="1196156" y="591681"/>
                  <a:pt x="1199989" y="600845"/>
                  <a:pt x="1208314" y="631371"/>
                </a:cubicBezTo>
                <a:cubicBezTo>
                  <a:pt x="1231562" y="716614"/>
                  <a:pt x="1228025" y="706096"/>
                  <a:pt x="1240971" y="783771"/>
                </a:cubicBezTo>
                <a:cubicBezTo>
                  <a:pt x="1244600" y="769257"/>
                  <a:pt x="1247558" y="754558"/>
                  <a:pt x="1251857" y="740228"/>
                </a:cubicBezTo>
                <a:cubicBezTo>
                  <a:pt x="1251867" y="740193"/>
                  <a:pt x="1279065" y="658603"/>
                  <a:pt x="1284514" y="642257"/>
                </a:cubicBezTo>
                <a:lnTo>
                  <a:pt x="1295400" y="609600"/>
                </a:lnTo>
                <a:cubicBezTo>
                  <a:pt x="1299029" y="598714"/>
                  <a:pt x="1298171" y="585056"/>
                  <a:pt x="1306285" y="576942"/>
                </a:cubicBezTo>
                <a:lnTo>
                  <a:pt x="1328057" y="555171"/>
                </a:lnTo>
                <a:cubicBezTo>
                  <a:pt x="1353074" y="480120"/>
                  <a:pt x="1333601" y="506084"/>
                  <a:pt x="1371600" y="468085"/>
                </a:cubicBezTo>
                <a:cubicBezTo>
                  <a:pt x="1375228" y="457199"/>
                  <a:pt x="1371353" y="438211"/>
                  <a:pt x="1382485" y="435428"/>
                </a:cubicBezTo>
                <a:cubicBezTo>
                  <a:pt x="1416420" y="426945"/>
                  <a:pt x="1418257" y="476906"/>
                  <a:pt x="1426028" y="489857"/>
                </a:cubicBezTo>
                <a:cubicBezTo>
                  <a:pt x="1431309" y="498658"/>
                  <a:pt x="1440543" y="504371"/>
                  <a:pt x="1447800" y="511628"/>
                </a:cubicBezTo>
                <a:cubicBezTo>
                  <a:pt x="1451428" y="522514"/>
                  <a:pt x="1455666" y="533215"/>
                  <a:pt x="1458685" y="544285"/>
                </a:cubicBezTo>
                <a:cubicBezTo>
                  <a:pt x="1466558" y="573153"/>
                  <a:pt x="1470995" y="602984"/>
                  <a:pt x="1480457" y="631371"/>
                </a:cubicBezTo>
                <a:lnTo>
                  <a:pt x="1502228" y="696685"/>
                </a:lnTo>
                <a:cubicBezTo>
                  <a:pt x="1517133" y="651972"/>
                  <a:pt x="1517544" y="631646"/>
                  <a:pt x="1545771" y="598714"/>
                </a:cubicBezTo>
                <a:cubicBezTo>
                  <a:pt x="1559129" y="583129"/>
                  <a:pt x="1589314" y="555171"/>
                  <a:pt x="1589314" y="555171"/>
                </a:cubicBezTo>
                <a:cubicBezTo>
                  <a:pt x="1592943" y="544285"/>
                  <a:pt x="1595068" y="532777"/>
                  <a:pt x="1600200" y="522514"/>
                </a:cubicBezTo>
                <a:cubicBezTo>
                  <a:pt x="1613932" y="495050"/>
                  <a:pt x="1623493" y="488335"/>
                  <a:pt x="1643742" y="468085"/>
                </a:cubicBezTo>
                <a:cubicBezTo>
                  <a:pt x="1647371" y="453571"/>
                  <a:pt x="1642179" y="432841"/>
                  <a:pt x="1654628" y="424542"/>
                </a:cubicBezTo>
                <a:cubicBezTo>
                  <a:pt x="1663168" y="418849"/>
                  <a:pt x="1668386" y="439903"/>
                  <a:pt x="1676400" y="446314"/>
                </a:cubicBezTo>
                <a:cubicBezTo>
                  <a:pt x="1686616" y="454487"/>
                  <a:pt x="1698171" y="460828"/>
                  <a:pt x="1709057" y="468085"/>
                </a:cubicBezTo>
                <a:cubicBezTo>
                  <a:pt x="1734456" y="544286"/>
                  <a:pt x="1709056" y="526143"/>
                  <a:pt x="1763485" y="544285"/>
                </a:cubicBezTo>
                <a:cubicBezTo>
                  <a:pt x="1818653" y="599453"/>
                  <a:pt x="1753746" y="528055"/>
                  <a:pt x="1796142" y="598714"/>
                </a:cubicBezTo>
                <a:cubicBezTo>
                  <a:pt x="1801422" y="607515"/>
                  <a:pt x="1810657" y="613228"/>
                  <a:pt x="1817914" y="620485"/>
                </a:cubicBezTo>
                <a:cubicBezTo>
                  <a:pt x="1848302" y="711648"/>
                  <a:pt x="1803912" y="570169"/>
                  <a:pt x="1839685" y="772885"/>
                </a:cubicBezTo>
                <a:cubicBezTo>
                  <a:pt x="1843673" y="795485"/>
                  <a:pt x="1861457" y="838200"/>
                  <a:pt x="1861457" y="838200"/>
                </a:cubicBezTo>
                <a:cubicBezTo>
                  <a:pt x="1865085" y="863600"/>
                  <a:pt x="1867752" y="889156"/>
                  <a:pt x="1872342" y="914400"/>
                </a:cubicBezTo>
                <a:cubicBezTo>
                  <a:pt x="1875018" y="929119"/>
                  <a:pt x="1870780" y="949644"/>
                  <a:pt x="1883228" y="957942"/>
                </a:cubicBezTo>
                <a:cubicBezTo>
                  <a:pt x="1891768" y="963635"/>
                  <a:pt x="1896986" y="942582"/>
                  <a:pt x="1905000" y="936171"/>
                </a:cubicBezTo>
                <a:cubicBezTo>
                  <a:pt x="1973649" y="881253"/>
                  <a:pt x="1906870" y="945188"/>
                  <a:pt x="1959428" y="892628"/>
                </a:cubicBezTo>
                <a:cubicBezTo>
                  <a:pt x="1962444" y="877548"/>
                  <a:pt x="1970740" y="824371"/>
                  <a:pt x="1981200" y="805542"/>
                </a:cubicBezTo>
                <a:cubicBezTo>
                  <a:pt x="2043585" y="693247"/>
                  <a:pt x="2010995" y="781467"/>
                  <a:pt x="2035628" y="707571"/>
                </a:cubicBezTo>
                <a:cubicBezTo>
                  <a:pt x="2048420" y="554076"/>
                  <a:pt x="2032697" y="618392"/>
                  <a:pt x="2068285" y="511628"/>
                </a:cubicBezTo>
                <a:lnTo>
                  <a:pt x="2079171" y="478971"/>
                </a:lnTo>
                <a:lnTo>
                  <a:pt x="2090057" y="446314"/>
                </a:lnTo>
                <a:cubicBezTo>
                  <a:pt x="2093685" y="395514"/>
                  <a:pt x="2093387" y="344280"/>
                  <a:pt x="2100942" y="293914"/>
                </a:cubicBezTo>
                <a:cubicBezTo>
                  <a:pt x="2114006" y="206822"/>
                  <a:pt x="2121626" y="255818"/>
                  <a:pt x="2133600" y="195942"/>
                </a:cubicBezTo>
                <a:cubicBezTo>
                  <a:pt x="2146735" y="130262"/>
                  <a:pt x="2138634" y="159066"/>
                  <a:pt x="2155371" y="108857"/>
                </a:cubicBezTo>
                <a:cubicBezTo>
                  <a:pt x="2151742" y="94343"/>
                  <a:pt x="2144485" y="80275"/>
                  <a:pt x="2144485" y="65314"/>
                </a:cubicBezTo>
                <a:cubicBezTo>
                  <a:pt x="2144485" y="43242"/>
                  <a:pt x="2133299" y="0"/>
                  <a:pt x="2155371" y="0"/>
                </a:cubicBezTo>
                <a:cubicBezTo>
                  <a:pt x="2177647" y="0"/>
                  <a:pt x="2202757" y="73320"/>
                  <a:pt x="2209800" y="97971"/>
                </a:cubicBezTo>
                <a:cubicBezTo>
                  <a:pt x="2213910" y="112356"/>
                  <a:pt x="2216575" y="127129"/>
                  <a:pt x="2220685" y="141514"/>
                </a:cubicBezTo>
                <a:cubicBezTo>
                  <a:pt x="2223837" y="152547"/>
                  <a:pt x="2227942" y="163285"/>
                  <a:pt x="2231571" y="174171"/>
                </a:cubicBezTo>
                <a:cubicBezTo>
                  <a:pt x="2235200" y="221342"/>
                  <a:pt x="2240487" y="268415"/>
                  <a:pt x="2242457" y="315685"/>
                </a:cubicBezTo>
                <a:cubicBezTo>
                  <a:pt x="2247746" y="442627"/>
                  <a:pt x="2243074" y="570049"/>
                  <a:pt x="2253342" y="696685"/>
                </a:cubicBezTo>
                <a:cubicBezTo>
                  <a:pt x="2254171" y="706915"/>
                  <a:pt x="2265377" y="715211"/>
                  <a:pt x="2275114" y="718457"/>
                </a:cubicBezTo>
                <a:cubicBezTo>
                  <a:pt x="2299455" y="726571"/>
                  <a:pt x="2325914" y="725714"/>
                  <a:pt x="2351314" y="729342"/>
                </a:cubicBezTo>
                <a:cubicBezTo>
                  <a:pt x="2380343" y="725714"/>
                  <a:pt x="2410850" y="728296"/>
                  <a:pt x="2438400" y="718457"/>
                </a:cubicBezTo>
                <a:cubicBezTo>
                  <a:pt x="2463042" y="709657"/>
                  <a:pt x="2478891" y="683189"/>
                  <a:pt x="2503714" y="674914"/>
                </a:cubicBezTo>
                <a:lnTo>
                  <a:pt x="2536371" y="664028"/>
                </a:lnTo>
                <a:lnTo>
                  <a:pt x="2699657" y="674914"/>
                </a:lnTo>
                <a:cubicBezTo>
                  <a:pt x="2732401" y="677643"/>
                  <a:pt x="2767120" y="673597"/>
                  <a:pt x="2797628" y="685800"/>
                </a:cubicBezTo>
                <a:cubicBezTo>
                  <a:pt x="2808282" y="690062"/>
                  <a:pt x="2804885" y="707571"/>
                  <a:pt x="2808514" y="718457"/>
                </a:cubicBezTo>
                <a:cubicBezTo>
                  <a:pt x="2846512" y="680457"/>
                  <a:pt x="2827039" y="706421"/>
                  <a:pt x="2852057" y="631371"/>
                </a:cubicBezTo>
                <a:lnTo>
                  <a:pt x="2852057" y="631371"/>
                </a:lnTo>
                <a:cubicBezTo>
                  <a:pt x="2859314" y="620485"/>
                  <a:pt x="2868515" y="610669"/>
                  <a:pt x="2873828" y="598714"/>
                </a:cubicBezTo>
                <a:cubicBezTo>
                  <a:pt x="2883149" y="577743"/>
                  <a:pt x="2879373" y="549628"/>
                  <a:pt x="2895600" y="533400"/>
                </a:cubicBezTo>
                <a:cubicBezTo>
                  <a:pt x="2926622" y="502377"/>
                  <a:pt x="2911678" y="520168"/>
                  <a:pt x="2939142" y="478971"/>
                </a:cubicBezTo>
                <a:cubicBezTo>
                  <a:pt x="2963855" y="577823"/>
                  <a:pt x="2939352" y="469873"/>
                  <a:pt x="2960914" y="653142"/>
                </a:cubicBezTo>
                <a:cubicBezTo>
                  <a:pt x="2962918" y="670175"/>
                  <a:pt x="2976867" y="731722"/>
                  <a:pt x="2982685" y="751114"/>
                </a:cubicBezTo>
                <a:cubicBezTo>
                  <a:pt x="2989279" y="773095"/>
                  <a:pt x="2991727" y="797333"/>
                  <a:pt x="3004457" y="816428"/>
                </a:cubicBezTo>
                <a:cubicBezTo>
                  <a:pt x="3011714" y="827314"/>
                  <a:pt x="3020377" y="837383"/>
                  <a:pt x="3026228" y="849085"/>
                </a:cubicBezTo>
                <a:cubicBezTo>
                  <a:pt x="3054491" y="905610"/>
                  <a:pt x="3016361" y="860988"/>
                  <a:pt x="3058885" y="903514"/>
                </a:cubicBezTo>
                <a:cubicBezTo>
                  <a:pt x="3062514" y="874485"/>
                  <a:pt x="3066708" y="845522"/>
                  <a:pt x="3069771" y="816428"/>
                </a:cubicBezTo>
                <a:cubicBezTo>
                  <a:pt x="3074629" y="770281"/>
                  <a:pt x="3078489" y="683584"/>
                  <a:pt x="3091542" y="631371"/>
                </a:cubicBezTo>
                <a:cubicBezTo>
                  <a:pt x="3097108" y="609107"/>
                  <a:pt x="3107748" y="588321"/>
                  <a:pt x="3113314" y="566057"/>
                </a:cubicBezTo>
                <a:cubicBezTo>
                  <a:pt x="3116943" y="551543"/>
                  <a:pt x="3120955" y="537119"/>
                  <a:pt x="3124200" y="522514"/>
                </a:cubicBezTo>
                <a:cubicBezTo>
                  <a:pt x="3128214" y="504452"/>
                  <a:pt x="3130217" y="485935"/>
                  <a:pt x="3135085" y="468085"/>
                </a:cubicBezTo>
                <a:cubicBezTo>
                  <a:pt x="3141123" y="445945"/>
                  <a:pt x="3156857" y="402771"/>
                  <a:pt x="3156857" y="402771"/>
                </a:cubicBezTo>
                <a:cubicBezTo>
                  <a:pt x="3160485" y="359228"/>
                  <a:pt x="3160559" y="315241"/>
                  <a:pt x="3167742" y="272142"/>
                </a:cubicBezTo>
                <a:cubicBezTo>
                  <a:pt x="3171515" y="249505"/>
                  <a:pt x="3189514" y="206828"/>
                  <a:pt x="3189514" y="206828"/>
                </a:cubicBezTo>
                <a:cubicBezTo>
                  <a:pt x="3207657" y="210457"/>
                  <a:pt x="3227768" y="208729"/>
                  <a:pt x="3243942" y="217714"/>
                </a:cubicBezTo>
                <a:cubicBezTo>
                  <a:pt x="3292418" y="244645"/>
                  <a:pt x="3293396" y="288939"/>
                  <a:pt x="3331028" y="326571"/>
                </a:cubicBezTo>
                <a:lnTo>
                  <a:pt x="3374571" y="370114"/>
                </a:lnTo>
                <a:cubicBezTo>
                  <a:pt x="3378200" y="384628"/>
                  <a:pt x="3381158" y="399327"/>
                  <a:pt x="3385457" y="413657"/>
                </a:cubicBezTo>
                <a:cubicBezTo>
                  <a:pt x="3392051" y="435638"/>
                  <a:pt x="3407228" y="478971"/>
                  <a:pt x="3407228" y="478971"/>
                </a:cubicBezTo>
                <a:cubicBezTo>
                  <a:pt x="3410857" y="504371"/>
                  <a:pt x="3413082" y="530011"/>
                  <a:pt x="3418114" y="555171"/>
                </a:cubicBezTo>
                <a:cubicBezTo>
                  <a:pt x="3423982" y="584512"/>
                  <a:pt x="3439885" y="642257"/>
                  <a:pt x="3439885" y="642257"/>
                </a:cubicBezTo>
                <a:cubicBezTo>
                  <a:pt x="3447142" y="620485"/>
                  <a:pt x="3458412" y="599661"/>
                  <a:pt x="3461657" y="576942"/>
                </a:cubicBezTo>
                <a:cubicBezTo>
                  <a:pt x="3464180" y="559279"/>
                  <a:pt x="3472428" y="482866"/>
                  <a:pt x="3483428" y="457200"/>
                </a:cubicBezTo>
                <a:cubicBezTo>
                  <a:pt x="3488582" y="445175"/>
                  <a:pt x="3497943" y="435428"/>
                  <a:pt x="3505200" y="424542"/>
                </a:cubicBezTo>
                <a:lnTo>
                  <a:pt x="3526971" y="359228"/>
                </a:lnTo>
                <a:lnTo>
                  <a:pt x="3537857" y="326571"/>
                </a:lnTo>
                <a:cubicBezTo>
                  <a:pt x="3549978" y="362935"/>
                  <a:pt x="3550516" y="361769"/>
                  <a:pt x="3559628" y="402771"/>
                </a:cubicBezTo>
                <a:cubicBezTo>
                  <a:pt x="3563642" y="420833"/>
                  <a:pt x="3559155" y="442595"/>
                  <a:pt x="3570514" y="457200"/>
                </a:cubicBezTo>
                <a:cubicBezTo>
                  <a:pt x="3586578" y="477854"/>
                  <a:pt x="3635828" y="500742"/>
                  <a:pt x="3635828" y="500742"/>
                </a:cubicBezTo>
                <a:cubicBezTo>
                  <a:pt x="3639457" y="511628"/>
                  <a:pt x="3641582" y="523137"/>
                  <a:pt x="3646714" y="533400"/>
                </a:cubicBezTo>
                <a:cubicBezTo>
                  <a:pt x="3652565" y="545102"/>
                  <a:pt x="3663172" y="554102"/>
                  <a:pt x="3668485" y="566057"/>
                </a:cubicBezTo>
                <a:cubicBezTo>
                  <a:pt x="3677806" y="587028"/>
                  <a:pt x="3690257" y="631371"/>
                  <a:pt x="3690257" y="631371"/>
                </a:cubicBezTo>
                <a:cubicBezTo>
                  <a:pt x="3697514" y="620485"/>
                  <a:pt x="3706177" y="610416"/>
                  <a:pt x="3712028" y="598714"/>
                </a:cubicBezTo>
                <a:cubicBezTo>
                  <a:pt x="3729279" y="564213"/>
                  <a:pt x="3725203" y="527111"/>
                  <a:pt x="3733800" y="489857"/>
                </a:cubicBezTo>
                <a:cubicBezTo>
                  <a:pt x="3733805" y="489837"/>
                  <a:pt x="3761011" y="408224"/>
                  <a:pt x="3766457" y="391885"/>
                </a:cubicBezTo>
                <a:cubicBezTo>
                  <a:pt x="3803042" y="282128"/>
                  <a:pt x="3747218" y="452381"/>
                  <a:pt x="3788228" y="315685"/>
                </a:cubicBezTo>
                <a:cubicBezTo>
                  <a:pt x="3794823" y="293704"/>
                  <a:pt x="3810000" y="250371"/>
                  <a:pt x="3810000" y="250371"/>
                </a:cubicBezTo>
                <a:cubicBezTo>
                  <a:pt x="3817257" y="272142"/>
                  <a:pt x="3819041" y="296590"/>
                  <a:pt x="3831771" y="315685"/>
                </a:cubicBezTo>
                <a:cubicBezTo>
                  <a:pt x="3839028" y="326571"/>
                  <a:pt x="3847691" y="336640"/>
                  <a:pt x="3853542" y="348342"/>
                </a:cubicBezTo>
                <a:cubicBezTo>
                  <a:pt x="3898606" y="438472"/>
                  <a:pt x="3823812" y="320077"/>
                  <a:pt x="3886200" y="413657"/>
                </a:cubicBezTo>
                <a:cubicBezTo>
                  <a:pt x="3889828" y="431800"/>
                  <a:pt x="3894272" y="449798"/>
                  <a:pt x="3897085" y="468085"/>
                </a:cubicBezTo>
                <a:cubicBezTo>
                  <a:pt x="3901533" y="496999"/>
                  <a:pt x="3901841" y="526566"/>
                  <a:pt x="3907971" y="555171"/>
                </a:cubicBezTo>
                <a:cubicBezTo>
                  <a:pt x="3907973" y="555182"/>
                  <a:pt x="3935183" y="636808"/>
                  <a:pt x="3940628" y="653142"/>
                </a:cubicBezTo>
                <a:cubicBezTo>
                  <a:pt x="3944257" y="664028"/>
                  <a:pt x="3945149" y="676252"/>
                  <a:pt x="3951514" y="685800"/>
                </a:cubicBezTo>
                <a:lnTo>
                  <a:pt x="3995057" y="751114"/>
                </a:lnTo>
                <a:lnTo>
                  <a:pt x="4016828" y="816428"/>
                </a:lnTo>
                <a:cubicBezTo>
                  <a:pt x="4020457" y="827314"/>
                  <a:pt x="4025464" y="837833"/>
                  <a:pt x="4027714" y="849085"/>
                </a:cubicBezTo>
                <a:cubicBezTo>
                  <a:pt x="4031343" y="867228"/>
                  <a:pt x="4033732" y="885664"/>
                  <a:pt x="4038600" y="903514"/>
                </a:cubicBezTo>
                <a:cubicBezTo>
                  <a:pt x="4044638" y="925654"/>
                  <a:pt x="4060371" y="968828"/>
                  <a:pt x="4060371" y="968828"/>
                </a:cubicBezTo>
                <a:cubicBezTo>
                  <a:pt x="4070261" y="953993"/>
                  <a:pt x="4086677" y="924742"/>
                  <a:pt x="4103914" y="914400"/>
                </a:cubicBezTo>
                <a:cubicBezTo>
                  <a:pt x="4113753" y="908496"/>
                  <a:pt x="4126024" y="908034"/>
                  <a:pt x="4136571" y="903514"/>
                </a:cubicBezTo>
                <a:cubicBezTo>
                  <a:pt x="4158489" y="894120"/>
                  <a:pt x="4193480" y="876047"/>
                  <a:pt x="4212771" y="859971"/>
                </a:cubicBezTo>
                <a:cubicBezTo>
                  <a:pt x="4224598" y="850116"/>
                  <a:pt x="4233602" y="837169"/>
                  <a:pt x="4245428" y="827314"/>
                </a:cubicBezTo>
                <a:cubicBezTo>
                  <a:pt x="4255479" y="818938"/>
                  <a:pt x="4267869" y="813715"/>
                  <a:pt x="4278085" y="805542"/>
                </a:cubicBezTo>
                <a:cubicBezTo>
                  <a:pt x="4286099" y="799131"/>
                  <a:pt x="4291843" y="790182"/>
                  <a:pt x="4299857" y="783771"/>
                </a:cubicBezTo>
                <a:cubicBezTo>
                  <a:pt x="4310073" y="775598"/>
                  <a:pt x="4322298" y="770173"/>
                  <a:pt x="4332514" y="762000"/>
                </a:cubicBezTo>
                <a:cubicBezTo>
                  <a:pt x="4340528" y="755589"/>
                  <a:pt x="4347874" y="748242"/>
                  <a:pt x="4354285" y="740228"/>
                </a:cubicBezTo>
                <a:cubicBezTo>
                  <a:pt x="4362458" y="730012"/>
                  <a:pt x="4365841" y="715744"/>
                  <a:pt x="4376057" y="707571"/>
                </a:cubicBezTo>
                <a:cubicBezTo>
                  <a:pt x="4385017" y="700403"/>
                  <a:pt x="4397828" y="700314"/>
                  <a:pt x="4408714" y="696685"/>
                </a:cubicBezTo>
                <a:cubicBezTo>
                  <a:pt x="4442439" y="662960"/>
                  <a:pt x="4432018" y="663645"/>
                  <a:pt x="4474028" y="653142"/>
                </a:cubicBezTo>
                <a:cubicBezTo>
                  <a:pt x="4477548" y="652262"/>
                  <a:pt x="4481285" y="653142"/>
                  <a:pt x="4484914" y="653142"/>
                </a:cubicBezTo>
              </a:path>
            </a:pathLst>
          </a:custGeom>
          <a:ln/>
        </p:spPr>
        <p:style>
          <a:lnRef idx="3">
            <a:schemeClr val="accent2"/>
          </a:lnRef>
          <a:fillRef idx="0">
            <a:schemeClr val="accent2"/>
          </a:fillRef>
          <a:effectRef idx="2">
            <a:schemeClr val="accent2"/>
          </a:effectRef>
          <a:fontRef idx="minor">
            <a:schemeClr val="tx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0" name="Rechteck 9">
            <a:extLst>
              <a:ext uri="{FF2B5EF4-FFF2-40B4-BE49-F238E27FC236}">
                <a16:creationId xmlns:a16="http://schemas.microsoft.com/office/drawing/2014/main" id="{F36A5255-DB13-4FD8-A63B-BFEE6EF4874D}"/>
              </a:ext>
            </a:extLst>
          </p:cNvPr>
          <p:cNvSpPr/>
          <p:nvPr/>
        </p:nvSpPr>
        <p:spPr bwMode="auto">
          <a:xfrm>
            <a:off x="5652120" y="1484784"/>
            <a:ext cx="2520280" cy="21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3" name="Freihandform: Form 12">
            <a:extLst>
              <a:ext uri="{FF2B5EF4-FFF2-40B4-BE49-F238E27FC236}">
                <a16:creationId xmlns:a16="http://schemas.microsoft.com/office/drawing/2014/main" id="{42AEDCC0-D655-41D7-9BA0-680BC8E82158}"/>
              </a:ext>
            </a:extLst>
          </p:cNvPr>
          <p:cNvSpPr/>
          <p:nvPr/>
        </p:nvSpPr>
        <p:spPr bwMode="auto">
          <a:xfrm>
            <a:off x="5725886" y="1577624"/>
            <a:ext cx="293914" cy="12067"/>
          </a:xfrm>
          <a:custGeom>
            <a:avLst/>
            <a:gdLst>
              <a:gd name="connsiteX0" fmla="*/ 0 w 293914"/>
              <a:gd name="connsiteY0" fmla="*/ 805 h 12067"/>
              <a:gd name="connsiteX1" fmla="*/ 174171 w 293914"/>
              <a:gd name="connsiteY1" fmla="*/ 805 h 12067"/>
              <a:gd name="connsiteX2" fmla="*/ 293914 w 293914"/>
              <a:gd name="connsiteY2" fmla="*/ 805 h 12067"/>
            </a:gdLst>
            <a:ahLst/>
            <a:cxnLst>
              <a:cxn ang="0">
                <a:pos x="connsiteX0" y="connsiteY0"/>
              </a:cxn>
              <a:cxn ang="0">
                <a:pos x="connsiteX1" y="connsiteY1"/>
              </a:cxn>
              <a:cxn ang="0">
                <a:pos x="connsiteX2" y="connsiteY2"/>
              </a:cxn>
            </a:cxnLst>
            <a:rect l="l" t="t" r="r" b="b"/>
            <a:pathLst>
              <a:path w="293914" h="12067">
                <a:moveTo>
                  <a:pt x="0" y="805"/>
                </a:moveTo>
                <a:cubicBezTo>
                  <a:pt x="105540" y="21912"/>
                  <a:pt x="10415" y="8248"/>
                  <a:pt x="174171" y="805"/>
                </a:cubicBezTo>
                <a:cubicBezTo>
                  <a:pt x="214044" y="-1007"/>
                  <a:pt x="254000" y="805"/>
                  <a:pt x="293914" y="805"/>
                </a:cubicBez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4" name="Freihandform: Form 13">
            <a:extLst>
              <a:ext uri="{FF2B5EF4-FFF2-40B4-BE49-F238E27FC236}">
                <a16:creationId xmlns:a16="http://schemas.microsoft.com/office/drawing/2014/main" id="{043A0D84-2230-4D83-B2AF-16CA6570674C}"/>
              </a:ext>
            </a:extLst>
          </p:cNvPr>
          <p:cNvSpPr/>
          <p:nvPr/>
        </p:nvSpPr>
        <p:spPr bwMode="auto">
          <a:xfrm>
            <a:off x="5725886" y="1534885"/>
            <a:ext cx="272143" cy="27226"/>
          </a:xfrm>
          <a:custGeom>
            <a:avLst/>
            <a:gdLst>
              <a:gd name="connsiteX0" fmla="*/ 0 w 272143"/>
              <a:gd name="connsiteY0" fmla="*/ 0 h 27226"/>
              <a:gd name="connsiteX1" fmla="*/ 272143 w 272143"/>
              <a:gd name="connsiteY1" fmla="*/ 21772 h 27226"/>
            </a:gdLst>
            <a:ahLst/>
            <a:cxnLst>
              <a:cxn ang="0">
                <a:pos x="connsiteX0" y="connsiteY0"/>
              </a:cxn>
              <a:cxn ang="0">
                <a:pos x="connsiteX1" y="connsiteY1"/>
              </a:cxn>
            </a:cxnLst>
            <a:rect l="l" t="t" r="r" b="b"/>
            <a:pathLst>
              <a:path w="272143" h="27226">
                <a:moveTo>
                  <a:pt x="0" y="0"/>
                </a:moveTo>
                <a:cubicBezTo>
                  <a:pt x="130719" y="43574"/>
                  <a:pt x="42365" y="21772"/>
                  <a:pt x="272143" y="21772"/>
                </a:cubicBezTo>
              </a:path>
            </a:pathLst>
          </a:custGeom>
          <a:ln/>
        </p:spPr>
        <p:style>
          <a:lnRef idx="3">
            <a:schemeClr val="accent2"/>
          </a:lnRef>
          <a:fillRef idx="0">
            <a:schemeClr val="accent2"/>
          </a:fillRef>
          <a:effectRef idx="2">
            <a:schemeClr val="accent2"/>
          </a:effectRef>
          <a:fontRef idx="minor">
            <a:schemeClr val="tx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cxnSp>
        <p:nvCxnSpPr>
          <p:cNvPr id="16" name="Gerader Verbinder 15">
            <a:extLst>
              <a:ext uri="{FF2B5EF4-FFF2-40B4-BE49-F238E27FC236}">
                <a16:creationId xmlns:a16="http://schemas.microsoft.com/office/drawing/2014/main" id="{D9AD4435-464F-4AB6-98EB-14B570F603D1}"/>
              </a:ext>
            </a:extLst>
          </p:cNvPr>
          <p:cNvCxnSpPr>
            <a:cxnSpLocks/>
          </p:cNvCxnSpPr>
          <p:nvPr/>
        </p:nvCxnSpPr>
        <p:spPr bwMode="auto">
          <a:xfrm>
            <a:off x="5725886" y="1373426"/>
            <a:ext cx="261257" cy="19945"/>
          </a:xfrm>
          <a:prstGeom prst="line">
            <a:avLst/>
          </a:prstGeom>
          <a:ln/>
        </p:spPr>
        <p:style>
          <a:lnRef idx="3">
            <a:schemeClr val="accent1"/>
          </a:lnRef>
          <a:fillRef idx="0">
            <a:schemeClr val="accent1"/>
          </a:fillRef>
          <a:effectRef idx="2">
            <a:schemeClr val="accent1"/>
          </a:effectRef>
          <a:fontRef idx="minor">
            <a:schemeClr val="tx1"/>
          </a:fontRef>
        </p:style>
      </p:cxnSp>
      <p:sp>
        <p:nvSpPr>
          <p:cNvPr id="18" name="Freihandform: Form 17">
            <a:extLst>
              <a:ext uri="{FF2B5EF4-FFF2-40B4-BE49-F238E27FC236}">
                <a16:creationId xmlns:a16="http://schemas.microsoft.com/office/drawing/2014/main" id="{6A0AF238-6F73-4E1D-8387-D8C723F5524C}"/>
              </a:ext>
            </a:extLst>
          </p:cNvPr>
          <p:cNvSpPr/>
          <p:nvPr/>
        </p:nvSpPr>
        <p:spPr bwMode="auto">
          <a:xfrm>
            <a:off x="1774371" y="3211286"/>
            <a:ext cx="6259435" cy="1318134"/>
          </a:xfrm>
          <a:custGeom>
            <a:avLst/>
            <a:gdLst>
              <a:gd name="connsiteX0" fmla="*/ 0 w 6259435"/>
              <a:gd name="connsiteY0" fmla="*/ 1219200 h 1318134"/>
              <a:gd name="connsiteX1" fmla="*/ 43543 w 6259435"/>
              <a:gd name="connsiteY1" fmla="*/ 1164771 h 1318134"/>
              <a:gd name="connsiteX2" fmla="*/ 54429 w 6259435"/>
              <a:gd name="connsiteY2" fmla="*/ 1132114 h 1318134"/>
              <a:gd name="connsiteX3" fmla="*/ 97972 w 6259435"/>
              <a:gd name="connsiteY3" fmla="*/ 1066800 h 1318134"/>
              <a:gd name="connsiteX4" fmla="*/ 130629 w 6259435"/>
              <a:gd name="connsiteY4" fmla="*/ 1012371 h 1318134"/>
              <a:gd name="connsiteX5" fmla="*/ 119743 w 6259435"/>
              <a:gd name="connsiteY5" fmla="*/ 947057 h 1318134"/>
              <a:gd name="connsiteX6" fmla="*/ 76200 w 6259435"/>
              <a:gd name="connsiteY6" fmla="*/ 903514 h 1318134"/>
              <a:gd name="connsiteX7" fmla="*/ 108858 w 6259435"/>
              <a:gd name="connsiteY7" fmla="*/ 881743 h 1318134"/>
              <a:gd name="connsiteX8" fmla="*/ 130629 w 6259435"/>
              <a:gd name="connsiteY8" fmla="*/ 859971 h 1318134"/>
              <a:gd name="connsiteX9" fmla="*/ 261258 w 6259435"/>
              <a:gd name="connsiteY9" fmla="*/ 838200 h 1318134"/>
              <a:gd name="connsiteX10" fmla="*/ 370115 w 6259435"/>
              <a:gd name="connsiteY10" fmla="*/ 783771 h 1318134"/>
              <a:gd name="connsiteX11" fmla="*/ 424543 w 6259435"/>
              <a:gd name="connsiteY11" fmla="*/ 794657 h 1318134"/>
              <a:gd name="connsiteX12" fmla="*/ 457200 w 6259435"/>
              <a:gd name="connsiteY12" fmla="*/ 805543 h 1318134"/>
              <a:gd name="connsiteX13" fmla="*/ 489858 w 6259435"/>
              <a:gd name="connsiteY13" fmla="*/ 794657 h 1318134"/>
              <a:gd name="connsiteX14" fmla="*/ 533400 w 6259435"/>
              <a:gd name="connsiteY14" fmla="*/ 729343 h 1318134"/>
              <a:gd name="connsiteX15" fmla="*/ 555172 w 6259435"/>
              <a:gd name="connsiteY15" fmla="*/ 707571 h 1318134"/>
              <a:gd name="connsiteX16" fmla="*/ 598715 w 6259435"/>
              <a:gd name="connsiteY16" fmla="*/ 653143 h 1318134"/>
              <a:gd name="connsiteX17" fmla="*/ 609600 w 6259435"/>
              <a:gd name="connsiteY17" fmla="*/ 620485 h 1318134"/>
              <a:gd name="connsiteX18" fmla="*/ 631372 w 6259435"/>
              <a:gd name="connsiteY18" fmla="*/ 598714 h 1318134"/>
              <a:gd name="connsiteX19" fmla="*/ 664029 w 6259435"/>
              <a:gd name="connsiteY19" fmla="*/ 576943 h 1318134"/>
              <a:gd name="connsiteX20" fmla="*/ 740229 w 6259435"/>
              <a:gd name="connsiteY20" fmla="*/ 555171 h 1318134"/>
              <a:gd name="connsiteX21" fmla="*/ 772886 w 6259435"/>
              <a:gd name="connsiteY21" fmla="*/ 544285 h 1318134"/>
              <a:gd name="connsiteX22" fmla="*/ 827315 w 6259435"/>
              <a:gd name="connsiteY22" fmla="*/ 489857 h 1318134"/>
              <a:gd name="connsiteX23" fmla="*/ 892629 w 6259435"/>
              <a:gd name="connsiteY23" fmla="*/ 402771 h 1318134"/>
              <a:gd name="connsiteX24" fmla="*/ 925286 w 6259435"/>
              <a:gd name="connsiteY24" fmla="*/ 370114 h 1318134"/>
              <a:gd name="connsiteX25" fmla="*/ 968829 w 6259435"/>
              <a:gd name="connsiteY25" fmla="*/ 359228 h 1318134"/>
              <a:gd name="connsiteX26" fmla="*/ 1186543 w 6259435"/>
              <a:gd name="connsiteY26" fmla="*/ 370114 h 1318134"/>
              <a:gd name="connsiteX27" fmla="*/ 1251858 w 6259435"/>
              <a:gd name="connsiteY27" fmla="*/ 391885 h 1318134"/>
              <a:gd name="connsiteX28" fmla="*/ 1338943 w 6259435"/>
              <a:gd name="connsiteY28" fmla="*/ 370114 h 1318134"/>
              <a:gd name="connsiteX29" fmla="*/ 1360715 w 6259435"/>
              <a:gd name="connsiteY29" fmla="*/ 348343 h 1318134"/>
              <a:gd name="connsiteX30" fmla="*/ 1426029 w 6259435"/>
              <a:gd name="connsiteY30" fmla="*/ 370114 h 1318134"/>
              <a:gd name="connsiteX31" fmla="*/ 1469572 w 6259435"/>
              <a:gd name="connsiteY31" fmla="*/ 413657 h 1318134"/>
              <a:gd name="connsiteX32" fmla="*/ 1534886 w 6259435"/>
              <a:gd name="connsiteY32" fmla="*/ 457200 h 1318134"/>
              <a:gd name="connsiteX33" fmla="*/ 1578429 w 6259435"/>
              <a:gd name="connsiteY33" fmla="*/ 446314 h 1318134"/>
              <a:gd name="connsiteX34" fmla="*/ 1600200 w 6259435"/>
              <a:gd name="connsiteY34" fmla="*/ 326571 h 1318134"/>
              <a:gd name="connsiteX35" fmla="*/ 1621972 w 6259435"/>
              <a:gd name="connsiteY35" fmla="*/ 304800 h 1318134"/>
              <a:gd name="connsiteX36" fmla="*/ 1687286 w 6259435"/>
              <a:gd name="connsiteY36" fmla="*/ 337457 h 1318134"/>
              <a:gd name="connsiteX37" fmla="*/ 1730829 w 6259435"/>
              <a:gd name="connsiteY37" fmla="*/ 381000 h 1318134"/>
              <a:gd name="connsiteX38" fmla="*/ 1785258 w 6259435"/>
              <a:gd name="connsiteY38" fmla="*/ 424543 h 1318134"/>
              <a:gd name="connsiteX39" fmla="*/ 1796143 w 6259435"/>
              <a:gd name="connsiteY39" fmla="*/ 457200 h 1318134"/>
              <a:gd name="connsiteX40" fmla="*/ 1883229 w 6259435"/>
              <a:gd name="connsiteY40" fmla="*/ 424543 h 1318134"/>
              <a:gd name="connsiteX41" fmla="*/ 1948543 w 6259435"/>
              <a:gd name="connsiteY41" fmla="*/ 468085 h 1318134"/>
              <a:gd name="connsiteX42" fmla="*/ 1970315 w 6259435"/>
              <a:gd name="connsiteY42" fmla="*/ 489857 h 1318134"/>
              <a:gd name="connsiteX43" fmla="*/ 2035629 w 6259435"/>
              <a:gd name="connsiteY43" fmla="*/ 511628 h 1318134"/>
              <a:gd name="connsiteX44" fmla="*/ 2100943 w 6259435"/>
              <a:gd name="connsiteY44" fmla="*/ 435428 h 1318134"/>
              <a:gd name="connsiteX45" fmla="*/ 2166258 w 6259435"/>
              <a:gd name="connsiteY45" fmla="*/ 413657 h 1318134"/>
              <a:gd name="connsiteX46" fmla="*/ 2188029 w 6259435"/>
              <a:gd name="connsiteY46" fmla="*/ 446314 h 1318134"/>
              <a:gd name="connsiteX47" fmla="*/ 2209800 w 6259435"/>
              <a:gd name="connsiteY47" fmla="*/ 555171 h 1318134"/>
              <a:gd name="connsiteX48" fmla="*/ 2264229 w 6259435"/>
              <a:gd name="connsiteY48" fmla="*/ 587828 h 1318134"/>
              <a:gd name="connsiteX49" fmla="*/ 2286000 w 6259435"/>
              <a:gd name="connsiteY49" fmla="*/ 609600 h 1318134"/>
              <a:gd name="connsiteX50" fmla="*/ 2329543 w 6259435"/>
              <a:gd name="connsiteY50" fmla="*/ 555171 h 1318134"/>
              <a:gd name="connsiteX51" fmla="*/ 2373086 w 6259435"/>
              <a:gd name="connsiteY51" fmla="*/ 511628 h 1318134"/>
              <a:gd name="connsiteX52" fmla="*/ 2394858 w 6259435"/>
              <a:gd name="connsiteY52" fmla="*/ 489857 h 1318134"/>
              <a:gd name="connsiteX53" fmla="*/ 2427515 w 6259435"/>
              <a:gd name="connsiteY53" fmla="*/ 478971 h 1318134"/>
              <a:gd name="connsiteX54" fmla="*/ 2677886 w 6259435"/>
              <a:gd name="connsiteY54" fmla="*/ 478971 h 1318134"/>
              <a:gd name="connsiteX55" fmla="*/ 2732315 w 6259435"/>
              <a:gd name="connsiteY55" fmla="*/ 435428 h 1318134"/>
              <a:gd name="connsiteX56" fmla="*/ 2764972 w 6259435"/>
              <a:gd name="connsiteY56" fmla="*/ 424543 h 1318134"/>
              <a:gd name="connsiteX57" fmla="*/ 2819400 w 6259435"/>
              <a:gd name="connsiteY57" fmla="*/ 413657 h 1318134"/>
              <a:gd name="connsiteX58" fmla="*/ 2841172 w 6259435"/>
              <a:gd name="connsiteY58" fmla="*/ 478971 h 1318134"/>
              <a:gd name="connsiteX59" fmla="*/ 2852058 w 6259435"/>
              <a:gd name="connsiteY59" fmla="*/ 511628 h 1318134"/>
              <a:gd name="connsiteX60" fmla="*/ 2862943 w 6259435"/>
              <a:gd name="connsiteY60" fmla="*/ 566057 h 1318134"/>
              <a:gd name="connsiteX61" fmla="*/ 2917372 w 6259435"/>
              <a:gd name="connsiteY61" fmla="*/ 631371 h 1318134"/>
              <a:gd name="connsiteX62" fmla="*/ 2950029 w 6259435"/>
              <a:gd name="connsiteY62" fmla="*/ 642257 h 1318134"/>
              <a:gd name="connsiteX63" fmla="*/ 2982686 w 6259435"/>
              <a:gd name="connsiteY63" fmla="*/ 664028 h 1318134"/>
              <a:gd name="connsiteX64" fmla="*/ 2982686 w 6259435"/>
              <a:gd name="connsiteY64" fmla="*/ 522514 h 1318134"/>
              <a:gd name="connsiteX65" fmla="*/ 3015343 w 6259435"/>
              <a:gd name="connsiteY65" fmla="*/ 511628 h 1318134"/>
              <a:gd name="connsiteX66" fmla="*/ 3113315 w 6259435"/>
              <a:gd name="connsiteY66" fmla="*/ 544285 h 1318134"/>
              <a:gd name="connsiteX67" fmla="*/ 3145972 w 6259435"/>
              <a:gd name="connsiteY67" fmla="*/ 555171 h 1318134"/>
              <a:gd name="connsiteX68" fmla="*/ 3178629 w 6259435"/>
              <a:gd name="connsiteY68" fmla="*/ 544285 h 1318134"/>
              <a:gd name="connsiteX69" fmla="*/ 3189515 w 6259435"/>
              <a:gd name="connsiteY69" fmla="*/ 511628 h 1318134"/>
              <a:gd name="connsiteX70" fmla="*/ 3211286 w 6259435"/>
              <a:gd name="connsiteY70" fmla="*/ 478971 h 1318134"/>
              <a:gd name="connsiteX71" fmla="*/ 3222172 w 6259435"/>
              <a:gd name="connsiteY71" fmla="*/ 446314 h 1318134"/>
              <a:gd name="connsiteX72" fmla="*/ 3254829 w 6259435"/>
              <a:gd name="connsiteY72" fmla="*/ 413657 h 1318134"/>
              <a:gd name="connsiteX73" fmla="*/ 3298372 w 6259435"/>
              <a:gd name="connsiteY73" fmla="*/ 359228 h 1318134"/>
              <a:gd name="connsiteX74" fmla="*/ 3320143 w 6259435"/>
              <a:gd name="connsiteY74" fmla="*/ 381000 h 1318134"/>
              <a:gd name="connsiteX75" fmla="*/ 3341915 w 6259435"/>
              <a:gd name="connsiteY75" fmla="*/ 457200 h 1318134"/>
              <a:gd name="connsiteX76" fmla="*/ 3363686 w 6259435"/>
              <a:gd name="connsiteY76" fmla="*/ 522514 h 1318134"/>
              <a:gd name="connsiteX77" fmla="*/ 3407229 w 6259435"/>
              <a:gd name="connsiteY77" fmla="*/ 566057 h 1318134"/>
              <a:gd name="connsiteX78" fmla="*/ 3418115 w 6259435"/>
              <a:gd name="connsiteY78" fmla="*/ 598714 h 1318134"/>
              <a:gd name="connsiteX79" fmla="*/ 3429000 w 6259435"/>
              <a:gd name="connsiteY79" fmla="*/ 598714 h 1318134"/>
              <a:gd name="connsiteX80" fmla="*/ 3439886 w 6259435"/>
              <a:gd name="connsiteY80" fmla="*/ 566057 h 1318134"/>
              <a:gd name="connsiteX81" fmla="*/ 3483429 w 6259435"/>
              <a:gd name="connsiteY81" fmla="*/ 511628 h 1318134"/>
              <a:gd name="connsiteX82" fmla="*/ 3526972 w 6259435"/>
              <a:gd name="connsiteY82" fmla="*/ 424543 h 1318134"/>
              <a:gd name="connsiteX83" fmla="*/ 3570515 w 6259435"/>
              <a:gd name="connsiteY83" fmla="*/ 337457 h 1318134"/>
              <a:gd name="connsiteX84" fmla="*/ 3581400 w 6259435"/>
              <a:gd name="connsiteY84" fmla="*/ 272143 h 1318134"/>
              <a:gd name="connsiteX85" fmla="*/ 3592286 w 6259435"/>
              <a:gd name="connsiteY85" fmla="*/ 239485 h 1318134"/>
              <a:gd name="connsiteX86" fmla="*/ 3614058 w 6259435"/>
              <a:gd name="connsiteY86" fmla="*/ 261257 h 1318134"/>
              <a:gd name="connsiteX87" fmla="*/ 3679372 w 6259435"/>
              <a:gd name="connsiteY87" fmla="*/ 283028 h 1318134"/>
              <a:gd name="connsiteX88" fmla="*/ 3712029 w 6259435"/>
              <a:gd name="connsiteY88" fmla="*/ 293914 h 1318134"/>
              <a:gd name="connsiteX89" fmla="*/ 3744686 w 6259435"/>
              <a:gd name="connsiteY89" fmla="*/ 272143 h 1318134"/>
              <a:gd name="connsiteX90" fmla="*/ 3766458 w 6259435"/>
              <a:gd name="connsiteY90" fmla="*/ 250371 h 1318134"/>
              <a:gd name="connsiteX91" fmla="*/ 3831772 w 6259435"/>
              <a:gd name="connsiteY91" fmla="*/ 228600 h 1318134"/>
              <a:gd name="connsiteX92" fmla="*/ 4027715 w 6259435"/>
              <a:gd name="connsiteY92" fmla="*/ 239485 h 1318134"/>
              <a:gd name="connsiteX93" fmla="*/ 4049486 w 6259435"/>
              <a:gd name="connsiteY93" fmla="*/ 261257 h 1318134"/>
              <a:gd name="connsiteX94" fmla="*/ 4082143 w 6259435"/>
              <a:gd name="connsiteY94" fmla="*/ 283028 h 1318134"/>
              <a:gd name="connsiteX95" fmla="*/ 4125686 w 6259435"/>
              <a:gd name="connsiteY95" fmla="*/ 337457 h 1318134"/>
              <a:gd name="connsiteX96" fmla="*/ 4158343 w 6259435"/>
              <a:gd name="connsiteY96" fmla="*/ 435428 h 1318134"/>
              <a:gd name="connsiteX97" fmla="*/ 4169229 w 6259435"/>
              <a:gd name="connsiteY97" fmla="*/ 468085 h 1318134"/>
              <a:gd name="connsiteX98" fmla="*/ 4212772 w 6259435"/>
              <a:gd name="connsiteY98" fmla="*/ 511628 h 1318134"/>
              <a:gd name="connsiteX99" fmla="*/ 4234543 w 6259435"/>
              <a:gd name="connsiteY99" fmla="*/ 533400 h 1318134"/>
              <a:gd name="connsiteX100" fmla="*/ 4278086 w 6259435"/>
              <a:gd name="connsiteY100" fmla="*/ 598714 h 1318134"/>
              <a:gd name="connsiteX101" fmla="*/ 4321629 w 6259435"/>
              <a:gd name="connsiteY101" fmla="*/ 642257 h 1318134"/>
              <a:gd name="connsiteX102" fmla="*/ 4343400 w 6259435"/>
              <a:gd name="connsiteY102" fmla="*/ 620485 h 1318134"/>
              <a:gd name="connsiteX103" fmla="*/ 4365172 w 6259435"/>
              <a:gd name="connsiteY103" fmla="*/ 555171 h 1318134"/>
              <a:gd name="connsiteX104" fmla="*/ 4386943 w 6259435"/>
              <a:gd name="connsiteY104" fmla="*/ 489857 h 1318134"/>
              <a:gd name="connsiteX105" fmla="*/ 4419600 w 6259435"/>
              <a:gd name="connsiteY105" fmla="*/ 435428 h 1318134"/>
              <a:gd name="connsiteX106" fmla="*/ 4452258 w 6259435"/>
              <a:gd name="connsiteY106" fmla="*/ 424543 h 1318134"/>
              <a:gd name="connsiteX107" fmla="*/ 4474029 w 6259435"/>
              <a:gd name="connsiteY107" fmla="*/ 402771 h 1318134"/>
              <a:gd name="connsiteX108" fmla="*/ 4506686 w 6259435"/>
              <a:gd name="connsiteY108" fmla="*/ 391885 h 1318134"/>
              <a:gd name="connsiteX109" fmla="*/ 4593772 w 6259435"/>
              <a:gd name="connsiteY109" fmla="*/ 326571 h 1318134"/>
              <a:gd name="connsiteX110" fmla="*/ 4615543 w 6259435"/>
              <a:gd name="connsiteY110" fmla="*/ 293914 h 1318134"/>
              <a:gd name="connsiteX111" fmla="*/ 4637315 w 6259435"/>
              <a:gd name="connsiteY111" fmla="*/ 272143 h 1318134"/>
              <a:gd name="connsiteX112" fmla="*/ 4648200 w 6259435"/>
              <a:gd name="connsiteY112" fmla="*/ 228600 h 1318134"/>
              <a:gd name="connsiteX113" fmla="*/ 4680858 w 6259435"/>
              <a:gd name="connsiteY113" fmla="*/ 119743 h 1318134"/>
              <a:gd name="connsiteX114" fmla="*/ 4691743 w 6259435"/>
              <a:gd name="connsiteY114" fmla="*/ 54428 h 1318134"/>
              <a:gd name="connsiteX115" fmla="*/ 4702629 w 6259435"/>
              <a:gd name="connsiteY115" fmla="*/ 0 h 1318134"/>
              <a:gd name="connsiteX116" fmla="*/ 4735286 w 6259435"/>
              <a:gd name="connsiteY116" fmla="*/ 97971 h 1318134"/>
              <a:gd name="connsiteX117" fmla="*/ 4746172 w 6259435"/>
              <a:gd name="connsiteY117" fmla="*/ 130628 h 1318134"/>
              <a:gd name="connsiteX118" fmla="*/ 4757058 w 6259435"/>
              <a:gd name="connsiteY118" fmla="*/ 195943 h 1318134"/>
              <a:gd name="connsiteX119" fmla="*/ 4778829 w 6259435"/>
              <a:gd name="connsiteY119" fmla="*/ 261257 h 1318134"/>
              <a:gd name="connsiteX120" fmla="*/ 4789715 w 6259435"/>
              <a:gd name="connsiteY120" fmla="*/ 293914 h 1318134"/>
              <a:gd name="connsiteX121" fmla="*/ 4811486 w 6259435"/>
              <a:gd name="connsiteY121" fmla="*/ 370114 h 1318134"/>
              <a:gd name="connsiteX122" fmla="*/ 4833258 w 6259435"/>
              <a:gd name="connsiteY122" fmla="*/ 391885 h 1318134"/>
              <a:gd name="connsiteX123" fmla="*/ 4865915 w 6259435"/>
              <a:gd name="connsiteY123" fmla="*/ 489857 h 1318134"/>
              <a:gd name="connsiteX124" fmla="*/ 4876800 w 6259435"/>
              <a:gd name="connsiteY124" fmla="*/ 522514 h 1318134"/>
              <a:gd name="connsiteX125" fmla="*/ 4887686 w 6259435"/>
              <a:gd name="connsiteY125" fmla="*/ 555171 h 1318134"/>
              <a:gd name="connsiteX126" fmla="*/ 4898572 w 6259435"/>
              <a:gd name="connsiteY126" fmla="*/ 598714 h 1318134"/>
              <a:gd name="connsiteX127" fmla="*/ 4920343 w 6259435"/>
              <a:gd name="connsiteY127" fmla="*/ 664028 h 1318134"/>
              <a:gd name="connsiteX128" fmla="*/ 4931229 w 6259435"/>
              <a:gd name="connsiteY128" fmla="*/ 729343 h 1318134"/>
              <a:gd name="connsiteX129" fmla="*/ 4942115 w 6259435"/>
              <a:gd name="connsiteY129" fmla="*/ 1034143 h 1318134"/>
              <a:gd name="connsiteX130" fmla="*/ 4985658 w 6259435"/>
              <a:gd name="connsiteY130" fmla="*/ 990600 h 1318134"/>
              <a:gd name="connsiteX131" fmla="*/ 5007429 w 6259435"/>
              <a:gd name="connsiteY131" fmla="*/ 925285 h 1318134"/>
              <a:gd name="connsiteX132" fmla="*/ 5018315 w 6259435"/>
              <a:gd name="connsiteY132" fmla="*/ 892628 h 1318134"/>
              <a:gd name="connsiteX133" fmla="*/ 5040086 w 6259435"/>
              <a:gd name="connsiteY133" fmla="*/ 859971 h 1318134"/>
              <a:gd name="connsiteX134" fmla="*/ 5094515 w 6259435"/>
              <a:gd name="connsiteY134" fmla="*/ 816428 h 1318134"/>
              <a:gd name="connsiteX135" fmla="*/ 5159829 w 6259435"/>
              <a:gd name="connsiteY135" fmla="*/ 740228 h 1318134"/>
              <a:gd name="connsiteX136" fmla="*/ 5214258 w 6259435"/>
              <a:gd name="connsiteY136" fmla="*/ 696685 h 1318134"/>
              <a:gd name="connsiteX137" fmla="*/ 5246915 w 6259435"/>
              <a:gd name="connsiteY137" fmla="*/ 631371 h 1318134"/>
              <a:gd name="connsiteX138" fmla="*/ 5279572 w 6259435"/>
              <a:gd name="connsiteY138" fmla="*/ 653143 h 1318134"/>
              <a:gd name="connsiteX139" fmla="*/ 5344886 w 6259435"/>
              <a:gd name="connsiteY139" fmla="*/ 729343 h 1318134"/>
              <a:gd name="connsiteX140" fmla="*/ 5366658 w 6259435"/>
              <a:gd name="connsiteY140" fmla="*/ 751114 h 1318134"/>
              <a:gd name="connsiteX141" fmla="*/ 5464629 w 6259435"/>
              <a:gd name="connsiteY141" fmla="*/ 772885 h 1318134"/>
              <a:gd name="connsiteX142" fmla="*/ 5497286 w 6259435"/>
              <a:gd name="connsiteY142" fmla="*/ 794657 h 1318134"/>
              <a:gd name="connsiteX143" fmla="*/ 5508172 w 6259435"/>
              <a:gd name="connsiteY143" fmla="*/ 827314 h 1318134"/>
              <a:gd name="connsiteX144" fmla="*/ 5529943 w 6259435"/>
              <a:gd name="connsiteY144" fmla="*/ 859971 h 1318134"/>
              <a:gd name="connsiteX145" fmla="*/ 5573486 w 6259435"/>
              <a:gd name="connsiteY145" fmla="*/ 947057 h 1318134"/>
              <a:gd name="connsiteX146" fmla="*/ 5584372 w 6259435"/>
              <a:gd name="connsiteY146" fmla="*/ 979714 h 1318134"/>
              <a:gd name="connsiteX147" fmla="*/ 5595258 w 6259435"/>
              <a:gd name="connsiteY147" fmla="*/ 1045028 h 1318134"/>
              <a:gd name="connsiteX148" fmla="*/ 5606143 w 6259435"/>
              <a:gd name="connsiteY148" fmla="*/ 1088571 h 1318134"/>
              <a:gd name="connsiteX149" fmla="*/ 5715000 w 6259435"/>
              <a:gd name="connsiteY149" fmla="*/ 1055914 h 1318134"/>
              <a:gd name="connsiteX150" fmla="*/ 5747658 w 6259435"/>
              <a:gd name="connsiteY150" fmla="*/ 1045028 h 1318134"/>
              <a:gd name="connsiteX151" fmla="*/ 5769429 w 6259435"/>
              <a:gd name="connsiteY151" fmla="*/ 979714 h 1318134"/>
              <a:gd name="connsiteX152" fmla="*/ 5791200 w 6259435"/>
              <a:gd name="connsiteY152" fmla="*/ 947057 h 1318134"/>
              <a:gd name="connsiteX153" fmla="*/ 5812972 w 6259435"/>
              <a:gd name="connsiteY153" fmla="*/ 881743 h 1318134"/>
              <a:gd name="connsiteX154" fmla="*/ 5823858 w 6259435"/>
              <a:gd name="connsiteY154" fmla="*/ 587828 h 1318134"/>
              <a:gd name="connsiteX155" fmla="*/ 5845629 w 6259435"/>
              <a:gd name="connsiteY155" fmla="*/ 522514 h 1318134"/>
              <a:gd name="connsiteX156" fmla="*/ 5878286 w 6259435"/>
              <a:gd name="connsiteY156" fmla="*/ 533400 h 1318134"/>
              <a:gd name="connsiteX157" fmla="*/ 5921829 w 6259435"/>
              <a:gd name="connsiteY157" fmla="*/ 587828 h 1318134"/>
              <a:gd name="connsiteX158" fmla="*/ 5943600 w 6259435"/>
              <a:gd name="connsiteY158" fmla="*/ 653143 h 1318134"/>
              <a:gd name="connsiteX159" fmla="*/ 5965372 w 6259435"/>
              <a:gd name="connsiteY159" fmla="*/ 674914 h 1318134"/>
              <a:gd name="connsiteX160" fmla="*/ 5976258 w 6259435"/>
              <a:gd name="connsiteY160" fmla="*/ 718457 h 1318134"/>
              <a:gd name="connsiteX161" fmla="*/ 5954486 w 6259435"/>
              <a:gd name="connsiteY161" fmla="*/ 968828 h 1318134"/>
              <a:gd name="connsiteX162" fmla="*/ 5965372 w 6259435"/>
              <a:gd name="connsiteY162" fmla="*/ 1099457 h 1318134"/>
              <a:gd name="connsiteX163" fmla="*/ 5987143 w 6259435"/>
              <a:gd name="connsiteY163" fmla="*/ 1132114 h 1318134"/>
              <a:gd name="connsiteX164" fmla="*/ 6019800 w 6259435"/>
              <a:gd name="connsiteY164" fmla="*/ 1186543 h 1318134"/>
              <a:gd name="connsiteX165" fmla="*/ 6030686 w 6259435"/>
              <a:gd name="connsiteY165" fmla="*/ 1219200 h 1318134"/>
              <a:gd name="connsiteX166" fmla="*/ 6106886 w 6259435"/>
              <a:gd name="connsiteY166" fmla="*/ 1284514 h 1318134"/>
              <a:gd name="connsiteX167" fmla="*/ 6117772 w 6259435"/>
              <a:gd name="connsiteY167" fmla="*/ 1317171 h 1318134"/>
              <a:gd name="connsiteX168" fmla="*/ 6161315 w 6259435"/>
              <a:gd name="connsiteY168" fmla="*/ 1262743 h 1318134"/>
              <a:gd name="connsiteX169" fmla="*/ 6183086 w 6259435"/>
              <a:gd name="connsiteY169" fmla="*/ 1240971 h 1318134"/>
              <a:gd name="connsiteX170" fmla="*/ 6215743 w 6259435"/>
              <a:gd name="connsiteY170" fmla="*/ 1175657 h 1318134"/>
              <a:gd name="connsiteX171" fmla="*/ 6248400 w 6259435"/>
              <a:gd name="connsiteY171" fmla="*/ 1121228 h 1318134"/>
              <a:gd name="connsiteX172" fmla="*/ 6215743 w 6259435"/>
              <a:gd name="connsiteY172" fmla="*/ 1088571 h 131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259435" h="1318134">
                <a:moveTo>
                  <a:pt x="0" y="1219200"/>
                </a:moveTo>
                <a:cubicBezTo>
                  <a:pt x="14514" y="1201057"/>
                  <a:pt x="31229" y="1184474"/>
                  <a:pt x="43543" y="1164771"/>
                </a:cubicBezTo>
                <a:cubicBezTo>
                  <a:pt x="49625" y="1155041"/>
                  <a:pt x="48856" y="1142145"/>
                  <a:pt x="54429" y="1132114"/>
                </a:cubicBezTo>
                <a:cubicBezTo>
                  <a:pt x="67136" y="1109241"/>
                  <a:pt x="89697" y="1091623"/>
                  <a:pt x="97972" y="1066800"/>
                </a:cubicBezTo>
                <a:cubicBezTo>
                  <a:pt x="112104" y="1024407"/>
                  <a:pt x="100744" y="1042257"/>
                  <a:pt x="130629" y="1012371"/>
                </a:cubicBezTo>
                <a:cubicBezTo>
                  <a:pt x="143678" y="973224"/>
                  <a:pt x="150131" y="982509"/>
                  <a:pt x="119743" y="947057"/>
                </a:cubicBezTo>
                <a:cubicBezTo>
                  <a:pt x="106385" y="931472"/>
                  <a:pt x="76200" y="903514"/>
                  <a:pt x="76200" y="903514"/>
                </a:cubicBezTo>
                <a:cubicBezTo>
                  <a:pt x="87086" y="896257"/>
                  <a:pt x="98642" y="889916"/>
                  <a:pt x="108858" y="881743"/>
                </a:cubicBezTo>
                <a:cubicBezTo>
                  <a:pt x="116872" y="875332"/>
                  <a:pt x="121828" y="865252"/>
                  <a:pt x="130629" y="859971"/>
                </a:cubicBezTo>
                <a:cubicBezTo>
                  <a:pt x="159643" y="842562"/>
                  <a:pt x="251578" y="839275"/>
                  <a:pt x="261258" y="838200"/>
                </a:cubicBezTo>
                <a:cubicBezTo>
                  <a:pt x="343784" y="810691"/>
                  <a:pt x="308213" y="830197"/>
                  <a:pt x="370115" y="783771"/>
                </a:cubicBezTo>
                <a:cubicBezTo>
                  <a:pt x="388258" y="787400"/>
                  <a:pt x="406593" y="790169"/>
                  <a:pt x="424543" y="794657"/>
                </a:cubicBezTo>
                <a:cubicBezTo>
                  <a:pt x="435675" y="797440"/>
                  <a:pt x="445725" y="805543"/>
                  <a:pt x="457200" y="805543"/>
                </a:cubicBezTo>
                <a:cubicBezTo>
                  <a:pt x="468675" y="805543"/>
                  <a:pt x="478972" y="798286"/>
                  <a:pt x="489858" y="794657"/>
                </a:cubicBezTo>
                <a:cubicBezTo>
                  <a:pt x="504372" y="772886"/>
                  <a:pt x="514898" y="747845"/>
                  <a:pt x="533400" y="729343"/>
                </a:cubicBezTo>
                <a:cubicBezTo>
                  <a:pt x="540657" y="722086"/>
                  <a:pt x="548761" y="715585"/>
                  <a:pt x="555172" y="707571"/>
                </a:cubicBezTo>
                <a:cubicBezTo>
                  <a:pt x="610096" y="638916"/>
                  <a:pt x="546150" y="705706"/>
                  <a:pt x="598715" y="653143"/>
                </a:cubicBezTo>
                <a:cubicBezTo>
                  <a:pt x="602343" y="642257"/>
                  <a:pt x="603696" y="630325"/>
                  <a:pt x="609600" y="620485"/>
                </a:cubicBezTo>
                <a:cubicBezTo>
                  <a:pt x="614880" y="611684"/>
                  <a:pt x="623358" y="605125"/>
                  <a:pt x="631372" y="598714"/>
                </a:cubicBezTo>
                <a:cubicBezTo>
                  <a:pt x="641588" y="590541"/>
                  <a:pt x="652327" y="582794"/>
                  <a:pt x="664029" y="576943"/>
                </a:cubicBezTo>
                <a:cubicBezTo>
                  <a:pt x="681431" y="568242"/>
                  <a:pt x="723951" y="559822"/>
                  <a:pt x="740229" y="555171"/>
                </a:cubicBezTo>
                <a:cubicBezTo>
                  <a:pt x="751262" y="552019"/>
                  <a:pt x="762000" y="547914"/>
                  <a:pt x="772886" y="544285"/>
                </a:cubicBezTo>
                <a:cubicBezTo>
                  <a:pt x="791029" y="526142"/>
                  <a:pt x="815841" y="512806"/>
                  <a:pt x="827315" y="489857"/>
                </a:cubicBezTo>
                <a:cubicBezTo>
                  <a:pt x="858266" y="427955"/>
                  <a:pt x="837611" y="457789"/>
                  <a:pt x="892629" y="402771"/>
                </a:cubicBezTo>
                <a:cubicBezTo>
                  <a:pt x="903515" y="391885"/>
                  <a:pt x="910351" y="373848"/>
                  <a:pt x="925286" y="370114"/>
                </a:cubicBezTo>
                <a:lnTo>
                  <a:pt x="968829" y="359228"/>
                </a:lnTo>
                <a:cubicBezTo>
                  <a:pt x="1041400" y="362857"/>
                  <a:pt x="1114360" y="361785"/>
                  <a:pt x="1186543" y="370114"/>
                </a:cubicBezTo>
                <a:cubicBezTo>
                  <a:pt x="1209341" y="372745"/>
                  <a:pt x="1251858" y="391885"/>
                  <a:pt x="1251858" y="391885"/>
                </a:cubicBezTo>
                <a:cubicBezTo>
                  <a:pt x="1263569" y="389543"/>
                  <a:pt x="1322204" y="380157"/>
                  <a:pt x="1338943" y="370114"/>
                </a:cubicBezTo>
                <a:cubicBezTo>
                  <a:pt x="1347744" y="364834"/>
                  <a:pt x="1353458" y="355600"/>
                  <a:pt x="1360715" y="348343"/>
                </a:cubicBezTo>
                <a:cubicBezTo>
                  <a:pt x="1382486" y="355600"/>
                  <a:pt x="1418772" y="348343"/>
                  <a:pt x="1426029" y="370114"/>
                </a:cubicBezTo>
                <a:cubicBezTo>
                  <a:pt x="1440544" y="413657"/>
                  <a:pt x="1426029" y="399142"/>
                  <a:pt x="1469572" y="413657"/>
                </a:cubicBezTo>
                <a:cubicBezTo>
                  <a:pt x="1489206" y="433291"/>
                  <a:pt x="1503379" y="457200"/>
                  <a:pt x="1534886" y="457200"/>
                </a:cubicBezTo>
                <a:cubicBezTo>
                  <a:pt x="1549847" y="457200"/>
                  <a:pt x="1563915" y="449943"/>
                  <a:pt x="1578429" y="446314"/>
                </a:cubicBezTo>
                <a:cubicBezTo>
                  <a:pt x="1579929" y="434317"/>
                  <a:pt x="1584304" y="353064"/>
                  <a:pt x="1600200" y="326571"/>
                </a:cubicBezTo>
                <a:cubicBezTo>
                  <a:pt x="1605480" y="317770"/>
                  <a:pt x="1614715" y="312057"/>
                  <a:pt x="1621972" y="304800"/>
                </a:cubicBezTo>
                <a:cubicBezTo>
                  <a:pt x="1653582" y="315336"/>
                  <a:pt x="1660427" y="314435"/>
                  <a:pt x="1687286" y="337457"/>
                </a:cubicBezTo>
                <a:cubicBezTo>
                  <a:pt x="1702871" y="350815"/>
                  <a:pt x="1713750" y="369614"/>
                  <a:pt x="1730829" y="381000"/>
                </a:cubicBezTo>
                <a:cubicBezTo>
                  <a:pt x="1772026" y="408464"/>
                  <a:pt x="1754235" y="393520"/>
                  <a:pt x="1785258" y="424543"/>
                </a:cubicBezTo>
                <a:cubicBezTo>
                  <a:pt x="1788886" y="435429"/>
                  <a:pt x="1785257" y="453572"/>
                  <a:pt x="1796143" y="457200"/>
                </a:cubicBezTo>
                <a:cubicBezTo>
                  <a:pt x="1827530" y="467662"/>
                  <a:pt x="1860541" y="439668"/>
                  <a:pt x="1883229" y="424543"/>
                </a:cubicBezTo>
                <a:cubicBezTo>
                  <a:pt x="1966273" y="507587"/>
                  <a:pt x="1869772" y="420823"/>
                  <a:pt x="1948543" y="468085"/>
                </a:cubicBezTo>
                <a:cubicBezTo>
                  <a:pt x="1957344" y="473365"/>
                  <a:pt x="1961135" y="485267"/>
                  <a:pt x="1970315" y="489857"/>
                </a:cubicBezTo>
                <a:cubicBezTo>
                  <a:pt x="1990841" y="500120"/>
                  <a:pt x="2035629" y="511628"/>
                  <a:pt x="2035629" y="511628"/>
                </a:cubicBezTo>
                <a:cubicBezTo>
                  <a:pt x="2049558" y="490734"/>
                  <a:pt x="2078317" y="442970"/>
                  <a:pt x="2100943" y="435428"/>
                </a:cubicBezTo>
                <a:lnTo>
                  <a:pt x="2166258" y="413657"/>
                </a:lnTo>
                <a:cubicBezTo>
                  <a:pt x="2173515" y="424543"/>
                  <a:pt x="2182875" y="434289"/>
                  <a:pt x="2188029" y="446314"/>
                </a:cubicBezTo>
                <a:cubicBezTo>
                  <a:pt x="2213540" y="505840"/>
                  <a:pt x="2182777" y="483109"/>
                  <a:pt x="2209800" y="555171"/>
                </a:cubicBezTo>
                <a:cubicBezTo>
                  <a:pt x="2218339" y="577941"/>
                  <a:pt x="2245701" y="581652"/>
                  <a:pt x="2264229" y="587828"/>
                </a:cubicBezTo>
                <a:cubicBezTo>
                  <a:pt x="2271486" y="595085"/>
                  <a:pt x="2275737" y="609600"/>
                  <a:pt x="2286000" y="609600"/>
                </a:cubicBezTo>
                <a:cubicBezTo>
                  <a:pt x="2296588" y="609600"/>
                  <a:pt x="2328128" y="556822"/>
                  <a:pt x="2329543" y="555171"/>
                </a:cubicBezTo>
                <a:cubicBezTo>
                  <a:pt x="2342901" y="539586"/>
                  <a:pt x="2358572" y="526142"/>
                  <a:pt x="2373086" y="511628"/>
                </a:cubicBezTo>
                <a:cubicBezTo>
                  <a:pt x="2380343" y="504371"/>
                  <a:pt x="2385122" y="493103"/>
                  <a:pt x="2394858" y="489857"/>
                </a:cubicBezTo>
                <a:lnTo>
                  <a:pt x="2427515" y="478971"/>
                </a:lnTo>
                <a:cubicBezTo>
                  <a:pt x="2532483" y="496466"/>
                  <a:pt x="2530420" y="501091"/>
                  <a:pt x="2677886" y="478971"/>
                </a:cubicBezTo>
                <a:cubicBezTo>
                  <a:pt x="2706936" y="474614"/>
                  <a:pt x="2710821" y="448324"/>
                  <a:pt x="2732315" y="435428"/>
                </a:cubicBezTo>
                <a:cubicBezTo>
                  <a:pt x="2742154" y="429525"/>
                  <a:pt x="2754086" y="428171"/>
                  <a:pt x="2764972" y="424543"/>
                </a:cubicBezTo>
                <a:cubicBezTo>
                  <a:pt x="2778005" y="411510"/>
                  <a:pt x="2795847" y="380684"/>
                  <a:pt x="2819400" y="413657"/>
                </a:cubicBezTo>
                <a:cubicBezTo>
                  <a:pt x="2832739" y="432331"/>
                  <a:pt x="2833915" y="457200"/>
                  <a:pt x="2841172" y="478971"/>
                </a:cubicBezTo>
                <a:cubicBezTo>
                  <a:pt x="2844801" y="489857"/>
                  <a:pt x="2849808" y="500376"/>
                  <a:pt x="2852058" y="511628"/>
                </a:cubicBezTo>
                <a:cubicBezTo>
                  <a:pt x="2855686" y="529771"/>
                  <a:pt x="2856446" y="548733"/>
                  <a:pt x="2862943" y="566057"/>
                </a:cubicBezTo>
                <a:cubicBezTo>
                  <a:pt x="2869636" y="583906"/>
                  <a:pt x="2903255" y="621960"/>
                  <a:pt x="2917372" y="631371"/>
                </a:cubicBezTo>
                <a:cubicBezTo>
                  <a:pt x="2926919" y="637736"/>
                  <a:pt x="2939766" y="637125"/>
                  <a:pt x="2950029" y="642257"/>
                </a:cubicBezTo>
                <a:cubicBezTo>
                  <a:pt x="2961731" y="648108"/>
                  <a:pt x="2971800" y="656771"/>
                  <a:pt x="2982686" y="664028"/>
                </a:cubicBezTo>
                <a:cubicBezTo>
                  <a:pt x="2979188" y="636048"/>
                  <a:pt x="2959938" y="556636"/>
                  <a:pt x="2982686" y="522514"/>
                </a:cubicBezTo>
                <a:cubicBezTo>
                  <a:pt x="2989051" y="512967"/>
                  <a:pt x="3004457" y="515257"/>
                  <a:pt x="3015343" y="511628"/>
                </a:cubicBezTo>
                <a:lnTo>
                  <a:pt x="3113315" y="544285"/>
                </a:lnTo>
                <a:lnTo>
                  <a:pt x="3145972" y="555171"/>
                </a:lnTo>
                <a:cubicBezTo>
                  <a:pt x="3156858" y="551542"/>
                  <a:pt x="3170515" y="552399"/>
                  <a:pt x="3178629" y="544285"/>
                </a:cubicBezTo>
                <a:cubicBezTo>
                  <a:pt x="3186743" y="536171"/>
                  <a:pt x="3184383" y="521891"/>
                  <a:pt x="3189515" y="511628"/>
                </a:cubicBezTo>
                <a:cubicBezTo>
                  <a:pt x="3195366" y="499926"/>
                  <a:pt x="3205435" y="490673"/>
                  <a:pt x="3211286" y="478971"/>
                </a:cubicBezTo>
                <a:cubicBezTo>
                  <a:pt x="3216418" y="468708"/>
                  <a:pt x="3215807" y="455861"/>
                  <a:pt x="3222172" y="446314"/>
                </a:cubicBezTo>
                <a:cubicBezTo>
                  <a:pt x="3230711" y="433505"/>
                  <a:pt x="3244974" y="425484"/>
                  <a:pt x="3254829" y="413657"/>
                </a:cubicBezTo>
                <a:cubicBezTo>
                  <a:pt x="3323490" y="331264"/>
                  <a:pt x="3235030" y="422570"/>
                  <a:pt x="3298372" y="359228"/>
                </a:cubicBezTo>
                <a:cubicBezTo>
                  <a:pt x="3305629" y="366485"/>
                  <a:pt x="3314863" y="372199"/>
                  <a:pt x="3320143" y="381000"/>
                </a:cubicBezTo>
                <a:cubicBezTo>
                  <a:pt x="3327460" y="393196"/>
                  <a:pt x="3339068" y="447710"/>
                  <a:pt x="3341915" y="457200"/>
                </a:cubicBezTo>
                <a:cubicBezTo>
                  <a:pt x="3348509" y="479181"/>
                  <a:pt x="3347459" y="506287"/>
                  <a:pt x="3363686" y="522514"/>
                </a:cubicBezTo>
                <a:lnTo>
                  <a:pt x="3407229" y="566057"/>
                </a:lnTo>
                <a:cubicBezTo>
                  <a:pt x="3410858" y="576943"/>
                  <a:pt x="3412983" y="588451"/>
                  <a:pt x="3418115" y="598714"/>
                </a:cubicBezTo>
                <a:cubicBezTo>
                  <a:pt x="3460319" y="683123"/>
                  <a:pt x="3431684" y="606766"/>
                  <a:pt x="3429000" y="598714"/>
                </a:cubicBezTo>
                <a:cubicBezTo>
                  <a:pt x="3432629" y="587828"/>
                  <a:pt x="3434754" y="576320"/>
                  <a:pt x="3439886" y="566057"/>
                </a:cubicBezTo>
                <a:cubicBezTo>
                  <a:pt x="3453618" y="538595"/>
                  <a:pt x="3463181" y="531877"/>
                  <a:pt x="3483429" y="511628"/>
                </a:cubicBezTo>
                <a:cubicBezTo>
                  <a:pt x="3508445" y="436577"/>
                  <a:pt x="3488972" y="462541"/>
                  <a:pt x="3526972" y="424543"/>
                </a:cubicBezTo>
                <a:cubicBezTo>
                  <a:pt x="3551988" y="349491"/>
                  <a:pt x="3532515" y="375455"/>
                  <a:pt x="3570515" y="337457"/>
                </a:cubicBezTo>
                <a:cubicBezTo>
                  <a:pt x="3574143" y="315686"/>
                  <a:pt x="3576612" y="293689"/>
                  <a:pt x="3581400" y="272143"/>
                </a:cubicBezTo>
                <a:cubicBezTo>
                  <a:pt x="3583889" y="260941"/>
                  <a:pt x="3581400" y="243114"/>
                  <a:pt x="3592286" y="239485"/>
                </a:cubicBezTo>
                <a:cubicBezTo>
                  <a:pt x="3602023" y="236239"/>
                  <a:pt x="3604878" y="256667"/>
                  <a:pt x="3614058" y="261257"/>
                </a:cubicBezTo>
                <a:cubicBezTo>
                  <a:pt x="3634584" y="271520"/>
                  <a:pt x="3657601" y="275771"/>
                  <a:pt x="3679372" y="283028"/>
                </a:cubicBezTo>
                <a:lnTo>
                  <a:pt x="3712029" y="293914"/>
                </a:lnTo>
                <a:cubicBezTo>
                  <a:pt x="3722915" y="286657"/>
                  <a:pt x="3734470" y="280316"/>
                  <a:pt x="3744686" y="272143"/>
                </a:cubicBezTo>
                <a:cubicBezTo>
                  <a:pt x="3752700" y="265732"/>
                  <a:pt x="3757278" y="254961"/>
                  <a:pt x="3766458" y="250371"/>
                </a:cubicBezTo>
                <a:cubicBezTo>
                  <a:pt x="3786984" y="240108"/>
                  <a:pt x="3831772" y="228600"/>
                  <a:pt x="3831772" y="228600"/>
                </a:cubicBezTo>
                <a:cubicBezTo>
                  <a:pt x="3897086" y="232228"/>
                  <a:pt x="3963024" y="229781"/>
                  <a:pt x="4027715" y="239485"/>
                </a:cubicBezTo>
                <a:cubicBezTo>
                  <a:pt x="4037865" y="241007"/>
                  <a:pt x="4041472" y="254846"/>
                  <a:pt x="4049486" y="261257"/>
                </a:cubicBezTo>
                <a:cubicBezTo>
                  <a:pt x="4059702" y="269430"/>
                  <a:pt x="4071927" y="274855"/>
                  <a:pt x="4082143" y="283028"/>
                </a:cubicBezTo>
                <a:cubicBezTo>
                  <a:pt x="4097743" y="295508"/>
                  <a:pt x="4117882" y="319897"/>
                  <a:pt x="4125686" y="337457"/>
                </a:cubicBezTo>
                <a:cubicBezTo>
                  <a:pt x="4125697" y="337482"/>
                  <a:pt x="4152896" y="419086"/>
                  <a:pt x="4158343" y="435428"/>
                </a:cubicBezTo>
                <a:cubicBezTo>
                  <a:pt x="4161972" y="446314"/>
                  <a:pt x="4161115" y="459971"/>
                  <a:pt x="4169229" y="468085"/>
                </a:cubicBezTo>
                <a:lnTo>
                  <a:pt x="4212772" y="511628"/>
                </a:lnTo>
                <a:cubicBezTo>
                  <a:pt x="4220029" y="518885"/>
                  <a:pt x="4228850" y="524861"/>
                  <a:pt x="4234543" y="533400"/>
                </a:cubicBezTo>
                <a:cubicBezTo>
                  <a:pt x="4249057" y="555171"/>
                  <a:pt x="4259584" y="580212"/>
                  <a:pt x="4278086" y="598714"/>
                </a:cubicBezTo>
                <a:lnTo>
                  <a:pt x="4321629" y="642257"/>
                </a:lnTo>
                <a:cubicBezTo>
                  <a:pt x="4328886" y="635000"/>
                  <a:pt x="4338810" y="629665"/>
                  <a:pt x="4343400" y="620485"/>
                </a:cubicBezTo>
                <a:cubicBezTo>
                  <a:pt x="4353663" y="599959"/>
                  <a:pt x="4357915" y="576942"/>
                  <a:pt x="4365172" y="555171"/>
                </a:cubicBezTo>
                <a:lnTo>
                  <a:pt x="4386943" y="489857"/>
                </a:lnTo>
                <a:cubicBezTo>
                  <a:pt x="4395505" y="464172"/>
                  <a:pt x="4394697" y="450369"/>
                  <a:pt x="4419600" y="435428"/>
                </a:cubicBezTo>
                <a:cubicBezTo>
                  <a:pt x="4429440" y="429524"/>
                  <a:pt x="4441372" y="428171"/>
                  <a:pt x="4452258" y="424543"/>
                </a:cubicBezTo>
                <a:cubicBezTo>
                  <a:pt x="4459515" y="417286"/>
                  <a:pt x="4465228" y="408052"/>
                  <a:pt x="4474029" y="402771"/>
                </a:cubicBezTo>
                <a:cubicBezTo>
                  <a:pt x="4483868" y="396867"/>
                  <a:pt x="4497506" y="398770"/>
                  <a:pt x="4506686" y="391885"/>
                </a:cubicBezTo>
                <a:cubicBezTo>
                  <a:pt x="4606754" y="316835"/>
                  <a:pt x="4519992" y="351165"/>
                  <a:pt x="4593772" y="326571"/>
                </a:cubicBezTo>
                <a:cubicBezTo>
                  <a:pt x="4601029" y="315685"/>
                  <a:pt x="4607370" y="304130"/>
                  <a:pt x="4615543" y="293914"/>
                </a:cubicBezTo>
                <a:cubicBezTo>
                  <a:pt x="4621954" y="285900"/>
                  <a:pt x="4632725" y="281323"/>
                  <a:pt x="4637315" y="272143"/>
                </a:cubicBezTo>
                <a:cubicBezTo>
                  <a:pt x="4644006" y="258762"/>
                  <a:pt x="4643901" y="242930"/>
                  <a:pt x="4648200" y="228600"/>
                </a:cubicBezTo>
                <a:cubicBezTo>
                  <a:pt x="4664859" y="173070"/>
                  <a:pt x="4670823" y="169918"/>
                  <a:pt x="4680858" y="119743"/>
                </a:cubicBezTo>
                <a:cubicBezTo>
                  <a:pt x="4685187" y="98100"/>
                  <a:pt x="4687795" y="76144"/>
                  <a:pt x="4691743" y="54428"/>
                </a:cubicBezTo>
                <a:cubicBezTo>
                  <a:pt x="4695053" y="36224"/>
                  <a:pt x="4699000" y="18143"/>
                  <a:pt x="4702629" y="0"/>
                </a:cubicBezTo>
                <a:lnTo>
                  <a:pt x="4735286" y="97971"/>
                </a:lnTo>
                <a:lnTo>
                  <a:pt x="4746172" y="130628"/>
                </a:lnTo>
                <a:cubicBezTo>
                  <a:pt x="4749801" y="152400"/>
                  <a:pt x="4751705" y="174530"/>
                  <a:pt x="4757058" y="195943"/>
                </a:cubicBezTo>
                <a:cubicBezTo>
                  <a:pt x="4762624" y="218207"/>
                  <a:pt x="4771572" y="239486"/>
                  <a:pt x="4778829" y="261257"/>
                </a:cubicBezTo>
                <a:cubicBezTo>
                  <a:pt x="4782458" y="272143"/>
                  <a:pt x="4786932" y="282782"/>
                  <a:pt x="4789715" y="293914"/>
                </a:cubicBezTo>
                <a:cubicBezTo>
                  <a:pt x="4791749" y="302051"/>
                  <a:pt x="4804791" y="358957"/>
                  <a:pt x="4811486" y="370114"/>
                </a:cubicBezTo>
                <a:cubicBezTo>
                  <a:pt x="4816767" y="378915"/>
                  <a:pt x="4826001" y="384628"/>
                  <a:pt x="4833258" y="391885"/>
                </a:cubicBezTo>
                <a:lnTo>
                  <a:pt x="4865915" y="489857"/>
                </a:lnTo>
                <a:lnTo>
                  <a:pt x="4876800" y="522514"/>
                </a:lnTo>
                <a:cubicBezTo>
                  <a:pt x="4880429" y="533400"/>
                  <a:pt x="4884903" y="544039"/>
                  <a:pt x="4887686" y="555171"/>
                </a:cubicBezTo>
                <a:cubicBezTo>
                  <a:pt x="4891315" y="569685"/>
                  <a:pt x="4894273" y="584384"/>
                  <a:pt x="4898572" y="598714"/>
                </a:cubicBezTo>
                <a:cubicBezTo>
                  <a:pt x="4905166" y="620695"/>
                  <a:pt x="4916570" y="641391"/>
                  <a:pt x="4920343" y="664028"/>
                </a:cubicBezTo>
                <a:lnTo>
                  <a:pt x="4931229" y="729343"/>
                </a:lnTo>
                <a:cubicBezTo>
                  <a:pt x="4934858" y="830943"/>
                  <a:pt x="4921380" y="934615"/>
                  <a:pt x="4942115" y="1034143"/>
                </a:cubicBezTo>
                <a:cubicBezTo>
                  <a:pt x="4946301" y="1054238"/>
                  <a:pt x="4985658" y="990600"/>
                  <a:pt x="4985658" y="990600"/>
                </a:cubicBezTo>
                <a:lnTo>
                  <a:pt x="5007429" y="925285"/>
                </a:lnTo>
                <a:cubicBezTo>
                  <a:pt x="5011058" y="914399"/>
                  <a:pt x="5011950" y="902175"/>
                  <a:pt x="5018315" y="892628"/>
                </a:cubicBezTo>
                <a:cubicBezTo>
                  <a:pt x="5025572" y="881742"/>
                  <a:pt x="5030835" y="869222"/>
                  <a:pt x="5040086" y="859971"/>
                </a:cubicBezTo>
                <a:cubicBezTo>
                  <a:pt x="5096667" y="803390"/>
                  <a:pt x="5051423" y="870293"/>
                  <a:pt x="5094515" y="816428"/>
                </a:cubicBezTo>
                <a:cubicBezTo>
                  <a:pt x="5122654" y="781254"/>
                  <a:pt x="5114907" y="770175"/>
                  <a:pt x="5159829" y="740228"/>
                </a:cubicBezTo>
                <a:cubicBezTo>
                  <a:pt x="5201026" y="712764"/>
                  <a:pt x="5183235" y="727708"/>
                  <a:pt x="5214258" y="696685"/>
                </a:cubicBezTo>
                <a:cubicBezTo>
                  <a:pt x="5217824" y="685987"/>
                  <a:pt x="5231840" y="634386"/>
                  <a:pt x="5246915" y="631371"/>
                </a:cubicBezTo>
                <a:cubicBezTo>
                  <a:pt x="5259744" y="628805"/>
                  <a:pt x="5268686" y="645886"/>
                  <a:pt x="5279572" y="653143"/>
                </a:cubicBezTo>
                <a:cubicBezTo>
                  <a:pt x="5312728" y="702878"/>
                  <a:pt x="5292094" y="676551"/>
                  <a:pt x="5344886" y="729343"/>
                </a:cubicBezTo>
                <a:lnTo>
                  <a:pt x="5366658" y="751114"/>
                </a:lnTo>
                <a:cubicBezTo>
                  <a:pt x="5389660" y="820124"/>
                  <a:pt x="5358849" y="763268"/>
                  <a:pt x="5464629" y="772885"/>
                </a:cubicBezTo>
                <a:cubicBezTo>
                  <a:pt x="5477658" y="774070"/>
                  <a:pt x="5486400" y="787400"/>
                  <a:pt x="5497286" y="794657"/>
                </a:cubicBezTo>
                <a:cubicBezTo>
                  <a:pt x="5500915" y="805543"/>
                  <a:pt x="5503040" y="817051"/>
                  <a:pt x="5508172" y="827314"/>
                </a:cubicBezTo>
                <a:cubicBezTo>
                  <a:pt x="5514023" y="839016"/>
                  <a:pt x="5524630" y="848016"/>
                  <a:pt x="5529943" y="859971"/>
                </a:cubicBezTo>
                <a:cubicBezTo>
                  <a:pt x="5569970" y="950032"/>
                  <a:pt x="5528775" y="902344"/>
                  <a:pt x="5573486" y="947057"/>
                </a:cubicBezTo>
                <a:cubicBezTo>
                  <a:pt x="5577115" y="957943"/>
                  <a:pt x="5581883" y="968513"/>
                  <a:pt x="5584372" y="979714"/>
                </a:cubicBezTo>
                <a:cubicBezTo>
                  <a:pt x="5589160" y="1001260"/>
                  <a:pt x="5590929" y="1023385"/>
                  <a:pt x="5595258" y="1045028"/>
                </a:cubicBezTo>
                <a:cubicBezTo>
                  <a:pt x="5598192" y="1059698"/>
                  <a:pt x="5602515" y="1074057"/>
                  <a:pt x="5606143" y="1088571"/>
                </a:cubicBezTo>
                <a:cubicBezTo>
                  <a:pt x="5671949" y="1072119"/>
                  <a:pt x="5635494" y="1082416"/>
                  <a:pt x="5715000" y="1055914"/>
                </a:cubicBezTo>
                <a:lnTo>
                  <a:pt x="5747658" y="1045028"/>
                </a:lnTo>
                <a:cubicBezTo>
                  <a:pt x="5754915" y="1023257"/>
                  <a:pt x="5756699" y="998809"/>
                  <a:pt x="5769429" y="979714"/>
                </a:cubicBezTo>
                <a:cubicBezTo>
                  <a:pt x="5776686" y="968828"/>
                  <a:pt x="5785887" y="959012"/>
                  <a:pt x="5791200" y="947057"/>
                </a:cubicBezTo>
                <a:cubicBezTo>
                  <a:pt x="5800521" y="926086"/>
                  <a:pt x="5812972" y="881743"/>
                  <a:pt x="5812972" y="881743"/>
                </a:cubicBezTo>
                <a:cubicBezTo>
                  <a:pt x="5816601" y="783771"/>
                  <a:pt x="5814982" y="685464"/>
                  <a:pt x="5823858" y="587828"/>
                </a:cubicBezTo>
                <a:cubicBezTo>
                  <a:pt x="5825936" y="564973"/>
                  <a:pt x="5845629" y="522514"/>
                  <a:pt x="5845629" y="522514"/>
                </a:cubicBezTo>
                <a:cubicBezTo>
                  <a:pt x="5856515" y="526143"/>
                  <a:pt x="5868447" y="527496"/>
                  <a:pt x="5878286" y="533400"/>
                </a:cubicBezTo>
                <a:cubicBezTo>
                  <a:pt x="5891996" y="541626"/>
                  <a:pt x="5916434" y="575690"/>
                  <a:pt x="5921829" y="587828"/>
                </a:cubicBezTo>
                <a:cubicBezTo>
                  <a:pt x="5931149" y="608799"/>
                  <a:pt x="5927372" y="636916"/>
                  <a:pt x="5943600" y="653143"/>
                </a:cubicBezTo>
                <a:lnTo>
                  <a:pt x="5965372" y="674914"/>
                </a:lnTo>
                <a:cubicBezTo>
                  <a:pt x="5969001" y="689428"/>
                  <a:pt x="5976258" y="703496"/>
                  <a:pt x="5976258" y="718457"/>
                </a:cubicBezTo>
                <a:cubicBezTo>
                  <a:pt x="5976258" y="784591"/>
                  <a:pt x="5962463" y="897040"/>
                  <a:pt x="5954486" y="968828"/>
                </a:cubicBezTo>
                <a:cubicBezTo>
                  <a:pt x="5958115" y="1012371"/>
                  <a:pt x="5956803" y="1056612"/>
                  <a:pt x="5965372" y="1099457"/>
                </a:cubicBezTo>
                <a:cubicBezTo>
                  <a:pt x="5967938" y="1112286"/>
                  <a:pt x="5981292" y="1120412"/>
                  <a:pt x="5987143" y="1132114"/>
                </a:cubicBezTo>
                <a:cubicBezTo>
                  <a:pt x="6015406" y="1188639"/>
                  <a:pt x="5977276" y="1144017"/>
                  <a:pt x="6019800" y="1186543"/>
                </a:cubicBezTo>
                <a:cubicBezTo>
                  <a:pt x="6023429" y="1197429"/>
                  <a:pt x="6024017" y="1209863"/>
                  <a:pt x="6030686" y="1219200"/>
                </a:cubicBezTo>
                <a:cubicBezTo>
                  <a:pt x="6054684" y="1252797"/>
                  <a:pt x="6075504" y="1263593"/>
                  <a:pt x="6106886" y="1284514"/>
                </a:cubicBezTo>
                <a:cubicBezTo>
                  <a:pt x="6110515" y="1295400"/>
                  <a:pt x="6106640" y="1314388"/>
                  <a:pt x="6117772" y="1317171"/>
                </a:cubicBezTo>
                <a:cubicBezTo>
                  <a:pt x="6151707" y="1325655"/>
                  <a:pt x="6153545" y="1275694"/>
                  <a:pt x="6161315" y="1262743"/>
                </a:cubicBezTo>
                <a:cubicBezTo>
                  <a:pt x="6166595" y="1253942"/>
                  <a:pt x="6175829" y="1248228"/>
                  <a:pt x="6183086" y="1240971"/>
                </a:cubicBezTo>
                <a:cubicBezTo>
                  <a:pt x="6210448" y="1158887"/>
                  <a:pt x="6173539" y="1260066"/>
                  <a:pt x="6215743" y="1175657"/>
                </a:cubicBezTo>
                <a:cubicBezTo>
                  <a:pt x="6244006" y="1119132"/>
                  <a:pt x="6205876" y="1163754"/>
                  <a:pt x="6248400" y="1121228"/>
                </a:cubicBezTo>
                <a:cubicBezTo>
                  <a:pt x="6263876" y="1074802"/>
                  <a:pt x="6270761" y="1088571"/>
                  <a:pt x="6215743" y="1088571"/>
                </a:cubicBezTo>
              </a:path>
            </a:pathLst>
          </a:custGeom>
          <a:ln/>
        </p:spPr>
        <p:style>
          <a:lnRef idx="3">
            <a:schemeClr val="accent1"/>
          </a:lnRef>
          <a:fillRef idx="0">
            <a:schemeClr val="accent1"/>
          </a:fillRef>
          <a:effectRef idx="2">
            <a:schemeClr val="accent1"/>
          </a:effectRef>
          <a:fontRef idx="minor">
            <a:schemeClr val="tx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9" name="Textfeld 18">
            <a:extLst>
              <a:ext uri="{FF2B5EF4-FFF2-40B4-BE49-F238E27FC236}">
                <a16:creationId xmlns:a16="http://schemas.microsoft.com/office/drawing/2014/main" id="{1C9EF23C-6FA1-44E4-A10A-EE1215371E69}"/>
              </a:ext>
            </a:extLst>
          </p:cNvPr>
          <p:cNvSpPr txBox="1"/>
          <p:nvPr/>
        </p:nvSpPr>
        <p:spPr>
          <a:xfrm>
            <a:off x="5078886" y="3902324"/>
            <a:ext cx="1146468" cy="373436"/>
          </a:xfrm>
          <a:prstGeom prst="rect">
            <a:avLst/>
          </a:prstGeom>
          <a:noFill/>
          <a:ln>
            <a:solidFill>
              <a:srgbClr val="00799B"/>
            </a:solidFill>
          </a:ln>
        </p:spPr>
        <p:txBody>
          <a:bodyPr wrap="none" rtlCol="0">
            <a:spAutoFit/>
          </a:bodyPr>
          <a:lstStyle/>
          <a:p>
            <a:r>
              <a:rPr lang="de-DE" dirty="0" err="1"/>
              <a:t>HypO</a:t>
            </a:r>
            <a:r>
              <a:rPr lang="de-DE" dirty="0"/>
              <a:t>-Na</a:t>
            </a:r>
          </a:p>
        </p:txBody>
      </p:sp>
      <p:sp>
        <p:nvSpPr>
          <p:cNvPr id="21" name="Textfeld 20">
            <a:extLst>
              <a:ext uri="{FF2B5EF4-FFF2-40B4-BE49-F238E27FC236}">
                <a16:creationId xmlns:a16="http://schemas.microsoft.com/office/drawing/2014/main" id="{C3FBD198-D9C4-4D75-ABB8-83475C2AF832}"/>
              </a:ext>
            </a:extLst>
          </p:cNvPr>
          <p:cNvSpPr txBox="1"/>
          <p:nvPr/>
        </p:nvSpPr>
        <p:spPr>
          <a:xfrm>
            <a:off x="2258611" y="2431297"/>
            <a:ext cx="1287532" cy="373436"/>
          </a:xfrm>
          <a:prstGeom prst="rect">
            <a:avLst/>
          </a:prstGeom>
          <a:noFill/>
          <a:ln>
            <a:solidFill>
              <a:srgbClr val="FF0000"/>
            </a:solidFill>
          </a:ln>
        </p:spPr>
        <p:txBody>
          <a:bodyPr wrap="none" rtlCol="0">
            <a:spAutoFit/>
          </a:bodyPr>
          <a:lstStyle/>
          <a:p>
            <a:r>
              <a:rPr lang="de-DE" dirty="0" err="1"/>
              <a:t>HypER</a:t>
            </a:r>
            <a:r>
              <a:rPr lang="de-DE" dirty="0"/>
              <a:t>-Na</a:t>
            </a:r>
          </a:p>
        </p:txBody>
      </p:sp>
    </p:spTree>
    <p:extLst>
      <p:ext uri="{BB962C8B-B14F-4D97-AF65-F5344CB8AC3E}">
        <p14:creationId xmlns:p14="http://schemas.microsoft.com/office/powerpoint/2010/main" val="286299039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p:txBody>
          <a:bodyPr/>
          <a:lstStyle/>
          <a:p>
            <a:pPr eaLnBrk="1" hangingPunct="1"/>
            <a:r>
              <a:rPr lang="de-DE" altLang="de-DE"/>
              <a:t>Fall</a:t>
            </a:r>
          </a:p>
        </p:txBody>
      </p:sp>
      <p:sp>
        <p:nvSpPr>
          <p:cNvPr id="189443" name="Rectangle 3"/>
          <p:cNvSpPr>
            <a:spLocks noGrp="1" noChangeArrowheads="1"/>
          </p:cNvSpPr>
          <p:nvPr>
            <p:ph type="body" idx="4294967295"/>
          </p:nvPr>
        </p:nvSpPr>
        <p:spPr>
          <a:xfrm>
            <a:off x="900113" y="1412875"/>
            <a:ext cx="7632700" cy="4176713"/>
          </a:xfrm>
        </p:spPr>
        <p:txBody>
          <a:bodyPr/>
          <a:lstStyle/>
          <a:p>
            <a:pPr eaLnBrk="1" hangingPunct="1"/>
            <a:r>
              <a:rPr lang="de-DE" altLang="de-DE" sz="1800"/>
              <a:t>64 – jähriger Patient in ZNA</a:t>
            </a:r>
          </a:p>
          <a:p>
            <a:pPr eaLnBrk="1" hangingPunct="1"/>
            <a:r>
              <a:rPr lang="de-DE" altLang="de-DE" sz="1800"/>
              <a:t>Aufnahme nach Einweisung durch Hausarzt 	</a:t>
            </a:r>
          </a:p>
          <a:p>
            <a:pPr lvl="1" eaLnBrk="1" hangingPunct="1"/>
            <a:r>
              <a:rPr lang="de-DE" altLang="de-DE" sz="1600"/>
              <a:t>wegen Verschlechterung des Allgemeinzustandes </a:t>
            </a:r>
          </a:p>
          <a:p>
            <a:pPr lvl="1" eaLnBrk="1" hangingPunct="1"/>
            <a:r>
              <a:rPr lang="de-DE" altLang="de-DE" sz="1600"/>
              <a:t>Verweigerung der Nahrungsaufnahme seit wenigen Tagen</a:t>
            </a:r>
          </a:p>
          <a:p>
            <a:pPr lvl="1" eaLnBrk="1" hangingPunct="1"/>
            <a:r>
              <a:rPr lang="de-DE" altLang="de-DE" sz="1600"/>
              <a:t>vor ca. 10 Tagen gestürzt</a:t>
            </a:r>
          </a:p>
          <a:p>
            <a:pPr lvl="1" eaLnBrk="1" hangingPunct="1"/>
            <a:r>
              <a:rPr lang="de-DE" altLang="de-DE" sz="1600"/>
              <a:t>Zuletzt abnehmende Diurese</a:t>
            </a:r>
          </a:p>
          <a:p>
            <a:pPr eaLnBrk="1" hangingPunct="1"/>
            <a:r>
              <a:rPr lang="de-DE" altLang="de-DE" sz="1800"/>
              <a:t>Vorgeschichte:</a:t>
            </a:r>
          </a:p>
          <a:p>
            <a:pPr lvl="1" eaLnBrk="1" hangingPunct="1"/>
            <a:r>
              <a:rPr lang="de-DE" altLang="de-DE" sz="1600"/>
              <a:t>2001 NTx </a:t>
            </a:r>
          </a:p>
          <a:p>
            <a:pPr lvl="1" eaLnBrk="1" hangingPunct="1"/>
            <a:r>
              <a:rPr lang="de-DE" altLang="de-DE" sz="1600"/>
              <a:t>03/2010 akutes Nierenversagen mit Hospitalisation. </a:t>
            </a:r>
          </a:p>
          <a:p>
            <a:pPr lvl="1" eaLnBrk="1" hangingPunct="1"/>
            <a:r>
              <a:rPr lang="de-DE" altLang="de-DE" sz="1600"/>
              <a:t>Im Alltag sonst gering belastbar. </a:t>
            </a:r>
          </a:p>
        </p:txBody>
      </p:sp>
      <p:sp>
        <p:nvSpPr>
          <p:cNvPr id="4" name="Rectangle 2"/>
          <p:cNvSpPr txBox="1">
            <a:spLocks noChangeArrowheads="1"/>
          </p:cNvSpPr>
          <p:nvPr/>
        </p:nvSpPr>
        <p:spPr bwMode="auto">
          <a:xfrm>
            <a:off x="322263" y="417513"/>
            <a:ext cx="7920037" cy="64928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2000" tIns="36000" rIns="72000" bIns="36000" anchor="ct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pPr eaLnBrk="1" hangingPunct="1">
              <a:defRPr/>
            </a:pPr>
            <a:r>
              <a:rPr lang="de-DE" altLang="de-DE" kern="0" dirty="0">
                <a:solidFill>
                  <a:schemeClr val="bg1"/>
                </a:solidFill>
              </a:rPr>
              <a:t> Fall </a:t>
            </a:r>
            <a:r>
              <a:rPr lang="de-DE" altLang="de-DE" kern="0" dirty="0" err="1">
                <a:solidFill>
                  <a:schemeClr val="bg1"/>
                </a:solidFill>
              </a:rPr>
              <a:t>NTx</a:t>
            </a:r>
            <a:endParaRPr lang="de-DE" altLang="de-DE" kern="0" dirty="0">
              <a:solidFill>
                <a:schemeClr val="bg1"/>
              </a:solidFill>
            </a:endParaRPr>
          </a:p>
        </p:txBody>
      </p:sp>
      <p:pic>
        <p:nvPicPr>
          <p:cNvPr id="5" name="Grafik 4">
            <a:extLst>
              <a:ext uri="{FF2B5EF4-FFF2-40B4-BE49-F238E27FC236}">
                <a16:creationId xmlns:a16="http://schemas.microsoft.com/office/drawing/2014/main" id="{9CCFE4E3-B4FA-4935-AD41-0CF627C1DF26}"/>
              </a:ext>
            </a:extLst>
          </p:cNvPr>
          <p:cNvPicPr>
            <a:picLocks noChangeAspect="1"/>
          </p:cNvPicPr>
          <p:nvPr/>
        </p:nvPicPr>
        <p:blipFill>
          <a:blip r:embed="rId2"/>
          <a:stretch>
            <a:fillRect/>
          </a:stretch>
        </p:blipFill>
        <p:spPr>
          <a:xfrm>
            <a:off x="7553936" y="6093296"/>
            <a:ext cx="1583500" cy="764013"/>
          </a:xfrm>
          <a:prstGeom prst="rect">
            <a:avLst/>
          </a:prstGeom>
        </p:spPr>
      </p:pic>
    </p:spTree>
    <p:extLst>
      <p:ext uri="{BB962C8B-B14F-4D97-AF65-F5344CB8AC3E}">
        <p14:creationId xmlns:p14="http://schemas.microsoft.com/office/powerpoint/2010/main" val="1012606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idx="4294967295"/>
          </p:nvPr>
        </p:nvSpPr>
        <p:spPr/>
        <p:txBody>
          <a:bodyPr lIns="72000" tIns="36000" rIns="72000" bIns="36000"/>
          <a:lstStyle/>
          <a:p>
            <a:pPr eaLnBrk="1" hangingPunct="1"/>
            <a:r>
              <a:rPr lang="de-DE" altLang="de-DE"/>
              <a:t>Befund</a:t>
            </a:r>
          </a:p>
        </p:txBody>
      </p:sp>
      <p:sp>
        <p:nvSpPr>
          <p:cNvPr id="242691" name="Rectangle 3"/>
          <p:cNvSpPr>
            <a:spLocks noGrp="1" noChangeArrowheads="1"/>
          </p:cNvSpPr>
          <p:nvPr>
            <p:ph type="body" idx="4294967295"/>
          </p:nvPr>
        </p:nvSpPr>
        <p:spPr>
          <a:xfrm>
            <a:off x="755650" y="1357313"/>
            <a:ext cx="7704138" cy="4176712"/>
          </a:xfrm>
        </p:spPr>
        <p:txBody>
          <a:bodyPr lIns="72000" tIns="36000" rIns="72000" bIns="36000"/>
          <a:lstStyle/>
          <a:p>
            <a:pPr eaLnBrk="1" hangingPunct="1">
              <a:defRPr/>
            </a:pPr>
            <a:r>
              <a:rPr lang="de-DE" sz="2000" dirty="0"/>
              <a:t>Reduzierter AZ und schlanker EZ. </a:t>
            </a:r>
          </a:p>
          <a:p>
            <a:pPr eaLnBrk="1" hangingPunct="1">
              <a:defRPr/>
            </a:pPr>
            <a:r>
              <a:rPr lang="de-DE" sz="2000" dirty="0"/>
              <a:t>175 cm, 65kg,  HF 35/min, RR 140/70 mmHg</a:t>
            </a:r>
          </a:p>
          <a:p>
            <a:pPr eaLnBrk="1" hangingPunct="1">
              <a:defRPr/>
            </a:pPr>
            <a:r>
              <a:rPr lang="de-DE" sz="2000" dirty="0"/>
              <a:t>Reizlose </a:t>
            </a:r>
            <a:r>
              <a:rPr lang="de-DE" sz="2000" dirty="0" err="1"/>
              <a:t>NTx</a:t>
            </a:r>
            <a:r>
              <a:rPr lang="de-DE" sz="2000" dirty="0"/>
              <a:t>-Narbe mit Hernie</a:t>
            </a:r>
          </a:p>
          <a:p>
            <a:pPr eaLnBrk="1" hangingPunct="1">
              <a:defRPr/>
            </a:pPr>
            <a:r>
              <a:rPr lang="de-DE" sz="2000" dirty="0"/>
              <a:t>geringe Unterschenkelödemen</a:t>
            </a:r>
          </a:p>
          <a:p>
            <a:pPr eaLnBrk="1" hangingPunct="1">
              <a:defRPr/>
            </a:pPr>
            <a:r>
              <a:rPr lang="de-DE" sz="2000" dirty="0"/>
              <a:t>Neurologisch: </a:t>
            </a:r>
          </a:p>
          <a:p>
            <a:pPr lvl="1" eaLnBrk="1" hangingPunct="1">
              <a:defRPr/>
            </a:pPr>
            <a:r>
              <a:rPr lang="de-DE" sz="1600" dirty="0"/>
              <a:t>Tremor und </a:t>
            </a:r>
            <a:r>
              <a:rPr lang="de-DE" sz="1600" dirty="0" err="1"/>
              <a:t>Hyperreflexie</a:t>
            </a:r>
            <a:endParaRPr lang="de-DE" sz="1600" dirty="0"/>
          </a:p>
          <a:p>
            <a:pPr eaLnBrk="1" hangingPunct="1">
              <a:defRPr/>
            </a:pPr>
            <a:r>
              <a:rPr lang="de-DE" sz="2000" dirty="0"/>
              <a:t>GCS erniedrigt </a:t>
            </a:r>
          </a:p>
          <a:p>
            <a:pPr marL="0" indent="0" eaLnBrk="1" hangingPunct="1">
              <a:defRPr/>
            </a:pPr>
            <a:endParaRPr lang="de-DE" sz="2000" dirty="0"/>
          </a:p>
        </p:txBody>
      </p:sp>
      <p:pic>
        <p:nvPicPr>
          <p:cNvPr id="181252" name="Picture 4" descr="P3030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715" y="2755794"/>
            <a:ext cx="43894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65DEF327-0125-4ECF-BF29-9BE13D2CB76B}"/>
              </a:ext>
            </a:extLst>
          </p:cNvPr>
          <p:cNvPicPr>
            <a:picLocks noChangeAspect="1"/>
          </p:cNvPicPr>
          <p:nvPr/>
        </p:nvPicPr>
        <p:blipFill>
          <a:blip r:embed="rId3"/>
          <a:stretch>
            <a:fillRect/>
          </a:stretch>
        </p:blipFill>
        <p:spPr>
          <a:xfrm>
            <a:off x="7553936" y="6093296"/>
            <a:ext cx="1583500" cy="764013"/>
          </a:xfrm>
          <a:prstGeom prst="rect">
            <a:avLst/>
          </a:prstGeom>
        </p:spPr>
      </p:pic>
    </p:spTree>
    <p:extLst>
      <p:ext uri="{BB962C8B-B14F-4D97-AF65-F5344CB8AC3E}">
        <p14:creationId xmlns:p14="http://schemas.microsoft.com/office/powerpoint/2010/main" val="49148208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r>
              <a:rPr lang="de-DE" altLang="de-DE" sz="2800" dirty="0"/>
              <a:t>Frage 1</a:t>
            </a:r>
          </a:p>
        </p:txBody>
      </p:sp>
      <p:graphicFrame>
        <p:nvGraphicFramePr>
          <p:cNvPr id="46083" name="Group 3"/>
          <p:cNvGraphicFramePr>
            <a:graphicFrameLocks noGrp="1"/>
          </p:cNvGraphicFramePr>
          <p:nvPr>
            <p:ph sz="quarter" idx="1"/>
            <p:extLst>
              <p:ext uri="{D42A27DB-BD31-4B8C-83A1-F6EECF244321}">
                <p14:modId xmlns:p14="http://schemas.microsoft.com/office/powerpoint/2010/main" val="3872408347"/>
              </p:ext>
            </p:extLst>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i="0" u="none" strike="noStrike" kern="1200" dirty="0">
                          <a:solidFill>
                            <a:schemeClr val="tx1"/>
                          </a:solidFill>
                          <a:effectLst/>
                          <a:latin typeface="Arial" panose="020B0604020202020204" pitchFamily="34" charset="0"/>
                          <a:ea typeface="+mn-ea"/>
                          <a:cs typeface="+mn-cs"/>
                        </a:rPr>
                        <a:t>Hypernatriämie</a:t>
                      </a:r>
                      <a:endParaRPr lang="de-DE" sz="2000" b="1"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extLst>
              <p:ext uri="{D42A27DB-BD31-4B8C-83A1-F6EECF244321}">
                <p14:modId xmlns:p14="http://schemas.microsoft.com/office/powerpoint/2010/main" val="1610268398"/>
              </p:ext>
            </p:extLst>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de-DE" sz="2000" b="1" i="0" u="none" strike="noStrike" kern="1200" dirty="0" err="1">
                          <a:solidFill>
                            <a:schemeClr val="tx1"/>
                          </a:solidFill>
                          <a:effectLst/>
                          <a:latin typeface="Arial" panose="020B0604020202020204" pitchFamily="34" charset="0"/>
                          <a:ea typeface="+mn-ea"/>
                          <a:cs typeface="+mn-cs"/>
                        </a:rPr>
                        <a:t>Hypercalcämie</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extLst>
              <p:ext uri="{D42A27DB-BD31-4B8C-83A1-F6EECF244321}">
                <p14:modId xmlns:p14="http://schemas.microsoft.com/office/powerpoint/2010/main" val="3026363055"/>
              </p:ext>
            </p:extLst>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u="none" strike="noStrike" kern="1200" dirty="0">
                          <a:solidFill>
                            <a:schemeClr val="tx1"/>
                          </a:solidFill>
                          <a:effectLst/>
                          <a:latin typeface="Arial" panose="020B0604020202020204" pitchFamily="34" charset="0"/>
                          <a:ea typeface="+mn-ea"/>
                          <a:cs typeface="+mn-cs"/>
                        </a:rPr>
                        <a:t>Hypokaliämie</a:t>
                      </a:r>
                      <a:endParaRPr lang="de-DE" sz="2000" b="1" i="0"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extLst>
              <p:ext uri="{D42A27DB-BD31-4B8C-83A1-F6EECF244321}">
                <p14:modId xmlns:p14="http://schemas.microsoft.com/office/powerpoint/2010/main" val="3834027481"/>
              </p:ext>
            </p:extLst>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Hyperkaliämie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extLst>
              <p:ext uri="{D42A27DB-BD31-4B8C-83A1-F6EECF244321}">
                <p14:modId xmlns:p14="http://schemas.microsoft.com/office/powerpoint/2010/main" val="2160073414"/>
              </p:ext>
            </p:extLst>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de-DE" sz="2000" b="1" i="0" u="none" strike="noStrike" kern="1200" dirty="0">
                          <a:solidFill>
                            <a:schemeClr val="tx1"/>
                          </a:solidFill>
                          <a:effectLst/>
                          <a:latin typeface="Arial" panose="020B0604020202020204" pitchFamily="34" charset="0"/>
                          <a:ea typeface="+mn-ea"/>
                          <a:cs typeface="+mn-cs"/>
                        </a:rPr>
                        <a:t>Hyponatriämie</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extLst>
              <p:ext uri="{D42A27DB-BD31-4B8C-83A1-F6EECF244321}">
                <p14:modId xmlns:p14="http://schemas.microsoft.com/office/powerpoint/2010/main" val="129032453"/>
              </p:ext>
            </p:extLst>
          </p:nvPr>
        </p:nvGraphicFramePr>
        <p:xfrm>
          <a:off x="-1" y="908050"/>
          <a:ext cx="9144001" cy="76252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76252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000" b="1" i="0" u="none" strike="noStrike" kern="1200" dirty="0" err="1">
                          <a:solidFill>
                            <a:schemeClr val="tx1"/>
                          </a:solidFill>
                          <a:effectLst/>
                          <a:latin typeface="Arial" panose="020B0604020202020204" pitchFamily="34" charset="0"/>
                          <a:ea typeface="+mn-ea"/>
                          <a:cs typeface="+mn-cs"/>
                        </a:rPr>
                        <a:t>Welche</a:t>
                      </a:r>
                      <a:r>
                        <a:rPr lang="en-US" sz="2000" b="1" i="0" u="none" strike="noStrike" kern="1200" dirty="0">
                          <a:solidFill>
                            <a:schemeClr val="tx1"/>
                          </a:solidFill>
                          <a:effectLst/>
                          <a:latin typeface="Arial" panose="020B0604020202020204" pitchFamily="34" charset="0"/>
                          <a:ea typeface="+mn-ea"/>
                          <a:cs typeface="+mn-cs"/>
                        </a:rPr>
                        <a:t> </a:t>
                      </a:r>
                      <a:r>
                        <a:rPr lang="en-US" sz="2000" b="1" i="0" u="none" strike="noStrike" kern="1200" dirty="0" err="1">
                          <a:solidFill>
                            <a:schemeClr val="tx1"/>
                          </a:solidFill>
                          <a:effectLst/>
                          <a:latin typeface="Arial" panose="020B0604020202020204" pitchFamily="34" charset="0"/>
                          <a:ea typeface="+mn-ea"/>
                          <a:cs typeface="+mn-cs"/>
                        </a:rPr>
                        <a:t>Elektrolytstörung</a:t>
                      </a:r>
                      <a:r>
                        <a:rPr lang="en-US" sz="2000" b="1" i="0" u="none" strike="noStrike" kern="1200" dirty="0">
                          <a:solidFill>
                            <a:schemeClr val="tx1"/>
                          </a:solidFill>
                          <a:effectLst/>
                          <a:latin typeface="Arial" panose="020B0604020202020204" pitchFamily="34" charset="0"/>
                          <a:ea typeface="+mn-ea"/>
                          <a:cs typeface="+mn-cs"/>
                        </a:rPr>
                        <a:t>(</a:t>
                      </a:r>
                      <a:r>
                        <a:rPr lang="en-US" sz="2000" b="1" i="0" u="none" strike="noStrike" kern="1200" dirty="0" err="1">
                          <a:solidFill>
                            <a:schemeClr val="tx1"/>
                          </a:solidFill>
                          <a:effectLst/>
                          <a:latin typeface="Arial" panose="020B0604020202020204" pitchFamily="34" charset="0"/>
                          <a:ea typeface="+mn-ea"/>
                          <a:cs typeface="+mn-cs"/>
                        </a:rPr>
                        <a:t>en</a:t>
                      </a:r>
                      <a:r>
                        <a:rPr lang="en-US" sz="2000" b="1" i="0" u="none" strike="noStrike" kern="1200" dirty="0">
                          <a:solidFill>
                            <a:schemeClr val="tx1"/>
                          </a:solidFill>
                          <a:effectLst/>
                          <a:latin typeface="Arial" panose="020B0604020202020204" pitchFamily="34" charset="0"/>
                          <a:ea typeface="+mn-ea"/>
                          <a:cs typeface="+mn-cs"/>
                        </a:rPr>
                        <a:t>) </a:t>
                      </a:r>
                      <a:r>
                        <a:rPr lang="en-US" sz="2000" b="1" i="0" u="none" strike="noStrike" kern="1200" dirty="0" err="1">
                          <a:solidFill>
                            <a:schemeClr val="tx1"/>
                          </a:solidFill>
                          <a:effectLst/>
                          <a:latin typeface="Arial" panose="020B0604020202020204" pitchFamily="34" charset="0"/>
                          <a:ea typeface="+mn-ea"/>
                          <a:cs typeface="+mn-cs"/>
                        </a:rPr>
                        <a:t>vermuten</a:t>
                      </a:r>
                      <a:r>
                        <a:rPr lang="en-US" sz="2000" b="1" i="0" u="none" strike="noStrike" kern="1200" dirty="0">
                          <a:solidFill>
                            <a:schemeClr val="tx1"/>
                          </a:solidFill>
                          <a:effectLst/>
                          <a:latin typeface="Arial" panose="020B0604020202020204" pitchFamily="34" charset="0"/>
                          <a:ea typeface="+mn-ea"/>
                          <a:cs typeface="+mn-cs"/>
                        </a:rPr>
                        <a:t> Sie? </a:t>
                      </a:r>
                      <a:endParaRPr lang="en-US" sz="2800" b="1" i="0" kern="1200" dirty="0">
                        <a:solidFill>
                          <a:srgbClr val="EAEAEA"/>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spTree>
    <p:extLst>
      <p:ext uri="{BB962C8B-B14F-4D97-AF65-F5344CB8AC3E}">
        <p14:creationId xmlns:p14="http://schemas.microsoft.com/office/powerpoint/2010/main" val="3947763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3" name="Picture 5" descr="P303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603250"/>
            <a:ext cx="41703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6" descr="P3030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604838"/>
            <a:ext cx="4170363" cy="55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5" name="Rectangle 7"/>
          <p:cNvSpPr>
            <a:spLocks noChangeArrowheads="1"/>
          </p:cNvSpPr>
          <p:nvPr/>
        </p:nvSpPr>
        <p:spPr bwMode="auto">
          <a:xfrm>
            <a:off x="755650" y="1114425"/>
            <a:ext cx="2016125" cy="6477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de-DE" altLang="de-DE" sz="1400"/>
          </a:p>
        </p:txBody>
      </p:sp>
      <p:sp>
        <p:nvSpPr>
          <p:cNvPr id="309256" name="Text Box 8"/>
          <p:cNvSpPr txBox="1">
            <a:spLocks noChangeArrowheads="1"/>
          </p:cNvSpPr>
          <p:nvPr/>
        </p:nvSpPr>
        <p:spPr bwMode="auto">
          <a:xfrm>
            <a:off x="2916238" y="1196975"/>
            <a:ext cx="2592387" cy="36671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de-DE" sz="1400" b="1">
                <a:solidFill>
                  <a:srgbClr val="F03C14"/>
                </a:solidFill>
              </a:rPr>
              <a:t>Metabolische Azidose</a:t>
            </a:r>
          </a:p>
        </p:txBody>
      </p:sp>
      <p:sp>
        <p:nvSpPr>
          <p:cNvPr id="309257" name="Text Box 9"/>
          <p:cNvSpPr txBox="1">
            <a:spLocks noChangeArrowheads="1"/>
          </p:cNvSpPr>
          <p:nvPr/>
        </p:nvSpPr>
        <p:spPr bwMode="auto">
          <a:xfrm>
            <a:off x="2916238" y="1557338"/>
            <a:ext cx="2807890" cy="1279454"/>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de-DE" sz="1400" b="1" dirty="0">
                <a:solidFill>
                  <a:srgbClr val="F03C14"/>
                </a:solidFill>
              </a:rPr>
              <a:t>(fast) adäquat </a:t>
            </a:r>
          </a:p>
          <a:p>
            <a:pPr eaLnBrk="1" hangingPunct="1">
              <a:spcBef>
                <a:spcPct val="0"/>
              </a:spcBef>
              <a:buClrTx/>
              <a:buFontTx/>
              <a:buNone/>
            </a:pPr>
            <a:r>
              <a:rPr lang="de-DE" altLang="de-DE" sz="1400" b="1" dirty="0">
                <a:solidFill>
                  <a:srgbClr val="F03C14"/>
                </a:solidFill>
              </a:rPr>
              <a:t>respiratorisch kompensiert</a:t>
            </a:r>
          </a:p>
          <a:p>
            <a:pPr eaLnBrk="1" hangingPunct="1">
              <a:spcBef>
                <a:spcPct val="0"/>
              </a:spcBef>
              <a:buClrTx/>
              <a:buFont typeface="Symbol" panose="05050102010706020507" pitchFamily="18" charset="2"/>
              <a:buChar char="D"/>
            </a:pPr>
            <a:r>
              <a:rPr lang="de-DE" altLang="de-DE" sz="1400" b="1" dirty="0" err="1">
                <a:solidFill>
                  <a:srgbClr val="F03C14"/>
                </a:solidFill>
                <a:sym typeface="Symbol" panose="05050102010706020507" pitchFamily="18" charset="2"/>
              </a:rPr>
              <a:t>Bic</a:t>
            </a:r>
            <a:r>
              <a:rPr lang="de-DE" altLang="de-DE" sz="1400" b="1" dirty="0">
                <a:solidFill>
                  <a:srgbClr val="F03C14"/>
                </a:solidFill>
                <a:sym typeface="Symbol" panose="05050102010706020507" pitchFamily="18" charset="2"/>
              </a:rPr>
              <a:t> = 12 </a:t>
            </a:r>
          </a:p>
          <a:p>
            <a:pPr eaLnBrk="1" hangingPunct="1">
              <a:spcBef>
                <a:spcPct val="0"/>
              </a:spcBef>
              <a:buClrTx/>
              <a:buFont typeface="Symbol" panose="05050102010706020507" pitchFamily="18" charset="2"/>
              <a:buChar char="D"/>
            </a:pPr>
            <a:r>
              <a:rPr lang="de-DE" altLang="de-DE" sz="1400" b="1" dirty="0">
                <a:solidFill>
                  <a:srgbClr val="F03C14"/>
                </a:solidFill>
                <a:sym typeface="Wingdings" panose="05000000000000000000" pitchFamily="2" charset="2"/>
              </a:rPr>
              <a:t> 12 x 1,2  14 </a:t>
            </a:r>
          </a:p>
          <a:p>
            <a:pPr eaLnBrk="1" hangingPunct="1">
              <a:spcBef>
                <a:spcPct val="0"/>
              </a:spcBef>
              <a:buClrTx/>
              <a:buFont typeface="Symbol" panose="05050102010706020507" pitchFamily="18" charset="2"/>
              <a:buNone/>
            </a:pPr>
            <a:r>
              <a:rPr lang="de-DE" altLang="de-DE" sz="1400" b="1" dirty="0">
                <a:solidFill>
                  <a:srgbClr val="F03C14"/>
                </a:solidFill>
                <a:sym typeface="Wingdings" panose="05000000000000000000" pitchFamily="2" charset="2"/>
              </a:rPr>
              <a:t>sollte CO</a:t>
            </a:r>
            <a:r>
              <a:rPr lang="de-DE" altLang="de-DE" sz="1400" b="1" baseline="-25000" dirty="0">
                <a:solidFill>
                  <a:srgbClr val="F03C14"/>
                </a:solidFill>
                <a:sym typeface="Wingdings" panose="05000000000000000000" pitchFamily="2" charset="2"/>
              </a:rPr>
              <a:t>2</a:t>
            </a:r>
            <a:r>
              <a:rPr lang="de-DE" altLang="de-DE" sz="1400" b="1" dirty="0">
                <a:solidFill>
                  <a:srgbClr val="F03C14"/>
                </a:solidFill>
                <a:sym typeface="Wingdings" panose="05000000000000000000" pitchFamily="2" charset="2"/>
              </a:rPr>
              <a:t> eigentlich abfallen</a:t>
            </a:r>
            <a:endParaRPr lang="de-DE" altLang="de-DE" sz="1400" b="1" dirty="0">
              <a:solidFill>
                <a:srgbClr val="F03C14"/>
              </a:solidFill>
              <a:sym typeface="Symbol" panose="05050102010706020507" pitchFamily="18" charset="2"/>
            </a:endParaRPr>
          </a:p>
        </p:txBody>
      </p:sp>
      <p:sp>
        <p:nvSpPr>
          <p:cNvPr id="309258" name="Rectangle 10"/>
          <p:cNvSpPr>
            <a:spLocks noChangeArrowheads="1"/>
          </p:cNvSpPr>
          <p:nvPr/>
        </p:nvSpPr>
        <p:spPr bwMode="auto">
          <a:xfrm>
            <a:off x="827088" y="4005263"/>
            <a:ext cx="2016125" cy="6477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de-DE" altLang="de-DE" sz="1400"/>
          </a:p>
        </p:txBody>
      </p:sp>
      <p:sp>
        <p:nvSpPr>
          <p:cNvPr id="309259" name="Text Box 11"/>
          <p:cNvSpPr txBox="1">
            <a:spLocks noChangeArrowheads="1"/>
          </p:cNvSpPr>
          <p:nvPr/>
        </p:nvSpPr>
        <p:spPr bwMode="auto">
          <a:xfrm>
            <a:off x="2987675" y="4005263"/>
            <a:ext cx="1730375" cy="3667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de-DE" sz="1400" b="1" dirty="0">
                <a:solidFill>
                  <a:srgbClr val="F03C14"/>
                </a:solidFill>
              </a:rPr>
              <a:t>Hyperkaliämie</a:t>
            </a:r>
          </a:p>
        </p:txBody>
      </p:sp>
      <p:sp>
        <p:nvSpPr>
          <p:cNvPr id="309260" name="Text Box 12"/>
          <p:cNvSpPr txBox="1">
            <a:spLocks noChangeArrowheads="1"/>
          </p:cNvSpPr>
          <p:nvPr/>
        </p:nvSpPr>
        <p:spPr bwMode="auto">
          <a:xfrm>
            <a:off x="2987675" y="4357688"/>
            <a:ext cx="1768475" cy="3667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de-DE" sz="1400" b="1">
                <a:solidFill>
                  <a:srgbClr val="F03C14"/>
                </a:solidFill>
              </a:rPr>
              <a:t>Hyponatriämie</a:t>
            </a:r>
          </a:p>
        </p:txBody>
      </p:sp>
      <p:sp>
        <p:nvSpPr>
          <p:cNvPr id="309261" name="Text Box 13"/>
          <p:cNvSpPr txBox="1">
            <a:spLocks noChangeArrowheads="1"/>
          </p:cNvSpPr>
          <p:nvPr/>
        </p:nvSpPr>
        <p:spPr bwMode="auto">
          <a:xfrm>
            <a:off x="4829175" y="3860800"/>
            <a:ext cx="2366963" cy="8636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de-DE" altLang="de-DE" sz="1400" b="1">
                <a:solidFill>
                  <a:srgbClr val="F03C14"/>
                </a:solidFill>
              </a:rPr>
              <a:t>Symptomatisch !!!</a:t>
            </a:r>
          </a:p>
          <a:p>
            <a:pPr eaLnBrk="1" hangingPunct="1">
              <a:spcBef>
                <a:spcPct val="0"/>
              </a:spcBef>
              <a:buClrTx/>
              <a:buFontTx/>
              <a:buNone/>
            </a:pPr>
            <a:r>
              <a:rPr lang="de-DE" altLang="de-DE" sz="1600" b="1" i="1">
                <a:solidFill>
                  <a:srgbClr val="F03C14"/>
                </a:solidFill>
              </a:rPr>
              <a:t>Kalium </a:t>
            </a:r>
            <a:r>
              <a:rPr lang="de-DE" altLang="de-DE" sz="1600" b="1" i="1">
                <a:solidFill>
                  <a:srgbClr val="F03C14"/>
                </a:solidFill>
                <a:sym typeface="Wingdings" panose="05000000000000000000" pitchFamily="2" charset="2"/>
              </a:rPr>
              <a:t> Bradykardie</a:t>
            </a:r>
          </a:p>
          <a:p>
            <a:pPr eaLnBrk="1" hangingPunct="1">
              <a:spcBef>
                <a:spcPct val="0"/>
              </a:spcBef>
              <a:buClrTx/>
              <a:buFontTx/>
              <a:buNone/>
            </a:pPr>
            <a:r>
              <a:rPr lang="de-DE" altLang="de-DE" sz="1600" b="1" i="1">
                <a:solidFill>
                  <a:srgbClr val="F03C14"/>
                </a:solidFill>
                <a:sym typeface="Wingdings" panose="05000000000000000000" pitchFamily="2" charset="2"/>
              </a:rPr>
              <a:t>Natrium  rez. Stürze</a:t>
            </a:r>
            <a:endParaRPr lang="de-DE" altLang="de-DE" sz="1600" b="1" i="1">
              <a:solidFill>
                <a:srgbClr val="F03C14"/>
              </a:solidFill>
            </a:endParaRPr>
          </a:p>
        </p:txBody>
      </p:sp>
      <p:sp>
        <p:nvSpPr>
          <p:cNvPr id="11" name="Rectangle 10"/>
          <p:cNvSpPr>
            <a:spLocks noChangeArrowheads="1"/>
          </p:cNvSpPr>
          <p:nvPr/>
        </p:nvSpPr>
        <p:spPr bwMode="auto">
          <a:xfrm>
            <a:off x="5940425" y="1989138"/>
            <a:ext cx="2016125" cy="6477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de-DE" altLang="de-DE" sz="1400"/>
          </a:p>
        </p:txBody>
      </p:sp>
      <p:sp>
        <p:nvSpPr>
          <p:cNvPr id="12" name="Rectangle 10"/>
          <p:cNvSpPr>
            <a:spLocks noChangeArrowheads="1"/>
          </p:cNvSpPr>
          <p:nvPr/>
        </p:nvSpPr>
        <p:spPr bwMode="auto">
          <a:xfrm>
            <a:off x="6011863" y="4868863"/>
            <a:ext cx="2016125" cy="6477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endParaRPr lang="de-DE" altLang="de-DE" sz="1400"/>
          </a:p>
        </p:txBody>
      </p:sp>
      <p:pic>
        <p:nvPicPr>
          <p:cNvPr id="14" name="Grafik 13">
            <a:extLst>
              <a:ext uri="{FF2B5EF4-FFF2-40B4-BE49-F238E27FC236}">
                <a16:creationId xmlns:a16="http://schemas.microsoft.com/office/drawing/2014/main" id="{C6A2F703-845A-4A65-8C05-DDE4A75FBA44}"/>
              </a:ext>
            </a:extLst>
          </p:cNvPr>
          <p:cNvPicPr>
            <a:picLocks noChangeAspect="1"/>
          </p:cNvPicPr>
          <p:nvPr/>
        </p:nvPicPr>
        <p:blipFill>
          <a:blip r:embed="rId5"/>
          <a:stretch>
            <a:fillRect/>
          </a:stretch>
        </p:blipFill>
        <p:spPr>
          <a:xfrm>
            <a:off x="7636664" y="6093296"/>
            <a:ext cx="1583500" cy="764013"/>
          </a:xfrm>
          <a:prstGeom prst="rect">
            <a:avLst/>
          </a:prstGeom>
        </p:spPr>
      </p:pic>
    </p:spTree>
    <p:extLst>
      <p:ext uri="{BB962C8B-B14F-4D97-AF65-F5344CB8AC3E}">
        <p14:creationId xmlns:p14="http://schemas.microsoft.com/office/powerpoint/2010/main" val="3221208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9255"/>
                                        </p:tgtEl>
                                        <p:attrNameLst>
                                          <p:attrName>style.visibility</p:attrName>
                                        </p:attrNameLst>
                                      </p:cBhvr>
                                      <p:to>
                                        <p:strVal val="visible"/>
                                      </p:to>
                                    </p:set>
                                    <p:animEffect transition="in" filter="blinds(horizontal)">
                                      <p:cBhvr>
                                        <p:cTn id="7" dur="500"/>
                                        <p:tgtEl>
                                          <p:spTgt spid="3092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9256"/>
                                        </p:tgtEl>
                                        <p:attrNameLst>
                                          <p:attrName>style.visibility</p:attrName>
                                        </p:attrNameLst>
                                      </p:cBhvr>
                                      <p:to>
                                        <p:strVal val="visible"/>
                                      </p:to>
                                    </p:set>
                                    <p:animEffect transition="in" filter="box(in)">
                                      <p:cBhvr>
                                        <p:cTn id="12" dur="500"/>
                                        <p:tgtEl>
                                          <p:spTgt spid="3092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09257"/>
                                        </p:tgtEl>
                                        <p:attrNameLst>
                                          <p:attrName>style.visibility</p:attrName>
                                        </p:attrNameLst>
                                      </p:cBhvr>
                                      <p:to>
                                        <p:strVal val="visible"/>
                                      </p:to>
                                    </p:set>
                                    <p:animEffect transition="in" filter="box(in)">
                                      <p:cBhvr>
                                        <p:cTn id="17" dur="500"/>
                                        <p:tgtEl>
                                          <p:spTgt spid="3092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9258"/>
                                        </p:tgtEl>
                                        <p:attrNameLst>
                                          <p:attrName>style.visibility</p:attrName>
                                        </p:attrNameLst>
                                      </p:cBhvr>
                                      <p:to>
                                        <p:strVal val="visible"/>
                                      </p:to>
                                    </p:set>
                                    <p:animEffect transition="in" filter="blinds(horizontal)">
                                      <p:cBhvr>
                                        <p:cTn id="22" dur="500"/>
                                        <p:tgtEl>
                                          <p:spTgt spid="3092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9259"/>
                                        </p:tgtEl>
                                        <p:attrNameLst>
                                          <p:attrName>style.visibility</p:attrName>
                                        </p:attrNameLst>
                                      </p:cBhvr>
                                      <p:to>
                                        <p:strVal val="visible"/>
                                      </p:to>
                                    </p:set>
                                    <p:animEffect transition="in" filter="box(in)">
                                      <p:cBhvr>
                                        <p:cTn id="27" dur="500"/>
                                        <p:tgtEl>
                                          <p:spTgt spid="30925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9260"/>
                                        </p:tgtEl>
                                        <p:attrNameLst>
                                          <p:attrName>style.visibility</p:attrName>
                                        </p:attrNameLst>
                                      </p:cBhvr>
                                      <p:to>
                                        <p:strVal val="visible"/>
                                      </p:to>
                                    </p:set>
                                    <p:animEffect transition="in" filter="box(in)">
                                      <p:cBhvr>
                                        <p:cTn id="32" dur="500"/>
                                        <p:tgtEl>
                                          <p:spTgt spid="309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926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xit" presetSubtype="4" fill="hold" grpId="1" nodeType="clickEffect">
                                  <p:stCondLst>
                                    <p:cond delay="0"/>
                                  </p:stCondLst>
                                  <p:childTnLst>
                                    <p:animEffect transition="out" filter="wipe(down)">
                                      <p:cBhvr>
                                        <p:cTn id="40" dur="500"/>
                                        <p:tgtEl>
                                          <p:spTgt spid="309261"/>
                                        </p:tgtEl>
                                      </p:cBhvr>
                                    </p:animEffect>
                                    <p:set>
                                      <p:cBhvr>
                                        <p:cTn id="41" dur="1" fill="hold">
                                          <p:stCondLst>
                                            <p:cond delay="499"/>
                                          </p:stCondLst>
                                        </p:cTn>
                                        <p:tgtEl>
                                          <p:spTgt spid="309261"/>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ntr" presetSubtype="10" fill="hold" nodeType="clickEffect">
                                  <p:stCondLst>
                                    <p:cond delay="0"/>
                                  </p:stCondLst>
                                  <p:childTnLst>
                                    <p:set>
                                      <p:cBhvr>
                                        <p:cTn id="45" dur="1" fill="hold">
                                          <p:stCondLst>
                                            <p:cond delay="0"/>
                                          </p:stCondLst>
                                        </p:cTn>
                                        <p:tgtEl>
                                          <p:spTgt spid="309253"/>
                                        </p:tgtEl>
                                        <p:attrNameLst>
                                          <p:attrName>style.visibility</p:attrName>
                                        </p:attrNameLst>
                                      </p:cBhvr>
                                      <p:to>
                                        <p:strVal val="visible"/>
                                      </p:to>
                                    </p:set>
                                    <p:animEffect transition="in" filter="checkerboard(across)">
                                      <p:cBhvr>
                                        <p:cTn id="46" dur="500"/>
                                        <p:tgtEl>
                                          <p:spTgt spid="30925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linds(horizont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5" grpId="0" animBg="1"/>
      <p:bldP spid="309256" grpId="0" animBg="1"/>
      <p:bldP spid="309257" grpId="0" animBg="1"/>
      <p:bldP spid="309258" grpId="0" animBg="1"/>
      <p:bldP spid="309259" grpId="0" animBg="1"/>
      <p:bldP spid="309260" grpId="0" animBg="1"/>
      <p:bldP spid="309261" grpId="0" animBg="1"/>
      <p:bldP spid="309261" grpId="1"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enthält.&#10;&#10;Automatisch generierte Beschreibung">
            <a:extLst>
              <a:ext uri="{FF2B5EF4-FFF2-40B4-BE49-F238E27FC236}">
                <a16:creationId xmlns:a16="http://schemas.microsoft.com/office/drawing/2014/main" id="{255EB521-331C-4F2B-BF14-EADB10CDD4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989" y="1340768"/>
            <a:ext cx="7893177" cy="4378049"/>
          </a:xfrm>
        </p:spPr>
      </p:pic>
      <p:sp>
        <p:nvSpPr>
          <p:cNvPr id="3" name="Titel 2">
            <a:extLst>
              <a:ext uri="{FF2B5EF4-FFF2-40B4-BE49-F238E27FC236}">
                <a16:creationId xmlns:a16="http://schemas.microsoft.com/office/drawing/2014/main" id="{E1FE2581-9481-41FD-AA07-CB0B8D055542}"/>
              </a:ext>
            </a:extLst>
          </p:cNvPr>
          <p:cNvSpPr>
            <a:spLocks noGrp="1"/>
          </p:cNvSpPr>
          <p:nvPr>
            <p:ph type="title"/>
          </p:nvPr>
        </p:nvSpPr>
        <p:spPr/>
        <p:txBody>
          <a:bodyPr/>
          <a:lstStyle/>
          <a:p>
            <a:r>
              <a:rPr lang="de-DE" dirty="0"/>
              <a:t>Hyperkaliämie: wichtige Fragen</a:t>
            </a:r>
          </a:p>
        </p:txBody>
      </p:sp>
    </p:spTree>
    <p:extLst>
      <p:ext uri="{BB962C8B-B14F-4D97-AF65-F5344CB8AC3E}">
        <p14:creationId xmlns:p14="http://schemas.microsoft.com/office/powerpoint/2010/main" val="383837198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BC6D786-C8D4-427E-8D56-5F0BEE43A279}"/>
              </a:ext>
            </a:extLst>
          </p:cNvPr>
          <p:cNvSpPr>
            <a:spLocks noGrp="1"/>
          </p:cNvSpPr>
          <p:nvPr>
            <p:ph type="title"/>
          </p:nvPr>
        </p:nvSpPr>
        <p:spPr/>
        <p:txBody>
          <a:bodyPr/>
          <a:lstStyle/>
          <a:p>
            <a:r>
              <a:rPr lang="de-DE" dirty="0"/>
              <a:t>EKG - Veränderungen</a:t>
            </a:r>
          </a:p>
        </p:txBody>
      </p:sp>
      <p:pic>
        <p:nvPicPr>
          <p:cNvPr id="1026" name="Grafik 4">
            <a:extLst>
              <a:ext uri="{FF2B5EF4-FFF2-40B4-BE49-F238E27FC236}">
                <a16:creationId xmlns:a16="http://schemas.microsoft.com/office/drawing/2014/main" id="{8E05760F-4A75-4297-864C-4A277EB3D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088" t="24800" r="12988" b="5202"/>
          <a:stretch>
            <a:fillRect/>
          </a:stretch>
        </p:blipFill>
        <p:spPr bwMode="auto">
          <a:xfrm>
            <a:off x="611560" y="980728"/>
            <a:ext cx="7780368"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69691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09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963613"/>
            <a:ext cx="8675687" cy="865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a:spLocks noChangeArrowheads="1"/>
          </p:cNvSpPr>
          <p:nvPr/>
        </p:nvSpPr>
        <p:spPr bwMode="auto">
          <a:xfrm>
            <a:off x="2268538" y="188913"/>
            <a:ext cx="5111750" cy="368300"/>
          </a:xfrm>
          <a:prstGeom prst="rect">
            <a:avLst/>
          </a:prstGeom>
          <a:solidFill>
            <a:schemeClr val="accent2"/>
          </a:solidFill>
          <a:ln w="9525">
            <a:solidFill>
              <a:schemeClr val="bg1"/>
            </a:solidFill>
            <a:miter lim="800000"/>
            <a:headEnd/>
            <a:tailEnd/>
          </a:ln>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b="1">
                <a:solidFill>
                  <a:schemeClr val="bg1"/>
                </a:solidFill>
              </a:rPr>
              <a:t>Kalium &gt; 6,5 </a:t>
            </a:r>
            <a:r>
              <a:rPr lang="de-DE" altLang="de-DE" b="1">
                <a:solidFill>
                  <a:schemeClr val="bg1"/>
                </a:solidFill>
                <a:sym typeface="Wingdings" panose="05000000000000000000" pitchFamily="2" charset="2"/>
              </a:rPr>
              <a:t> 50 % Veränderungen  im EKG</a:t>
            </a:r>
            <a:endParaRPr lang="de-DE" altLang="de-DE" b="1">
              <a:solidFill>
                <a:schemeClr val="bg1"/>
              </a:solidFill>
            </a:endParaRPr>
          </a:p>
        </p:txBody>
      </p:sp>
      <p:sp>
        <p:nvSpPr>
          <p:cNvPr id="4" name="Textfeld 3"/>
          <p:cNvSpPr txBox="1">
            <a:spLocks noChangeArrowheads="1"/>
          </p:cNvSpPr>
          <p:nvPr/>
        </p:nvSpPr>
        <p:spPr bwMode="auto">
          <a:xfrm>
            <a:off x="0" y="2420938"/>
            <a:ext cx="2484438" cy="1016000"/>
          </a:xfrm>
          <a:prstGeom prst="rect">
            <a:avLst/>
          </a:prstGeom>
          <a:solidFill>
            <a:schemeClr val="accent2"/>
          </a:solidFill>
          <a:ln w="9525">
            <a:solidFill>
              <a:schemeClr val="bg1"/>
            </a:solidFill>
            <a:miter lim="800000"/>
            <a:headEnd/>
            <a:tailEnd/>
          </a:ln>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a:r>
              <a:rPr lang="de-DE" altLang="de-DE" sz="2400" b="1">
                <a:solidFill>
                  <a:schemeClr val="bg1"/>
                </a:solidFill>
              </a:rPr>
              <a:t>T:R &gt; 0,75</a:t>
            </a:r>
          </a:p>
          <a:p>
            <a:pPr algn="ctr"/>
            <a:r>
              <a:rPr lang="de-DE" altLang="de-DE" b="1">
                <a:solidFill>
                  <a:schemeClr val="bg1"/>
                </a:solidFill>
              </a:rPr>
              <a:t>spezifischer als </a:t>
            </a:r>
          </a:p>
          <a:p>
            <a:pPr algn="ctr"/>
            <a:r>
              <a:rPr lang="de-DE" altLang="de-DE" b="1">
                <a:solidFill>
                  <a:schemeClr val="bg1"/>
                </a:solidFill>
              </a:rPr>
              <a:t>zeltförmiges T</a:t>
            </a:r>
          </a:p>
        </p:txBody>
      </p:sp>
      <p:pic>
        <p:nvPicPr>
          <p:cNvPr id="6" name="Grafik 5">
            <a:extLst>
              <a:ext uri="{FF2B5EF4-FFF2-40B4-BE49-F238E27FC236}">
                <a16:creationId xmlns:a16="http://schemas.microsoft.com/office/drawing/2014/main" id="{18067E5D-531F-4A47-A101-A968A0DE30AD}"/>
              </a:ext>
            </a:extLst>
          </p:cNvPr>
          <p:cNvPicPr>
            <a:picLocks noChangeAspect="1"/>
          </p:cNvPicPr>
          <p:nvPr/>
        </p:nvPicPr>
        <p:blipFill>
          <a:blip r:embed="rId4"/>
          <a:stretch>
            <a:fillRect/>
          </a:stretch>
        </p:blipFill>
        <p:spPr>
          <a:xfrm>
            <a:off x="7636664" y="6102005"/>
            <a:ext cx="1583500" cy="764013"/>
          </a:xfrm>
          <a:prstGeom prst="rect">
            <a:avLst/>
          </a:prstGeom>
        </p:spPr>
      </p:pic>
    </p:spTree>
    <p:extLst>
      <p:ext uri="{BB962C8B-B14F-4D97-AF65-F5344CB8AC3E}">
        <p14:creationId xmlns:p14="http://schemas.microsoft.com/office/powerpoint/2010/main" val="1334810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9C075E4-A90B-42B9-8F4A-20F24985BE95}"/>
              </a:ext>
            </a:extLst>
          </p:cNvPr>
          <p:cNvPicPr>
            <a:picLocks noChangeAspect="1"/>
          </p:cNvPicPr>
          <p:nvPr/>
        </p:nvPicPr>
        <p:blipFill>
          <a:blip r:embed="rId3"/>
          <a:stretch>
            <a:fillRect/>
          </a:stretch>
        </p:blipFill>
        <p:spPr>
          <a:xfrm>
            <a:off x="755576" y="1304525"/>
            <a:ext cx="7826452" cy="4356723"/>
          </a:xfrm>
          <a:prstGeom prst="rect">
            <a:avLst/>
          </a:prstGeom>
        </p:spPr>
      </p:pic>
    </p:spTree>
    <p:extLst>
      <p:ext uri="{BB962C8B-B14F-4D97-AF65-F5344CB8AC3E}">
        <p14:creationId xmlns:p14="http://schemas.microsoft.com/office/powerpoint/2010/main" val="266471112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7516019-0B48-4336-8BFE-44491C42AC5B}"/>
              </a:ext>
            </a:extLst>
          </p:cNvPr>
          <p:cNvSpPr>
            <a:spLocks noGrp="1" noChangeArrowheads="1"/>
          </p:cNvSpPr>
          <p:nvPr>
            <p:ph type="title"/>
          </p:nvPr>
        </p:nvSpPr>
        <p:spPr/>
        <p:txBody>
          <a:bodyPr/>
          <a:lstStyle/>
          <a:p>
            <a:pPr eaLnBrk="1" hangingPunct="1"/>
            <a:r>
              <a:rPr lang="de-DE" altLang="de-DE" sz="3200"/>
              <a:t>Elektrolytstörungen in der Intensivmedizin …</a:t>
            </a:r>
          </a:p>
        </p:txBody>
      </p:sp>
      <p:sp>
        <p:nvSpPr>
          <p:cNvPr id="805891" name="Rectangle 3">
            <a:extLst>
              <a:ext uri="{FF2B5EF4-FFF2-40B4-BE49-F238E27FC236}">
                <a16:creationId xmlns:a16="http://schemas.microsoft.com/office/drawing/2014/main" id="{E419F353-12FF-42D9-A27B-F4AB95CE17C6}"/>
              </a:ext>
            </a:extLst>
          </p:cNvPr>
          <p:cNvSpPr>
            <a:spLocks noGrp="1" noChangeArrowheads="1"/>
          </p:cNvSpPr>
          <p:nvPr>
            <p:ph type="body" idx="1"/>
          </p:nvPr>
        </p:nvSpPr>
        <p:spPr/>
        <p:txBody>
          <a:bodyPr/>
          <a:lstStyle/>
          <a:p>
            <a:pPr marL="0" indent="0" eaLnBrk="1" hangingPunct="1"/>
            <a:r>
              <a:rPr lang="de-DE" altLang="de-DE" dirty="0"/>
              <a:t>… sind multifaktoriell</a:t>
            </a:r>
          </a:p>
          <a:p>
            <a:pPr marL="0" indent="0" eaLnBrk="1" hangingPunct="1"/>
            <a:r>
              <a:rPr lang="de-DE" altLang="de-DE" dirty="0"/>
              <a:t>… müssen im Gesamtbild der Erkrankung interpretiert werden</a:t>
            </a:r>
          </a:p>
          <a:p>
            <a:pPr marL="0" indent="0" eaLnBrk="1" hangingPunct="1"/>
            <a:endParaRPr lang="de-DE" altLang="de-DE" dirty="0"/>
          </a:p>
          <a:p>
            <a:pPr marL="0" indent="0" eaLnBrk="1" hangingPunct="1"/>
            <a:r>
              <a:rPr lang="de-DE" altLang="de-DE" dirty="0"/>
              <a:t>Grundsätzlich gilt:</a:t>
            </a:r>
          </a:p>
          <a:p>
            <a:pPr marL="0" indent="0" eaLnBrk="1" hangingPunct="1"/>
            <a:r>
              <a:rPr lang="de-DE" altLang="de-DE" dirty="0"/>
              <a:t>Die Therapie richtet sich NICHT nach Werten, sondern an der Klinik / den Symptomen !!</a:t>
            </a:r>
          </a:p>
          <a:p>
            <a:pPr marL="0" indent="0" eaLnBrk="1" hangingPunct="1"/>
            <a:endParaRPr lang="de-DE" altLang="de-DE" dirty="0"/>
          </a:p>
          <a:p>
            <a:pPr marL="285750" indent="-285750">
              <a:buFontTx/>
              <a:buChar char="-"/>
            </a:pPr>
            <a:r>
              <a:rPr lang="de-DE" sz="2800" b="1" dirty="0">
                <a:sym typeface="Wingdings" panose="05000000000000000000" pitchFamily="2" charset="2"/>
              </a:rPr>
              <a:t>Klinik: </a:t>
            </a:r>
            <a:r>
              <a:rPr lang="de-DE" sz="2800" b="1" dirty="0" err="1">
                <a:sym typeface="Wingdings" panose="05000000000000000000" pitchFamily="2" charset="2"/>
              </a:rPr>
              <a:t>Treat</a:t>
            </a:r>
            <a:r>
              <a:rPr lang="de-DE" sz="2800" b="1" dirty="0">
                <a:sym typeface="Wingdings" panose="05000000000000000000" pitchFamily="2" charset="2"/>
              </a:rPr>
              <a:t>, </a:t>
            </a:r>
            <a:r>
              <a:rPr lang="de-DE" sz="2800" b="1" dirty="0" err="1">
                <a:sym typeface="Wingdings" panose="05000000000000000000" pitchFamily="2" charset="2"/>
              </a:rPr>
              <a:t>than</a:t>
            </a:r>
            <a:r>
              <a:rPr lang="de-DE" sz="2800" b="1" dirty="0">
                <a:sym typeface="Wingdings" panose="05000000000000000000" pitchFamily="2" charset="2"/>
              </a:rPr>
              <a:t> </a:t>
            </a:r>
            <a:r>
              <a:rPr lang="de-DE" sz="2800" b="1" dirty="0" err="1">
                <a:sym typeface="Wingdings" panose="05000000000000000000" pitchFamily="2" charset="2"/>
              </a:rPr>
              <a:t>think</a:t>
            </a:r>
            <a:endParaRPr lang="de-DE" sz="2800" b="1" dirty="0">
              <a:sym typeface="Wingdings" panose="05000000000000000000" pitchFamily="2" charset="2"/>
            </a:endParaRPr>
          </a:p>
          <a:p>
            <a:pPr marL="285750" indent="-285750">
              <a:buFontTx/>
              <a:buChar char="-"/>
            </a:pPr>
            <a:r>
              <a:rPr lang="de-DE" sz="2800" b="1" dirty="0"/>
              <a:t>Keine Klinik </a:t>
            </a:r>
            <a:r>
              <a:rPr lang="de-DE" sz="2800" b="1" dirty="0">
                <a:sym typeface="Wingdings" panose="05000000000000000000" pitchFamily="2" charset="2"/>
              </a:rPr>
              <a:t> </a:t>
            </a:r>
            <a:r>
              <a:rPr lang="de-DE" sz="2800" b="1" dirty="0" err="1">
                <a:sym typeface="Wingdings" panose="05000000000000000000" pitchFamily="2" charset="2"/>
              </a:rPr>
              <a:t>wait</a:t>
            </a:r>
            <a:r>
              <a:rPr lang="de-DE" sz="2800" b="1" dirty="0">
                <a:sym typeface="Wingdings" panose="05000000000000000000" pitchFamily="2" charset="2"/>
              </a:rPr>
              <a:t>, </a:t>
            </a:r>
            <a:r>
              <a:rPr lang="de-DE" sz="2800" b="1" dirty="0" err="1">
                <a:sym typeface="Wingdings" panose="05000000000000000000" pitchFamily="2" charset="2"/>
              </a:rPr>
              <a:t>watch</a:t>
            </a:r>
            <a:r>
              <a:rPr lang="de-DE" sz="2800" b="1" dirty="0">
                <a:sym typeface="Wingdings" panose="05000000000000000000" pitchFamily="2" charset="2"/>
              </a:rPr>
              <a:t>, </a:t>
            </a:r>
            <a:r>
              <a:rPr lang="de-DE" sz="2800" b="1" dirty="0" err="1">
                <a:sym typeface="Wingdings" panose="05000000000000000000" pitchFamily="2" charset="2"/>
              </a:rPr>
              <a:t>than</a:t>
            </a:r>
            <a:r>
              <a:rPr lang="de-DE" sz="2800" b="1" dirty="0">
                <a:sym typeface="Wingdings" panose="05000000000000000000" pitchFamily="2" charset="2"/>
              </a:rPr>
              <a:t> </a:t>
            </a:r>
            <a:r>
              <a:rPr lang="de-DE" sz="2800" b="1" dirty="0" err="1">
                <a:sym typeface="Wingdings" panose="05000000000000000000" pitchFamily="2" charset="2"/>
              </a:rPr>
              <a:t>treat</a:t>
            </a:r>
            <a:r>
              <a:rPr lang="de-DE" sz="2800" b="1" dirty="0">
                <a:sym typeface="Wingdings" panose="05000000000000000000" pitchFamily="2" charset="2"/>
              </a:rPr>
              <a:t>!</a:t>
            </a:r>
          </a:p>
          <a:p>
            <a:pPr marL="0" indent="0" eaLnBrk="1" hangingPunct="1"/>
            <a:endParaRPr lang="de-DE" altLang="de-DE" dirty="0"/>
          </a:p>
        </p:txBody>
      </p:sp>
      <p:sp>
        <p:nvSpPr>
          <p:cNvPr id="805892" name="Rectangle 4">
            <a:extLst>
              <a:ext uri="{FF2B5EF4-FFF2-40B4-BE49-F238E27FC236}">
                <a16:creationId xmlns:a16="http://schemas.microsoft.com/office/drawing/2014/main" id="{582F78A4-555D-4F69-874A-9677CCE720B7}"/>
              </a:ext>
            </a:extLst>
          </p:cNvPr>
          <p:cNvSpPr>
            <a:spLocks noChangeArrowheads="1"/>
          </p:cNvSpPr>
          <p:nvPr/>
        </p:nvSpPr>
        <p:spPr bwMode="auto">
          <a:xfrm>
            <a:off x="119244" y="1268760"/>
            <a:ext cx="8207375" cy="4679950"/>
          </a:xfrm>
          <a:prstGeom prst="rect">
            <a:avLst/>
          </a:prstGeom>
          <a:solidFill>
            <a:schemeClr val="bg1"/>
          </a:solidFill>
          <a:ln w="9525">
            <a:noFill/>
            <a:miter lim="800000"/>
            <a:headEnd/>
            <a:tailEnd/>
          </a:ln>
          <a:effectLst/>
        </p:spPr>
        <p:txBody>
          <a:bodyPr wrap="none" anchor="ctr"/>
          <a:lstStyle/>
          <a:p>
            <a:pPr>
              <a:defRPr/>
            </a:pPr>
            <a:r>
              <a:rPr lang="de-DE" sz="8000" b="1" dirty="0" err="1">
                <a:solidFill>
                  <a:srgbClr val="FF0000"/>
                </a:solidFill>
                <a:effectLst>
                  <a:outerShdw blurRad="38100" dist="38100" dir="2700000" algn="tl">
                    <a:srgbClr val="C0C0C0"/>
                  </a:outerShdw>
                </a:effectLst>
                <a:latin typeface="Arial" charset="0"/>
              </a:rPr>
              <a:t>Treat</a:t>
            </a:r>
            <a:r>
              <a:rPr lang="de-DE" sz="8000" b="1" dirty="0">
                <a:solidFill>
                  <a:srgbClr val="FF0000"/>
                </a:solidFill>
                <a:effectLst>
                  <a:outerShdw blurRad="38100" dist="38100" dir="2700000" algn="tl">
                    <a:srgbClr val="C0C0C0"/>
                  </a:outerShdw>
                </a:effectLst>
                <a:latin typeface="Arial" charset="0"/>
              </a:rPr>
              <a:t> </a:t>
            </a:r>
            <a:r>
              <a:rPr lang="de-DE" sz="8000" b="1" dirty="0" err="1">
                <a:solidFill>
                  <a:srgbClr val="FF0000"/>
                </a:solidFill>
                <a:effectLst>
                  <a:outerShdw blurRad="38100" dist="38100" dir="2700000" algn="tl">
                    <a:srgbClr val="C0C0C0"/>
                  </a:outerShdw>
                </a:effectLst>
                <a:latin typeface="Arial" charset="0"/>
              </a:rPr>
              <a:t>the</a:t>
            </a:r>
            <a:r>
              <a:rPr lang="de-DE" sz="8000" b="1" dirty="0">
                <a:solidFill>
                  <a:srgbClr val="FF0000"/>
                </a:solidFill>
                <a:effectLst>
                  <a:outerShdw blurRad="38100" dist="38100" dir="2700000" algn="tl">
                    <a:srgbClr val="C0C0C0"/>
                  </a:outerShdw>
                </a:effectLst>
                <a:latin typeface="Arial" charset="0"/>
              </a:rPr>
              <a:t> </a:t>
            </a:r>
            <a:r>
              <a:rPr lang="de-DE" sz="8000" b="1" dirty="0" err="1">
                <a:solidFill>
                  <a:srgbClr val="FF0000"/>
                </a:solidFill>
                <a:effectLst>
                  <a:outerShdw blurRad="38100" dist="38100" dir="2700000" algn="tl">
                    <a:srgbClr val="C0C0C0"/>
                  </a:outerShdw>
                </a:effectLst>
                <a:latin typeface="Arial" charset="0"/>
              </a:rPr>
              <a:t>patient</a:t>
            </a:r>
            <a:endParaRPr lang="de-DE" sz="8000" b="1" dirty="0">
              <a:solidFill>
                <a:srgbClr val="FF0000"/>
              </a:solidFill>
              <a:effectLst>
                <a:outerShdw blurRad="38100" dist="38100" dir="2700000" algn="tl">
                  <a:srgbClr val="C0C0C0"/>
                </a:outerShdw>
              </a:effectLst>
              <a:latin typeface="Arial" charset="0"/>
            </a:endParaRPr>
          </a:p>
          <a:p>
            <a:pPr>
              <a:defRPr/>
            </a:pPr>
            <a:r>
              <a:rPr lang="de-DE" sz="8000" b="1" dirty="0">
                <a:solidFill>
                  <a:srgbClr val="FF0000"/>
                </a:solidFill>
                <a:effectLst>
                  <a:outerShdw blurRad="38100" dist="38100" dir="2700000" algn="tl">
                    <a:srgbClr val="C0C0C0"/>
                  </a:outerShdw>
                </a:effectLst>
                <a:latin typeface="Arial" charset="0"/>
              </a:rPr>
              <a:t>not </a:t>
            </a:r>
            <a:r>
              <a:rPr lang="de-DE" sz="8000" b="1" dirty="0" err="1">
                <a:solidFill>
                  <a:srgbClr val="FF0000"/>
                </a:solidFill>
                <a:effectLst>
                  <a:outerShdw blurRad="38100" dist="38100" dir="2700000" algn="tl">
                    <a:srgbClr val="C0C0C0"/>
                  </a:outerShdw>
                </a:effectLst>
                <a:latin typeface="Arial" charset="0"/>
              </a:rPr>
              <a:t>the</a:t>
            </a:r>
            <a:r>
              <a:rPr lang="de-DE" sz="8000" b="1" dirty="0">
                <a:solidFill>
                  <a:srgbClr val="FF0000"/>
                </a:solidFill>
                <a:effectLst>
                  <a:outerShdw blurRad="38100" dist="38100" dir="2700000" algn="tl">
                    <a:srgbClr val="C0C0C0"/>
                  </a:outerShdw>
                </a:effectLst>
                <a:latin typeface="Arial" charset="0"/>
              </a:rPr>
              <a:t> </a:t>
            </a:r>
            <a:r>
              <a:rPr lang="de-DE" sz="8000" b="1" dirty="0" err="1">
                <a:solidFill>
                  <a:srgbClr val="FF0000"/>
                </a:solidFill>
                <a:effectLst>
                  <a:outerShdw blurRad="38100" dist="38100" dir="2700000" algn="tl">
                    <a:srgbClr val="C0C0C0"/>
                  </a:outerShdw>
                </a:effectLst>
                <a:latin typeface="Arial" charset="0"/>
              </a:rPr>
              <a:t>numbers</a:t>
            </a:r>
            <a:r>
              <a:rPr lang="de-DE" sz="8000" b="1" dirty="0">
                <a:solidFill>
                  <a:srgbClr val="FF0000"/>
                </a:solidFill>
                <a:effectLst>
                  <a:outerShdw blurRad="38100" dist="38100" dir="2700000" algn="tl">
                    <a:srgbClr val="C0C0C0"/>
                  </a:outerShdw>
                </a:effectLst>
                <a:latin typeface="Arial" charset="0"/>
              </a:rPr>
              <a:t> !!</a:t>
            </a:r>
          </a:p>
        </p:txBody>
      </p:sp>
    </p:spTree>
    <p:extLst>
      <p:ext uri="{BB962C8B-B14F-4D97-AF65-F5344CB8AC3E}">
        <p14:creationId xmlns:p14="http://schemas.microsoft.com/office/powerpoint/2010/main" val="3299947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5891">
                                            <p:txEl>
                                              <p:pRg st="4" end="4"/>
                                            </p:txEl>
                                          </p:spTgt>
                                        </p:tgtEl>
                                        <p:attrNameLst>
                                          <p:attrName>style.visibility</p:attrName>
                                        </p:attrNameLst>
                                      </p:cBhvr>
                                      <p:to>
                                        <p:strVal val="visible"/>
                                      </p:to>
                                    </p:set>
                                    <p:anim calcmode="lin" valueType="num">
                                      <p:cBhvr additive="base">
                                        <p:cTn id="7" dur="500" fill="hold"/>
                                        <p:tgtEl>
                                          <p:spTgt spid="80589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5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05891">
                                            <p:txEl>
                                              <p:pRg st="6" end="6"/>
                                            </p:txEl>
                                          </p:spTgt>
                                        </p:tgtEl>
                                        <p:attrNameLst>
                                          <p:attrName>style.visibility</p:attrName>
                                        </p:attrNameLst>
                                      </p:cBhvr>
                                      <p:to>
                                        <p:strVal val="visible"/>
                                      </p:to>
                                    </p:set>
                                    <p:anim calcmode="lin" valueType="num">
                                      <p:cBhvr additive="base">
                                        <p:cTn id="13" dur="500" fill="hold"/>
                                        <p:tgtEl>
                                          <p:spTgt spid="805891">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58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05891">
                                            <p:txEl>
                                              <p:pRg st="7" end="7"/>
                                            </p:txEl>
                                          </p:spTgt>
                                        </p:tgtEl>
                                        <p:attrNameLst>
                                          <p:attrName>style.visibility</p:attrName>
                                        </p:attrNameLst>
                                      </p:cBhvr>
                                      <p:to>
                                        <p:strVal val="visible"/>
                                      </p:to>
                                    </p:set>
                                    <p:anim calcmode="lin" valueType="num">
                                      <p:cBhvr additive="base">
                                        <p:cTn id="19" dur="500" fill="hold"/>
                                        <p:tgtEl>
                                          <p:spTgt spid="805891">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5891">
                                            <p:txEl>
                                              <p:pRg st="7" end="7"/>
                                            </p:txEl>
                                          </p:spTgt>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500"/>
                            </p:stCondLst>
                            <p:childTnLst>
                              <p:par>
                                <p:cTn id="22" presetID="3" presetClass="emph" presetSubtype="2" fill="hold" nodeType="afterEffect">
                                  <p:stCondLst>
                                    <p:cond delay="0"/>
                                  </p:stCondLst>
                                  <p:childTnLst>
                                    <p:animClr clrSpc="rgb" dir="cw">
                                      <p:cBhvr override="childStyle">
                                        <p:cTn id="23" dur="2000" fill="hold"/>
                                        <p:tgtEl>
                                          <p:spTgt spid="805891">
                                            <p:txEl>
                                              <p:pRg st="4" end="4"/>
                                            </p:txEl>
                                          </p:spTgt>
                                        </p:tgtEl>
                                        <p:attrNameLst>
                                          <p:attrName>style.color</p:attrName>
                                        </p:attrNameLst>
                                      </p:cBhvr>
                                      <p:to>
                                        <a:srgbClr val="FF0000"/>
                                      </p:to>
                                    </p:animClr>
                                  </p:childTnLst>
                                </p:cTn>
                              </p:par>
                            </p:childTnLst>
                          </p:cTn>
                        </p:par>
                        <p:par>
                          <p:cTn id="24" fill="hold">
                            <p:stCondLst>
                              <p:cond delay="2500"/>
                            </p:stCondLst>
                            <p:childTnLst>
                              <p:par>
                                <p:cTn id="25" presetID="3" presetClass="emph" presetSubtype="2" fill="hold" nodeType="afterEffect">
                                  <p:stCondLst>
                                    <p:cond delay="0"/>
                                  </p:stCondLst>
                                  <p:childTnLst>
                                    <p:animClr clrSpc="rgb" dir="cw">
                                      <p:cBhvr override="childStyle">
                                        <p:cTn id="26" dur="2000" fill="hold"/>
                                        <p:tgtEl>
                                          <p:spTgt spid="805891">
                                            <p:txEl>
                                              <p:pRg st="6" end="6"/>
                                            </p:txEl>
                                          </p:spTgt>
                                        </p:tgtEl>
                                        <p:attrNameLst>
                                          <p:attrName>style.color</p:attrName>
                                        </p:attrNameLst>
                                      </p:cBhvr>
                                      <p:to>
                                        <a:srgbClr val="FF0000"/>
                                      </p:to>
                                    </p:animClr>
                                  </p:childTnLst>
                                </p:cTn>
                              </p:par>
                            </p:childTnLst>
                          </p:cTn>
                        </p:par>
                        <p:par>
                          <p:cTn id="27" fill="hold">
                            <p:stCondLst>
                              <p:cond delay="4500"/>
                            </p:stCondLst>
                            <p:childTnLst>
                              <p:par>
                                <p:cTn id="28" presetID="3" presetClass="emph" presetSubtype="2" fill="hold" nodeType="afterEffect">
                                  <p:stCondLst>
                                    <p:cond delay="0"/>
                                  </p:stCondLst>
                                  <p:childTnLst>
                                    <p:animClr clrSpc="rgb" dir="cw">
                                      <p:cBhvr override="childStyle">
                                        <p:cTn id="29" dur="2000" fill="hold"/>
                                        <p:tgtEl>
                                          <p:spTgt spid="805891">
                                            <p:txEl>
                                              <p:pRg st="7" end="7"/>
                                            </p:txEl>
                                          </p:spTgt>
                                        </p:tgtEl>
                                        <p:attrNameLst>
                                          <p:attrName>style.color</p:attrName>
                                        </p:attrNameLst>
                                      </p:cBhvr>
                                      <p:to>
                                        <a:srgbClr val="FF0000"/>
                                      </p:to>
                                    </p:animClr>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805892"/>
                                        </p:tgtEl>
                                        <p:attrNameLst>
                                          <p:attrName>style.visibility</p:attrName>
                                        </p:attrNameLst>
                                      </p:cBhvr>
                                      <p:to>
                                        <p:strVal val="visible"/>
                                      </p:to>
                                    </p:set>
                                    <p:animEffect transition="in" filter="checkerboard(across)">
                                      <p:cBhvr>
                                        <p:cTn id="34" dur="500"/>
                                        <p:tgtEl>
                                          <p:spTgt spid="80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89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BD0933-945B-46BD-927C-7CE811C38B76}"/>
              </a:ext>
            </a:extLst>
          </p:cNvPr>
          <p:cNvSpPr>
            <a:spLocks noGrp="1"/>
          </p:cNvSpPr>
          <p:nvPr>
            <p:ph type="title"/>
          </p:nvPr>
        </p:nvSpPr>
        <p:spPr/>
        <p:txBody>
          <a:bodyPr/>
          <a:lstStyle/>
          <a:p>
            <a:endParaRPr lang="de-DE"/>
          </a:p>
        </p:txBody>
      </p:sp>
      <p:pic>
        <p:nvPicPr>
          <p:cNvPr id="5" name="Grafik 8">
            <a:extLst>
              <a:ext uri="{FF2B5EF4-FFF2-40B4-BE49-F238E27FC236}">
                <a16:creationId xmlns:a16="http://schemas.microsoft.com/office/drawing/2014/main" id="{A7D50606-9C48-4B2A-AFB4-46B8C8A5B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056" t="20969" r="12970" b="4832"/>
          <a:stretch>
            <a:fillRect/>
          </a:stretch>
        </p:blipFill>
        <p:spPr bwMode="auto">
          <a:xfrm>
            <a:off x="750094" y="1196752"/>
            <a:ext cx="7559178" cy="509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43920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2E37167-7305-422C-84DA-2277F2D8C8C0}"/>
              </a:ext>
            </a:extLst>
          </p:cNvPr>
          <p:cNvSpPr>
            <a:spLocks noGrp="1"/>
          </p:cNvSpPr>
          <p:nvPr>
            <p:ph idx="1"/>
          </p:nvPr>
        </p:nvSpPr>
        <p:spPr/>
        <p:txBody>
          <a:bodyPr/>
          <a:lstStyle/>
          <a:p>
            <a:r>
              <a:rPr lang="de-DE" sz="2400" b="1" dirty="0">
                <a:effectLst>
                  <a:outerShdw blurRad="38100" dist="38100" dir="2700000" algn="tl">
                    <a:srgbClr val="000000">
                      <a:alpha val="43137"/>
                    </a:srgbClr>
                  </a:outerShdw>
                </a:effectLst>
              </a:rPr>
              <a:t>Drei Säulen</a:t>
            </a:r>
          </a:p>
        </p:txBody>
      </p:sp>
      <p:sp>
        <p:nvSpPr>
          <p:cNvPr id="3" name="Titel 2">
            <a:extLst>
              <a:ext uri="{FF2B5EF4-FFF2-40B4-BE49-F238E27FC236}">
                <a16:creationId xmlns:a16="http://schemas.microsoft.com/office/drawing/2014/main" id="{B93BDFAB-C435-4A8A-9A16-E0B3140ACD9F}"/>
              </a:ext>
            </a:extLst>
          </p:cNvPr>
          <p:cNvSpPr>
            <a:spLocks noGrp="1"/>
          </p:cNvSpPr>
          <p:nvPr>
            <p:ph type="title"/>
          </p:nvPr>
        </p:nvSpPr>
        <p:spPr/>
        <p:txBody>
          <a:bodyPr/>
          <a:lstStyle/>
          <a:p>
            <a:r>
              <a:rPr lang="de-DE" i="0" dirty="0">
                <a:solidFill>
                  <a:srgbClr val="4D4D4D"/>
                </a:solidFill>
                <a:effectLst/>
                <a:latin typeface="Karla"/>
              </a:rPr>
              <a:t>Therapie: </a:t>
            </a:r>
            <a:br>
              <a:rPr lang="de-DE" i="0" dirty="0">
                <a:solidFill>
                  <a:srgbClr val="4D4D4D"/>
                </a:solidFill>
                <a:effectLst/>
                <a:latin typeface="Karla"/>
              </a:rPr>
            </a:br>
            <a:r>
              <a:rPr lang="de-DE" i="0" dirty="0">
                <a:solidFill>
                  <a:srgbClr val="4D4D4D"/>
                </a:solidFill>
                <a:effectLst/>
                <a:latin typeface="Karla"/>
              </a:rPr>
              <a:t>3 Säulen bei Hyperkaliämie </a:t>
            </a:r>
            <a:endParaRPr lang="de-DE" dirty="0"/>
          </a:p>
        </p:txBody>
      </p:sp>
      <p:sp>
        <p:nvSpPr>
          <p:cNvPr id="6" name="Zylinder 5">
            <a:extLst>
              <a:ext uri="{FF2B5EF4-FFF2-40B4-BE49-F238E27FC236}">
                <a16:creationId xmlns:a16="http://schemas.microsoft.com/office/drawing/2014/main" id="{D8AA9E2B-78DD-474F-84C3-3136B9222F6D}"/>
              </a:ext>
            </a:extLst>
          </p:cNvPr>
          <p:cNvSpPr/>
          <p:nvPr/>
        </p:nvSpPr>
        <p:spPr bwMode="auto">
          <a:xfrm>
            <a:off x="1679748" y="2276872"/>
            <a:ext cx="1524100" cy="2664296"/>
          </a:xfrm>
          <a:prstGeom prst="can">
            <a:avLst/>
          </a:prstGeom>
          <a:solidFill>
            <a:schemeClr val="accent1"/>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panose="020B0604020202020204" pitchFamily="34" charset="0"/>
            </a:endParaRPr>
          </a:p>
        </p:txBody>
      </p:sp>
      <p:sp>
        <p:nvSpPr>
          <p:cNvPr id="9" name="Zylinder 8">
            <a:extLst>
              <a:ext uri="{FF2B5EF4-FFF2-40B4-BE49-F238E27FC236}">
                <a16:creationId xmlns:a16="http://schemas.microsoft.com/office/drawing/2014/main" id="{BEAC9A60-7C5F-4423-8890-80B6DE0C8FC0}"/>
              </a:ext>
            </a:extLst>
          </p:cNvPr>
          <p:cNvSpPr/>
          <p:nvPr/>
        </p:nvSpPr>
        <p:spPr bwMode="auto">
          <a:xfrm>
            <a:off x="3965422" y="2276872"/>
            <a:ext cx="1524100" cy="2664296"/>
          </a:xfrm>
          <a:prstGeom prst="can">
            <a:avLst/>
          </a:prstGeom>
          <a:solidFill>
            <a:srgbClr val="00B050"/>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0" name="Zylinder 9">
            <a:extLst>
              <a:ext uri="{FF2B5EF4-FFF2-40B4-BE49-F238E27FC236}">
                <a16:creationId xmlns:a16="http://schemas.microsoft.com/office/drawing/2014/main" id="{B482B2C7-2D12-467B-9E01-ACFC794C3BE4}"/>
              </a:ext>
            </a:extLst>
          </p:cNvPr>
          <p:cNvSpPr/>
          <p:nvPr/>
        </p:nvSpPr>
        <p:spPr bwMode="auto">
          <a:xfrm>
            <a:off x="6136951" y="2276872"/>
            <a:ext cx="1524100" cy="2664296"/>
          </a:xfrm>
          <a:prstGeom prst="can">
            <a:avLst/>
          </a:prstGeom>
          <a:solidFill>
            <a:srgbClr val="FFC000"/>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12" name="Textfeld 11">
            <a:extLst>
              <a:ext uri="{FF2B5EF4-FFF2-40B4-BE49-F238E27FC236}">
                <a16:creationId xmlns:a16="http://schemas.microsoft.com/office/drawing/2014/main" id="{BE194FD8-CD51-4663-9891-C7CB1266FF81}"/>
              </a:ext>
            </a:extLst>
          </p:cNvPr>
          <p:cNvSpPr txBox="1"/>
          <p:nvPr/>
        </p:nvSpPr>
        <p:spPr>
          <a:xfrm rot="16200000">
            <a:off x="1291616" y="3163474"/>
            <a:ext cx="2160239" cy="1013804"/>
          </a:xfrm>
          <a:prstGeom prst="rect">
            <a:avLst/>
          </a:prstGeom>
          <a:noFill/>
        </p:spPr>
        <p:txBody>
          <a:bodyPr wrap="square">
            <a:spAutoFit/>
          </a:bodyPr>
          <a:lstStyle/>
          <a:p>
            <a:pPr marL="0" marR="0" indent="0" algn="l" defTabSz="914400" rtl="0" eaLnBrk="1" fontAlgn="base" latinLnBrk="0" hangingPunct="1">
              <a:lnSpc>
                <a:spcPct val="110000"/>
              </a:lnSpc>
              <a:spcBef>
                <a:spcPct val="30000"/>
              </a:spcBef>
              <a:spcAft>
                <a:spcPct val="0"/>
              </a:spcAft>
              <a:buClrTx/>
              <a:buSzTx/>
              <a:buFontTx/>
              <a:buNone/>
              <a:tabLst/>
            </a:pPr>
            <a:r>
              <a:rPr lang="de-DE" sz="2800" b="1" i="0" dirty="0">
                <a:solidFill>
                  <a:schemeClr val="bg1"/>
                </a:solidFill>
                <a:effectLst/>
                <a:latin typeface="Karla"/>
              </a:rPr>
              <a:t>Kardio-</a:t>
            </a:r>
            <a:br>
              <a:rPr lang="de-DE" sz="2800" b="1" i="0" dirty="0">
                <a:solidFill>
                  <a:schemeClr val="bg1"/>
                </a:solidFill>
                <a:effectLst/>
                <a:latin typeface="Karla"/>
              </a:rPr>
            </a:br>
            <a:r>
              <a:rPr lang="de-DE" sz="2800" b="1" i="0" dirty="0" err="1">
                <a:solidFill>
                  <a:schemeClr val="bg1"/>
                </a:solidFill>
                <a:effectLst/>
                <a:latin typeface="Karla"/>
              </a:rPr>
              <a:t>protektion</a:t>
            </a:r>
            <a:endParaRPr kumimoji="0" lang="de-DE" sz="2800" b="1" i="0" u="none" strike="noStrike" cap="none" normalizeH="0" baseline="0" dirty="0">
              <a:ln>
                <a:noFill/>
              </a:ln>
              <a:solidFill>
                <a:schemeClr val="bg1"/>
              </a:solidFill>
              <a:effectLst/>
              <a:latin typeface="Arial" panose="020B0604020202020204" pitchFamily="34" charset="0"/>
            </a:endParaRPr>
          </a:p>
        </p:txBody>
      </p:sp>
      <p:sp>
        <p:nvSpPr>
          <p:cNvPr id="13" name="Textfeld 12">
            <a:extLst>
              <a:ext uri="{FF2B5EF4-FFF2-40B4-BE49-F238E27FC236}">
                <a16:creationId xmlns:a16="http://schemas.microsoft.com/office/drawing/2014/main" id="{9E73521E-3307-416F-B974-121B0ACFB7A9}"/>
              </a:ext>
            </a:extLst>
          </p:cNvPr>
          <p:cNvSpPr txBox="1"/>
          <p:nvPr/>
        </p:nvSpPr>
        <p:spPr>
          <a:xfrm rot="16200000">
            <a:off x="3714699" y="3062166"/>
            <a:ext cx="1994919" cy="1288430"/>
          </a:xfrm>
          <a:prstGeom prst="rect">
            <a:avLst/>
          </a:prstGeom>
          <a:noFill/>
        </p:spPr>
        <p:txBody>
          <a:bodyPr wrap="square">
            <a:spAutoFit/>
          </a:bodyPr>
          <a:lstStyle/>
          <a:p>
            <a:pPr marL="0" marR="0" indent="0" algn="l" defTabSz="914400" rtl="0" eaLnBrk="1" fontAlgn="base" latinLnBrk="0" hangingPunct="1">
              <a:lnSpc>
                <a:spcPct val="110000"/>
              </a:lnSpc>
              <a:spcBef>
                <a:spcPct val="30000"/>
              </a:spcBef>
              <a:spcAft>
                <a:spcPct val="0"/>
              </a:spcAft>
              <a:buClrTx/>
              <a:buSzTx/>
              <a:buFontTx/>
              <a:buNone/>
              <a:tabLst/>
            </a:pPr>
            <a:r>
              <a:rPr lang="de-DE" sz="2400" b="1" i="0" dirty="0" err="1">
                <a:solidFill>
                  <a:srgbClr val="4D4D4D"/>
                </a:solidFill>
                <a:effectLst/>
                <a:latin typeface="Karla"/>
              </a:rPr>
              <a:t>Kaliumv-erschiebung</a:t>
            </a:r>
            <a:r>
              <a:rPr lang="de-DE" sz="2400" b="1" i="0" dirty="0">
                <a:solidFill>
                  <a:srgbClr val="4D4D4D"/>
                </a:solidFill>
                <a:effectLst/>
                <a:latin typeface="Karla"/>
              </a:rPr>
              <a:t> in die Zelle</a:t>
            </a:r>
            <a:endParaRPr kumimoji="0" lang="de-DE" sz="2400" b="1" i="0" u="none" strike="noStrike" cap="none" normalizeH="0" baseline="0" dirty="0">
              <a:ln>
                <a:noFill/>
              </a:ln>
              <a:solidFill>
                <a:schemeClr val="tx1"/>
              </a:solidFill>
              <a:effectLst/>
              <a:latin typeface="Arial" panose="020B0604020202020204" pitchFamily="34" charset="0"/>
            </a:endParaRPr>
          </a:p>
        </p:txBody>
      </p:sp>
      <p:sp>
        <p:nvSpPr>
          <p:cNvPr id="14" name="Textfeld 13">
            <a:extLst>
              <a:ext uri="{FF2B5EF4-FFF2-40B4-BE49-F238E27FC236}">
                <a16:creationId xmlns:a16="http://schemas.microsoft.com/office/drawing/2014/main" id="{1D15E212-36A8-4681-887C-7E099E7D91B2}"/>
              </a:ext>
            </a:extLst>
          </p:cNvPr>
          <p:cNvSpPr txBox="1"/>
          <p:nvPr/>
        </p:nvSpPr>
        <p:spPr>
          <a:xfrm rot="16200000">
            <a:off x="5940837" y="3301303"/>
            <a:ext cx="1922910" cy="882165"/>
          </a:xfrm>
          <a:prstGeom prst="rect">
            <a:avLst/>
          </a:prstGeom>
          <a:noFill/>
        </p:spPr>
        <p:txBody>
          <a:bodyPr wrap="square">
            <a:spAutoFit/>
          </a:bodyPr>
          <a:lstStyle/>
          <a:p>
            <a:pPr marL="0" marR="0" indent="0" algn="l" defTabSz="914400" rtl="0" eaLnBrk="1" fontAlgn="base" latinLnBrk="0" hangingPunct="1">
              <a:lnSpc>
                <a:spcPct val="110000"/>
              </a:lnSpc>
              <a:spcBef>
                <a:spcPct val="30000"/>
              </a:spcBef>
              <a:spcAft>
                <a:spcPct val="0"/>
              </a:spcAft>
              <a:buClrTx/>
              <a:buSzTx/>
              <a:buFontTx/>
              <a:buNone/>
              <a:tabLst/>
            </a:pPr>
            <a:r>
              <a:rPr lang="de-DE" sz="2400" b="1" i="0" dirty="0">
                <a:solidFill>
                  <a:srgbClr val="4D4D4D"/>
                </a:solidFill>
                <a:effectLst/>
                <a:latin typeface="Karla"/>
              </a:rPr>
              <a:t>Kalium-elimination</a:t>
            </a:r>
            <a:endParaRPr kumimoji="0" lang="de-DE" sz="2400" b="1" i="0" u="none" strike="noStrike" cap="none" normalizeH="0" baseline="0" dirty="0">
              <a:ln>
                <a:noFill/>
              </a:ln>
              <a:solidFill>
                <a:schemeClr val="tx1"/>
              </a:solidFill>
              <a:effectLst/>
              <a:latin typeface="Arial" panose="020B0604020202020204" pitchFamily="34" charset="0"/>
            </a:endParaRPr>
          </a:p>
        </p:txBody>
      </p:sp>
      <p:sp>
        <p:nvSpPr>
          <p:cNvPr id="4" name="Rechteck 3">
            <a:extLst>
              <a:ext uri="{FF2B5EF4-FFF2-40B4-BE49-F238E27FC236}">
                <a16:creationId xmlns:a16="http://schemas.microsoft.com/office/drawing/2014/main" id="{19424BBC-7029-4C74-B675-5FA3040763C5}"/>
              </a:ext>
            </a:extLst>
          </p:cNvPr>
          <p:cNvSpPr/>
          <p:nvPr/>
        </p:nvSpPr>
        <p:spPr bwMode="auto">
          <a:xfrm>
            <a:off x="2771800" y="5465888"/>
            <a:ext cx="1296144"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r>
              <a:rPr kumimoji="0" lang="de-DE" sz="3200" b="1" i="0" u="none" strike="noStrike" cap="none" normalizeH="0" baseline="0" dirty="0">
                <a:ln>
                  <a:noFill/>
                </a:ln>
                <a:solidFill>
                  <a:schemeClr val="accent2"/>
                </a:solidFill>
                <a:effectLst>
                  <a:outerShdw blurRad="38100" dist="38100" dir="2700000" algn="tl">
                    <a:srgbClr val="000000">
                      <a:alpha val="43137"/>
                    </a:srgbClr>
                  </a:outerShdw>
                </a:effectLst>
                <a:latin typeface="Arial" panose="020B0604020202020204" pitchFamily="34" charset="0"/>
              </a:rPr>
              <a:t>AKUT</a:t>
            </a:r>
          </a:p>
        </p:txBody>
      </p:sp>
      <p:cxnSp>
        <p:nvCxnSpPr>
          <p:cNvPr id="7" name="Gerade Verbindung mit Pfeil 6">
            <a:extLst>
              <a:ext uri="{FF2B5EF4-FFF2-40B4-BE49-F238E27FC236}">
                <a16:creationId xmlns:a16="http://schemas.microsoft.com/office/drawing/2014/main" id="{6BB0CE40-BB0B-4466-A539-57244118876E}"/>
              </a:ext>
            </a:extLst>
          </p:cNvPr>
          <p:cNvCxnSpPr/>
          <p:nvPr/>
        </p:nvCxnSpPr>
        <p:spPr bwMode="auto">
          <a:xfrm>
            <a:off x="2441798" y="5063880"/>
            <a:ext cx="475437" cy="404960"/>
          </a:xfrm>
          <a:prstGeom prst="straightConnector1">
            <a:avLst/>
          </a:prstGeom>
          <a:noFill/>
          <a:ln w="38100" cap="flat" cmpd="sng" algn="ctr">
            <a:solidFill>
              <a:schemeClr val="accent2"/>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mit Pfeil 15">
            <a:extLst>
              <a:ext uri="{FF2B5EF4-FFF2-40B4-BE49-F238E27FC236}">
                <a16:creationId xmlns:a16="http://schemas.microsoft.com/office/drawing/2014/main" id="{C2B9D323-9B0B-467B-95B3-B3CD69EEC8E4}"/>
              </a:ext>
            </a:extLst>
          </p:cNvPr>
          <p:cNvCxnSpPr/>
          <p:nvPr/>
        </p:nvCxnSpPr>
        <p:spPr bwMode="auto">
          <a:xfrm flipH="1">
            <a:off x="3851920" y="5063880"/>
            <a:ext cx="432048" cy="438010"/>
          </a:xfrm>
          <a:prstGeom prst="straightConnector1">
            <a:avLst/>
          </a:prstGeom>
          <a:noFill/>
          <a:ln w="38100" cap="flat" cmpd="sng" algn="ctr">
            <a:solidFill>
              <a:schemeClr val="accent2"/>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hteck 19">
            <a:extLst>
              <a:ext uri="{FF2B5EF4-FFF2-40B4-BE49-F238E27FC236}">
                <a16:creationId xmlns:a16="http://schemas.microsoft.com/office/drawing/2014/main" id="{53EEA76C-89A7-41A4-8D1E-632C2306FD05}"/>
              </a:ext>
            </a:extLst>
          </p:cNvPr>
          <p:cNvSpPr/>
          <p:nvPr/>
        </p:nvSpPr>
        <p:spPr bwMode="auto">
          <a:xfrm>
            <a:off x="6012160" y="5445226"/>
            <a:ext cx="2016224"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r>
              <a:rPr kumimoji="0" lang="de-DE" sz="3200" b="1" i="0" u="none" strike="noStrike" cap="none" normalizeH="0" baseline="0" dirty="0">
                <a:ln>
                  <a:noFill/>
                </a:ln>
                <a:solidFill>
                  <a:srgbClr val="FFC000"/>
                </a:solidFill>
                <a:effectLst>
                  <a:outerShdw blurRad="38100" dist="38100" dir="2700000" algn="tl">
                    <a:srgbClr val="000000">
                      <a:alpha val="43137"/>
                    </a:srgbClr>
                  </a:outerShdw>
                </a:effectLst>
                <a:latin typeface="Arial" panose="020B0604020202020204" pitchFamily="34" charset="0"/>
              </a:rPr>
              <a:t>Chronisch</a:t>
            </a:r>
          </a:p>
        </p:txBody>
      </p:sp>
    </p:spTree>
    <p:extLst>
      <p:ext uri="{BB962C8B-B14F-4D97-AF65-F5344CB8AC3E}">
        <p14:creationId xmlns:p14="http://schemas.microsoft.com/office/powerpoint/2010/main" val="677758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4"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BB8545-EEB2-4E88-8329-08EF0C99E9A4}"/>
              </a:ext>
            </a:extLst>
          </p:cNvPr>
          <p:cNvSpPr>
            <a:spLocks noGrp="1"/>
          </p:cNvSpPr>
          <p:nvPr>
            <p:ph type="title"/>
          </p:nvPr>
        </p:nvSpPr>
        <p:spPr/>
        <p:txBody>
          <a:bodyPr/>
          <a:lstStyle/>
          <a:p>
            <a:r>
              <a:rPr lang="de-DE" dirty="0" err="1"/>
              <a:t>Patiromer</a:t>
            </a:r>
            <a:r>
              <a:rPr lang="de-DE" dirty="0"/>
              <a:t> als Monotherapie in der Notaufnahme</a:t>
            </a:r>
          </a:p>
        </p:txBody>
      </p:sp>
      <p:pic>
        <p:nvPicPr>
          <p:cNvPr id="7" name="Grafik 6">
            <a:extLst>
              <a:ext uri="{FF2B5EF4-FFF2-40B4-BE49-F238E27FC236}">
                <a16:creationId xmlns:a16="http://schemas.microsoft.com/office/drawing/2014/main" id="{0F170914-ECBE-45C0-BFCB-96F6AEC39F2A}"/>
              </a:ext>
            </a:extLst>
          </p:cNvPr>
          <p:cNvPicPr>
            <a:picLocks noChangeAspect="1"/>
          </p:cNvPicPr>
          <p:nvPr/>
        </p:nvPicPr>
        <p:blipFill>
          <a:blip r:embed="rId3"/>
          <a:stretch>
            <a:fillRect/>
          </a:stretch>
        </p:blipFill>
        <p:spPr>
          <a:xfrm>
            <a:off x="198703" y="2119767"/>
            <a:ext cx="5184281" cy="2949676"/>
          </a:xfrm>
          <a:prstGeom prst="rect">
            <a:avLst/>
          </a:prstGeom>
        </p:spPr>
      </p:pic>
      <p:pic>
        <p:nvPicPr>
          <p:cNvPr id="8" name="Grafik 7">
            <a:extLst>
              <a:ext uri="{FF2B5EF4-FFF2-40B4-BE49-F238E27FC236}">
                <a16:creationId xmlns:a16="http://schemas.microsoft.com/office/drawing/2014/main" id="{D962A02D-F897-4DBF-81C8-42770227D431}"/>
              </a:ext>
            </a:extLst>
          </p:cNvPr>
          <p:cNvPicPr>
            <a:picLocks noChangeAspect="1"/>
          </p:cNvPicPr>
          <p:nvPr/>
        </p:nvPicPr>
        <p:blipFill>
          <a:blip r:embed="rId4"/>
          <a:stretch>
            <a:fillRect/>
          </a:stretch>
        </p:blipFill>
        <p:spPr>
          <a:xfrm>
            <a:off x="4407614" y="2119767"/>
            <a:ext cx="4537683" cy="3202480"/>
          </a:xfrm>
          <a:prstGeom prst="rect">
            <a:avLst/>
          </a:prstGeom>
        </p:spPr>
      </p:pic>
      <p:sp>
        <p:nvSpPr>
          <p:cNvPr id="10" name="Textfeld 9">
            <a:extLst>
              <a:ext uri="{FF2B5EF4-FFF2-40B4-BE49-F238E27FC236}">
                <a16:creationId xmlns:a16="http://schemas.microsoft.com/office/drawing/2014/main" id="{EA6F02C0-B6A2-4AE7-86DB-79E0F8A0F439}"/>
              </a:ext>
            </a:extLst>
          </p:cNvPr>
          <p:cNvSpPr txBox="1"/>
          <p:nvPr/>
        </p:nvSpPr>
        <p:spPr>
          <a:xfrm>
            <a:off x="2643553" y="6453336"/>
            <a:ext cx="4987652" cy="31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spAutoFit/>
          </a:bodyPr>
          <a:lstStyle>
            <a:defPPr>
              <a:defRPr lang="de-DE"/>
            </a:defPPr>
            <a:lvl1pPr algn="r">
              <a:defRPr sz="1000">
                <a:solidFill>
                  <a:srgbClr val="00799B"/>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it-IT" sz="750" dirty="0"/>
              <a:t>K. E. Di Palo,  et al: </a:t>
            </a:r>
            <a:r>
              <a:rPr lang="en-US" sz="750" b="1" dirty="0"/>
              <a:t>Assessment of </a:t>
            </a:r>
            <a:r>
              <a:rPr lang="en-US" sz="750" b="1" dirty="0" err="1"/>
              <a:t>Patiromer</a:t>
            </a:r>
            <a:r>
              <a:rPr lang="en-US" sz="750" b="1" dirty="0"/>
              <a:t> Monotherapy for Hyperkalemia in an Acute Care Setting. </a:t>
            </a:r>
            <a:br>
              <a:rPr lang="en-US" sz="750" b="1" dirty="0"/>
            </a:br>
            <a:r>
              <a:rPr lang="nl-NL" sz="750" dirty="0"/>
              <a:t>JAMA </a:t>
            </a:r>
            <a:r>
              <a:rPr lang="nl-NL" sz="750" dirty="0" err="1"/>
              <a:t>Netw</a:t>
            </a:r>
            <a:r>
              <a:rPr lang="nl-NL" sz="750" dirty="0"/>
              <a:t> Open 2022 Vol. 5 Issue 1 Pages e2145236</a:t>
            </a:r>
          </a:p>
        </p:txBody>
      </p:sp>
      <p:sp>
        <p:nvSpPr>
          <p:cNvPr id="6" name="Textfeld 5">
            <a:extLst>
              <a:ext uri="{FF2B5EF4-FFF2-40B4-BE49-F238E27FC236}">
                <a16:creationId xmlns:a16="http://schemas.microsoft.com/office/drawing/2014/main" id="{CD990734-5061-480A-8D67-40CD52A55708}"/>
              </a:ext>
            </a:extLst>
          </p:cNvPr>
          <p:cNvSpPr txBox="1"/>
          <p:nvPr/>
        </p:nvSpPr>
        <p:spPr>
          <a:xfrm>
            <a:off x="3059832" y="1318543"/>
            <a:ext cx="2447593" cy="529569"/>
          </a:xfrm>
          <a:prstGeom prst="rect">
            <a:avLst/>
          </a:prstGeom>
          <a:noFill/>
        </p:spPr>
        <p:txBody>
          <a:bodyPr wrap="none" rtlCol="0">
            <a:spAutoFit/>
          </a:bodyPr>
          <a:lstStyle/>
          <a:p>
            <a:r>
              <a:rPr lang="de-DE" sz="2800" b="1" dirty="0">
                <a:solidFill>
                  <a:srgbClr val="00799B"/>
                </a:solidFill>
              </a:rPr>
              <a:t>Setting: ZNA </a:t>
            </a:r>
          </a:p>
        </p:txBody>
      </p:sp>
    </p:spTree>
    <p:extLst>
      <p:ext uri="{BB962C8B-B14F-4D97-AF65-F5344CB8AC3E}">
        <p14:creationId xmlns:p14="http://schemas.microsoft.com/office/powerpoint/2010/main" val="1752797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8D070C9-F4F6-4CDE-8B04-641E4DAB68F7}"/>
              </a:ext>
            </a:extLst>
          </p:cNvPr>
          <p:cNvSpPr>
            <a:spLocks noGrp="1"/>
          </p:cNvSpPr>
          <p:nvPr>
            <p:ph idx="1"/>
          </p:nvPr>
        </p:nvSpPr>
        <p:spPr>
          <a:xfrm>
            <a:off x="755648" y="1524000"/>
            <a:ext cx="7553624" cy="3810000"/>
          </a:xfrm>
        </p:spPr>
        <p:txBody>
          <a:bodyPr/>
          <a:lstStyle/>
          <a:p>
            <a:pPr marL="457200" lvl="1" indent="-457200">
              <a:buFontTx/>
              <a:buAutoNum type="arabicPeriod"/>
            </a:pPr>
            <a:r>
              <a:rPr lang="de-DE" altLang="de-DE" sz="2000" b="1" dirty="0">
                <a:solidFill>
                  <a:schemeClr val="bg1"/>
                </a:solidFill>
                <a:highlight>
                  <a:srgbClr val="00799B"/>
                </a:highlight>
              </a:rPr>
              <a:t>Calciumgluconat   </a:t>
            </a:r>
            <a:r>
              <a:rPr lang="de-DE" altLang="de-DE" sz="2000" b="1" u="sng" dirty="0">
                <a:solidFill>
                  <a:schemeClr val="bg1"/>
                </a:solidFill>
                <a:highlight>
                  <a:srgbClr val="00799B"/>
                </a:highlight>
              </a:rPr>
              <a:t>SOFORTIGE</a:t>
            </a:r>
            <a:r>
              <a:rPr lang="de-DE" altLang="de-DE" sz="2000" b="1" dirty="0">
                <a:solidFill>
                  <a:schemeClr val="bg1"/>
                </a:solidFill>
                <a:highlight>
                  <a:srgbClr val="00799B"/>
                </a:highlight>
              </a:rPr>
              <a:t> Wirkung </a:t>
            </a:r>
          </a:p>
          <a:p>
            <a:pPr marL="1314450" lvl="3" indent="-457200"/>
            <a:r>
              <a:rPr lang="de-DE" altLang="de-DE" sz="1600" dirty="0" err="1">
                <a:solidFill>
                  <a:schemeClr val="bg1"/>
                </a:solidFill>
                <a:highlight>
                  <a:srgbClr val="00799B"/>
                </a:highlight>
              </a:rPr>
              <a:t>antagonisiert</a:t>
            </a:r>
            <a:r>
              <a:rPr lang="de-DE" altLang="de-DE" sz="1600" dirty="0">
                <a:solidFill>
                  <a:schemeClr val="bg1"/>
                </a:solidFill>
                <a:highlight>
                  <a:srgbClr val="00799B"/>
                </a:highlight>
              </a:rPr>
              <a:t> </a:t>
            </a:r>
            <a:r>
              <a:rPr lang="de-DE" altLang="de-DE" sz="1600" b="1" dirty="0">
                <a:solidFill>
                  <a:schemeClr val="bg1"/>
                </a:solidFill>
                <a:highlight>
                  <a:srgbClr val="00799B"/>
                </a:highlight>
              </a:rPr>
              <a:t>K </a:t>
            </a:r>
            <a:r>
              <a:rPr lang="de-DE" altLang="de-DE" sz="1600" dirty="0">
                <a:solidFill>
                  <a:schemeClr val="bg1"/>
                </a:solidFill>
                <a:highlight>
                  <a:srgbClr val="00799B"/>
                </a:highlight>
              </a:rPr>
              <a:t>direkt  am Rezeptor</a:t>
            </a:r>
          </a:p>
          <a:p>
            <a:pPr marL="857250" lvl="2" indent="-457200"/>
            <a:r>
              <a:rPr lang="de-DE" altLang="de-DE" sz="1800" dirty="0">
                <a:solidFill>
                  <a:schemeClr val="bg1"/>
                </a:solidFill>
                <a:highlight>
                  <a:srgbClr val="00799B"/>
                </a:highlight>
              </a:rPr>
              <a:t>10 ml 10 % Ca Gluconat </a:t>
            </a:r>
          </a:p>
          <a:p>
            <a:pPr marL="457200" lvl="1" indent="-457200">
              <a:buFontTx/>
              <a:buAutoNum type="arabicPeriod"/>
            </a:pPr>
            <a:r>
              <a:rPr lang="de-DE" altLang="de-DE" sz="2000" b="1" dirty="0">
                <a:highlight>
                  <a:srgbClr val="00FF00"/>
                </a:highlight>
              </a:rPr>
              <a:t>Glucose / Insulin </a:t>
            </a:r>
          </a:p>
          <a:p>
            <a:pPr marL="857250" lvl="2" indent="-457200"/>
            <a:r>
              <a:rPr lang="de-DE" altLang="de-DE" sz="1800" dirty="0">
                <a:highlight>
                  <a:srgbClr val="00FF00"/>
                </a:highlight>
              </a:rPr>
              <a:t>20 IE in 200 ml G20 über 20 min</a:t>
            </a:r>
          </a:p>
          <a:p>
            <a:pPr marL="857250" lvl="2" indent="-457200"/>
            <a:r>
              <a:rPr lang="de-DE" altLang="de-DE" sz="1800" dirty="0">
                <a:highlight>
                  <a:srgbClr val="00FF00"/>
                </a:highlight>
              </a:rPr>
              <a:t>bei Hyperglykämie NUR Insulin</a:t>
            </a:r>
          </a:p>
          <a:p>
            <a:pPr marL="457200" lvl="1" indent="-457200">
              <a:buFontTx/>
              <a:buAutoNum type="arabicPeriod"/>
            </a:pPr>
            <a:r>
              <a:rPr lang="de-DE" altLang="de-DE" sz="2000" b="1" dirty="0">
                <a:highlight>
                  <a:srgbClr val="00FF00"/>
                </a:highlight>
              </a:rPr>
              <a:t>ß – Mimetika inhalativ </a:t>
            </a:r>
          </a:p>
          <a:p>
            <a:pPr marL="857250" lvl="2" indent="-457200"/>
            <a:r>
              <a:rPr lang="de-DE" altLang="de-DE" sz="1800" dirty="0">
                <a:highlight>
                  <a:srgbClr val="00FF00"/>
                </a:highlight>
              </a:rPr>
              <a:t>Zwei Hub </a:t>
            </a:r>
            <a:r>
              <a:rPr lang="de-DE" altLang="de-DE" sz="1800" dirty="0" err="1">
                <a:highlight>
                  <a:srgbClr val="00FF00"/>
                </a:highlight>
              </a:rPr>
              <a:t>Soltanol</a:t>
            </a:r>
            <a:endParaRPr lang="de-DE" altLang="de-DE" sz="1800" dirty="0">
              <a:highlight>
                <a:srgbClr val="00FF00"/>
              </a:highlight>
            </a:endParaRPr>
          </a:p>
          <a:p>
            <a:pPr marL="457200" lvl="1" indent="-457200">
              <a:buFontTx/>
              <a:buAutoNum type="arabicPeriod"/>
            </a:pPr>
            <a:r>
              <a:rPr lang="de-DE" altLang="de-DE" sz="2000" b="1" dirty="0">
                <a:highlight>
                  <a:srgbClr val="FFFF00"/>
                </a:highlight>
              </a:rPr>
              <a:t>Furosemid und NaCl</a:t>
            </a:r>
          </a:p>
          <a:p>
            <a:pPr marL="857250" lvl="2" indent="-457200"/>
            <a:r>
              <a:rPr lang="de-DE" altLang="de-DE" sz="1800" dirty="0">
                <a:highlight>
                  <a:srgbClr val="FFFF00"/>
                </a:highlight>
              </a:rPr>
              <a:t>sinnvoll bei Restdiurese &gt; 500 ml </a:t>
            </a:r>
          </a:p>
          <a:p>
            <a:pPr marL="1314450" lvl="3" indent="-457200"/>
            <a:r>
              <a:rPr lang="de-DE" altLang="de-DE" sz="1600" dirty="0">
                <a:highlight>
                  <a:srgbClr val="FFFF00"/>
                </a:highlight>
              </a:rPr>
              <a:t>ggf. ergänzen durch </a:t>
            </a:r>
            <a:r>
              <a:rPr lang="de-DE" altLang="de-DE" sz="1600" dirty="0" err="1">
                <a:highlight>
                  <a:srgbClr val="FFFF00"/>
                </a:highlight>
              </a:rPr>
              <a:t>Thiazid</a:t>
            </a:r>
            <a:endParaRPr lang="de-DE" altLang="de-DE" sz="1600" dirty="0">
              <a:highlight>
                <a:srgbClr val="FFFF00"/>
              </a:highlight>
            </a:endParaRPr>
          </a:p>
          <a:p>
            <a:pPr marL="457200" lvl="1" indent="-457200">
              <a:buFontTx/>
              <a:buAutoNum type="arabicPeriod"/>
            </a:pPr>
            <a:r>
              <a:rPr lang="de-DE" altLang="de-DE" sz="2000" b="1" dirty="0">
                <a:highlight>
                  <a:srgbClr val="FFFF00"/>
                </a:highlight>
              </a:rPr>
              <a:t>„Moderne“ Kaliumbinder: </a:t>
            </a:r>
            <a:br>
              <a:rPr lang="de-DE" altLang="de-DE" sz="2000" b="1" dirty="0">
                <a:highlight>
                  <a:srgbClr val="FFFF00"/>
                </a:highlight>
              </a:rPr>
            </a:br>
            <a:r>
              <a:rPr lang="de-DE" altLang="de-DE" sz="2000" b="1" dirty="0">
                <a:highlight>
                  <a:srgbClr val="FFFF00"/>
                </a:highlight>
              </a:rPr>
              <a:t>	</a:t>
            </a:r>
            <a:r>
              <a:rPr lang="de-DE" altLang="de-DE" sz="2000" b="1" dirty="0" err="1">
                <a:highlight>
                  <a:srgbClr val="FFFF00"/>
                </a:highlight>
              </a:rPr>
              <a:t>Patiromer</a:t>
            </a:r>
            <a:r>
              <a:rPr lang="de-DE" altLang="de-DE" sz="2000" b="1" dirty="0">
                <a:highlight>
                  <a:srgbClr val="FFFF00"/>
                </a:highlight>
              </a:rPr>
              <a:t> oder </a:t>
            </a:r>
            <a:r>
              <a:rPr lang="de-DE" altLang="de-DE" sz="2000" b="1" dirty="0" err="1">
                <a:highlight>
                  <a:srgbClr val="FFFF00"/>
                </a:highlight>
              </a:rPr>
              <a:t>Lokelma</a:t>
            </a:r>
            <a:endParaRPr lang="de-DE" altLang="de-DE" sz="2000" b="1" dirty="0">
              <a:highlight>
                <a:srgbClr val="FFFF00"/>
              </a:highlight>
            </a:endParaRPr>
          </a:p>
          <a:p>
            <a:pPr marL="457200" lvl="1" indent="-457200">
              <a:buFontTx/>
              <a:buAutoNum type="arabicPeriod"/>
            </a:pPr>
            <a:r>
              <a:rPr lang="de-DE" altLang="de-DE" sz="2000" b="1" dirty="0">
                <a:highlight>
                  <a:srgbClr val="FFFF00"/>
                </a:highlight>
              </a:rPr>
              <a:t>Hämodialyse</a:t>
            </a:r>
          </a:p>
          <a:p>
            <a:pPr marL="857250" lvl="2" indent="-457200"/>
            <a:r>
              <a:rPr lang="de-DE" altLang="de-DE" sz="1800" dirty="0">
                <a:highlight>
                  <a:srgbClr val="FFFF00"/>
                </a:highlight>
              </a:rPr>
              <a:t>effektivste  Methode</a:t>
            </a:r>
          </a:p>
          <a:p>
            <a:pPr marL="857250" lvl="2" indent="-457200"/>
            <a:r>
              <a:rPr lang="de-DE" altLang="de-DE" sz="1800" b="1" dirty="0">
                <a:highlight>
                  <a:srgbClr val="FFFF00"/>
                </a:highlight>
              </a:rPr>
              <a:t>lange </a:t>
            </a:r>
            <a:r>
              <a:rPr lang="de-DE" altLang="de-DE" sz="1800" dirty="0">
                <a:highlight>
                  <a:srgbClr val="FFFF00"/>
                </a:highlight>
              </a:rPr>
              <a:t>(genug) dialysieren</a:t>
            </a:r>
          </a:p>
          <a:p>
            <a:pPr marL="477838" lvl="1" indent="-457200"/>
            <a:endParaRPr lang="de-DE" altLang="de-DE" sz="2000" dirty="0">
              <a:highlight>
                <a:srgbClr val="FFFF00"/>
              </a:highlight>
            </a:endParaRPr>
          </a:p>
          <a:p>
            <a:endParaRPr lang="de-DE" sz="1600" dirty="0"/>
          </a:p>
        </p:txBody>
      </p:sp>
      <p:sp>
        <p:nvSpPr>
          <p:cNvPr id="187394" name="Rectangle 2"/>
          <p:cNvSpPr>
            <a:spLocks noGrp="1" noChangeArrowheads="1"/>
          </p:cNvSpPr>
          <p:nvPr>
            <p:ph type="title"/>
          </p:nvPr>
        </p:nvSpPr>
        <p:spPr/>
        <p:txBody>
          <a:bodyPr lIns="72000" tIns="36000" rIns="72000" bIns="36000"/>
          <a:lstStyle/>
          <a:p>
            <a:pPr eaLnBrk="1" hangingPunct="1"/>
            <a:r>
              <a:rPr lang="de-DE" altLang="de-DE" sz="3200" b="1"/>
              <a:t>Therapie der Hyperkaliämie</a:t>
            </a:r>
          </a:p>
        </p:txBody>
      </p:sp>
      <p:pic>
        <p:nvPicPr>
          <p:cNvPr id="5" name="Grafik 4">
            <a:extLst>
              <a:ext uri="{FF2B5EF4-FFF2-40B4-BE49-F238E27FC236}">
                <a16:creationId xmlns:a16="http://schemas.microsoft.com/office/drawing/2014/main" id="{C6F2BC2D-C309-4FB9-B90C-E2F16DBD98D5}"/>
              </a:ext>
            </a:extLst>
          </p:cNvPr>
          <p:cNvPicPr>
            <a:picLocks noChangeAspect="1"/>
          </p:cNvPicPr>
          <p:nvPr/>
        </p:nvPicPr>
        <p:blipFill>
          <a:blip r:embed="rId3"/>
          <a:stretch>
            <a:fillRect/>
          </a:stretch>
        </p:blipFill>
        <p:spPr>
          <a:xfrm>
            <a:off x="7636664" y="6102005"/>
            <a:ext cx="1583500" cy="764013"/>
          </a:xfrm>
          <a:prstGeom prst="rect">
            <a:avLst/>
          </a:prstGeom>
        </p:spPr>
      </p:pic>
      <p:sp>
        <p:nvSpPr>
          <p:cNvPr id="6" name="Zylinder 5">
            <a:extLst>
              <a:ext uri="{FF2B5EF4-FFF2-40B4-BE49-F238E27FC236}">
                <a16:creationId xmlns:a16="http://schemas.microsoft.com/office/drawing/2014/main" id="{7B8E8D7C-A048-4418-A164-62F8022C25FA}"/>
              </a:ext>
            </a:extLst>
          </p:cNvPr>
          <p:cNvSpPr/>
          <p:nvPr/>
        </p:nvSpPr>
        <p:spPr bwMode="auto">
          <a:xfrm>
            <a:off x="6473452" y="1371761"/>
            <a:ext cx="1144835" cy="1059458"/>
          </a:xfrm>
          <a:prstGeom prst="can">
            <a:avLst/>
          </a:prstGeom>
          <a:solidFill>
            <a:schemeClr val="accent1"/>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panose="020B0604020202020204" pitchFamily="34" charset="0"/>
            </a:endParaRPr>
          </a:p>
        </p:txBody>
      </p:sp>
      <p:sp>
        <p:nvSpPr>
          <p:cNvPr id="7" name="Zylinder 6">
            <a:extLst>
              <a:ext uri="{FF2B5EF4-FFF2-40B4-BE49-F238E27FC236}">
                <a16:creationId xmlns:a16="http://schemas.microsoft.com/office/drawing/2014/main" id="{1BF212EA-64A8-4F56-BA14-B1DDDB9A04A4}"/>
              </a:ext>
            </a:extLst>
          </p:cNvPr>
          <p:cNvSpPr/>
          <p:nvPr/>
        </p:nvSpPr>
        <p:spPr bwMode="auto">
          <a:xfrm>
            <a:off x="6466556" y="2979950"/>
            <a:ext cx="1267893" cy="1059458"/>
          </a:xfrm>
          <a:prstGeom prst="can">
            <a:avLst/>
          </a:prstGeom>
          <a:solidFill>
            <a:srgbClr val="00B050"/>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8" name="Zylinder 7">
            <a:extLst>
              <a:ext uri="{FF2B5EF4-FFF2-40B4-BE49-F238E27FC236}">
                <a16:creationId xmlns:a16="http://schemas.microsoft.com/office/drawing/2014/main" id="{91BFE842-9A74-4BD8-A872-6716C526AEAA}"/>
              </a:ext>
            </a:extLst>
          </p:cNvPr>
          <p:cNvSpPr/>
          <p:nvPr/>
        </p:nvSpPr>
        <p:spPr bwMode="auto">
          <a:xfrm>
            <a:off x="6466555" y="4797152"/>
            <a:ext cx="1267893" cy="1059422"/>
          </a:xfrm>
          <a:prstGeom prst="can">
            <a:avLst/>
          </a:prstGeom>
          <a:solidFill>
            <a:srgbClr val="FFC000"/>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06214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5D8C7F5-753D-4C4B-0BA2-807B580296FC}"/>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850D1D80-1E66-AB9C-6FF5-0DED705F1FB0}"/>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6B2FC0FD-5EDF-8892-D82F-07A6C88E29C1}"/>
              </a:ext>
            </a:extLst>
          </p:cNvPr>
          <p:cNvPicPr>
            <a:picLocks noChangeAspect="1"/>
          </p:cNvPicPr>
          <p:nvPr/>
        </p:nvPicPr>
        <p:blipFill>
          <a:blip r:embed="rId2"/>
          <a:stretch>
            <a:fillRect/>
          </a:stretch>
        </p:blipFill>
        <p:spPr>
          <a:xfrm>
            <a:off x="732984" y="1435072"/>
            <a:ext cx="7429554" cy="3814790"/>
          </a:xfrm>
          <a:prstGeom prst="rect">
            <a:avLst/>
          </a:prstGeom>
        </p:spPr>
      </p:pic>
      <p:cxnSp>
        <p:nvCxnSpPr>
          <p:cNvPr id="10" name="Gerader Verbinder 9">
            <a:extLst>
              <a:ext uri="{FF2B5EF4-FFF2-40B4-BE49-F238E27FC236}">
                <a16:creationId xmlns:a16="http://schemas.microsoft.com/office/drawing/2014/main" id="{B87942EC-64FA-DDB9-998B-7768D8CD75D8}"/>
              </a:ext>
            </a:extLst>
          </p:cNvPr>
          <p:cNvCxnSpPr/>
          <p:nvPr/>
        </p:nvCxnSpPr>
        <p:spPr bwMode="auto">
          <a:xfrm>
            <a:off x="5148064" y="4221088"/>
            <a:ext cx="1296144" cy="72008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Gerader Verbinder 10">
            <a:extLst>
              <a:ext uri="{FF2B5EF4-FFF2-40B4-BE49-F238E27FC236}">
                <a16:creationId xmlns:a16="http://schemas.microsoft.com/office/drawing/2014/main" id="{125D33E3-F04A-7D99-1D96-161F990D0DBA}"/>
              </a:ext>
            </a:extLst>
          </p:cNvPr>
          <p:cNvCxnSpPr>
            <a:cxnSpLocks/>
          </p:cNvCxnSpPr>
          <p:nvPr/>
        </p:nvCxnSpPr>
        <p:spPr bwMode="auto">
          <a:xfrm flipH="1">
            <a:off x="5227750" y="4068688"/>
            <a:ext cx="1136771" cy="87248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97958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1D0DED7-CD74-547D-BAC6-C935242940EC}"/>
              </a:ext>
            </a:extLst>
          </p:cNvPr>
          <p:cNvSpPr>
            <a:spLocks noGrp="1"/>
          </p:cNvSpPr>
          <p:nvPr>
            <p:ph type="title"/>
          </p:nvPr>
        </p:nvSpPr>
        <p:spPr/>
        <p:txBody>
          <a:bodyPr/>
          <a:lstStyle/>
          <a:p>
            <a:r>
              <a:rPr lang="de-DE" dirty="0"/>
              <a:t>Rebound - Phänomen</a:t>
            </a:r>
          </a:p>
        </p:txBody>
      </p:sp>
      <p:pic>
        <p:nvPicPr>
          <p:cNvPr id="5" name="Grafik 4">
            <a:extLst>
              <a:ext uri="{FF2B5EF4-FFF2-40B4-BE49-F238E27FC236}">
                <a16:creationId xmlns:a16="http://schemas.microsoft.com/office/drawing/2014/main" id="{A2941BEC-0010-3E3D-8361-D83422B39ED1}"/>
              </a:ext>
            </a:extLst>
          </p:cNvPr>
          <p:cNvPicPr>
            <a:picLocks noChangeAspect="1"/>
          </p:cNvPicPr>
          <p:nvPr/>
        </p:nvPicPr>
        <p:blipFill>
          <a:blip r:embed="rId2"/>
          <a:stretch>
            <a:fillRect/>
          </a:stretch>
        </p:blipFill>
        <p:spPr>
          <a:xfrm>
            <a:off x="395536" y="1484784"/>
            <a:ext cx="8523508" cy="4176464"/>
          </a:xfrm>
          <a:prstGeom prst="rect">
            <a:avLst/>
          </a:prstGeom>
        </p:spPr>
      </p:pic>
    </p:spTree>
    <p:extLst>
      <p:ext uri="{BB962C8B-B14F-4D97-AF65-F5344CB8AC3E}">
        <p14:creationId xmlns:p14="http://schemas.microsoft.com/office/powerpoint/2010/main" val="344959142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8"/>
          <p:cNvSpPr>
            <a:spLocks noGrp="1" noChangeArrowheads="1"/>
          </p:cNvSpPr>
          <p:nvPr>
            <p:ph type="title"/>
          </p:nvPr>
        </p:nvSpPr>
        <p:spPr/>
        <p:txBody>
          <a:bodyPr/>
          <a:lstStyle/>
          <a:p>
            <a:pPr eaLnBrk="1" hangingPunct="1"/>
            <a:r>
              <a:rPr lang="de-DE" altLang="de-DE"/>
              <a:t>Kaliumkinetik an der Dialyse</a:t>
            </a:r>
          </a:p>
        </p:txBody>
      </p:sp>
      <p:sp>
        <p:nvSpPr>
          <p:cNvPr id="125955" name="Rectangle 3"/>
          <p:cNvSpPr>
            <a:spLocks noGrp="1" noChangeArrowheads="1"/>
          </p:cNvSpPr>
          <p:nvPr>
            <p:ph type="body" idx="1"/>
          </p:nvPr>
        </p:nvSpPr>
        <p:spPr>
          <a:xfrm>
            <a:off x="1042988" y="1268413"/>
            <a:ext cx="7345362" cy="4681537"/>
          </a:xfrm>
        </p:spPr>
        <p:txBody>
          <a:bodyPr/>
          <a:lstStyle/>
          <a:p>
            <a:pPr eaLnBrk="1" hangingPunct="1">
              <a:buFontTx/>
              <a:buNone/>
            </a:pPr>
            <a:r>
              <a:rPr lang="de-DE" altLang="de-DE" sz="2000" dirty="0"/>
              <a:t>Typischerweise fällt das Kalium </a:t>
            </a:r>
          </a:p>
          <a:p>
            <a:pPr lvl="1" eaLnBrk="1" hangingPunct="1"/>
            <a:r>
              <a:rPr lang="de-DE" altLang="de-DE" sz="1800" dirty="0"/>
              <a:t>in der </a:t>
            </a:r>
            <a:r>
              <a:rPr lang="de-DE" altLang="de-DE" sz="1800" b="1" dirty="0"/>
              <a:t>ersten Stunde</a:t>
            </a:r>
            <a:r>
              <a:rPr lang="de-DE" altLang="de-DE" sz="1800" dirty="0"/>
              <a:t> um </a:t>
            </a:r>
            <a:r>
              <a:rPr lang="de-DE" altLang="de-DE" sz="1800" b="1" dirty="0"/>
              <a:t>etwa ein mmol/l</a:t>
            </a:r>
          </a:p>
          <a:p>
            <a:pPr lvl="1" eaLnBrk="1" hangingPunct="1"/>
            <a:r>
              <a:rPr lang="de-DE" altLang="de-DE" sz="1800" dirty="0"/>
              <a:t>In den nächsten zwei Stunden wieder </a:t>
            </a:r>
            <a:r>
              <a:rPr lang="de-DE" altLang="de-DE" sz="1800" b="1" dirty="0"/>
              <a:t>etwa ein mmol/l</a:t>
            </a:r>
          </a:p>
          <a:p>
            <a:pPr lvl="1" eaLnBrk="1" hangingPunct="1"/>
            <a:r>
              <a:rPr lang="de-DE" altLang="de-DE" sz="1800" dirty="0"/>
              <a:t>danach bleibt es weitgehend konstant</a:t>
            </a:r>
          </a:p>
          <a:p>
            <a:pPr lvl="1" eaLnBrk="1" hangingPunct="1">
              <a:buFontTx/>
              <a:buNone/>
            </a:pPr>
            <a:r>
              <a:rPr lang="de-DE" altLang="de-DE" sz="1800" b="1" u="sng" dirty="0">
                <a:sym typeface="Symbol" panose="05050102010706020507" pitchFamily="18" charset="2"/>
              </a:rPr>
              <a:t> </a:t>
            </a:r>
            <a:r>
              <a:rPr lang="de-DE" altLang="de-DE" sz="1800" b="1" u="sng" dirty="0"/>
              <a:t>Gesamtabfall also etwa 2 mmol/l</a:t>
            </a:r>
          </a:p>
        </p:txBody>
      </p:sp>
      <p:grpSp>
        <p:nvGrpSpPr>
          <p:cNvPr id="47109" name="Group 13"/>
          <p:cNvGrpSpPr>
            <a:grpSpLocks/>
          </p:cNvGrpSpPr>
          <p:nvPr/>
        </p:nvGrpSpPr>
        <p:grpSpPr bwMode="auto">
          <a:xfrm>
            <a:off x="1763713" y="3068638"/>
            <a:ext cx="5616575" cy="2736850"/>
            <a:chOff x="612" y="1510"/>
            <a:chExt cx="4899" cy="2403"/>
          </a:xfrm>
        </p:grpSpPr>
        <p:pic>
          <p:nvPicPr>
            <p:cNvPr id="471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 y="1510"/>
              <a:ext cx="2509" cy="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118" name="Group 12"/>
            <p:cNvGrpSpPr>
              <a:grpSpLocks/>
            </p:cNvGrpSpPr>
            <p:nvPr/>
          </p:nvGrpSpPr>
          <p:grpSpPr bwMode="auto">
            <a:xfrm>
              <a:off x="612" y="1616"/>
              <a:ext cx="2583" cy="2297"/>
              <a:chOff x="0" y="1661"/>
              <a:chExt cx="2583" cy="2297"/>
            </a:xfrm>
          </p:grpSpPr>
          <p:pic>
            <p:nvPicPr>
              <p:cNvPr id="471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1"/>
                <a:ext cx="2583" cy="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20" name="Rectangle 11"/>
              <p:cNvSpPr>
                <a:spLocks noChangeArrowheads="1"/>
              </p:cNvSpPr>
              <p:nvPr/>
            </p:nvSpPr>
            <p:spPr bwMode="auto">
              <a:xfrm>
                <a:off x="458" y="3203"/>
                <a:ext cx="701" cy="46"/>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grpSp>
      </p:grpSp>
      <p:sp>
        <p:nvSpPr>
          <p:cNvPr id="125966" name="Rectangle 14"/>
          <p:cNvSpPr>
            <a:spLocks noChangeArrowheads="1"/>
          </p:cNvSpPr>
          <p:nvPr/>
        </p:nvSpPr>
        <p:spPr bwMode="auto">
          <a:xfrm>
            <a:off x="3059113" y="3284538"/>
            <a:ext cx="1512887" cy="13684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eaLnBrk="1" hangingPunct="1">
              <a:defRPr/>
            </a:pPr>
            <a:endParaRPr lang="de-DE" altLang="de-DE" b="1" i="1" u="sng">
              <a:effectLst>
                <a:outerShdw blurRad="38100" dist="38100" dir="2700000" algn="tl">
                  <a:srgbClr val="C0C0C0"/>
                </a:outerShdw>
              </a:effectLst>
            </a:endParaRPr>
          </a:p>
        </p:txBody>
      </p:sp>
      <p:sp>
        <p:nvSpPr>
          <p:cNvPr id="125968" name="Text Box 16"/>
          <p:cNvSpPr txBox="1">
            <a:spLocks noChangeArrowheads="1"/>
          </p:cNvSpPr>
          <p:nvPr/>
        </p:nvSpPr>
        <p:spPr bwMode="auto">
          <a:xfrm>
            <a:off x="3113088" y="3638550"/>
            <a:ext cx="1171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defRPr/>
            </a:pPr>
            <a:r>
              <a:rPr lang="de-DE" altLang="de-DE" b="1" i="1" u="sng">
                <a:effectLst>
                  <a:outerShdw blurRad="38100" dist="38100" dir="2700000" algn="tl">
                    <a:srgbClr val="C0C0C0"/>
                  </a:outerShdw>
                </a:effectLst>
              </a:rPr>
              <a:t>Rebound</a:t>
            </a:r>
          </a:p>
        </p:txBody>
      </p:sp>
      <p:sp>
        <p:nvSpPr>
          <p:cNvPr id="125969" name="Rectangle 17"/>
          <p:cNvSpPr>
            <a:spLocks noChangeArrowheads="1"/>
          </p:cNvSpPr>
          <p:nvPr/>
        </p:nvSpPr>
        <p:spPr bwMode="auto">
          <a:xfrm>
            <a:off x="2484438" y="3500438"/>
            <a:ext cx="647700" cy="129698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125970" name="Rectangle 18"/>
          <p:cNvSpPr>
            <a:spLocks noChangeArrowheads="1"/>
          </p:cNvSpPr>
          <p:nvPr/>
        </p:nvSpPr>
        <p:spPr bwMode="auto">
          <a:xfrm>
            <a:off x="2268538" y="3500438"/>
            <a:ext cx="215900" cy="129698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sp>
        <p:nvSpPr>
          <p:cNvPr id="125971" name="Rectangle 19"/>
          <p:cNvSpPr>
            <a:spLocks noChangeArrowheads="1"/>
          </p:cNvSpPr>
          <p:nvPr/>
        </p:nvSpPr>
        <p:spPr bwMode="auto">
          <a:xfrm>
            <a:off x="4716463" y="3068638"/>
            <a:ext cx="3168650" cy="26654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de-DE" altLang="de-DE"/>
          </a:p>
        </p:txBody>
      </p:sp>
      <p:sp>
        <p:nvSpPr>
          <p:cNvPr id="125973" name="Text Box 21"/>
          <p:cNvSpPr txBox="1">
            <a:spLocks noChangeArrowheads="1"/>
          </p:cNvSpPr>
          <p:nvPr/>
        </p:nvSpPr>
        <p:spPr bwMode="auto">
          <a:xfrm>
            <a:off x="6732588" y="3644900"/>
            <a:ext cx="227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defRPr/>
            </a:pPr>
            <a:r>
              <a:rPr lang="de-DE" altLang="de-DE" b="1" i="1" u="sng">
                <a:solidFill>
                  <a:schemeClr val="hlink"/>
                </a:solidFill>
                <a:effectLst>
                  <a:outerShdw blurRad="38100" dist="38100" dir="2700000" algn="tl">
                    <a:srgbClr val="C0C0C0"/>
                  </a:outerShdw>
                </a:effectLst>
              </a:rPr>
              <a:t>absolut ca. 80 mval</a:t>
            </a:r>
          </a:p>
        </p:txBody>
      </p:sp>
      <p:sp>
        <p:nvSpPr>
          <p:cNvPr id="125974" name="Line 22"/>
          <p:cNvSpPr>
            <a:spLocks noChangeShapeType="1"/>
          </p:cNvSpPr>
          <p:nvPr/>
        </p:nvSpPr>
        <p:spPr bwMode="auto">
          <a:xfrm flipH="1">
            <a:off x="5148263" y="3860800"/>
            <a:ext cx="1152525" cy="0"/>
          </a:xfrm>
          <a:prstGeom prst="line">
            <a:avLst/>
          </a:prstGeom>
          <a:noFill/>
          <a:ln w="635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endParaRPr lang="de-DE"/>
          </a:p>
        </p:txBody>
      </p:sp>
      <p:sp>
        <p:nvSpPr>
          <p:cNvPr id="19" name="Rectangle 11">
            <a:extLst>
              <a:ext uri="{FF2B5EF4-FFF2-40B4-BE49-F238E27FC236}">
                <a16:creationId xmlns:a16="http://schemas.microsoft.com/office/drawing/2014/main" id="{49BD7FF6-D6FB-4CC3-BB21-636BFA224FAF}"/>
              </a:ext>
            </a:extLst>
          </p:cNvPr>
          <p:cNvSpPr>
            <a:spLocks noChangeArrowheads="1"/>
          </p:cNvSpPr>
          <p:nvPr/>
        </p:nvSpPr>
        <p:spPr bwMode="auto">
          <a:xfrm>
            <a:off x="940020" y="6444440"/>
            <a:ext cx="6696745" cy="41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lgn="r"/>
            <a:r>
              <a:rPr lang="en-GB" altLang="de-DE" sz="1000" dirty="0">
                <a:solidFill>
                  <a:srgbClr val="00799B"/>
                </a:solidFill>
              </a:rPr>
              <a:t>Blumberg A et al: </a:t>
            </a:r>
            <a:r>
              <a:rPr lang="en-GB" altLang="de-DE" sz="1000" b="1" dirty="0">
                <a:solidFill>
                  <a:srgbClr val="00799B"/>
                </a:solidFill>
              </a:rPr>
              <a:t>Plasma potassium in patients with terminal renal failure during and after haemodialysis- relationship with dialytic potassium removal and total body potassium</a:t>
            </a:r>
            <a:r>
              <a:rPr lang="en-GB" altLang="de-DE" sz="1000" dirty="0">
                <a:solidFill>
                  <a:srgbClr val="00799B"/>
                </a:solidFill>
              </a:rPr>
              <a:t>. </a:t>
            </a:r>
            <a:r>
              <a:rPr lang="it-IT" altLang="de-DE" sz="1000" dirty="0">
                <a:solidFill>
                  <a:srgbClr val="00799B"/>
                </a:solidFill>
              </a:rPr>
              <a:t>NDT 1997</a:t>
            </a:r>
            <a:r>
              <a:rPr lang="de-DE" altLang="de-DE" sz="1000" dirty="0">
                <a:solidFill>
                  <a:srgbClr val="00799B"/>
                </a:solidFill>
              </a:rPr>
              <a:t> </a:t>
            </a:r>
          </a:p>
        </p:txBody>
      </p:sp>
    </p:spTree>
    <p:extLst>
      <p:ext uri="{BB962C8B-B14F-4D97-AF65-F5344CB8AC3E}">
        <p14:creationId xmlns:p14="http://schemas.microsoft.com/office/powerpoint/2010/main" val="2983221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5955">
                                            <p:txEl>
                                              <p:pRg st="1" end="1"/>
                                            </p:txEl>
                                          </p:spTgt>
                                        </p:tgtEl>
                                        <p:attrNameLst>
                                          <p:attrName>style.visibility</p:attrName>
                                        </p:attrNameLst>
                                      </p:cBhvr>
                                      <p:to>
                                        <p:strVal val="visible"/>
                                      </p:to>
                                    </p:set>
                                  </p:childTnLst>
                                </p:cTn>
                              </p:par>
                              <p:par>
                                <p:cTn id="11" presetID="5" presetClass="exit" presetSubtype="10" fill="hold" nodeType="withEffect">
                                  <p:stCondLst>
                                    <p:cond delay="0"/>
                                  </p:stCondLst>
                                  <p:childTnLst>
                                    <p:animEffect transition="out" filter="checkerboard(across)">
                                      <p:cBhvr>
                                        <p:cTn id="12" dur="500"/>
                                        <p:tgtEl>
                                          <p:spTgt spid="125970"/>
                                        </p:tgtEl>
                                      </p:cBhvr>
                                    </p:animEffect>
                                    <p:set>
                                      <p:cBhvr>
                                        <p:cTn id="13" dur="1" fill="hold">
                                          <p:stCondLst>
                                            <p:cond delay="499"/>
                                          </p:stCondLst>
                                        </p:cTn>
                                        <p:tgtEl>
                                          <p:spTgt spid="125970"/>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5955">
                                            <p:txEl>
                                              <p:pRg st="2" end="2"/>
                                            </p:txEl>
                                          </p:spTgt>
                                        </p:tgtEl>
                                        <p:attrNameLst>
                                          <p:attrName>style.visibility</p:attrName>
                                        </p:attrNameLst>
                                      </p:cBhvr>
                                      <p:to>
                                        <p:strVal val="visible"/>
                                      </p:to>
                                    </p:set>
                                  </p:childTnLst>
                                </p:cTn>
                              </p:par>
                              <p:par>
                                <p:cTn id="18" presetID="5" presetClass="exit" presetSubtype="10" fill="hold" nodeType="withEffect">
                                  <p:stCondLst>
                                    <p:cond delay="0"/>
                                  </p:stCondLst>
                                  <p:childTnLst>
                                    <p:animEffect transition="out" filter="checkerboard(across)">
                                      <p:cBhvr>
                                        <p:cTn id="19" dur="500"/>
                                        <p:tgtEl>
                                          <p:spTgt spid="125969"/>
                                        </p:tgtEl>
                                      </p:cBhvr>
                                    </p:animEffect>
                                    <p:set>
                                      <p:cBhvr>
                                        <p:cTn id="20" dur="1" fill="hold">
                                          <p:stCondLst>
                                            <p:cond delay="499"/>
                                          </p:stCondLst>
                                        </p:cTn>
                                        <p:tgtEl>
                                          <p:spTgt spid="125969"/>
                                        </p:tgtEl>
                                        <p:attrNameLst>
                                          <p:attrName>style.visibility</p:attrName>
                                        </p:attrNameLst>
                                      </p:cBhvr>
                                      <p:to>
                                        <p:strVal val="hidden"/>
                                      </p:to>
                                    </p:set>
                                  </p:childTnLst>
                                </p:cTn>
                              </p:par>
                            </p:childTnLst>
                          </p:cTn>
                        </p:par>
                        <p:par>
                          <p:cTn id="21" fill="hold" nodeType="afterGroup">
                            <p:stCondLst>
                              <p:cond delay="500"/>
                            </p:stCondLst>
                            <p:childTnLst>
                              <p:par>
                                <p:cTn id="22" presetID="1" presetClass="entr" presetSubtype="0" fill="hold" nodeType="afterEffect">
                                  <p:stCondLst>
                                    <p:cond delay="0"/>
                                  </p:stCondLst>
                                  <p:childTnLst>
                                    <p:set>
                                      <p:cBhvr>
                                        <p:cTn id="23" dur="1" fill="hold">
                                          <p:stCondLst>
                                            <p:cond delay="0"/>
                                          </p:stCondLst>
                                        </p:cTn>
                                        <p:tgtEl>
                                          <p:spTgt spid="125955">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25955">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125971"/>
                                        </p:tgtEl>
                                      </p:cBhvr>
                                    </p:animEffect>
                                    <p:set>
                                      <p:cBhvr>
                                        <p:cTn id="32" dur="1" fill="hold">
                                          <p:stCondLst>
                                            <p:cond delay="499"/>
                                          </p:stCondLst>
                                        </p:cTn>
                                        <p:tgtEl>
                                          <p:spTgt spid="12597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25973"/>
                                        </p:tgtEl>
                                        <p:attrNameLst>
                                          <p:attrName>style.visibility</p:attrName>
                                        </p:attrNameLst>
                                      </p:cBhvr>
                                      <p:to>
                                        <p:strVal val="visible"/>
                                      </p:to>
                                    </p:set>
                                  </p:childTnLst>
                                </p:cTn>
                              </p:par>
                              <p:par>
                                <p:cTn id="35" presetID="2" presetClass="entr" presetSubtype="2" fill="hold" nodeType="withEffect">
                                  <p:stCondLst>
                                    <p:cond delay="0"/>
                                  </p:stCondLst>
                                  <p:childTnLst>
                                    <p:set>
                                      <p:cBhvr>
                                        <p:cTn id="36" dur="1" fill="hold">
                                          <p:stCondLst>
                                            <p:cond delay="0"/>
                                          </p:stCondLst>
                                        </p:cTn>
                                        <p:tgtEl>
                                          <p:spTgt spid="125974"/>
                                        </p:tgtEl>
                                        <p:attrNameLst>
                                          <p:attrName>style.visibility</p:attrName>
                                        </p:attrNameLst>
                                      </p:cBhvr>
                                      <p:to>
                                        <p:strVal val="visible"/>
                                      </p:to>
                                    </p:set>
                                    <p:anim calcmode="lin" valueType="num">
                                      <p:cBhvr additive="base">
                                        <p:cTn id="37" dur="500" fill="hold"/>
                                        <p:tgtEl>
                                          <p:spTgt spid="125974"/>
                                        </p:tgtEl>
                                        <p:attrNameLst>
                                          <p:attrName>ppt_x</p:attrName>
                                        </p:attrNameLst>
                                      </p:cBhvr>
                                      <p:tavLst>
                                        <p:tav tm="0">
                                          <p:val>
                                            <p:strVal val="1+#ppt_w/2"/>
                                          </p:val>
                                        </p:tav>
                                        <p:tav tm="100000">
                                          <p:val>
                                            <p:strVal val="#ppt_x"/>
                                          </p:val>
                                        </p:tav>
                                      </p:tavLst>
                                    </p:anim>
                                    <p:anim calcmode="lin" valueType="num">
                                      <p:cBhvr additive="base">
                                        <p:cTn id="38" dur="500" fill="hold"/>
                                        <p:tgtEl>
                                          <p:spTgt spid="125974"/>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xit" presetSubtype="10" fill="hold" nodeType="clickEffect">
                                  <p:stCondLst>
                                    <p:cond delay="0"/>
                                  </p:stCondLst>
                                  <p:childTnLst>
                                    <p:animEffect transition="out" filter="checkerboard(across)">
                                      <p:cBhvr>
                                        <p:cTn id="42" dur="500"/>
                                        <p:tgtEl>
                                          <p:spTgt spid="125966"/>
                                        </p:tgtEl>
                                      </p:cBhvr>
                                    </p:animEffect>
                                    <p:set>
                                      <p:cBhvr>
                                        <p:cTn id="43" dur="1" fill="hold">
                                          <p:stCondLst>
                                            <p:cond delay="499"/>
                                          </p:stCondLst>
                                        </p:cTn>
                                        <p:tgtEl>
                                          <p:spTgt spid="125966"/>
                                        </p:tgtEl>
                                        <p:attrNameLst>
                                          <p:attrName>style.visibility</p:attrName>
                                        </p:attrNameLst>
                                      </p:cBhvr>
                                      <p:to>
                                        <p:strVal val="hidden"/>
                                      </p:to>
                                    </p:set>
                                  </p:childTnLst>
                                </p:cTn>
                              </p:par>
                              <p:par>
                                <p:cTn id="44" presetID="22" presetClass="entr" presetSubtype="8" fill="hold" grpId="0" nodeType="withEffect">
                                  <p:stCondLst>
                                    <p:cond delay="0"/>
                                  </p:stCondLst>
                                  <p:childTnLst>
                                    <p:set>
                                      <p:cBhvr>
                                        <p:cTn id="45" dur="1" fill="hold">
                                          <p:stCondLst>
                                            <p:cond delay="0"/>
                                          </p:stCondLst>
                                        </p:cTn>
                                        <p:tgtEl>
                                          <p:spTgt spid="125968"/>
                                        </p:tgtEl>
                                        <p:attrNameLst>
                                          <p:attrName>style.visibility</p:attrName>
                                        </p:attrNameLst>
                                      </p:cBhvr>
                                      <p:to>
                                        <p:strVal val="visible"/>
                                      </p:to>
                                    </p:set>
                                    <p:animEffect transition="in" filter="wipe(left)">
                                      <p:cBhvr>
                                        <p:cTn id="46" dur="500"/>
                                        <p:tgtEl>
                                          <p:spTgt spid="125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8" grpId="0"/>
      <p:bldP spid="12597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title"/>
          </p:nvPr>
        </p:nvSpPr>
        <p:spPr>
          <a:xfrm>
            <a:off x="750094" y="236538"/>
            <a:ext cx="7559178" cy="685800"/>
          </a:xfrm>
        </p:spPr>
        <p:txBody>
          <a:bodyPr/>
          <a:lstStyle/>
          <a:p>
            <a:pPr eaLnBrk="1" hangingPunct="1"/>
            <a:r>
              <a:rPr lang="de-DE" altLang="de-DE" b="1" dirty="0"/>
              <a:t>Rebound - Phänomen</a:t>
            </a:r>
          </a:p>
        </p:txBody>
      </p:sp>
      <p:grpSp>
        <p:nvGrpSpPr>
          <p:cNvPr id="49155" name="Group 8"/>
          <p:cNvGrpSpPr>
            <a:grpSpLocks/>
          </p:cNvGrpSpPr>
          <p:nvPr/>
        </p:nvGrpSpPr>
        <p:grpSpPr bwMode="auto">
          <a:xfrm>
            <a:off x="971550" y="1484313"/>
            <a:ext cx="4387850" cy="4105275"/>
            <a:chOff x="612" y="1419"/>
            <a:chExt cx="2310" cy="2020"/>
          </a:xfrm>
        </p:grpSpPr>
        <p:pic>
          <p:nvPicPr>
            <p:cNvPr id="491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 y="1419"/>
              <a:ext cx="2310" cy="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9" name="Rectangle 7"/>
            <p:cNvSpPr>
              <a:spLocks noChangeArrowheads="1"/>
            </p:cNvSpPr>
            <p:nvPr/>
          </p:nvSpPr>
          <p:spPr bwMode="auto">
            <a:xfrm>
              <a:off x="1020" y="2840"/>
              <a:ext cx="635" cy="46"/>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p>
          </p:txBody>
        </p:sp>
      </p:grpSp>
      <p:sp>
        <p:nvSpPr>
          <p:cNvPr id="49156" name="Rectangle 11"/>
          <p:cNvSpPr>
            <a:spLocks noChangeArrowheads="1"/>
          </p:cNvSpPr>
          <p:nvPr/>
        </p:nvSpPr>
        <p:spPr bwMode="auto">
          <a:xfrm>
            <a:off x="940020" y="6444440"/>
            <a:ext cx="6696745" cy="41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lgn="r"/>
            <a:r>
              <a:rPr lang="en-GB" altLang="de-DE" sz="1000" dirty="0">
                <a:solidFill>
                  <a:srgbClr val="00799B"/>
                </a:solidFill>
              </a:rPr>
              <a:t>Blumberg A et al: </a:t>
            </a:r>
            <a:r>
              <a:rPr lang="en-GB" altLang="de-DE" sz="1000" b="1" dirty="0">
                <a:solidFill>
                  <a:srgbClr val="00799B"/>
                </a:solidFill>
              </a:rPr>
              <a:t>Plasma potassium in patients with terminal renal failure during and after haemodialysis- relationship with dialytic potassium removal and total body potassium</a:t>
            </a:r>
            <a:r>
              <a:rPr lang="en-GB" altLang="de-DE" sz="1000" dirty="0">
                <a:solidFill>
                  <a:srgbClr val="00799B"/>
                </a:solidFill>
              </a:rPr>
              <a:t>. </a:t>
            </a:r>
            <a:r>
              <a:rPr lang="it-IT" altLang="de-DE" sz="1000" dirty="0">
                <a:solidFill>
                  <a:srgbClr val="00799B"/>
                </a:solidFill>
              </a:rPr>
              <a:t>NDT 1997</a:t>
            </a:r>
            <a:r>
              <a:rPr lang="de-DE" altLang="de-DE" sz="1000" dirty="0">
                <a:solidFill>
                  <a:srgbClr val="00799B"/>
                </a:solidFill>
              </a:rPr>
              <a:t> </a:t>
            </a:r>
          </a:p>
        </p:txBody>
      </p:sp>
      <p:sp>
        <p:nvSpPr>
          <p:cNvPr id="49157" name="Rectangle 12"/>
          <p:cNvSpPr>
            <a:spLocks noGrp="1" noChangeArrowheads="1"/>
          </p:cNvSpPr>
          <p:nvPr>
            <p:ph type="body" sz="half" idx="2"/>
          </p:nvPr>
        </p:nvSpPr>
        <p:spPr/>
        <p:txBody>
          <a:bodyPr/>
          <a:lstStyle/>
          <a:p>
            <a:pPr eaLnBrk="1" hangingPunct="1"/>
            <a:r>
              <a:rPr lang="de-DE" altLang="de-DE" b="1" dirty="0"/>
              <a:t>Ausmaß des Rebound – Kaliums proportional </a:t>
            </a:r>
          </a:p>
          <a:p>
            <a:pPr lvl="1" eaLnBrk="1" hangingPunct="1"/>
            <a:r>
              <a:rPr lang="de-DE" altLang="de-DE" sz="1600" b="1" dirty="0"/>
              <a:t>zum prädialytischen Kalium</a:t>
            </a:r>
          </a:p>
          <a:p>
            <a:pPr lvl="2"/>
            <a:r>
              <a:rPr lang="de-DE" altLang="de-DE" sz="1400" b="1" dirty="0"/>
              <a:t>desto größer auch der Rebound nach HD</a:t>
            </a:r>
          </a:p>
          <a:p>
            <a:pPr lvl="3"/>
            <a:r>
              <a:rPr lang="de-DE" altLang="de-DE" sz="1200" dirty="0"/>
              <a:t>Gesamtkörperkalium</a:t>
            </a:r>
          </a:p>
          <a:p>
            <a:pPr lvl="3"/>
            <a:r>
              <a:rPr lang="de-DE" altLang="de-DE" sz="1200" dirty="0"/>
              <a:t>meistens Azidose, … daher größerer </a:t>
            </a:r>
            <a:r>
              <a:rPr lang="de-DE" altLang="de-DE" sz="1200" dirty="0" err="1"/>
              <a:t>peridialytischer</a:t>
            </a:r>
            <a:r>
              <a:rPr lang="de-DE" altLang="de-DE" sz="1200" dirty="0"/>
              <a:t> Shift nach intrazellulär</a:t>
            </a:r>
          </a:p>
          <a:p>
            <a:pPr lvl="2" eaLnBrk="1" hangingPunct="1"/>
            <a:r>
              <a:rPr lang="de-DE" altLang="de-DE" sz="1400" dirty="0"/>
              <a:t>Natriumkonzentration (Osmolalität / </a:t>
            </a:r>
            <a:r>
              <a:rPr lang="de-DE" altLang="de-DE" sz="1400" dirty="0" err="1"/>
              <a:t>Tonizität</a:t>
            </a:r>
            <a:r>
              <a:rPr lang="de-DE" altLang="de-DE" sz="1400" dirty="0"/>
              <a:t>)</a:t>
            </a:r>
          </a:p>
          <a:p>
            <a:pPr marL="563562" lvl="2" indent="0">
              <a:buNone/>
            </a:pPr>
            <a:endParaRPr lang="de-DE" altLang="de-DE" sz="1400" dirty="0"/>
          </a:p>
        </p:txBody>
      </p:sp>
    </p:spTree>
    <p:extLst>
      <p:ext uri="{BB962C8B-B14F-4D97-AF65-F5344CB8AC3E}">
        <p14:creationId xmlns:p14="http://schemas.microsoft.com/office/powerpoint/2010/main" val="413390848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F6031D3-26DB-42EA-B9EC-4694F702303D}"/>
              </a:ext>
            </a:extLst>
          </p:cNvPr>
          <p:cNvSpPr>
            <a:spLocks noGrp="1"/>
          </p:cNvSpPr>
          <p:nvPr>
            <p:ph type="title"/>
          </p:nvPr>
        </p:nvSpPr>
        <p:spPr/>
        <p:txBody>
          <a:bodyPr/>
          <a:lstStyle/>
          <a:p>
            <a:r>
              <a:rPr lang="de-DE" dirty="0"/>
              <a:t>Akut – Therapie einer Hyperkaliämie</a:t>
            </a:r>
          </a:p>
        </p:txBody>
      </p:sp>
      <p:pic>
        <p:nvPicPr>
          <p:cNvPr id="3074" name="Grafik 1">
            <a:extLst>
              <a:ext uri="{FF2B5EF4-FFF2-40B4-BE49-F238E27FC236}">
                <a16:creationId xmlns:a16="http://schemas.microsoft.com/office/drawing/2014/main" id="{D2CE9632-9518-4AEC-AAC0-E5BD087FAC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 t="10052" r="812" b="-10052"/>
          <a:stretch/>
        </p:blipFill>
        <p:spPr bwMode="auto">
          <a:xfrm>
            <a:off x="-18681" y="1268760"/>
            <a:ext cx="9076399" cy="510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22502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300396D-5032-418D-A69A-EDF2E63177C7}"/>
              </a:ext>
            </a:extLst>
          </p:cNvPr>
          <p:cNvSpPr>
            <a:spLocks noGrp="1"/>
          </p:cNvSpPr>
          <p:nvPr>
            <p:ph idx="1"/>
          </p:nvPr>
        </p:nvSpPr>
        <p:spPr/>
        <p:txBody>
          <a:bodyPr/>
          <a:lstStyle/>
          <a:p>
            <a:pPr marL="342900" lvl="0" indent="-342900">
              <a:buFont typeface="+mj-lt"/>
              <a:buAutoNum type="arabicPeriod"/>
            </a:pPr>
            <a:r>
              <a:rPr lang="de-DE" sz="2800" b="1" dirty="0">
                <a:effectLst/>
                <a:latin typeface="Calibri" panose="020F0502020204030204" pitchFamily="34" charset="0"/>
                <a:ea typeface="Times New Roman" panose="02020603050405020304" pitchFamily="18" charset="0"/>
                <a:cs typeface="Times New Roman" panose="02020603050405020304" pitchFamily="18" charset="0"/>
              </a:rPr>
              <a:t>Gefäßzugang im Notfall eher V. </a:t>
            </a:r>
            <a:r>
              <a:rPr lang="de-DE" sz="2800" b="1" dirty="0" err="1">
                <a:effectLst/>
                <a:latin typeface="Calibri" panose="020F0502020204030204" pitchFamily="34" charset="0"/>
                <a:ea typeface="Times New Roman" panose="02020603050405020304" pitchFamily="18" charset="0"/>
                <a:cs typeface="Times New Roman" panose="02020603050405020304" pitchFamily="18" charset="0"/>
              </a:rPr>
              <a:t>femoralis</a:t>
            </a:r>
            <a:endParaRPr lang="de-DE" sz="2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de-DE" sz="20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mj-lt"/>
              <a:buAutoNum type="arabicPeriod"/>
            </a:pPr>
            <a:r>
              <a:rPr lang="de-DE" sz="2800" b="1" dirty="0">
                <a:effectLst/>
                <a:latin typeface="Calibri" panose="020F0502020204030204" pitchFamily="34" charset="0"/>
                <a:ea typeface="Times New Roman" panose="02020603050405020304" pitchFamily="18" charset="0"/>
                <a:cs typeface="Times New Roman" panose="02020603050405020304" pitchFamily="18" charset="0"/>
              </a:rPr>
              <a:t>Hämodialyse </a:t>
            </a:r>
            <a:r>
              <a:rPr lang="de-DE" b="1" dirty="0">
                <a:effectLst/>
                <a:latin typeface="Calibri" panose="020F0502020204030204" pitchFamily="34" charset="0"/>
                <a:ea typeface="Times New Roman" panose="02020603050405020304" pitchFamily="18" charset="0"/>
                <a:cs typeface="Times New Roman" panose="02020603050405020304" pitchFamily="18" charset="0"/>
              </a:rPr>
              <a:t>besser als Hämofiltration </a:t>
            </a:r>
            <a:endParaRPr lang="de-DE" sz="28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de-DE" sz="2000" b="1" u="sng" dirty="0">
                <a:effectLst/>
                <a:latin typeface="Calibri" panose="020F0502020204030204" pitchFamily="34" charset="0"/>
                <a:ea typeface="Times New Roman" panose="02020603050405020304" pitchFamily="18" charset="0"/>
                <a:cs typeface="Times New Roman" panose="02020603050405020304" pitchFamily="18" charset="0"/>
              </a:rPr>
              <a:t>lange </a:t>
            </a:r>
            <a:r>
              <a:rPr lang="de-DE" sz="2000" dirty="0">
                <a:effectLst/>
                <a:latin typeface="Calibri" panose="020F0502020204030204" pitchFamily="34" charset="0"/>
                <a:ea typeface="Times New Roman" panose="02020603050405020304" pitchFamily="18" charset="0"/>
                <a:cs typeface="Times New Roman" panose="02020603050405020304" pitchFamily="18" charset="0"/>
              </a:rPr>
              <a:t>Dialysezeiten (initial höherer </a:t>
            </a:r>
            <a:r>
              <a:rPr lang="de-DE" sz="2000" dirty="0" err="1">
                <a:effectLst/>
                <a:latin typeface="Calibri" panose="020F0502020204030204" pitchFamily="34" charset="0"/>
                <a:ea typeface="Times New Roman" panose="02020603050405020304" pitchFamily="18" charset="0"/>
                <a:cs typeface="Times New Roman" panose="02020603050405020304" pitchFamily="18" charset="0"/>
              </a:rPr>
              <a:t>Blutfluß</a:t>
            </a:r>
            <a:r>
              <a:rPr lang="de-DE" sz="2000" dirty="0">
                <a:effectLst/>
                <a:latin typeface="Calibri" panose="020F0502020204030204" pitchFamily="34" charset="0"/>
                <a:ea typeface="Times New Roman" panose="02020603050405020304" pitchFamily="18" charset="0"/>
                <a:cs typeface="Times New Roman" panose="02020603050405020304" pitchFamily="18" charset="0"/>
              </a:rPr>
              <a:t>)</a:t>
            </a:r>
            <a:endParaRPr lang="de-DE" sz="20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o"/>
            </a:pPr>
            <a:r>
              <a:rPr lang="de-DE" sz="2000" dirty="0">
                <a:effectLst/>
                <a:latin typeface="Calibri" panose="020F0502020204030204" pitchFamily="34" charset="0"/>
                <a:ea typeface="Times New Roman" panose="02020603050405020304" pitchFamily="18" charset="0"/>
                <a:cs typeface="Times New Roman" panose="02020603050405020304" pitchFamily="18" charset="0"/>
              </a:rPr>
              <a:t>ggf. nach 3 h Umstellung auf kontinuierliche Verfahren: </a:t>
            </a:r>
            <a:br>
              <a:rPr lang="de-DE" sz="2000" dirty="0">
                <a:effectLst/>
                <a:latin typeface="Calibri" panose="020F0502020204030204" pitchFamily="34" charset="0"/>
                <a:ea typeface="Times New Roman" panose="02020603050405020304" pitchFamily="18" charset="0"/>
                <a:cs typeface="Times New Roman" panose="02020603050405020304" pitchFamily="18" charset="0"/>
              </a:rPr>
            </a:br>
            <a:r>
              <a:rPr lang="de-DE" sz="2000" dirty="0">
                <a:effectLst/>
                <a:latin typeface="Calibri" panose="020F0502020204030204" pitchFamily="34" charset="0"/>
                <a:ea typeface="Times New Roman" panose="02020603050405020304" pitchFamily="18" charset="0"/>
                <a:cs typeface="Times New Roman" panose="02020603050405020304" pitchFamily="18" charset="0"/>
              </a:rPr>
              <a:t>oder (SLED)</a:t>
            </a:r>
            <a:endParaRPr lang="de-DE" sz="20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de-DE" sz="2000" dirty="0">
                <a:effectLst/>
                <a:latin typeface="Calibri" panose="020F0502020204030204" pitchFamily="34" charset="0"/>
                <a:ea typeface="Times New Roman" panose="02020603050405020304" pitchFamily="18" charset="0"/>
                <a:cs typeface="Times New Roman" panose="02020603050405020304" pitchFamily="18" charset="0"/>
              </a:rPr>
              <a:t>Plasma – Dialysat – Kalium – Gradient 2 (4 starten, 3 aufhören)</a:t>
            </a:r>
            <a:endParaRPr lang="de-DE" sz="20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de-DE" sz="2000" dirty="0">
                <a:effectLst/>
                <a:latin typeface="Calibri" panose="020F0502020204030204" pitchFamily="34" charset="0"/>
                <a:ea typeface="Times New Roman" panose="02020603050405020304" pitchFamily="18" charset="0"/>
                <a:cs typeface="Times New Roman" panose="02020603050405020304" pitchFamily="18" charset="0"/>
              </a:rPr>
              <a:t>Postdialytischen Rebound (Kaliumanstieg) beachten</a:t>
            </a:r>
            <a:endParaRPr lang="de-DE" sz="20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
            </a:pPr>
            <a:r>
              <a:rPr lang="de-DE" sz="2000" b="1" dirty="0">
                <a:effectLst/>
                <a:latin typeface="Calibri" panose="020F0502020204030204" pitchFamily="34" charset="0"/>
                <a:ea typeface="Times New Roman" panose="02020603050405020304" pitchFamily="18" charset="0"/>
                <a:cs typeface="Times New Roman" panose="02020603050405020304" pitchFamily="18" charset="0"/>
              </a:rPr>
              <a:t>Keine</a:t>
            </a:r>
            <a:r>
              <a:rPr lang="de-DE"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de-DE" sz="2000" b="1" u="sng" dirty="0">
                <a:effectLst/>
                <a:latin typeface="Calibri" panose="020F0502020204030204" pitchFamily="34" charset="0"/>
                <a:ea typeface="Times New Roman" panose="02020603050405020304" pitchFamily="18" charset="0"/>
                <a:cs typeface="Times New Roman" panose="02020603050405020304" pitchFamily="18" charset="0"/>
              </a:rPr>
              <a:t>prä</a:t>
            </a:r>
            <a:r>
              <a:rPr lang="de-DE" sz="2000" dirty="0">
                <a:effectLst/>
                <a:latin typeface="Calibri" panose="020F0502020204030204" pitchFamily="34" charset="0"/>
                <a:ea typeface="Times New Roman" panose="02020603050405020304" pitchFamily="18" charset="0"/>
                <a:cs typeface="Times New Roman" panose="02020603050405020304" pitchFamily="18" charset="0"/>
              </a:rPr>
              <a:t>operativen kurzen „Kalium“ - Dialyse</a:t>
            </a:r>
            <a:endParaRPr lang="de-DE" sz="2000" dirty="0">
              <a:effectLst/>
              <a:latin typeface="Times New Roman" panose="02020603050405020304" pitchFamily="18" charset="0"/>
              <a:ea typeface="Times New Roman" panose="02020603050405020304" pitchFamily="18" charset="0"/>
            </a:endParaRPr>
          </a:p>
          <a:p>
            <a:endParaRPr lang="de-DE" sz="3200" dirty="0"/>
          </a:p>
        </p:txBody>
      </p:sp>
      <p:sp>
        <p:nvSpPr>
          <p:cNvPr id="3" name="Titel 2">
            <a:extLst>
              <a:ext uri="{FF2B5EF4-FFF2-40B4-BE49-F238E27FC236}">
                <a16:creationId xmlns:a16="http://schemas.microsoft.com/office/drawing/2014/main" id="{F04F4CB0-0FF8-404A-BB61-4FCC84032FF3}"/>
              </a:ext>
            </a:extLst>
          </p:cNvPr>
          <p:cNvSpPr>
            <a:spLocks noGrp="1"/>
          </p:cNvSpPr>
          <p:nvPr>
            <p:ph type="title"/>
          </p:nvPr>
        </p:nvSpPr>
        <p:spPr/>
        <p:txBody>
          <a:bodyPr/>
          <a:lstStyle/>
          <a:p>
            <a:r>
              <a:rPr lang="de-DE" sz="2400" b="1" dirty="0">
                <a:effectLst/>
                <a:latin typeface="Calibri" panose="020F0502020204030204" pitchFamily="34" charset="0"/>
                <a:ea typeface="Times New Roman" panose="02020603050405020304" pitchFamily="18" charset="0"/>
                <a:cs typeface="Times New Roman" panose="02020603050405020304" pitchFamily="18" charset="0"/>
              </a:rPr>
              <a:t>Nierenersatztherapie / Dialyse </a:t>
            </a:r>
            <a:br>
              <a:rPr lang="de-DE" sz="2400" b="1" dirty="0">
                <a:effectLst/>
                <a:latin typeface="Calibri" panose="020F0502020204030204" pitchFamily="34" charset="0"/>
                <a:ea typeface="Times New Roman" panose="02020603050405020304" pitchFamily="18" charset="0"/>
                <a:cs typeface="Times New Roman" panose="02020603050405020304" pitchFamily="18" charset="0"/>
              </a:rPr>
            </a:br>
            <a:r>
              <a:rPr lang="de-DE" sz="2400" b="1" dirty="0">
                <a:effectLst/>
                <a:latin typeface="Calibri" panose="020F0502020204030204" pitchFamily="34" charset="0"/>
                <a:ea typeface="Times New Roman" panose="02020603050405020304" pitchFamily="18" charset="0"/>
                <a:cs typeface="Times New Roman" panose="02020603050405020304" pitchFamily="18" charset="0"/>
              </a:rPr>
              <a:t>bei Hyperkaliämie auf Intensivstation: </a:t>
            </a:r>
            <a:endParaRPr lang="de-DE" dirty="0"/>
          </a:p>
        </p:txBody>
      </p:sp>
    </p:spTree>
    <p:extLst>
      <p:ext uri="{BB962C8B-B14F-4D97-AF65-F5344CB8AC3E}">
        <p14:creationId xmlns:p14="http://schemas.microsoft.com/office/powerpoint/2010/main" val="213779561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9F52194-AC53-4E0F-8BE2-5532A2B8C53A}"/>
              </a:ext>
            </a:extLst>
          </p:cNvPr>
          <p:cNvPicPr>
            <a:picLocks noGrp="1" noChangeAspect="1"/>
          </p:cNvPicPr>
          <p:nvPr>
            <p:ph idx="1"/>
          </p:nvPr>
        </p:nvPicPr>
        <p:blipFill>
          <a:blip r:embed="rId3"/>
          <a:stretch>
            <a:fillRect/>
          </a:stretch>
        </p:blipFill>
        <p:spPr>
          <a:xfrm>
            <a:off x="827584" y="1052736"/>
            <a:ext cx="7481687" cy="4974180"/>
          </a:xfrm>
        </p:spPr>
      </p:pic>
      <p:sp>
        <p:nvSpPr>
          <p:cNvPr id="3" name="Titel 2">
            <a:extLst>
              <a:ext uri="{FF2B5EF4-FFF2-40B4-BE49-F238E27FC236}">
                <a16:creationId xmlns:a16="http://schemas.microsoft.com/office/drawing/2014/main" id="{5D94B193-E62D-4F73-8FBF-24C8736BCF00}"/>
              </a:ext>
            </a:extLst>
          </p:cNvPr>
          <p:cNvSpPr>
            <a:spLocks noGrp="1"/>
          </p:cNvSpPr>
          <p:nvPr>
            <p:ph type="title"/>
          </p:nvPr>
        </p:nvSpPr>
        <p:spPr/>
        <p:txBody>
          <a:bodyPr/>
          <a:lstStyle/>
          <a:p>
            <a:endParaRPr lang="de-DE"/>
          </a:p>
        </p:txBody>
      </p:sp>
      <p:sp>
        <p:nvSpPr>
          <p:cNvPr id="7" name="Rechteck 6">
            <a:extLst>
              <a:ext uri="{FF2B5EF4-FFF2-40B4-BE49-F238E27FC236}">
                <a16:creationId xmlns:a16="http://schemas.microsoft.com/office/drawing/2014/main" id="{0B978630-7A32-4B25-8ACC-2FAFBCCE5820}"/>
              </a:ext>
            </a:extLst>
          </p:cNvPr>
          <p:cNvSpPr/>
          <p:nvPr/>
        </p:nvSpPr>
        <p:spPr>
          <a:xfrm>
            <a:off x="827584" y="6461868"/>
            <a:ext cx="6791330" cy="279500"/>
          </a:xfrm>
          <a:prstGeom prst="rect">
            <a:avLst/>
          </a:prstGeom>
        </p:spPr>
        <p:txBody>
          <a:bodyPr wrap="square">
            <a:spAutoFit/>
          </a:bodyPr>
          <a:lstStyle/>
          <a:p>
            <a:pPr algn="r"/>
            <a:r>
              <a:rPr lang="de-DE" sz="1200" dirty="0">
                <a:solidFill>
                  <a:srgbClr val="00799B"/>
                </a:solidFill>
                <a:latin typeface="Segoe UI" panose="020B0502040204020203" pitchFamily="34" charset="0"/>
              </a:rPr>
              <a:t>Hafer, C: </a:t>
            </a:r>
            <a:r>
              <a:rPr lang="de-DE" sz="1200" b="1" dirty="0">
                <a:solidFill>
                  <a:srgbClr val="00799B"/>
                </a:solidFill>
                <a:latin typeface="Segoe UI" panose="020B0502040204020203" pitchFamily="34" charset="0"/>
              </a:rPr>
              <a:t>Elektrolytstörungen: Folge komplexer Grunderkrankungen. </a:t>
            </a:r>
            <a:r>
              <a:rPr lang="de-DE" sz="1200" dirty="0">
                <a:solidFill>
                  <a:srgbClr val="00799B"/>
                </a:solidFill>
                <a:latin typeface="Segoe UI" panose="020B0502040204020203" pitchFamily="34" charset="0"/>
              </a:rPr>
              <a:t>Der Nierenarzt 3 /2020</a:t>
            </a:r>
          </a:p>
        </p:txBody>
      </p:sp>
    </p:spTree>
    <p:extLst>
      <p:ext uri="{BB962C8B-B14F-4D97-AF65-F5344CB8AC3E}">
        <p14:creationId xmlns:p14="http://schemas.microsoft.com/office/powerpoint/2010/main" val="133259045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198917"/>
            <a:ext cx="3007680" cy="493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025" y="1198917"/>
            <a:ext cx="2897133" cy="503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3"/>
          <p:cNvSpPr>
            <a:spLocks noGrp="1"/>
          </p:cNvSpPr>
          <p:nvPr>
            <p:ph type="title"/>
          </p:nvPr>
        </p:nvSpPr>
        <p:spPr/>
        <p:txBody>
          <a:bodyPr/>
          <a:lstStyle/>
          <a:p>
            <a:r>
              <a:rPr lang="de-DE" altLang="de-DE" b="1" dirty="0"/>
              <a:t>Optimales Kalium beim Dialysepatienten</a:t>
            </a:r>
            <a:endParaRPr lang="de-DE" dirty="0"/>
          </a:p>
        </p:txBody>
      </p:sp>
      <p:sp>
        <p:nvSpPr>
          <p:cNvPr id="6" name="Rectangle 4">
            <a:extLst>
              <a:ext uri="{FF2B5EF4-FFF2-40B4-BE49-F238E27FC236}">
                <a16:creationId xmlns:a16="http://schemas.microsoft.com/office/drawing/2014/main" id="{13F6FCEA-243B-42DA-A716-6DAC089ECF61}"/>
              </a:ext>
            </a:extLst>
          </p:cNvPr>
          <p:cNvSpPr>
            <a:spLocks noChangeArrowheads="1"/>
          </p:cNvSpPr>
          <p:nvPr/>
        </p:nvSpPr>
        <p:spPr bwMode="auto">
          <a:xfrm>
            <a:off x="968058" y="6411500"/>
            <a:ext cx="6696744" cy="41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de-DE" altLang="de-DE" sz="1000" dirty="0" err="1">
                <a:solidFill>
                  <a:srgbClr val="00799B"/>
                </a:solidFill>
              </a:rPr>
              <a:t>Kovesdy</a:t>
            </a:r>
            <a:r>
              <a:rPr lang="de-DE" altLang="de-DE" sz="1000" dirty="0">
                <a:solidFill>
                  <a:srgbClr val="00799B"/>
                </a:solidFill>
              </a:rPr>
              <a:t> CP et al: </a:t>
            </a:r>
            <a:r>
              <a:rPr lang="de-DE" altLang="de-DE" sz="1000" b="1" i="1" dirty="0">
                <a:solidFill>
                  <a:srgbClr val="00799B"/>
                </a:solidFill>
              </a:rPr>
              <a:t>Serum and Dialysate </a:t>
            </a:r>
            <a:r>
              <a:rPr lang="de-DE" altLang="de-DE" sz="1000" b="1" i="1" dirty="0" err="1">
                <a:solidFill>
                  <a:srgbClr val="00799B"/>
                </a:solidFill>
              </a:rPr>
              <a:t>Potassium</a:t>
            </a:r>
            <a:r>
              <a:rPr lang="de-DE" altLang="de-DE" sz="1000" b="1" i="1" dirty="0">
                <a:solidFill>
                  <a:srgbClr val="00799B"/>
                </a:solidFill>
              </a:rPr>
              <a:t> </a:t>
            </a:r>
            <a:r>
              <a:rPr lang="de-DE" altLang="de-DE" sz="1000" b="1" i="1" dirty="0" err="1">
                <a:solidFill>
                  <a:srgbClr val="00799B"/>
                </a:solidFill>
              </a:rPr>
              <a:t>Concentrations</a:t>
            </a:r>
            <a:r>
              <a:rPr lang="de-DE" altLang="de-DE" sz="1000" b="1" i="1" dirty="0">
                <a:solidFill>
                  <a:srgbClr val="00799B"/>
                </a:solidFill>
              </a:rPr>
              <a:t> and </a:t>
            </a:r>
            <a:r>
              <a:rPr lang="de-DE" altLang="de-DE" sz="1000" b="1" i="1" dirty="0" err="1">
                <a:solidFill>
                  <a:srgbClr val="00799B"/>
                </a:solidFill>
              </a:rPr>
              <a:t>Survival</a:t>
            </a:r>
            <a:r>
              <a:rPr lang="de-DE" altLang="de-DE" sz="1000" b="1" i="1" dirty="0">
                <a:solidFill>
                  <a:srgbClr val="00799B"/>
                </a:solidFill>
              </a:rPr>
              <a:t> in </a:t>
            </a:r>
            <a:r>
              <a:rPr lang="de-DE" altLang="de-DE" sz="1000" b="1" i="1" dirty="0" err="1">
                <a:solidFill>
                  <a:srgbClr val="00799B"/>
                </a:solidFill>
              </a:rPr>
              <a:t>Hemodialysis</a:t>
            </a:r>
            <a:r>
              <a:rPr lang="de-DE" altLang="de-DE" sz="1000" b="1" i="1" dirty="0">
                <a:solidFill>
                  <a:srgbClr val="00799B"/>
                </a:solidFill>
              </a:rPr>
              <a:t> </a:t>
            </a:r>
            <a:r>
              <a:rPr lang="de-DE" altLang="de-DE" sz="1000" b="1" i="1" dirty="0" err="1">
                <a:solidFill>
                  <a:srgbClr val="00799B"/>
                </a:solidFill>
              </a:rPr>
              <a:t>Patients</a:t>
            </a:r>
            <a:r>
              <a:rPr lang="de-DE" altLang="de-DE" sz="1000" dirty="0">
                <a:solidFill>
                  <a:srgbClr val="00799B"/>
                </a:solidFill>
              </a:rPr>
              <a:t>. </a:t>
            </a:r>
            <a:r>
              <a:rPr lang="de-DE" altLang="de-DE" sz="1000" dirty="0" err="1">
                <a:solidFill>
                  <a:srgbClr val="00799B"/>
                </a:solidFill>
              </a:rPr>
              <a:t>Clin</a:t>
            </a:r>
            <a:r>
              <a:rPr lang="de-DE" altLang="de-DE" sz="1000" dirty="0">
                <a:solidFill>
                  <a:srgbClr val="00799B"/>
                </a:solidFill>
              </a:rPr>
              <a:t> J Am </a:t>
            </a:r>
            <a:r>
              <a:rPr lang="de-DE" altLang="de-DE" sz="1000" dirty="0" err="1">
                <a:solidFill>
                  <a:srgbClr val="00799B"/>
                </a:solidFill>
              </a:rPr>
              <a:t>Soc</a:t>
            </a:r>
            <a:r>
              <a:rPr lang="de-DE" altLang="de-DE" sz="1000" dirty="0">
                <a:solidFill>
                  <a:srgbClr val="00799B"/>
                </a:solidFill>
              </a:rPr>
              <a:t> </a:t>
            </a:r>
            <a:r>
              <a:rPr lang="de-DE" altLang="de-DE" sz="1000" dirty="0" err="1">
                <a:solidFill>
                  <a:srgbClr val="00799B"/>
                </a:solidFill>
              </a:rPr>
              <a:t>Nephrol</a:t>
            </a:r>
            <a:r>
              <a:rPr lang="de-DE" altLang="de-DE" sz="1000" dirty="0">
                <a:solidFill>
                  <a:srgbClr val="00799B"/>
                </a:solidFill>
              </a:rPr>
              <a:t> 2: 999-1007, 2007</a:t>
            </a:r>
          </a:p>
        </p:txBody>
      </p:sp>
      <p:sp>
        <p:nvSpPr>
          <p:cNvPr id="7" name="Textfeld 6">
            <a:extLst>
              <a:ext uri="{FF2B5EF4-FFF2-40B4-BE49-F238E27FC236}">
                <a16:creationId xmlns:a16="http://schemas.microsoft.com/office/drawing/2014/main" id="{DBE306EC-7C7B-483D-8EFB-D303B39BB90D}"/>
              </a:ext>
            </a:extLst>
          </p:cNvPr>
          <p:cNvSpPr txBox="1"/>
          <p:nvPr/>
        </p:nvSpPr>
        <p:spPr>
          <a:xfrm>
            <a:off x="2147643" y="2708920"/>
            <a:ext cx="4848713" cy="1288814"/>
          </a:xfrm>
          <a:prstGeom prst="rect">
            <a:avLst/>
          </a:prstGeom>
          <a:solidFill>
            <a:srgbClr val="00B050"/>
          </a:solidFill>
        </p:spPr>
        <p:txBody>
          <a:bodyPr wrap="square">
            <a:spAutoFit/>
          </a:bodyPr>
          <a:lstStyle/>
          <a:p>
            <a:pPr lvl="1" algn="ctr" eaLnBrk="1" hangingPunct="1"/>
            <a:r>
              <a:rPr lang="de-DE" altLang="de-DE" sz="2400" b="1" dirty="0"/>
              <a:t>niedrigste Mortalität </a:t>
            </a:r>
            <a:r>
              <a:rPr lang="de-DE" altLang="de-DE" sz="1800" b="1" dirty="0"/>
              <a:t>bei prädialytischem Kalium</a:t>
            </a:r>
          </a:p>
          <a:p>
            <a:pPr lvl="1" algn="ctr" eaLnBrk="1" hangingPunct="1"/>
            <a:r>
              <a:rPr lang="de-DE" altLang="de-DE" sz="2400" b="1" dirty="0"/>
              <a:t>4.6 bis 5.3 </a:t>
            </a:r>
            <a:r>
              <a:rPr lang="de-DE" altLang="de-DE" sz="2400" b="1" dirty="0" err="1"/>
              <a:t>mmol⁄l</a:t>
            </a:r>
            <a:r>
              <a:rPr lang="de-DE" altLang="de-DE" sz="2400" b="1" dirty="0"/>
              <a:t> </a:t>
            </a:r>
          </a:p>
        </p:txBody>
      </p:sp>
    </p:spTree>
    <p:extLst>
      <p:ext uri="{BB962C8B-B14F-4D97-AF65-F5344CB8AC3E}">
        <p14:creationId xmlns:p14="http://schemas.microsoft.com/office/powerpoint/2010/main" val="2481217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4CD4EB5-43E2-4E33-BCCE-C97E439E5262}"/>
              </a:ext>
            </a:extLst>
          </p:cNvPr>
          <p:cNvSpPr>
            <a:spLocks noGrp="1"/>
          </p:cNvSpPr>
          <p:nvPr>
            <p:ph idx="1"/>
          </p:nvPr>
        </p:nvSpPr>
        <p:spPr>
          <a:xfrm>
            <a:off x="754856" y="1412776"/>
            <a:ext cx="7553624" cy="3810000"/>
          </a:xfrm>
        </p:spPr>
        <p:txBody>
          <a:bodyPr/>
          <a:lstStyle/>
          <a:p>
            <a:r>
              <a:rPr lang="de-DE" sz="2400" b="1" dirty="0"/>
              <a:t>Hyperglykämie </a:t>
            </a:r>
            <a:r>
              <a:rPr lang="de-DE" sz="2400" dirty="0">
                <a:sym typeface="Wingdings" panose="05000000000000000000" pitchFamily="2" charset="2"/>
              </a:rPr>
              <a:t>assoziierte </a:t>
            </a:r>
          </a:p>
          <a:p>
            <a:pPr marL="285750" indent="-285750">
              <a:buFont typeface="Arial" panose="020B0604020202020204" pitchFamily="34" charset="0"/>
              <a:buChar char="•"/>
            </a:pPr>
            <a:r>
              <a:rPr lang="de-DE" sz="2400" dirty="0">
                <a:sym typeface="Wingdings" panose="05000000000000000000" pitchFamily="2" charset="2"/>
              </a:rPr>
              <a:t>Hyperkaliämie</a:t>
            </a:r>
          </a:p>
          <a:p>
            <a:pPr marL="285750" indent="-285750">
              <a:buFont typeface="Arial" panose="020B0604020202020204" pitchFamily="34" charset="0"/>
              <a:buChar char="•"/>
            </a:pPr>
            <a:r>
              <a:rPr lang="de-DE" sz="2400" dirty="0"/>
              <a:t>Hyponatriämie</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r>
              <a:rPr lang="de-DE" sz="2400" b="1" dirty="0">
                <a:latin typeface="Arial" panose="020B0604020202020204" pitchFamily="34" charset="0"/>
              </a:rPr>
              <a:t>Insulingabe: </a:t>
            </a:r>
          </a:p>
          <a:p>
            <a:r>
              <a:rPr lang="de-DE" sz="2400" b="1" dirty="0">
                <a:latin typeface="Arial" panose="020B0604020202020204" pitchFamily="34" charset="0"/>
              </a:rPr>
              <a:t>Effekt einer BZ um 100 mg/dl (5,5 mmol/l)</a:t>
            </a:r>
          </a:p>
          <a:p>
            <a:pPr marL="722313" lvl="1" indent="-342900">
              <a:buFont typeface="+mj-lt"/>
              <a:buAutoNum type="arabicPeriod"/>
            </a:pPr>
            <a:r>
              <a:rPr lang="de-DE" sz="2400" b="1" dirty="0">
                <a:sym typeface="Wingdings" panose="05000000000000000000" pitchFamily="2" charset="2"/>
              </a:rPr>
              <a:t>Kalium – Abfall um ca. 0,4 – 0,5 </a:t>
            </a:r>
          </a:p>
          <a:p>
            <a:pPr marL="722313" lvl="1" indent="-342900">
              <a:buFont typeface="+mj-lt"/>
              <a:buAutoNum type="arabicPeriod"/>
            </a:pPr>
            <a:r>
              <a:rPr lang="de-DE" sz="2400" b="1" dirty="0">
                <a:sym typeface="Wingdings" panose="05000000000000000000" pitchFamily="2" charset="2"/>
              </a:rPr>
              <a:t>Natrium – Anstieg 1,8 mmol/l</a:t>
            </a:r>
            <a:endParaRPr lang="de-DE" sz="2400" b="1" dirty="0"/>
          </a:p>
        </p:txBody>
      </p:sp>
      <p:sp>
        <p:nvSpPr>
          <p:cNvPr id="3" name="Titel 2">
            <a:extLst>
              <a:ext uri="{FF2B5EF4-FFF2-40B4-BE49-F238E27FC236}">
                <a16:creationId xmlns:a16="http://schemas.microsoft.com/office/drawing/2014/main" id="{654F9F2F-B859-4D0B-8EC2-740250003B1A}"/>
              </a:ext>
            </a:extLst>
          </p:cNvPr>
          <p:cNvSpPr>
            <a:spLocks noGrp="1"/>
          </p:cNvSpPr>
          <p:nvPr>
            <p:ph type="title"/>
          </p:nvPr>
        </p:nvSpPr>
        <p:spPr/>
        <p:txBody>
          <a:bodyPr/>
          <a:lstStyle/>
          <a:p>
            <a:r>
              <a:rPr lang="de-DE" dirty="0"/>
              <a:t>Blutzucker beachten</a:t>
            </a:r>
          </a:p>
        </p:txBody>
      </p:sp>
      <p:cxnSp>
        <p:nvCxnSpPr>
          <p:cNvPr id="5" name="Gerade Verbindung mit Pfeil 4">
            <a:extLst>
              <a:ext uri="{FF2B5EF4-FFF2-40B4-BE49-F238E27FC236}">
                <a16:creationId xmlns:a16="http://schemas.microsoft.com/office/drawing/2014/main" id="{239E1B9A-5E49-4DCC-8B96-4F6F0077621C}"/>
              </a:ext>
            </a:extLst>
          </p:cNvPr>
          <p:cNvCxnSpPr/>
          <p:nvPr/>
        </p:nvCxnSpPr>
        <p:spPr bwMode="auto">
          <a:xfrm>
            <a:off x="1115616" y="1556792"/>
            <a:ext cx="914400" cy="914400"/>
          </a:xfrm>
          <a:prstGeom prst="straightConnector1">
            <a:avLst/>
          </a:prstGeom>
          <a:noFill/>
          <a:ln>
            <a:noFill/>
            <a:tailEnd type="triangle"/>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hteck 5">
            <a:extLst>
              <a:ext uri="{FF2B5EF4-FFF2-40B4-BE49-F238E27FC236}">
                <a16:creationId xmlns:a16="http://schemas.microsoft.com/office/drawing/2014/main" id="{03DE390B-858A-42EA-B6BD-B4316AF83750}"/>
              </a:ext>
            </a:extLst>
          </p:cNvPr>
          <p:cNvSpPr/>
          <p:nvPr/>
        </p:nvSpPr>
        <p:spPr bwMode="auto">
          <a:xfrm>
            <a:off x="4788024" y="2132856"/>
            <a:ext cx="316835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1553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endParaRPr lang="de-DE" altLang="de-DE"/>
          </a:p>
        </p:txBody>
      </p:sp>
      <p:sp>
        <p:nvSpPr>
          <p:cNvPr id="10243" name="Inhaltsplatzhalter 2"/>
          <p:cNvSpPr>
            <a:spLocks noGrp="1"/>
          </p:cNvSpPr>
          <p:nvPr>
            <p:ph idx="1"/>
          </p:nvPr>
        </p:nvSpPr>
        <p:spPr/>
        <p:txBody>
          <a:bodyPr/>
          <a:lstStyle/>
          <a:p>
            <a:endParaRPr lang="de-DE" altLang="de-DE"/>
          </a:p>
        </p:txBody>
      </p:sp>
      <p:pic>
        <p:nvPicPr>
          <p:cNvPr id="10244"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1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40199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F3D7247-EEC1-43AA-07F9-459370BB49CD}"/>
              </a:ext>
            </a:extLst>
          </p:cNvPr>
          <p:cNvSpPr>
            <a:spLocks noGrp="1"/>
          </p:cNvSpPr>
          <p:nvPr>
            <p:ph type="title"/>
          </p:nvPr>
        </p:nvSpPr>
        <p:spPr/>
        <p:txBody>
          <a:bodyPr/>
          <a:lstStyle/>
          <a:p>
            <a:r>
              <a:rPr lang="de-DE" dirty="0"/>
              <a:t>Hyponatriämie ist eine </a:t>
            </a:r>
            <a:r>
              <a:rPr lang="de-DE" dirty="0" err="1"/>
              <a:t>KONZENTRATIONSangabe</a:t>
            </a:r>
            <a:endParaRPr lang="de-DE" dirty="0"/>
          </a:p>
        </p:txBody>
      </p:sp>
      <p:pic>
        <p:nvPicPr>
          <p:cNvPr id="5" name="Grafik 4">
            <a:extLst>
              <a:ext uri="{FF2B5EF4-FFF2-40B4-BE49-F238E27FC236}">
                <a16:creationId xmlns:a16="http://schemas.microsoft.com/office/drawing/2014/main" id="{8373D066-A37A-EBED-A981-09AA5038DADC}"/>
              </a:ext>
            </a:extLst>
          </p:cNvPr>
          <p:cNvPicPr>
            <a:picLocks noChangeAspect="1"/>
          </p:cNvPicPr>
          <p:nvPr/>
        </p:nvPicPr>
        <p:blipFill>
          <a:blip r:embed="rId3"/>
          <a:stretch>
            <a:fillRect/>
          </a:stretch>
        </p:blipFill>
        <p:spPr>
          <a:xfrm>
            <a:off x="750094" y="1700808"/>
            <a:ext cx="8002453" cy="4176464"/>
          </a:xfrm>
          <a:prstGeom prst="rect">
            <a:avLst/>
          </a:prstGeom>
        </p:spPr>
      </p:pic>
      <p:sp>
        <p:nvSpPr>
          <p:cNvPr id="2" name="Textfeld 1">
            <a:extLst>
              <a:ext uri="{FF2B5EF4-FFF2-40B4-BE49-F238E27FC236}">
                <a16:creationId xmlns:a16="http://schemas.microsoft.com/office/drawing/2014/main" id="{5BABCF4C-C2B5-C581-7C47-818A3795A9CB}"/>
              </a:ext>
            </a:extLst>
          </p:cNvPr>
          <p:cNvSpPr txBox="1"/>
          <p:nvPr/>
        </p:nvSpPr>
        <p:spPr>
          <a:xfrm>
            <a:off x="2153594" y="6368161"/>
            <a:ext cx="5465602" cy="482633"/>
          </a:xfrm>
          <a:prstGeom prst="rect">
            <a:avLst/>
          </a:prstGeom>
        </p:spPr>
        <p:txBody>
          <a:bodyPr wrap="square">
            <a:spAutoFit/>
          </a:bodyPr>
          <a:lstStyle>
            <a:defPPr>
              <a:defRPr lang="de-DE"/>
            </a:defPPr>
            <a:lvl1pPr algn="r">
              <a:defRPr sz="1200">
                <a:solidFill>
                  <a:schemeClr val="accent1"/>
                </a:solidFill>
                <a:latin typeface="Segoe UI" panose="020B0502040204020203" pitchFamily="34" charset="0"/>
              </a:defRPr>
            </a:lvl1pPr>
          </a:lstStyle>
          <a:p>
            <a:r>
              <a:rPr lang="de-DE" dirty="0"/>
              <a:t>F. </a:t>
            </a:r>
            <a:r>
              <a:rPr lang="de-DE" dirty="0" err="1"/>
              <a:t>Perschinka</a:t>
            </a:r>
            <a:r>
              <a:rPr lang="de-DE" dirty="0"/>
              <a:t> et al: </a:t>
            </a:r>
            <a:r>
              <a:rPr lang="de-DE" b="1" dirty="0"/>
              <a:t>Hyponatriämie</a:t>
            </a:r>
            <a:r>
              <a:rPr lang="de-DE" dirty="0"/>
              <a:t>. Medizinische Klinik - Intensivmedizin und Notfallmedizin 2023 Vol. 118 </a:t>
            </a:r>
            <a:r>
              <a:rPr lang="de-DE" dirty="0" err="1"/>
              <a:t>Issue</a:t>
            </a:r>
            <a:r>
              <a:rPr lang="de-DE" dirty="0"/>
              <a:t> 6 Pages 505-517</a:t>
            </a:r>
          </a:p>
        </p:txBody>
      </p:sp>
    </p:spTree>
    <p:extLst>
      <p:ext uri="{BB962C8B-B14F-4D97-AF65-F5344CB8AC3E}">
        <p14:creationId xmlns:p14="http://schemas.microsoft.com/office/powerpoint/2010/main" val="87776729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188913"/>
            <a:ext cx="7920038" cy="649287"/>
          </a:xfrm>
        </p:spPr>
        <p:txBody>
          <a:bodyPr/>
          <a:lstStyle/>
          <a:p>
            <a:r>
              <a:rPr lang="de-DE" altLang="de-DE" sz="2800" dirty="0"/>
              <a:t>Frage 1</a:t>
            </a:r>
          </a:p>
        </p:txBody>
      </p:sp>
      <p:graphicFrame>
        <p:nvGraphicFramePr>
          <p:cNvPr id="46083" name="Group 3"/>
          <p:cNvGraphicFramePr>
            <a:graphicFrameLocks noGrp="1"/>
          </p:cNvGraphicFramePr>
          <p:nvPr>
            <p:ph sz="quarter" idx="1"/>
            <p:extLst>
              <p:ext uri="{D42A27DB-BD31-4B8C-83A1-F6EECF244321}">
                <p14:modId xmlns:p14="http://schemas.microsoft.com/office/powerpoint/2010/main" val="3124206309"/>
              </p:ext>
            </p:extLst>
          </p:nvPr>
        </p:nvGraphicFramePr>
        <p:xfrm>
          <a:off x="0" y="2325688"/>
          <a:ext cx="9144000" cy="742950"/>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4295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i="0" u="none" strike="noStrike" kern="1200" dirty="0" err="1">
                          <a:solidFill>
                            <a:schemeClr val="tx1"/>
                          </a:solidFill>
                          <a:effectLst/>
                          <a:latin typeface="Arial" panose="020B0604020202020204" pitchFamily="34" charset="0"/>
                          <a:ea typeface="+mn-ea"/>
                          <a:cs typeface="+mn-cs"/>
                        </a:rPr>
                        <a:t>Don´t</a:t>
                      </a:r>
                      <a:r>
                        <a:rPr lang="de-DE" sz="2000" b="1" i="0" u="none" strike="noStrike" kern="1200" dirty="0">
                          <a:solidFill>
                            <a:schemeClr val="tx1"/>
                          </a:solidFill>
                          <a:effectLst/>
                          <a:latin typeface="Arial" panose="020B0604020202020204" pitchFamily="34" charset="0"/>
                          <a:ea typeface="+mn-ea"/>
                          <a:cs typeface="+mn-cs"/>
                        </a:rPr>
                        <a:t> </a:t>
                      </a:r>
                      <a:r>
                        <a:rPr lang="de-DE" sz="2000" b="1" i="0" u="none" strike="noStrike" kern="1200" dirty="0" err="1">
                          <a:solidFill>
                            <a:schemeClr val="tx1"/>
                          </a:solidFill>
                          <a:effectLst/>
                          <a:latin typeface="Arial" panose="020B0604020202020204" pitchFamily="34" charset="0"/>
                          <a:ea typeface="+mn-ea"/>
                          <a:cs typeface="+mn-cs"/>
                        </a:rPr>
                        <a:t>touch</a:t>
                      </a:r>
                      <a:r>
                        <a:rPr lang="de-DE" sz="2000" b="1" i="0" u="none" strike="noStrike" kern="1200" dirty="0">
                          <a:solidFill>
                            <a:schemeClr val="tx1"/>
                          </a:solidFill>
                          <a:effectLst/>
                          <a:latin typeface="Arial" panose="020B0604020202020204" pitchFamily="34" charset="0"/>
                          <a:ea typeface="+mn-ea"/>
                          <a:cs typeface="+mn-cs"/>
                        </a:rPr>
                        <a:t> Natrium (Gefahr einer Demyelinisierung!!)</a:t>
                      </a:r>
                      <a:endParaRPr lang="de-DE" sz="2000" b="1"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extLst>
              <p:ext uri="{D42A27DB-BD31-4B8C-83A1-F6EECF244321}">
                <p14:modId xmlns:p14="http://schemas.microsoft.com/office/powerpoint/2010/main" val="2876188193"/>
              </p:ext>
            </p:extLst>
          </p:nvPr>
        </p:nvGraphicFramePr>
        <p:xfrm>
          <a:off x="0" y="3068638"/>
          <a:ext cx="9144000" cy="687388"/>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de-DE" sz="2000" b="1" i="0" u="none" strike="noStrike" kern="1200" dirty="0">
                          <a:solidFill>
                            <a:schemeClr val="tx1"/>
                          </a:solidFill>
                          <a:effectLst/>
                          <a:latin typeface="Arial" panose="020B0604020202020204" pitchFamily="34" charset="0"/>
                          <a:ea typeface="+mn-ea"/>
                          <a:cs typeface="+mn-cs"/>
                        </a:rPr>
                        <a:t>1000 ml NaCl 0,9 % und Furosemid</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extLst>
              <p:ext uri="{D42A27DB-BD31-4B8C-83A1-F6EECF244321}">
                <p14:modId xmlns:p14="http://schemas.microsoft.com/office/powerpoint/2010/main" val="3507744299"/>
              </p:ext>
            </p:extLst>
          </p:nvPr>
        </p:nvGraphicFramePr>
        <p:xfrm>
          <a:off x="0" y="3749675"/>
          <a:ext cx="9144000" cy="687388"/>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873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Das ist Folge der begleitenden </a:t>
                      </a:r>
                      <a:r>
                        <a:rPr lang="de-DE" sz="2000" b="1" i="0" kern="1200" dirty="0" err="1">
                          <a:solidFill>
                            <a:schemeClr val="tx1"/>
                          </a:solidFill>
                          <a:effectLst/>
                          <a:latin typeface="Arial" panose="020B0604020202020204" pitchFamily="34" charset="0"/>
                          <a:ea typeface="+mn-ea"/>
                          <a:cs typeface="+mn-cs"/>
                        </a:rPr>
                        <a:t>Rhabdmyolyse</a:t>
                      </a:r>
                      <a:endParaRPr lang="de-DE" sz="2000" b="1" i="0"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extLst>
              <p:ext uri="{D42A27DB-BD31-4B8C-83A1-F6EECF244321}">
                <p14:modId xmlns:p14="http://schemas.microsoft.com/office/powerpoint/2010/main" val="1291932298"/>
              </p:ext>
            </p:extLst>
          </p:nvPr>
        </p:nvGraphicFramePr>
        <p:xfrm>
          <a:off x="0" y="4437063"/>
          <a:ext cx="9180513" cy="673100"/>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7310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Meist ist die Hyponatriämie bei Krampf chronisch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extLst>
              <p:ext uri="{D42A27DB-BD31-4B8C-83A1-F6EECF244321}">
                <p14:modId xmlns:p14="http://schemas.microsoft.com/office/powerpoint/2010/main" val="2618760227"/>
              </p:ext>
            </p:extLst>
          </p:nvPr>
        </p:nvGraphicFramePr>
        <p:xfrm>
          <a:off x="0" y="5110163"/>
          <a:ext cx="9180513" cy="623888"/>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23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lang="de-DE" sz="2000" b="1" i="0" u="none" strike="noStrike" kern="1200" dirty="0">
                          <a:solidFill>
                            <a:schemeClr val="tx1"/>
                          </a:solidFill>
                          <a:effectLst/>
                          <a:latin typeface="Arial" panose="020B0604020202020204" pitchFamily="34" charset="0"/>
                          <a:ea typeface="+mn-ea"/>
                          <a:cs typeface="+mn-cs"/>
                        </a:rPr>
                        <a:t>Ein Krampfanfall ist ein Natrium - Notfall und sollte behandelt werden</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bl>
          </a:graphicData>
        </a:graphic>
      </p:graphicFrame>
      <p:graphicFrame>
        <p:nvGraphicFramePr>
          <p:cNvPr id="46123" name="Group 43"/>
          <p:cNvGraphicFramePr>
            <a:graphicFrameLocks noGrp="1"/>
          </p:cNvGraphicFramePr>
          <p:nvPr>
            <p:extLst>
              <p:ext uri="{D42A27DB-BD31-4B8C-83A1-F6EECF244321}">
                <p14:modId xmlns:p14="http://schemas.microsoft.com/office/powerpoint/2010/main" val="9275098"/>
              </p:ext>
            </p:extLst>
          </p:nvPr>
        </p:nvGraphicFramePr>
        <p:xfrm>
          <a:off x="-1" y="908050"/>
          <a:ext cx="9144001" cy="1188720"/>
        </p:xfrm>
        <a:graphic>
          <a:graphicData uri="http://schemas.openxmlformats.org/drawingml/2006/table">
            <a:tbl>
              <a:tblPr/>
              <a:tblGrid>
                <a:gridCol w="9144001">
                  <a:extLst>
                    <a:ext uri="{9D8B030D-6E8A-4147-A177-3AD203B41FA5}">
                      <a16:colId xmlns:a16="http://schemas.microsoft.com/office/drawing/2014/main" val="2921720045"/>
                    </a:ext>
                  </a:extLst>
                </a:gridCol>
              </a:tblGrid>
              <a:tr h="762520">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i="0" u="none" strike="noStrike" kern="1200" dirty="0">
                          <a:solidFill>
                            <a:schemeClr val="bg1"/>
                          </a:solidFill>
                          <a:effectLst/>
                          <a:latin typeface="Arial" panose="020B0604020202020204" pitchFamily="34" charset="0"/>
                          <a:ea typeface="+mn-ea"/>
                          <a:cs typeface="+mn-cs"/>
                        </a:rPr>
                        <a:t>Bei </a:t>
                      </a:r>
                      <a:r>
                        <a:rPr lang="en-US" sz="2400" b="1" i="0" u="none" strike="noStrike" kern="1200" dirty="0" err="1">
                          <a:solidFill>
                            <a:schemeClr val="bg1"/>
                          </a:solidFill>
                          <a:effectLst/>
                          <a:latin typeface="Arial" panose="020B0604020202020204" pitchFamily="34" charset="0"/>
                          <a:ea typeface="+mn-ea"/>
                          <a:cs typeface="+mn-cs"/>
                        </a:rPr>
                        <a:t>einer</a:t>
                      </a:r>
                      <a:r>
                        <a:rPr lang="en-US" sz="2400" b="1" i="0" u="none" strike="noStrike" kern="1200" dirty="0">
                          <a:solidFill>
                            <a:schemeClr val="bg1"/>
                          </a:solidFill>
                          <a:effectLst/>
                          <a:latin typeface="Arial" panose="020B0604020202020204" pitchFamily="34" charset="0"/>
                          <a:ea typeface="+mn-ea"/>
                          <a:cs typeface="+mn-cs"/>
                        </a:rPr>
                        <a:t> </a:t>
                      </a:r>
                      <a:r>
                        <a:rPr lang="en-US" sz="2400" b="1" i="0" u="none" strike="noStrike" kern="1200" dirty="0" err="1">
                          <a:solidFill>
                            <a:schemeClr val="bg1"/>
                          </a:solidFill>
                          <a:effectLst/>
                          <a:latin typeface="Arial" panose="020B0604020202020204" pitchFamily="34" charset="0"/>
                          <a:ea typeface="+mn-ea"/>
                          <a:cs typeface="+mn-cs"/>
                        </a:rPr>
                        <a:t>Patientin</a:t>
                      </a:r>
                      <a:r>
                        <a:rPr lang="en-US" sz="2400" b="1" i="0" u="none" strike="noStrike" kern="1200" dirty="0">
                          <a:solidFill>
                            <a:schemeClr val="bg1"/>
                          </a:solidFill>
                          <a:effectLst/>
                          <a:latin typeface="Arial" panose="020B0604020202020204" pitchFamily="34" charset="0"/>
                          <a:ea typeface="+mn-ea"/>
                          <a:cs typeface="+mn-cs"/>
                        </a:rPr>
                        <a:t> </a:t>
                      </a:r>
                      <a:r>
                        <a:rPr lang="en-US" sz="2400" b="1" i="0" u="none" strike="noStrike" kern="1200" dirty="0" err="1">
                          <a:solidFill>
                            <a:schemeClr val="bg1"/>
                          </a:solidFill>
                          <a:effectLst/>
                          <a:latin typeface="Arial" panose="020B0604020202020204" pitchFamily="34" charset="0"/>
                          <a:ea typeface="+mn-ea"/>
                          <a:cs typeface="+mn-cs"/>
                        </a:rPr>
                        <a:t>mit</a:t>
                      </a:r>
                      <a:r>
                        <a:rPr lang="en-US" sz="2400" b="1" i="0" u="none" strike="noStrike" kern="1200" dirty="0">
                          <a:solidFill>
                            <a:schemeClr val="bg1"/>
                          </a:solidFill>
                          <a:effectLst/>
                          <a:latin typeface="Arial" panose="020B0604020202020204" pitchFamily="34" charset="0"/>
                          <a:ea typeface="+mn-ea"/>
                          <a:cs typeface="+mn-cs"/>
                        </a:rPr>
                        <a:t> </a:t>
                      </a:r>
                      <a:r>
                        <a:rPr lang="en-US" sz="2400" b="1" i="0" u="none" strike="noStrike" kern="1200" dirty="0" err="1">
                          <a:solidFill>
                            <a:schemeClr val="bg1"/>
                          </a:solidFill>
                          <a:effectLst/>
                          <a:latin typeface="Arial" panose="020B0604020202020204" pitchFamily="34" charset="0"/>
                          <a:ea typeface="+mn-ea"/>
                          <a:cs typeface="+mn-cs"/>
                        </a:rPr>
                        <a:t>cerebralem</a:t>
                      </a:r>
                      <a:r>
                        <a:rPr lang="en-US" sz="2400" b="1" i="0" u="none" strike="noStrike" kern="1200" dirty="0">
                          <a:solidFill>
                            <a:schemeClr val="bg1"/>
                          </a:solidFill>
                          <a:effectLst/>
                          <a:latin typeface="Arial" panose="020B0604020202020204" pitchFamily="34" charset="0"/>
                          <a:ea typeface="+mn-ea"/>
                          <a:cs typeface="+mn-cs"/>
                        </a:rPr>
                        <a:t> </a:t>
                      </a:r>
                      <a:r>
                        <a:rPr lang="en-US" sz="2400" b="1" i="0" u="none" strike="noStrike" kern="1200" dirty="0" err="1">
                          <a:solidFill>
                            <a:schemeClr val="bg1"/>
                          </a:solidFill>
                          <a:effectLst/>
                          <a:latin typeface="Arial" panose="020B0604020202020204" pitchFamily="34" charset="0"/>
                          <a:ea typeface="+mn-ea"/>
                          <a:cs typeface="+mn-cs"/>
                        </a:rPr>
                        <a:t>Krampfanfall</a:t>
                      </a:r>
                      <a:r>
                        <a:rPr lang="en-US" sz="2400" b="1" i="0" u="none" strike="noStrike" kern="1200" dirty="0">
                          <a:solidFill>
                            <a:schemeClr val="bg1"/>
                          </a:solidFill>
                          <a:effectLst/>
                          <a:latin typeface="Arial" panose="020B0604020202020204" pitchFamily="34" charset="0"/>
                          <a:ea typeface="+mn-ea"/>
                          <a:cs typeface="+mn-cs"/>
                        </a:rPr>
                        <a:t> </a:t>
                      </a:r>
                      <a:r>
                        <a:rPr lang="en-US" sz="2400" b="1" i="0" u="none" strike="noStrike" kern="1200" dirty="0" err="1">
                          <a:solidFill>
                            <a:schemeClr val="bg1"/>
                          </a:solidFill>
                          <a:effectLst/>
                          <a:latin typeface="Arial" panose="020B0604020202020204" pitchFamily="34" charset="0"/>
                          <a:ea typeface="+mn-ea"/>
                          <a:cs typeface="+mn-cs"/>
                        </a:rPr>
                        <a:t>fällt</a:t>
                      </a:r>
                      <a:r>
                        <a:rPr lang="en-US" sz="2400" b="1" i="0" u="none" strike="noStrike" kern="1200" dirty="0">
                          <a:solidFill>
                            <a:schemeClr val="bg1"/>
                          </a:solidFill>
                          <a:effectLst/>
                          <a:latin typeface="Arial" panose="020B0604020202020204" pitchFamily="34" charset="0"/>
                          <a:ea typeface="+mn-ea"/>
                          <a:cs typeface="+mn-cs"/>
                        </a:rPr>
                        <a:t> in der BGA </a:t>
                      </a:r>
                      <a:r>
                        <a:rPr lang="en-US" sz="2400" b="1" i="0" u="none" strike="noStrike" kern="1200" dirty="0" err="1">
                          <a:solidFill>
                            <a:schemeClr val="bg1"/>
                          </a:solidFill>
                          <a:effectLst/>
                          <a:latin typeface="Arial" panose="020B0604020202020204" pitchFamily="34" charset="0"/>
                          <a:ea typeface="+mn-ea"/>
                          <a:cs typeface="+mn-cs"/>
                        </a:rPr>
                        <a:t>ein</a:t>
                      </a:r>
                      <a:r>
                        <a:rPr lang="en-US" sz="2400" b="1" i="0" u="none" strike="noStrike" kern="1200" dirty="0">
                          <a:solidFill>
                            <a:schemeClr val="bg1"/>
                          </a:solidFill>
                          <a:effectLst/>
                          <a:latin typeface="Arial" panose="020B0604020202020204" pitchFamily="34" charset="0"/>
                          <a:ea typeface="+mn-ea"/>
                          <a:cs typeface="+mn-cs"/>
                        </a:rPr>
                        <a:t> Natrium von 121 mmol/l auf. </a:t>
                      </a:r>
                      <a:br>
                        <a:rPr lang="en-US" sz="2400" b="1" i="0" u="none" strike="noStrike" kern="1200" dirty="0">
                          <a:solidFill>
                            <a:schemeClr val="bg1"/>
                          </a:solidFill>
                          <a:effectLst/>
                          <a:latin typeface="Arial" panose="020B0604020202020204" pitchFamily="34" charset="0"/>
                          <a:ea typeface="+mn-ea"/>
                          <a:cs typeface="+mn-cs"/>
                        </a:rPr>
                      </a:br>
                      <a:r>
                        <a:rPr lang="en-US" sz="2400" b="1" i="0" u="none" strike="noStrike" kern="1200" dirty="0" err="1">
                          <a:solidFill>
                            <a:schemeClr val="bg1"/>
                          </a:solidFill>
                          <a:effectLst/>
                          <a:latin typeface="Arial" panose="020B0604020202020204" pitchFamily="34" charset="0"/>
                          <a:ea typeface="+mn-ea"/>
                          <a:cs typeface="+mn-cs"/>
                        </a:rPr>
                        <a:t>Welche</a:t>
                      </a:r>
                      <a:r>
                        <a:rPr lang="en-US" sz="2400" b="1" i="0" u="none" strike="noStrike" kern="1200" dirty="0">
                          <a:solidFill>
                            <a:schemeClr val="bg1"/>
                          </a:solidFill>
                          <a:effectLst/>
                          <a:latin typeface="Arial" panose="020B0604020202020204" pitchFamily="34" charset="0"/>
                          <a:ea typeface="+mn-ea"/>
                          <a:cs typeface="+mn-cs"/>
                        </a:rPr>
                        <a:t> der </a:t>
                      </a:r>
                      <a:r>
                        <a:rPr lang="en-US" sz="2400" b="1" i="0" u="none" strike="noStrike" kern="1200" dirty="0" err="1">
                          <a:solidFill>
                            <a:schemeClr val="bg1"/>
                          </a:solidFill>
                          <a:effectLst/>
                          <a:latin typeface="Arial" panose="020B0604020202020204" pitchFamily="34" charset="0"/>
                          <a:ea typeface="+mn-ea"/>
                          <a:cs typeface="+mn-cs"/>
                        </a:rPr>
                        <a:t>folgenden</a:t>
                      </a:r>
                      <a:r>
                        <a:rPr lang="en-US" sz="2400" b="1" i="0" u="none" strike="noStrike" kern="1200" dirty="0">
                          <a:solidFill>
                            <a:schemeClr val="bg1"/>
                          </a:solidFill>
                          <a:effectLst/>
                          <a:latin typeface="Arial" panose="020B0604020202020204" pitchFamily="34" charset="0"/>
                          <a:ea typeface="+mn-ea"/>
                          <a:cs typeface="+mn-cs"/>
                        </a:rPr>
                        <a:t> </a:t>
                      </a:r>
                      <a:r>
                        <a:rPr lang="en-US" sz="2400" b="1" i="0" u="none" strike="noStrike" kern="1200" dirty="0" err="1">
                          <a:solidFill>
                            <a:schemeClr val="bg1"/>
                          </a:solidFill>
                          <a:effectLst/>
                          <a:latin typeface="Arial" panose="020B0604020202020204" pitchFamily="34" charset="0"/>
                          <a:ea typeface="+mn-ea"/>
                          <a:cs typeface="+mn-cs"/>
                        </a:rPr>
                        <a:t>Aussagen</a:t>
                      </a:r>
                      <a:r>
                        <a:rPr lang="en-US" sz="2400" b="1" i="0" u="none" strike="noStrike" kern="1200" dirty="0">
                          <a:solidFill>
                            <a:schemeClr val="bg1"/>
                          </a:solidFill>
                          <a:effectLst/>
                          <a:latin typeface="Arial" panose="020B0604020202020204" pitchFamily="34" charset="0"/>
                          <a:ea typeface="+mn-ea"/>
                          <a:cs typeface="+mn-cs"/>
                        </a:rPr>
                        <a:t> </a:t>
                      </a:r>
                      <a:r>
                        <a:rPr lang="en-US" sz="2400" b="1" i="0" u="none" strike="noStrike" kern="1200" dirty="0" err="1">
                          <a:solidFill>
                            <a:schemeClr val="bg1"/>
                          </a:solidFill>
                          <a:effectLst/>
                          <a:latin typeface="Arial" panose="020B0604020202020204" pitchFamily="34" charset="0"/>
                          <a:ea typeface="+mn-ea"/>
                          <a:cs typeface="+mn-cs"/>
                        </a:rPr>
                        <a:t>ist</a:t>
                      </a:r>
                      <a:r>
                        <a:rPr lang="en-US" sz="2400" b="1" i="0" u="none" strike="noStrike" kern="1200" dirty="0">
                          <a:solidFill>
                            <a:schemeClr val="bg1"/>
                          </a:solidFill>
                          <a:effectLst/>
                          <a:latin typeface="Arial" panose="020B0604020202020204" pitchFamily="34" charset="0"/>
                          <a:ea typeface="+mn-ea"/>
                          <a:cs typeface="+mn-cs"/>
                        </a:rPr>
                        <a:t> am </a:t>
                      </a:r>
                      <a:r>
                        <a:rPr lang="en-US" sz="2400" b="1" i="0" u="none" strike="noStrike" kern="1200" dirty="0" err="1">
                          <a:solidFill>
                            <a:schemeClr val="bg1"/>
                          </a:solidFill>
                          <a:effectLst/>
                          <a:latin typeface="Arial" panose="020B0604020202020204" pitchFamily="34" charset="0"/>
                          <a:ea typeface="+mn-ea"/>
                          <a:cs typeface="+mn-cs"/>
                        </a:rPr>
                        <a:t>ehesten</a:t>
                      </a:r>
                      <a:r>
                        <a:rPr lang="en-US" sz="2400" b="1" i="0" u="none" strike="noStrike" kern="1200" dirty="0">
                          <a:solidFill>
                            <a:schemeClr val="bg1"/>
                          </a:solidFill>
                          <a:effectLst/>
                          <a:latin typeface="Arial" panose="020B0604020202020204" pitchFamily="34" charset="0"/>
                          <a:ea typeface="+mn-ea"/>
                          <a:cs typeface="+mn-cs"/>
                        </a:rPr>
                        <a:t> </a:t>
                      </a:r>
                      <a:r>
                        <a:rPr lang="en-US" sz="2400" b="1" i="0" u="none" strike="noStrike" kern="1200" dirty="0" err="1">
                          <a:solidFill>
                            <a:schemeClr val="bg1"/>
                          </a:solidFill>
                          <a:effectLst/>
                          <a:latin typeface="Arial" panose="020B0604020202020204" pitchFamily="34" charset="0"/>
                          <a:ea typeface="+mn-ea"/>
                          <a:cs typeface="+mn-cs"/>
                        </a:rPr>
                        <a:t>richtig</a:t>
                      </a:r>
                      <a:r>
                        <a:rPr lang="en-US" sz="2400" b="1" i="0" u="none" strike="noStrike" kern="1200" dirty="0">
                          <a:solidFill>
                            <a:schemeClr val="bg1"/>
                          </a:solidFill>
                          <a:effectLst/>
                          <a:latin typeface="Arial" panose="020B0604020202020204" pitchFamily="34" charset="0"/>
                          <a:ea typeface="+mn-ea"/>
                          <a:cs typeface="+mn-cs"/>
                        </a:rPr>
                        <a:t>?</a:t>
                      </a:r>
                      <a:endParaRPr lang="en-US" sz="3200" b="1" i="0" kern="1200" dirty="0">
                        <a:solidFill>
                          <a:schemeClr val="bg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spTree>
    <p:extLst>
      <p:ext uri="{BB962C8B-B14F-4D97-AF65-F5344CB8AC3E}">
        <p14:creationId xmlns:p14="http://schemas.microsoft.com/office/powerpoint/2010/main" val="169282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6115"/>
                                        </p:tgtEl>
                                      </p:cBhvr>
                                    </p:animEffect>
                                    <p:animScale>
                                      <p:cBhvr>
                                        <p:cTn id="7" dur="250" autoRev="1" fill="hold"/>
                                        <p:tgtEl>
                                          <p:spTgt spid="46115"/>
                                        </p:tgtEl>
                                      </p:cBhvr>
                                      <p:by x="105000" y="105000"/>
                                    </p:animScale>
                                  </p:childTnLst>
                                </p:cTn>
                              </p:par>
                              <p:par>
                                <p:cTn id="8" presetID="9" presetClass="emph" presetSubtype="0" nodeType="withEffect">
                                  <p:stCondLst>
                                    <p:cond delay="0"/>
                                  </p:stCondLst>
                                  <p:childTnLst>
                                    <p:set>
                                      <p:cBhvr>
                                        <p:cTn id="9" dur="indefinite"/>
                                        <p:tgtEl>
                                          <p:spTgt spid="46083"/>
                                        </p:tgtEl>
                                        <p:attrNameLst>
                                          <p:attrName>style.opacity</p:attrName>
                                        </p:attrNameLst>
                                      </p:cBhvr>
                                      <p:to>
                                        <p:strVal val="0.5"/>
                                      </p:to>
                                    </p:set>
                                    <p:animEffect filter="image" prLst="opacity: 0.5">
                                      <p:cBhvr rctx="IE">
                                        <p:cTn id="10" dur="indefinite"/>
                                        <p:tgtEl>
                                          <p:spTgt spid="46083"/>
                                        </p:tgtEl>
                                      </p:cBhvr>
                                    </p:animEffect>
                                  </p:childTnLst>
                                </p:cTn>
                              </p:par>
                              <p:par>
                                <p:cTn id="11" presetID="9" presetClass="emph" presetSubtype="0" nodeType="withEffect">
                                  <p:stCondLst>
                                    <p:cond delay="0"/>
                                  </p:stCondLst>
                                  <p:childTnLst>
                                    <p:set>
                                      <p:cBhvr>
                                        <p:cTn id="12" dur="indefinite"/>
                                        <p:tgtEl>
                                          <p:spTgt spid="46099"/>
                                        </p:tgtEl>
                                        <p:attrNameLst>
                                          <p:attrName>style.opacity</p:attrName>
                                        </p:attrNameLst>
                                      </p:cBhvr>
                                      <p:to>
                                        <p:strVal val="0.5"/>
                                      </p:to>
                                    </p:set>
                                    <p:animEffect filter="image" prLst="opacity: 0.5">
                                      <p:cBhvr rctx="IE">
                                        <p:cTn id="13" dur="indefinite"/>
                                        <p:tgtEl>
                                          <p:spTgt spid="46099"/>
                                        </p:tgtEl>
                                      </p:cBhvr>
                                    </p:animEffect>
                                  </p:childTnLst>
                                </p:cTn>
                              </p:par>
                              <p:par>
                                <p:cTn id="14" presetID="9" presetClass="emph" presetSubtype="0" nodeType="withEffect">
                                  <p:stCondLst>
                                    <p:cond delay="0"/>
                                  </p:stCondLst>
                                  <p:childTnLst>
                                    <p:set>
                                      <p:cBhvr>
                                        <p:cTn id="15" dur="indefinite"/>
                                        <p:tgtEl>
                                          <p:spTgt spid="46091"/>
                                        </p:tgtEl>
                                        <p:attrNameLst>
                                          <p:attrName>style.opacity</p:attrName>
                                        </p:attrNameLst>
                                      </p:cBhvr>
                                      <p:to>
                                        <p:strVal val="0.5"/>
                                      </p:to>
                                    </p:set>
                                    <p:animEffect filter="image" prLst="opacity: 0.5">
                                      <p:cBhvr rctx="IE">
                                        <p:cTn id="16" dur="indefinite"/>
                                        <p:tgtEl>
                                          <p:spTgt spid="46091"/>
                                        </p:tgtEl>
                                      </p:cBhvr>
                                    </p:animEffect>
                                  </p:childTnLst>
                                </p:cTn>
                              </p:par>
                              <p:par>
                                <p:cTn id="17" presetID="9" presetClass="emph" presetSubtype="0" nodeType="withEffect">
                                  <p:stCondLst>
                                    <p:cond delay="0"/>
                                  </p:stCondLst>
                                  <p:childTnLst>
                                    <p:set>
                                      <p:cBhvr>
                                        <p:cTn id="18" dur="indefinite"/>
                                        <p:tgtEl>
                                          <p:spTgt spid="46107"/>
                                        </p:tgtEl>
                                        <p:attrNameLst>
                                          <p:attrName>style.opacity</p:attrName>
                                        </p:attrNameLst>
                                      </p:cBhvr>
                                      <p:to>
                                        <p:strVal val="0.5"/>
                                      </p:to>
                                    </p:set>
                                    <p:animEffect filter="image" prLst="opacity: 0.5">
                                      <p:cBhvr rctx="IE">
                                        <p:cTn id="19" dur="indefinite"/>
                                        <p:tgtEl>
                                          <p:spTgt spid="46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de-DE" altLang="de-DE" sz="3200" b="1"/>
              <a:t>Akute Hyponatriämie</a:t>
            </a:r>
          </a:p>
        </p:txBody>
      </p:sp>
      <p:sp>
        <p:nvSpPr>
          <p:cNvPr id="349188" name="Rectangle 4"/>
          <p:cNvSpPr>
            <a:spLocks noChangeArrowheads="1"/>
          </p:cNvSpPr>
          <p:nvPr/>
        </p:nvSpPr>
        <p:spPr bwMode="auto">
          <a:xfrm>
            <a:off x="287337" y="1132927"/>
            <a:ext cx="8569325" cy="4967288"/>
          </a:xfrm>
          <a:prstGeom prst="rect">
            <a:avLst/>
          </a:prstGeom>
          <a:solidFill>
            <a:schemeClr val="bg1"/>
          </a:solidFill>
          <a:ln w="9525">
            <a:noFill/>
            <a:miter lim="800000"/>
            <a:headEnd/>
            <a:tailEnd/>
          </a:ln>
          <a:effectLst/>
        </p:spPr>
        <p:txBody>
          <a:bodyPr wrap="none" anchor="ctr"/>
          <a:lstStyle/>
          <a:p>
            <a:pPr algn="ctr">
              <a:defRPr/>
            </a:pPr>
            <a:r>
              <a:rPr lang="de-DE" sz="3600" b="1" dirty="0">
                <a:effectLst>
                  <a:outerShdw blurRad="38100" dist="38100" dir="2700000" algn="tl">
                    <a:srgbClr val="C0C0C0"/>
                  </a:outerShdw>
                </a:effectLst>
                <a:latin typeface="Arial" charset="0"/>
              </a:rPr>
              <a:t>Die Behandlung richtet sich </a:t>
            </a:r>
          </a:p>
          <a:p>
            <a:pPr algn="ctr">
              <a:defRPr/>
            </a:pPr>
            <a:r>
              <a:rPr lang="de-DE" sz="3600" b="1" dirty="0">
                <a:effectLst>
                  <a:outerShdw blurRad="38100" dist="38100" dir="2700000" algn="tl">
                    <a:srgbClr val="C0C0C0"/>
                  </a:outerShdw>
                </a:effectLst>
                <a:latin typeface="Arial" charset="0"/>
              </a:rPr>
              <a:t>nach den Symptomen !</a:t>
            </a:r>
          </a:p>
          <a:p>
            <a:pPr algn="ctr">
              <a:defRPr/>
            </a:pPr>
            <a:r>
              <a:rPr lang="de-DE" sz="3600" b="1" dirty="0">
                <a:solidFill>
                  <a:srgbClr val="F03C14"/>
                </a:solidFill>
                <a:effectLst>
                  <a:outerShdw blurRad="38100" dist="38100" dir="2700000" algn="tl">
                    <a:srgbClr val="C0C0C0"/>
                  </a:outerShdw>
                </a:effectLst>
                <a:latin typeface="Arial" charset="0"/>
              </a:rPr>
              <a:t>NICHT</a:t>
            </a:r>
            <a:r>
              <a:rPr lang="de-DE" sz="3600" b="1" dirty="0">
                <a:effectLst>
                  <a:outerShdw blurRad="38100" dist="38100" dir="2700000" algn="tl">
                    <a:srgbClr val="C0C0C0"/>
                  </a:outerShdw>
                </a:effectLst>
                <a:latin typeface="Arial" charset="0"/>
              </a:rPr>
              <a:t> den Werten</a:t>
            </a:r>
          </a:p>
          <a:p>
            <a:pPr algn="ctr">
              <a:defRPr/>
            </a:pPr>
            <a:endParaRPr lang="de-DE" sz="3600" b="1" dirty="0">
              <a:effectLst>
                <a:outerShdw blurRad="38100" dist="38100" dir="2700000" algn="tl">
                  <a:srgbClr val="C0C0C0"/>
                </a:outerShdw>
              </a:effectLst>
              <a:latin typeface="Arial" charset="0"/>
            </a:endParaRPr>
          </a:p>
          <a:p>
            <a:pPr algn="ctr">
              <a:defRPr/>
            </a:pPr>
            <a:r>
              <a:rPr lang="de-DE" sz="2400" b="1" dirty="0">
                <a:effectLst>
                  <a:outerShdw blurRad="38100" dist="38100" dir="2700000" algn="tl">
                    <a:srgbClr val="C0C0C0"/>
                  </a:outerShdw>
                </a:effectLst>
                <a:latin typeface="Arial" charset="0"/>
              </a:rPr>
              <a:t>Je akuter die Entgleisung, </a:t>
            </a:r>
          </a:p>
          <a:p>
            <a:pPr algn="ctr">
              <a:defRPr/>
            </a:pPr>
            <a:r>
              <a:rPr lang="de-DE" sz="2400" b="1" dirty="0">
                <a:effectLst>
                  <a:outerShdw blurRad="38100" dist="38100" dir="2700000" algn="tl">
                    <a:srgbClr val="C0C0C0"/>
                  </a:outerShdw>
                </a:effectLst>
                <a:latin typeface="Arial" charset="0"/>
              </a:rPr>
              <a:t>desto aggressiver und </a:t>
            </a:r>
          </a:p>
          <a:p>
            <a:pPr algn="ctr">
              <a:defRPr/>
            </a:pPr>
            <a:r>
              <a:rPr lang="de-DE" sz="2400" b="1" dirty="0">
                <a:effectLst>
                  <a:outerShdw blurRad="38100" dist="38100" dir="2700000" algn="tl">
                    <a:srgbClr val="C0C0C0"/>
                  </a:outerShdw>
                </a:effectLst>
                <a:latin typeface="Arial" charset="0"/>
              </a:rPr>
              <a:t>rascher die Korrektur</a:t>
            </a:r>
          </a:p>
        </p:txBody>
      </p:sp>
      <p:pic>
        <p:nvPicPr>
          <p:cNvPr id="5" name="Grafik 4">
            <a:extLst>
              <a:ext uri="{FF2B5EF4-FFF2-40B4-BE49-F238E27FC236}">
                <a16:creationId xmlns:a16="http://schemas.microsoft.com/office/drawing/2014/main" id="{C9078614-4623-4803-9C3C-8D2C4386FAAF}"/>
              </a:ext>
            </a:extLst>
          </p:cNvPr>
          <p:cNvPicPr>
            <a:picLocks noChangeAspect="1"/>
          </p:cNvPicPr>
          <p:nvPr/>
        </p:nvPicPr>
        <p:blipFill>
          <a:blip r:embed="rId3"/>
          <a:stretch>
            <a:fillRect/>
          </a:stretch>
        </p:blipFill>
        <p:spPr>
          <a:xfrm>
            <a:off x="7636664" y="6102005"/>
            <a:ext cx="1583500" cy="764013"/>
          </a:xfrm>
          <a:prstGeom prst="rect">
            <a:avLst/>
          </a:prstGeom>
        </p:spPr>
      </p:pic>
    </p:spTree>
    <p:extLst>
      <p:ext uri="{BB962C8B-B14F-4D97-AF65-F5344CB8AC3E}">
        <p14:creationId xmlns:p14="http://schemas.microsoft.com/office/powerpoint/2010/main" val="2656648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9188"/>
                                        </p:tgtEl>
                                        <p:attrNameLst>
                                          <p:attrName>style.visibility</p:attrName>
                                        </p:attrNameLst>
                                      </p:cBhvr>
                                      <p:to>
                                        <p:strVal val="visible"/>
                                      </p:to>
                                    </p:set>
                                    <p:animEffect transition="in" filter="dissolve">
                                      <p:cBhvr>
                                        <p:cTn id="7" dur="500"/>
                                        <p:tgtEl>
                                          <p:spTgt spid="349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28DFFE6-B5D2-13BB-75F1-375DD67BC2A7}"/>
              </a:ext>
            </a:extLst>
          </p:cNvPr>
          <p:cNvSpPr>
            <a:spLocks noGrp="1"/>
          </p:cNvSpPr>
          <p:nvPr>
            <p:ph type="title"/>
          </p:nvPr>
        </p:nvSpPr>
        <p:spPr/>
        <p:txBody>
          <a:bodyPr/>
          <a:lstStyle/>
          <a:p>
            <a:r>
              <a:rPr lang="de-DE" dirty="0"/>
              <a:t>Ist schnelle Korrektur schlimm?</a:t>
            </a:r>
          </a:p>
        </p:txBody>
      </p:sp>
      <p:pic>
        <p:nvPicPr>
          <p:cNvPr id="6" name="Grafik 5">
            <a:extLst>
              <a:ext uri="{FF2B5EF4-FFF2-40B4-BE49-F238E27FC236}">
                <a16:creationId xmlns:a16="http://schemas.microsoft.com/office/drawing/2014/main" id="{5F39C3C9-A9E3-E260-17C0-AA687E8CCCBA}"/>
              </a:ext>
            </a:extLst>
          </p:cNvPr>
          <p:cNvPicPr>
            <a:picLocks noChangeAspect="1"/>
          </p:cNvPicPr>
          <p:nvPr/>
        </p:nvPicPr>
        <p:blipFill>
          <a:blip r:embed="rId3"/>
          <a:stretch>
            <a:fillRect/>
          </a:stretch>
        </p:blipFill>
        <p:spPr>
          <a:xfrm>
            <a:off x="1331640" y="1119820"/>
            <a:ext cx="5311710" cy="5526911"/>
          </a:xfrm>
          <a:prstGeom prst="rect">
            <a:avLst/>
          </a:prstGeom>
        </p:spPr>
      </p:pic>
    </p:spTree>
    <p:extLst>
      <p:ext uri="{BB962C8B-B14F-4D97-AF65-F5344CB8AC3E}">
        <p14:creationId xmlns:p14="http://schemas.microsoft.com/office/powerpoint/2010/main" val="360622648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p:cNvPicPr>
            <a:picLocks noChangeAspect="1"/>
          </p:cNvPicPr>
          <p:nvPr/>
        </p:nvPicPr>
        <p:blipFill>
          <a:blip r:embed="rId3" cstate="print"/>
          <a:stretch>
            <a:fillRect/>
          </a:stretch>
        </p:blipFill>
        <p:spPr>
          <a:xfrm>
            <a:off x="166947" y="1844824"/>
            <a:ext cx="8797541" cy="2897220"/>
          </a:xfrm>
          <a:prstGeom prst="rect">
            <a:avLst/>
          </a:prstGeom>
        </p:spPr>
      </p:pic>
      <p:sp>
        <p:nvSpPr>
          <p:cNvPr id="2" name="Text Box 4">
            <a:extLst>
              <a:ext uri="{FF2B5EF4-FFF2-40B4-BE49-F238E27FC236}">
                <a16:creationId xmlns:a16="http://schemas.microsoft.com/office/drawing/2014/main" id="{B3CB2372-2DA6-7395-DF83-0CB10E98E5AD}"/>
              </a:ext>
            </a:extLst>
          </p:cNvPr>
          <p:cNvSpPr txBox="1">
            <a:spLocks noChangeArrowheads="1"/>
          </p:cNvSpPr>
          <p:nvPr/>
        </p:nvSpPr>
        <p:spPr bwMode="auto">
          <a:xfrm>
            <a:off x="1644604" y="6476039"/>
            <a:ext cx="5854792" cy="279500"/>
          </a:xfrm>
          <a:prstGeom prst="rect">
            <a:avLst/>
          </a:prstGeom>
        </p:spPr>
        <p:txBody>
          <a:bodyPr wrap="square">
            <a:spAutoFit/>
          </a:bodyPr>
          <a:lstStyle>
            <a:defPPr>
              <a:defRPr lang="de-DE"/>
            </a:defPPr>
            <a:lvl1pPr algn="r">
              <a:defRPr sz="1200">
                <a:solidFill>
                  <a:schemeClr val="accent1"/>
                </a:solidFill>
                <a:latin typeface="Segoe UI" panose="020B0502040204020203" pitchFamily="34" charset="0"/>
              </a:defRPr>
            </a:lvl1pPr>
          </a:lstStyle>
          <a:p>
            <a:r>
              <a:rPr lang="en-GB" dirty="0" err="1"/>
              <a:t>Seethapathy</a:t>
            </a:r>
            <a:r>
              <a:rPr lang="en-GB" dirty="0"/>
              <a:t> H et al. NEJM Evid2023;2:EVIDoa2300107</a:t>
            </a:r>
          </a:p>
        </p:txBody>
      </p:sp>
      <p:sp>
        <p:nvSpPr>
          <p:cNvPr id="3" name="Titel 2">
            <a:extLst>
              <a:ext uri="{FF2B5EF4-FFF2-40B4-BE49-F238E27FC236}">
                <a16:creationId xmlns:a16="http://schemas.microsoft.com/office/drawing/2014/main" id="{CB55CFF3-8263-04CB-782B-85E896C54255}"/>
              </a:ext>
            </a:extLst>
          </p:cNvPr>
          <p:cNvSpPr>
            <a:spLocks noGrp="1"/>
          </p:cNvSpPr>
          <p:nvPr>
            <p:ph type="title"/>
          </p:nvPr>
        </p:nvSpPr>
        <p:spPr/>
        <p:txBody>
          <a:bodyPr/>
          <a:lstStyle/>
          <a:p>
            <a:r>
              <a:rPr lang="en-GB" dirty="0" err="1"/>
              <a:t>Assoziation</a:t>
            </a:r>
            <a:r>
              <a:rPr lang="en-GB" dirty="0"/>
              <a:t> </a:t>
            </a:r>
            <a:r>
              <a:rPr lang="en-GB" dirty="0" err="1"/>
              <a:t>Natriumkorrektur</a:t>
            </a:r>
            <a:r>
              <a:rPr lang="en-GB" dirty="0"/>
              <a:t> und </a:t>
            </a:r>
            <a:r>
              <a:rPr lang="en-GB" dirty="0" err="1"/>
              <a:t>Mortalität</a:t>
            </a:r>
            <a:endParaRPr lang="de-DE" dirty="0"/>
          </a:p>
        </p:txBody>
      </p:sp>
    </p:spTree>
    <p:extLst>
      <p:ext uri="{BB962C8B-B14F-4D97-AF65-F5344CB8AC3E}">
        <p14:creationId xmlns:p14="http://schemas.microsoft.com/office/powerpoint/2010/main" val="281053115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Symptome</a:t>
            </a:r>
          </a:p>
        </p:txBody>
      </p:sp>
      <p:grpSp>
        <p:nvGrpSpPr>
          <p:cNvPr id="7" name="Gruppieren 6"/>
          <p:cNvGrpSpPr/>
          <p:nvPr/>
        </p:nvGrpSpPr>
        <p:grpSpPr>
          <a:xfrm>
            <a:off x="4984120" y="6246591"/>
            <a:ext cx="3767008" cy="503567"/>
            <a:chOff x="4984120" y="6246591"/>
            <a:chExt cx="3767008" cy="503567"/>
          </a:xfrm>
        </p:grpSpPr>
        <p:pic>
          <p:nvPicPr>
            <p:cNvPr id="8" name="Afbeelding 6" descr="ESICM 1920x1080.jpg"/>
            <p:cNvPicPr>
              <a:picLocks noChangeAspect="1"/>
            </p:cNvPicPr>
            <p:nvPr/>
          </p:nvPicPr>
          <p:blipFill>
            <a:blip r:embed="rId2" cstate="print"/>
            <a:stretch>
              <a:fillRect/>
            </a:stretch>
          </p:blipFill>
          <p:spPr>
            <a:xfrm>
              <a:off x="6155804" y="6246591"/>
              <a:ext cx="895230" cy="503567"/>
            </a:xfrm>
            <a:prstGeom prst="rect">
              <a:avLst/>
            </a:prstGeom>
          </p:spPr>
        </p:pic>
        <p:pic>
          <p:nvPicPr>
            <p:cNvPr id="9" name="Afbeelding 7" descr="ERBP 2011 Press+.tif"/>
            <p:cNvPicPr>
              <a:picLocks noChangeAspect="1"/>
            </p:cNvPicPr>
            <p:nvPr/>
          </p:nvPicPr>
          <p:blipFill>
            <a:blip r:embed="rId3" cstate="print"/>
            <a:stretch>
              <a:fillRect/>
            </a:stretch>
          </p:blipFill>
          <p:spPr>
            <a:xfrm>
              <a:off x="4984120" y="6275703"/>
              <a:ext cx="1314472" cy="465665"/>
            </a:xfrm>
            <a:prstGeom prst="rect">
              <a:avLst/>
            </a:prstGeom>
          </p:spPr>
        </p:pic>
        <p:pic>
          <p:nvPicPr>
            <p:cNvPr id="10" name="Afbeelding 8" descr="ESE Logo B block.jpg"/>
            <p:cNvPicPr>
              <a:picLocks noChangeAspect="1"/>
            </p:cNvPicPr>
            <p:nvPr/>
          </p:nvPicPr>
          <p:blipFill>
            <a:blip r:embed="rId4" cstate="print"/>
            <a:stretch>
              <a:fillRect/>
            </a:stretch>
          </p:blipFill>
          <p:spPr>
            <a:xfrm>
              <a:off x="6950928" y="6277876"/>
              <a:ext cx="1800200" cy="463492"/>
            </a:xfrm>
            <a:prstGeom prst="rect">
              <a:avLst/>
            </a:prstGeom>
          </p:spPr>
        </p:pic>
      </p:grpSp>
      <p:pic>
        <p:nvPicPr>
          <p:cNvPr id="11" name="Picture 2"/>
          <p:cNvPicPr>
            <a:picLocks noChangeAspect="1" noChangeArrowheads="1"/>
          </p:cNvPicPr>
          <p:nvPr/>
        </p:nvPicPr>
        <p:blipFill>
          <a:blip r:embed="rId5" cstate="print"/>
          <a:srcRect l="17482" t="64679" r="50388" b="10121"/>
          <a:stretch>
            <a:fillRect/>
          </a:stretch>
        </p:blipFill>
        <p:spPr bwMode="auto">
          <a:xfrm>
            <a:off x="201991" y="1484784"/>
            <a:ext cx="9050529" cy="39928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nhaltsplatzhalter 2"/>
          <p:cNvSpPr>
            <a:spLocks noGrp="1"/>
          </p:cNvSpPr>
          <p:nvPr>
            <p:ph idx="1"/>
          </p:nvPr>
        </p:nvSpPr>
        <p:spPr>
          <a:xfrm>
            <a:off x="3312368" y="1711640"/>
            <a:ext cx="5616624" cy="3384376"/>
          </a:xfrm>
          <a:gradFill>
            <a:gsLst>
              <a:gs pos="6000">
                <a:srgbClr val="FF0000"/>
              </a:gs>
              <a:gs pos="43000">
                <a:srgbClr val="FF4100"/>
              </a:gs>
              <a:gs pos="96000">
                <a:srgbClr val="FFFF00"/>
              </a:gs>
            </a:gsLst>
            <a:lin ang="16200000" scaled="1"/>
          </a:gradFill>
        </p:spPr>
        <p:txBody>
          <a:bodyPr/>
          <a:lstStyle/>
          <a:p>
            <a:r>
              <a:rPr lang="de-DE" sz="2300" dirty="0"/>
              <a:t>Übelkeit, Konzentrationsschwäche</a:t>
            </a:r>
          </a:p>
          <a:p>
            <a:r>
              <a:rPr lang="de-DE" sz="2300" dirty="0"/>
              <a:t>Kopfschmerzen, Gangunsicherheit </a:t>
            </a:r>
          </a:p>
          <a:p>
            <a:r>
              <a:rPr lang="de-DE" sz="2300" dirty="0"/>
              <a:t>Schwindel, zunehmende Schwäche, </a:t>
            </a:r>
          </a:p>
          <a:p>
            <a:r>
              <a:rPr lang="de-DE" sz="2300" dirty="0"/>
              <a:t>Erbrechen </a:t>
            </a:r>
          </a:p>
          <a:p>
            <a:r>
              <a:rPr lang="de-DE" sz="2300" dirty="0"/>
              <a:t>Adynamie, verlangsamte Sprache </a:t>
            </a:r>
          </a:p>
          <a:p>
            <a:r>
              <a:rPr lang="de-DE" altLang="de-DE" sz="2300" b="1" dirty="0"/>
              <a:t>Muskelkrämpfe, Rhabdomyolyse</a:t>
            </a:r>
            <a:endParaRPr lang="de-DE" sz="2300" b="1" dirty="0"/>
          </a:p>
          <a:p>
            <a:r>
              <a:rPr lang="de-DE" sz="2300" b="1" dirty="0"/>
              <a:t>Krampfanfall, neurogenes Lungenödem</a:t>
            </a:r>
            <a:endParaRPr lang="de-DE" altLang="de-DE" sz="2300" b="1" dirty="0"/>
          </a:p>
          <a:p>
            <a:r>
              <a:rPr lang="de-DE" sz="2300" b="1" dirty="0"/>
              <a:t>Somnolenz, Koma </a:t>
            </a:r>
          </a:p>
        </p:txBody>
      </p:sp>
      <p:sp>
        <p:nvSpPr>
          <p:cNvPr id="14" name="Textfeld 13"/>
          <p:cNvSpPr txBox="1"/>
          <p:nvPr/>
        </p:nvSpPr>
        <p:spPr>
          <a:xfrm>
            <a:off x="1915832" y="4225011"/>
            <a:ext cx="1396536" cy="707886"/>
          </a:xfrm>
          <a:prstGeom prst="rect">
            <a:avLst/>
          </a:prstGeom>
          <a:noFill/>
        </p:spPr>
        <p:txBody>
          <a:bodyPr wrap="none" rtlCol="0">
            <a:spAutoFit/>
          </a:bodyPr>
          <a:lstStyle/>
          <a:p>
            <a:r>
              <a:rPr lang="de-DE" sz="2000" b="1" dirty="0"/>
              <a:t>Zeichen </a:t>
            </a:r>
          </a:p>
          <a:p>
            <a:r>
              <a:rPr lang="de-DE" sz="2000" b="1" dirty="0"/>
              <a:t>Hirndruck</a:t>
            </a:r>
          </a:p>
        </p:txBody>
      </p:sp>
      <p:sp>
        <p:nvSpPr>
          <p:cNvPr id="15" name="Pfeil nach unten 14"/>
          <p:cNvSpPr/>
          <p:nvPr/>
        </p:nvSpPr>
        <p:spPr bwMode="auto">
          <a:xfrm>
            <a:off x="2304756" y="3024024"/>
            <a:ext cx="524108" cy="9144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
        <p:nvSpPr>
          <p:cNvPr id="12" name="Rectangle 4">
            <a:extLst>
              <a:ext uri="{FF2B5EF4-FFF2-40B4-BE49-F238E27FC236}">
                <a16:creationId xmlns:a16="http://schemas.microsoft.com/office/drawing/2014/main" id="{80F3374B-0CD4-4075-8A55-692840103437}"/>
              </a:ext>
            </a:extLst>
          </p:cNvPr>
          <p:cNvSpPr>
            <a:spLocks noChangeArrowheads="1"/>
          </p:cNvSpPr>
          <p:nvPr/>
        </p:nvSpPr>
        <p:spPr bwMode="auto">
          <a:xfrm>
            <a:off x="2566810" y="5373216"/>
            <a:ext cx="4320889" cy="1350119"/>
          </a:xfrm>
          <a:prstGeom prst="rect">
            <a:avLst/>
          </a:prstGeom>
          <a:solidFill>
            <a:srgbClr val="FF0000"/>
          </a:solidFill>
          <a:ln w="9525">
            <a:solidFill>
              <a:schemeClr val="tx1"/>
            </a:solidFill>
            <a:miter lim="800000"/>
            <a:headEnd/>
            <a:tailEnd/>
          </a:ln>
          <a:effectLst/>
        </p:spPr>
        <p:txBody>
          <a:bodyPr wrap="none" anchor="ctr"/>
          <a:lstStyle/>
          <a:p>
            <a:pPr algn="ctr" eaLnBrk="1" hangingPunct="1">
              <a:defRPr/>
            </a:pPr>
            <a:r>
              <a:rPr lang="de-DE" sz="2400" b="1" dirty="0">
                <a:effectLst>
                  <a:outerShdw blurRad="38100" dist="38100" dir="2700000" algn="tl">
                    <a:srgbClr val="FFFFFF"/>
                  </a:outerShdw>
                </a:effectLst>
                <a:latin typeface="Arial" charset="0"/>
                <a:cs typeface="Arial" charset="0"/>
              </a:rPr>
              <a:t>30 % aller neu </a:t>
            </a:r>
          </a:p>
          <a:p>
            <a:pPr algn="ctr" eaLnBrk="1" hangingPunct="1">
              <a:defRPr/>
            </a:pPr>
            <a:r>
              <a:rPr lang="de-DE" sz="2400" b="1" dirty="0">
                <a:effectLst>
                  <a:outerShdw blurRad="38100" dist="38100" dir="2700000" algn="tl">
                    <a:srgbClr val="FFFFFF"/>
                  </a:outerShdw>
                </a:effectLst>
                <a:latin typeface="Arial" charset="0"/>
                <a:cs typeface="Arial" charset="0"/>
              </a:rPr>
              <a:t>aufgetretenen Krampfanfälle</a:t>
            </a:r>
          </a:p>
          <a:p>
            <a:pPr algn="ctr" eaLnBrk="1" hangingPunct="1">
              <a:defRPr/>
            </a:pPr>
            <a:r>
              <a:rPr lang="de-DE" sz="2400" b="1" dirty="0">
                <a:effectLst>
                  <a:outerShdw blurRad="38100" dist="38100" dir="2700000" algn="tl">
                    <a:srgbClr val="FFFFFF"/>
                  </a:outerShdw>
                </a:effectLst>
                <a:latin typeface="Arial" charset="0"/>
                <a:cs typeface="Arial" charset="0"/>
              </a:rPr>
              <a:t>Im Intensivbereich</a:t>
            </a:r>
            <a:r>
              <a:rPr lang="de-DE" sz="2400" dirty="0">
                <a:latin typeface="Arial" charset="0"/>
                <a:cs typeface="Arial" charset="0"/>
              </a:rPr>
              <a:t> !!</a:t>
            </a:r>
          </a:p>
        </p:txBody>
      </p:sp>
      <p:pic>
        <p:nvPicPr>
          <p:cNvPr id="17" name="Picture 2" descr="Liquid Kirsche">
            <a:extLst>
              <a:ext uri="{FF2B5EF4-FFF2-40B4-BE49-F238E27FC236}">
                <a16:creationId xmlns:a16="http://schemas.microsoft.com/office/drawing/2014/main" id="{1739FFB4-9219-4018-B6F1-1801757D61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9444" y="2297737"/>
            <a:ext cx="1047907" cy="121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743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Zwei (drei) Fragen klären</a:t>
            </a:r>
          </a:p>
        </p:txBody>
      </p:sp>
      <p:sp>
        <p:nvSpPr>
          <p:cNvPr id="3" name="Inhaltsplatzhalter 2"/>
          <p:cNvSpPr>
            <a:spLocks noGrp="1"/>
          </p:cNvSpPr>
          <p:nvPr>
            <p:ph idx="1"/>
          </p:nvPr>
        </p:nvSpPr>
        <p:spPr>
          <a:xfrm>
            <a:off x="322263" y="1377950"/>
            <a:ext cx="8821737" cy="4932363"/>
          </a:xfrm>
        </p:spPr>
        <p:txBody>
          <a:bodyPr/>
          <a:lstStyle/>
          <a:p>
            <a:pPr marL="457200" indent="-457200">
              <a:buAutoNum type="arabicPeriod"/>
            </a:pPr>
            <a:endParaRPr lang="de-DE" sz="3200" b="1" dirty="0"/>
          </a:p>
          <a:p>
            <a:pPr marL="457200" indent="-457200">
              <a:buAutoNum type="arabicPeriod"/>
            </a:pPr>
            <a:r>
              <a:rPr lang="de-DE" sz="3200" b="1" dirty="0"/>
              <a:t>Besteht eine klinische Symptomatologie?</a:t>
            </a:r>
          </a:p>
          <a:p>
            <a:pPr marL="819150" lvl="1" indent="-457200">
              <a:buFont typeface="Wingdings" panose="05000000000000000000" pitchFamily="2" charset="2"/>
              <a:buChar char="à"/>
            </a:pPr>
            <a:r>
              <a:rPr lang="de-DE" sz="2800" dirty="0"/>
              <a:t>bei schweren Symptomen reicht das</a:t>
            </a:r>
          </a:p>
          <a:p>
            <a:pPr marL="496887" indent="-514350">
              <a:buFont typeface="+mj-lt"/>
              <a:buAutoNum type="arabicPeriod"/>
            </a:pPr>
            <a:endParaRPr lang="de-DE" sz="3200" b="1" dirty="0"/>
          </a:p>
          <a:p>
            <a:pPr marL="496887" indent="-514350">
              <a:buFont typeface="+mj-lt"/>
              <a:buAutoNum type="arabicPeriod"/>
            </a:pPr>
            <a:r>
              <a:rPr lang="de-DE" sz="3200" b="1" dirty="0"/>
              <a:t>Seit wann </a:t>
            </a:r>
            <a:r>
              <a:rPr lang="de-DE" sz="3200" dirty="0"/>
              <a:t>ist das Natrium erniedrigt</a:t>
            </a:r>
          </a:p>
          <a:p>
            <a:pPr marL="361950" lvl="1" indent="0">
              <a:buNone/>
            </a:pPr>
            <a:r>
              <a:rPr lang="de-DE" sz="2800" dirty="0">
                <a:sym typeface="Wingdings" panose="05000000000000000000" pitchFamily="2" charset="2"/>
              </a:rPr>
              <a:t> </a:t>
            </a:r>
            <a:r>
              <a:rPr lang="de-DE" sz="2800" dirty="0"/>
              <a:t>Zeitraum der letzten 48 h</a:t>
            </a:r>
          </a:p>
          <a:p>
            <a:pPr marL="496887" indent="-514350">
              <a:buFont typeface="+mj-lt"/>
              <a:buAutoNum type="arabicPeriod"/>
            </a:pPr>
            <a:endParaRPr lang="de-DE" sz="2800" dirty="0"/>
          </a:p>
          <a:p>
            <a:pPr marL="496887" indent="-514350">
              <a:buFont typeface="+mj-lt"/>
              <a:buAutoNum type="arabicPeriod"/>
            </a:pPr>
            <a:r>
              <a:rPr lang="de-DE" sz="2800" dirty="0"/>
              <a:t>Ist der </a:t>
            </a:r>
            <a:r>
              <a:rPr lang="de-DE" sz="2800" b="1" dirty="0"/>
              <a:t>Patient offensichtlich deutlich ödematös?</a:t>
            </a:r>
            <a:br>
              <a:rPr lang="de-DE" sz="2800" dirty="0"/>
            </a:br>
            <a:r>
              <a:rPr lang="de-DE" sz="2800" dirty="0"/>
              <a:t>	</a:t>
            </a:r>
            <a:r>
              <a:rPr lang="de-DE" sz="2000" dirty="0"/>
              <a:t>Gesamtkörperwasser dann definitiv erhöht</a:t>
            </a:r>
          </a:p>
        </p:txBody>
      </p:sp>
      <p:pic>
        <p:nvPicPr>
          <p:cNvPr id="4" name="Grafik 3">
            <a:extLst>
              <a:ext uri="{FF2B5EF4-FFF2-40B4-BE49-F238E27FC236}">
                <a16:creationId xmlns:a16="http://schemas.microsoft.com/office/drawing/2014/main" id="{38AEC846-6778-447B-90B1-372333D6691E}"/>
              </a:ext>
            </a:extLst>
          </p:cNvPr>
          <p:cNvPicPr>
            <a:picLocks noChangeAspect="1"/>
          </p:cNvPicPr>
          <p:nvPr/>
        </p:nvPicPr>
        <p:blipFill>
          <a:blip r:embed="rId3"/>
          <a:stretch>
            <a:fillRect/>
          </a:stretch>
        </p:blipFill>
        <p:spPr>
          <a:xfrm>
            <a:off x="7636664" y="6121371"/>
            <a:ext cx="1583500" cy="764013"/>
          </a:xfrm>
          <a:prstGeom prst="rect">
            <a:avLst/>
          </a:prstGeom>
        </p:spPr>
      </p:pic>
    </p:spTree>
    <p:extLst>
      <p:ext uri="{BB962C8B-B14F-4D97-AF65-F5344CB8AC3E}">
        <p14:creationId xmlns:p14="http://schemas.microsoft.com/office/powerpoint/2010/main" val="42581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4">
            <a:extLst>
              <a:ext uri="{FF2B5EF4-FFF2-40B4-BE49-F238E27FC236}">
                <a16:creationId xmlns:a16="http://schemas.microsoft.com/office/drawing/2014/main" id="{F266E005-A0E5-4B8F-A45C-6B53F3CB2C3B}"/>
              </a:ext>
            </a:extLst>
          </p:cNvPr>
          <p:cNvGraphicFramePr>
            <a:graphicFrameLocks noGrp="1"/>
          </p:cNvGraphicFramePr>
          <p:nvPr>
            <p:ph idx="1"/>
            <p:extLst>
              <p:ext uri="{D42A27DB-BD31-4B8C-83A1-F6EECF244321}">
                <p14:modId xmlns:p14="http://schemas.microsoft.com/office/powerpoint/2010/main" val="1690296421"/>
              </p:ext>
            </p:extLst>
          </p:nvPr>
        </p:nvGraphicFramePr>
        <p:xfrm>
          <a:off x="755576" y="1196752"/>
          <a:ext cx="7128793" cy="4968553"/>
        </p:xfrm>
        <a:graphic>
          <a:graphicData uri="http://schemas.openxmlformats.org/drawingml/2006/table">
            <a:tbl>
              <a:tblPr firstRow="1" bandRow="1">
                <a:tableStyleId>{5C22544A-7EE6-4342-B048-85BDC9FD1C3A}</a:tableStyleId>
              </a:tblPr>
              <a:tblGrid>
                <a:gridCol w="1819001">
                  <a:extLst>
                    <a:ext uri="{9D8B030D-6E8A-4147-A177-3AD203B41FA5}">
                      <a16:colId xmlns:a16="http://schemas.microsoft.com/office/drawing/2014/main" val="691127333"/>
                    </a:ext>
                  </a:extLst>
                </a:gridCol>
                <a:gridCol w="1028663">
                  <a:extLst>
                    <a:ext uri="{9D8B030D-6E8A-4147-A177-3AD203B41FA5}">
                      <a16:colId xmlns:a16="http://schemas.microsoft.com/office/drawing/2014/main" val="986971980"/>
                    </a:ext>
                  </a:extLst>
                </a:gridCol>
                <a:gridCol w="1427043">
                  <a:extLst>
                    <a:ext uri="{9D8B030D-6E8A-4147-A177-3AD203B41FA5}">
                      <a16:colId xmlns:a16="http://schemas.microsoft.com/office/drawing/2014/main" val="3596982736"/>
                    </a:ext>
                  </a:extLst>
                </a:gridCol>
                <a:gridCol w="1149708">
                  <a:extLst>
                    <a:ext uri="{9D8B030D-6E8A-4147-A177-3AD203B41FA5}">
                      <a16:colId xmlns:a16="http://schemas.microsoft.com/office/drawing/2014/main" val="1390654028"/>
                    </a:ext>
                  </a:extLst>
                </a:gridCol>
                <a:gridCol w="1704378">
                  <a:extLst>
                    <a:ext uri="{9D8B030D-6E8A-4147-A177-3AD203B41FA5}">
                      <a16:colId xmlns:a16="http://schemas.microsoft.com/office/drawing/2014/main" val="786989232"/>
                    </a:ext>
                  </a:extLst>
                </a:gridCol>
              </a:tblGrid>
              <a:tr h="5554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Anzahl / Fälle</a:t>
                      </a:r>
                    </a:p>
                  </a:txBody>
                  <a:tcPr anchor="ctr"/>
                </a:tc>
                <a:tc>
                  <a:txBody>
                    <a:bodyPr/>
                    <a:lstStyle/>
                    <a:p>
                      <a:pPr algn="ctr"/>
                      <a:endParaRPr lang="de-DE" dirty="0"/>
                    </a:p>
                  </a:txBody>
                  <a:tcPr anchor="ctr"/>
                </a:tc>
                <a:tc>
                  <a:txBody>
                    <a:bodyPr/>
                    <a:lstStyle/>
                    <a:p>
                      <a:pPr algn="ctr"/>
                      <a:r>
                        <a:rPr lang="de-DE" dirty="0"/>
                        <a:t>Labor</a:t>
                      </a:r>
                    </a:p>
                  </a:txBody>
                  <a:tcPr anchor="ctr"/>
                </a:tc>
                <a:tc>
                  <a:txBody>
                    <a:bodyPr/>
                    <a:lstStyle/>
                    <a:p>
                      <a:pPr algn="ctr"/>
                      <a:r>
                        <a:rPr lang="de-DE" dirty="0"/>
                        <a:t>mmol/l</a:t>
                      </a:r>
                    </a:p>
                  </a:txBody>
                  <a:tcPr anchor="ctr"/>
                </a:tc>
                <a:tc>
                  <a:txBody>
                    <a:bodyPr/>
                    <a:lstStyle/>
                    <a:p>
                      <a:pPr algn="ctr"/>
                      <a:r>
                        <a:rPr lang="de-DE" dirty="0"/>
                        <a:t>Anzahl / Fälle</a:t>
                      </a:r>
                    </a:p>
                  </a:txBody>
                  <a:tcPr anchor="ctr"/>
                </a:tc>
                <a:extLst>
                  <a:ext uri="{0D108BD9-81ED-4DB2-BD59-A6C34878D82A}">
                    <a16:rowId xmlns:a16="http://schemas.microsoft.com/office/drawing/2014/main" val="812787051"/>
                  </a:ext>
                </a:extLst>
              </a:tr>
              <a:tr h="5476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5521 /1649</a:t>
                      </a:r>
                    </a:p>
                  </a:txBody>
                  <a:tcPr anchor="b"/>
                </a:tc>
                <a:tc>
                  <a:txBody>
                    <a:bodyPr/>
                    <a:lstStyle/>
                    <a:p>
                      <a:pPr marL="0" indent="0" algn="ctr" defTabSz="914400" rtl="0" eaLnBrk="1" latinLnBrk="0" hangingPunct="1">
                        <a:buFont typeface="Wingdings" panose="05000000000000000000" pitchFamily="2" charset="2"/>
                        <a:buNone/>
                      </a:pPr>
                      <a:r>
                        <a:rPr lang="de-DE" sz="1800" b="1" kern="1200" dirty="0">
                          <a:solidFill>
                            <a:schemeClr val="accent2"/>
                          </a:solidFill>
                          <a:effectLst>
                            <a:outerShdw blurRad="38100" dist="38100" dir="2700000" algn="tl">
                              <a:srgbClr val="000000">
                                <a:alpha val="43137"/>
                              </a:srgbClr>
                            </a:outerShdw>
                          </a:effectLst>
                          <a:latin typeface="+mn-lt"/>
                          <a:ea typeface="+mn-ea"/>
                          <a:cs typeface="+mn-cs"/>
                        </a:rPr>
                        <a:t>≤ 125</a:t>
                      </a:r>
                    </a:p>
                  </a:txBody>
                  <a:tcPr anchor="b"/>
                </a:tc>
                <a:tc>
                  <a:txBody>
                    <a:bodyPr/>
                    <a:lstStyle/>
                    <a:p>
                      <a:pPr algn="ctr"/>
                      <a:r>
                        <a:rPr lang="de-DE" b="1" dirty="0">
                          <a:solidFill>
                            <a:srgbClr val="00B050"/>
                          </a:solidFill>
                        </a:rPr>
                        <a:t>Natrium</a:t>
                      </a:r>
                    </a:p>
                    <a:p>
                      <a:pPr algn="ctr"/>
                      <a:r>
                        <a:rPr lang="de-DE" sz="1000" b="0" dirty="0">
                          <a:solidFill>
                            <a:srgbClr val="00B050"/>
                          </a:solidFill>
                        </a:rPr>
                        <a:t>138 -145</a:t>
                      </a:r>
                    </a:p>
                  </a:txBody>
                  <a:tcPr anchor="b"/>
                </a:tc>
                <a:tc>
                  <a:txBody>
                    <a:bodyPr/>
                    <a:lstStyle/>
                    <a:p>
                      <a:pPr marL="0" indent="0" algn="ctr">
                        <a:buFont typeface="Wingdings" panose="05000000000000000000" pitchFamily="2" charset="2"/>
                        <a:buNone/>
                      </a:pPr>
                      <a:r>
                        <a:rPr lang="de-DE" b="1" dirty="0">
                          <a:solidFill>
                            <a:schemeClr val="accent2"/>
                          </a:solidFill>
                          <a:effectLst>
                            <a:outerShdw blurRad="38100" dist="38100" dir="2700000" algn="tl">
                              <a:srgbClr val="000000">
                                <a:alpha val="43137"/>
                              </a:srgbClr>
                            </a:outerShdw>
                          </a:effectLst>
                        </a:rPr>
                        <a:t>≥ 155</a:t>
                      </a:r>
                    </a:p>
                  </a:txBody>
                  <a:tcPr anchor="b"/>
                </a:tc>
                <a:tc>
                  <a:txBody>
                    <a:bodyPr/>
                    <a:lstStyle/>
                    <a:p>
                      <a:pPr algn="ctr"/>
                      <a:r>
                        <a:rPr lang="de-DE" dirty="0"/>
                        <a:t>2670 / 660</a:t>
                      </a:r>
                    </a:p>
                  </a:txBody>
                  <a:tcPr anchor="b"/>
                </a:tc>
                <a:extLst>
                  <a:ext uri="{0D108BD9-81ED-4DB2-BD59-A6C34878D82A}">
                    <a16:rowId xmlns:a16="http://schemas.microsoft.com/office/drawing/2014/main" val="3017484412"/>
                  </a:ext>
                </a:extLst>
              </a:tr>
              <a:tr h="612085">
                <a:tc>
                  <a:txBody>
                    <a:bodyPr/>
                    <a:lstStyle/>
                    <a:p>
                      <a:pPr algn="ctr"/>
                      <a:r>
                        <a:rPr lang="de-DE" dirty="0"/>
                        <a:t>~ 0,92 %</a:t>
                      </a:r>
                    </a:p>
                    <a:p>
                      <a:pPr algn="ctr"/>
                      <a:r>
                        <a:rPr lang="de-DE" sz="1400" i="1" dirty="0">
                          <a:solidFill>
                            <a:srgbClr val="0070C0"/>
                          </a:solidFill>
                        </a:rPr>
                        <a:t>ICU: 1,2 %</a:t>
                      </a:r>
                      <a:endParaRPr lang="de-DE" i="1" dirty="0">
                        <a:solidFill>
                          <a:srgbClr val="0070C0"/>
                        </a:solidFill>
                      </a:endParaRPr>
                    </a:p>
                  </a:txBody>
                  <a:tcPr/>
                </a:tc>
                <a:tc>
                  <a:txBody>
                    <a:bodyPr/>
                    <a:lstStyle/>
                    <a:p>
                      <a:pPr algn="ctr"/>
                      <a:endParaRPr lang="de-DE" dirty="0"/>
                    </a:p>
                  </a:txBody>
                  <a:tcPr/>
                </a:tc>
                <a:tc>
                  <a:txBody>
                    <a:bodyPr/>
                    <a:lstStyle/>
                    <a:p>
                      <a:pPr algn="ctr"/>
                      <a:endParaRPr lang="de-DE" dirty="0"/>
                    </a:p>
                  </a:txBody>
                  <a:tcPr/>
                </a:tc>
                <a:tc>
                  <a:txBody>
                    <a:bodyPr/>
                    <a:lstStyle/>
                    <a:p>
                      <a:pPr algn="ctr"/>
                      <a:endParaRPr lang="de-DE" dirty="0"/>
                    </a:p>
                  </a:txBody>
                  <a:tcPr/>
                </a:tc>
                <a:tc>
                  <a:txBody>
                    <a:bodyPr/>
                    <a:lstStyle/>
                    <a:p>
                      <a:pPr algn="ctr"/>
                      <a:r>
                        <a:rPr lang="de-DE" dirty="0"/>
                        <a:t>~ 0,37 %</a:t>
                      </a:r>
                    </a:p>
                    <a:p>
                      <a:pPr algn="ctr"/>
                      <a:r>
                        <a:rPr lang="de-DE" sz="1400" i="1" dirty="0">
                          <a:solidFill>
                            <a:srgbClr val="0070C0"/>
                          </a:solidFill>
                        </a:rPr>
                        <a:t>ICU: 0,6 %</a:t>
                      </a:r>
                      <a:endParaRPr lang="de-DE" sz="1400" dirty="0"/>
                    </a:p>
                  </a:txBody>
                  <a:tcPr/>
                </a:tc>
                <a:extLst>
                  <a:ext uri="{0D108BD9-81ED-4DB2-BD59-A6C34878D82A}">
                    <a16:rowId xmlns:a16="http://schemas.microsoft.com/office/drawing/2014/main" val="16073154"/>
                  </a:ext>
                </a:extLst>
              </a:tr>
              <a:tr h="547655">
                <a:tc>
                  <a:txBody>
                    <a:bodyPr/>
                    <a:lstStyle/>
                    <a:p>
                      <a:pPr algn="ctr"/>
                      <a:r>
                        <a:rPr lang="de-DE" dirty="0"/>
                        <a:t>1303 / 737</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kern="1200" dirty="0">
                          <a:solidFill>
                            <a:schemeClr val="accent2"/>
                          </a:solidFill>
                          <a:effectLst>
                            <a:outerShdw blurRad="38100" dist="38100" dir="2700000" algn="tl">
                              <a:srgbClr val="000000">
                                <a:alpha val="43137"/>
                              </a:srgbClr>
                            </a:outerShdw>
                          </a:effectLst>
                          <a:latin typeface="+mn-lt"/>
                          <a:ea typeface="+mn-ea"/>
                          <a:cs typeface="+mn-cs"/>
                        </a:rPr>
                        <a:t>≤ 2,5</a:t>
                      </a:r>
                    </a:p>
                  </a:txBody>
                  <a:tcPr anchor="b"/>
                </a:tc>
                <a:tc>
                  <a:txBody>
                    <a:bodyPr/>
                    <a:lstStyle/>
                    <a:p>
                      <a:pPr algn="ctr"/>
                      <a:r>
                        <a:rPr lang="de-DE" b="1" dirty="0">
                          <a:solidFill>
                            <a:srgbClr val="00B050"/>
                          </a:solidFill>
                        </a:rPr>
                        <a:t>Kalium</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0" baseline="0" dirty="0">
                          <a:solidFill>
                            <a:srgbClr val="00B050"/>
                          </a:solidFill>
                        </a:rPr>
                        <a:t>3,5-4,9</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b="1" dirty="0">
                          <a:solidFill>
                            <a:schemeClr val="accent2"/>
                          </a:solidFill>
                          <a:effectLst>
                            <a:outerShdw blurRad="38100" dist="38100" dir="2700000" algn="tl">
                              <a:srgbClr val="000000">
                                <a:alpha val="43137"/>
                              </a:srgbClr>
                            </a:outerShdw>
                          </a:effectLst>
                        </a:rPr>
                        <a:t>≥  6,5</a:t>
                      </a:r>
                    </a:p>
                  </a:txBody>
                  <a:tcPr anchor="b"/>
                </a:tc>
                <a:tc>
                  <a:txBody>
                    <a:bodyPr/>
                    <a:lstStyle/>
                    <a:p>
                      <a:pPr algn="ctr"/>
                      <a:r>
                        <a:rPr lang="de-DE" dirty="0"/>
                        <a:t>1265 / 801</a:t>
                      </a:r>
                    </a:p>
                  </a:txBody>
                  <a:tcPr anchor="b"/>
                </a:tc>
                <a:extLst>
                  <a:ext uri="{0D108BD9-81ED-4DB2-BD59-A6C34878D82A}">
                    <a16:rowId xmlns:a16="http://schemas.microsoft.com/office/drawing/2014/main" val="3561931957"/>
                  </a:ext>
                </a:extLst>
              </a:tr>
              <a:tr h="418571">
                <a:tc>
                  <a:txBody>
                    <a:bodyPr/>
                    <a:lstStyle/>
                    <a:p>
                      <a:pPr algn="ctr"/>
                      <a:r>
                        <a:rPr lang="de-DE" dirty="0"/>
                        <a:t>~ 0,41 %</a:t>
                      </a:r>
                    </a:p>
                  </a:txBody>
                  <a:tcPr/>
                </a:tc>
                <a:tc>
                  <a:txBody>
                    <a:bodyPr/>
                    <a:lstStyle/>
                    <a:p>
                      <a:pPr algn="ctr"/>
                      <a:endParaRPr lang="de-DE" dirty="0"/>
                    </a:p>
                  </a:txBody>
                  <a:tcPr/>
                </a:tc>
                <a:tc>
                  <a:txBody>
                    <a:bodyPr/>
                    <a:lstStyle/>
                    <a:p>
                      <a:pPr algn="ctr"/>
                      <a:endParaRPr lang="de-DE" dirty="0"/>
                    </a:p>
                  </a:txBody>
                  <a:tcPr/>
                </a:tc>
                <a:tc>
                  <a:txBody>
                    <a:bodyPr/>
                    <a:lstStyle/>
                    <a:p>
                      <a:pPr algn="ctr"/>
                      <a:endParaRPr lang="de-D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 0,45 %</a:t>
                      </a:r>
                    </a:p>
                  </a:txBody>
                  <a:tcPr/>
                </a:tc>
                <a:extLst>
                  <a:ext uri="{0D108BD9-81ED-4DB2-BD59-A6C34878D82A}">
                    <a16:rowId xmlns:a16="http://schemas.microsoft.com/office/drawing/2014/main" val="2628180007"/>
                  </a:ext>
                </a:extLst>
              </a:tr>
              <a:tr h="547655">
                <a:tc>
                  <a:txBody>
                    <a:bodyPr/>
                    <a:lstStyle/>
                    <a:p>
                      <a:pPr algn="ctr"/>
                      <a:endParaRPr lang="de-DE" dirty="0"/>
                    </a:p>
                  </a:txBody>
                  <a:tcPr anchor="b"/>
                </a:tc>
                <a:tc>
                  <a:txBody>
                    <a:bodyPr/>
                    <a:lstStyle/>
                    <a:p>
                      <a:pPr algn="ctr"/>
                      <a:endParaRPr lang="de-DE" dirty="0"/>
                    </a:p>
                  </a:txBody>
                  <a:tcPr anchor="b"/>
                </a:tc>
                <a:tc>
                  <a:txBody>
                    <a:bodyPr/>
                    <a:lstStyle/>
                    <a:p>
                      <a:pPr algn="ctr"/>
                      <a:r>
                        <a:rPr lang="de-DE" b="1" dirty="0">
                          <a:solidFill>
                            <a:srgbClr val="00B050"/>
                          </a:solidFill>
                        </a:rPr>
                        <a:t>Calcium</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0" baseline="0" dirty="0">
                          <a:solidFill>
                            <a:srgbClr val="00B050"/>
                          </a:solidFill>
                        </a:rPr>
                        <a:t>2,2-2,6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b="1" dirty="0">
                          <a:solidFill>
                            <a:schemeClr val="accent2"/>
                          </a:solidFill>
                          <a:effectLst>
                            <a:outerShdw blurRad="38100" dist="38100" dir="2700000" algn="tl">
                              <a:srgbClr val="000000">
                                <a:alpha val="43137"/>
                              </a:srgbClr>
                            </a:outerShdw>
                          </a:effectLst>
                        </a:rPr>
                        <a:t>≥  3,0</a:t>
                      </a:r>
                    </a:p>
                  </a:txBody>
                  <a:tcPr anchor="b"/>
                </a:tc>
                <a:tc>
                  <a:txBody>
                    <a:bodyPr/>
                    <a:lstStyle/>
                    <a:p>
                      <a:pPr algn="ctr"/>
                      <a:r>
                        <a:rPr lang="de-DE" dirty="0"/>
                        <a:t>231 / 63</a:t>
                      </a:r>
                    </a:p>
                  </a:txBody>
                  <a:tcPr anchor="b"/>
                </a:tc>
                <a:extLst>
                  <a:ext uri="{0D108BD9-81ED-4DB2-BD59-A6C34878D82A}">
                    <a16:rowId xmlns:a16="http://schemas.microsoft.com/office/drawing/2014/main" val="1968527135"/>
                  </a:ext>
                </a:extLst>
              </a:tr>
              <a:tr h="531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b="1" dirty="0">
                        <a:solidFill>
                          <a:srgbClr val="00B050"/>
                        </a:solidFill>
                      </a:endParaRPr>
                    </a:p>
                  </a:txBody>
                  <a:tcPr/>
                </a:tc>
                <a:tc>
                  <a:txBody>
                    <a:bodyPr/>
                    <a:lstStyle/>
                    <a:p>
                      <a:pPr algn="ctr"/>
                      <a:endParaRPr lang="de-DE" b="1" dirty="0">
                        <a:effectLst>
                          <a:outerShdw blurRad="38100" dist="38100" dir="2700000" algn="tl">
                            <a:srgbClr val="000000">
                              <a:alpha val="43137"/>
                            </a:srgbClr>
                          </a:outerShdw>
                        </a:effectLst>
                      </a:endParaRPr>
                    </a:p>
                  </a:txBody>
                  <a:tcPr/>
                </a:tc>
                <a:tc>
                  <a:txBody>
                    <a:bodyPr/>
                    <a:lstStyle/>
                    <a:p>
                      <a:pPr algn="ctr"/>
                      <a:endParaRPr lang="de-DE" b="1" dirty="0">
                        <a:solidFill>
                          <a:schemeClr val="accent2"/>
                        </a:solidFill>
                        <a:effectLst>
                          <a:outerShdw blurRad="38100" dist="38100" dir="2700000" algn="tl">
                            <a:srgbClr val="000000">
                              <a:alpha val="43137"/>
                            </a:srgbClr>
                          </a:outerShdw>
                        </a:effectLst>
                      </a:endParaRPr>
                    </a:p>
                  </a:txBody>
                  <a:tcPr/>
                </a:tc>
                <a:tc>
                  <a:txBody>
                    <a:bodyPr/>
                    <a:lstStyle/>
                    <a:p>
                      <a:pPr algn="ctr"/>
                      <a:endParaRPr lang="de-DE" b="1" dirty="0">
                        <a:effectLst>
                          <a:outerShdw blurRad="38100" dist="38100" dir="2700000" algn="tl">
                            <a:srgbClr val="000000">
                              <a:alpha val="43137"/>
                            </a:srgbClr>
                          </a:outerShdw>
                        </a:effectLst>
                      </a:endParaRPr>
                    </a:p>
                  </a:txBody>
                  <a:tcPr/>
                </a:tc>
                <a:tc>
                  <a:txBody>
                    <a:bodyPr/>
                    <a:lstStyle/>
                    <a:p>
                      <a:pPr algn="ctr"/>
                      <a:r>
                        <a:rPr lang="de-DE" dirty="0"/>
                        <a:t>~ 0,04 %</a:t>
                      </a:r>
                    </a:p>
                  </a:txBody>
                  <a:tcPr/>
                </a:tc>
                <a:extLst>
                  <a:ext uri="{0D108BD9-81ED-4DB2-BD59-A6C34878D82A}">
                    <a16:rowId xmlns:a16="http://schemas.microsoft.com/office/drawing/2014/main" val="951346158"/>
                  </a:ext>
                </a:extLst>
              </a:tr>
              <a:tr h="6765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b="1" dirty="0">
                        <a:solidFill>
                          <a:srgbClr val="00B050"/>
                        </a:solidFill>
                      </a:endParaRPr>
                    </a:p>
                  </a:txBody>
                  <a:tcPr anchor="b"/>
                </a:tc>
                <a:tc>
                  <a:txBody>
                    <a:bodyPr/>
                    <a:lstStyle/>
                    <a:p>
                      <a:pPr algn="ctr"/>
                      <a:endParaRPr lang="de-DE" b="1" dirty="0">
                        <a:effectLst>
                          <a:outerShdw blurRad="38100" dist="38100" dir="2700000" algn="tl">
                            <a:srgbClr val="000000">
                              <a:alpha val="43137"/>
                            </a:srgbClr>
                          </a:outerShdw>
                        </a:effectLst>
                      </a:endParaRPr>
                    </a:p>
                  </a:txBody>
                  <a:tcPr anchor="b"/>
                </a:tc>
                <a:tc>
                  <a:txBody>
                    <a:bodyPr/>
                    <a:lstStyle/>
                    <a:p>
                      <a:pPr algn="ctr"/>
                      <a:r>
                        <a:rPr lang="de-DE" b="1" dirty="0">
                          <a:solidFill>
                            <a:srgbClr val="00B050"/>
                          </a:solidFill>
                        </a:rPr>
                        <a:t>Kreatinin</a:t>
                      </a:r>
                      <a:endParaRPr lang="de-DE" b="1" dirty="0">
                        <a:solidFill>
                          <a:schemeClr val="accent2"/>
                        </a:solidFill>
                        <a:effectLst>
                          <a:outerShdw blurRad="38100" dist="38100" dir="2700000" algn="tl">
                            <a:srgbClr val="000000">
                              <a:alpha val="43137"/>
                            </a:srgbClr>
                          </a:outerShdw>
                        </a:effectLst>
                      </a:endParaRPr>
                    </a:p>
                  </a:txBody>
                  <a:tcPr anchor="b"/>
                </a:tc>
                <a:tc>
                  <a:txBody>
                    <a:bodyPr/>
                    <a:lstStyle/>
                    <a:p>
                      <a:pPr algn="ctr"/>
                      <a:r>
                        <a:rPr lang="de-DE" b="1" dirty="0">
                          <a:solidFill>
                            <a:schemeClr val="accent2"/>
                          </a:solidFill>
                          <a:effectLst>
                            <a:outerShdw blurRad="38100" dist="38100" dir="2700000" algn="tl">
                              <a:srgbClr val="000000">
                                <a:alpha val="43137"/>
                              </a:srgbClr>
                            </a:outerShdw>
                          </a:effectLst>
                        </a:rPr>
                        <a:t>&gt; 3,0 mg/dl</a:t>
                      </a:r>
                    </a:p>
                  </a:txBody>
                  <a:tcPr anchor="b"/>
                </a:tc>
                <a:tc>
                  <a:txBody>
                    <a:bodyPr/>
                    <a:lstStyle/>
                    <a:p>
                      <a:pPr algn="ctr"/>
                      <a:r>
                        <a:rPr lang="de-DE" b="0" dirty="0"/>
                        <a:t>23789</a:t>
                      </a:r>
                      <a:r>
                        <a:rPr lang="de-DE" dirty="0"/>
                        <a:t> / 5403</a:t>
                      </a:r>
                    </a:p>
                  </a:txBody>
                  <a:tcPr anchor="b"/>
                </a:tc>
                <a:extLst>
                  <a:ext uri="{0D108BD9-81ED-4DB2-BD59-A6C34878D82A}">
                    <a16:rowId xmlns:a16="http://schemas.microsoft.com/office/drawing/2014/main" val="820310599"/>
                  </a:ext>
                </a:extLst>
              </a:tr>
              <a:tr h="531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b="1" dirty="0">
                        <a:solidFill>
                          <a:srgbClr val="00B050"/>
                        </a:solidFill>
                      </a:endParaRPr>
                    </a:p>
                  </a:txBody>
                  <a:tcPr/>
                </a:tc>
                <a:tc>
                  <a:txBody>
                    <a:bodyPr/>
                    <a:lstStyle/>
                    <a:p>
                      <a:pPr algn="ctr"/>
                      <a:endParaRPr lang="de-DE" b="1" dirty="0">
                        <a:effectLst>
                          <a:outerShdw blurRad="38100" dist="38100" dir="2700000" algn="tl">
                            <a:srgbClr val="000000">
                              <a:alpha val="43137"/>
                            </a:srgbClr>
                          </a:outerShdw>
                        </a:effectLst>
                      </a:endParaRPr>
                    </a:p>
                  </a:txBody>
                  <a:tcPr/>
                </a:tc>
                <a:tc>
                  <a:txBody>
                    <a:bodyPr/>
                    <a:lstStyle/>
                    <a:p>
                      <a:pPr algn="ctr"/>
                      <a:endParaRPr lang="de-DE" b="1" dirty="0">
                        <a:solidFill>
                          <a:schemeClr val="accent2"/>
                        </a:solidFill>
                        <a:effectLst>
                          <a:outerShdw blurRad="38100" dist="38100" dir="2700000" algn="tl">
                            <a:srgbClr val="000000">
                              <a:alpha val="43137"/>
                            </a:srgbClr>
                          </a:outerShdw>
                        </a:effectLst>
                      </a:endParaRPr>
                    </a:p>
                  </a:txBody>
                  <a:tcPr/>
                </a:tc>
                <a:tc>
                  <a:txBody>
                    <a:bodyPr/>
                    <a:lstStyle/>
                    <a:p>
                      <a:pPr algn="ctr"/>
                      <a:endParaRPr lang="de-DE" b="1" dirty="0">
                        <a:solidFill>
                          <a:srgbClr val="FFC000"/>
                        </a:solidFill>
                        <a:effectLst>
                          <a:outerShdw blurRad="38100" dist="38100" dir="2700000" algn="tl">
                            <a:srgbClr val="000000">
                              <a:alpha val="43137"/>
                            </a:srgbClr>
                          </a:outerShdw>
                        </a:effectLst>
                      </a:endParaRPr>
                    </a:p>
                  </a:txBody>
                  <a:tcPr/>
                </a:tc>
                <a:tc>
                  <a:txBody>
                    <a:bodyPr/>
                    <a:lstStyle/>
                    <a:p>
                      <a:pPr algn="ctr"/>
                      <a:r>
                        <a:rPr lang="de-DE" dirty="0"/>
                        <a:t>~ 3,0 %</a:t>
                      </a:r>
                    </a:p>
                  </a:txBody>
                  <a:tcPr/>
                </a:tc>
                <a:extLst>
                  <a:ext uri="{0D108BD9-81ED-4DB2-BD59-A6C34878D82A}">
                    <a16:rowId xmlns:a16="http://schemas.microsoft.com/office/drawing/2014/main" val="814640815"/>
                  </a:ext>
                </a:extLst>
              </a:tr>
            </a:tbl>
          </a:graphicData>
        </a:graphic>
      </p:graphicFrame>
      <p:sp>
        <p:nvSpPr>
          <p:cNvPr id="3" name="Titel 2">
            <a:extLst>
              <a:ext uri="{FF2B5EF4-FFF2-40B4-BE49-F238E27FC236}">
                <a16:creationId xmlns:a16="http://schemas.microsoft.com/office/drawing/2014/main" id="{D96474CB-3F3F-43AB-8AFE-77B0E1D86A24}"/>
              </a:ext>
            </a:extLst>
          </p:cNvPr>
          <p:cNvSpPr>
            <a:spLocks noGrp="1"/>
          </p:cNvSpPr>
          <p:nvPr>
            <p:ph type="title"/>
          </p:nvPr>
        </p:nvSpPr>
        <p:spPr/>
        <p:txBody>
          <a:bodyPr/>
          <a:lstStyle/>
          <a:p>
            <a:r>
              <a:rPr lang="de-DE" dirty="0" err="1"/>
              <a:t>Neph</a:t>
            </a:r>
            <a:r>
              <a:rPr lang="de-DE" dirty="0"/>
              <a:t> – Alert: Häufigkeiten</a:t>
            </a:r>
          </a:p>
        </p:txBody>
      </p:sp>
      <p:sp>
        <p:nvSpPr>
          <p:cNvPr id="2" name="Textfeld 1">
            <a:extLst>
              <a:ext uri="{FF2B5EF4-FFF2-40B4-BE49-F238E27FC236}">
                <a16:creationId xmlns:a16="http://schemas.microsoft.com/office/drawing/2014/main" id="{19964BAA-74DF-4492-AEF4-981D9505C6B9}"/>
              </a:ext>
            </a:extLst>
          </p:cNvPr>
          <p:cNvSpPr txBox="1"/>
          <p:nvPr/>
        </p:nvSpPr>
        <p:spPr>
          <a:xfrm>
            <a:off x="971600" y="4149080"/>
            <a:ext cx="2694549" cy="1675395"/>
          </a:xfrm>
          <a:prstGeom prst="rect">
            <a:avLst/>
          </a:prstGeom>
          <a:solidFill>
            <a:schemeClr val="accent2">
              <a:lumMod val="40000"/>
              <a:lumOff val="60000"/>
            </a:schemeClr>
          </a:solidFill>
          <a:ln>
            <a:solidFill>
              <a:srgbClr val="FF0000"/>
            </a:solidFill>
          </a:ln>
        </p:spPr>
        <p:txBody>
          <a:bodyPr wrap="square" rtlCol="0">
            <a:spAutoFit/>
          </a:bodyPr>
          <a:lstStyle/>
          <a:p>
            <a:pPr algn="ctr"/>
            <a:r>
              <a:rPr lang="de-DE" sz="3200" b="1" dirty="0"/>
              <a:t>~ 5 % der stationären Patienten</a:t>
            </a:r>
          </a:p>
        </p:txBody>
      </p:sp>
    </p:spTree>
    <p:extLst>
      <p:ext uri="{BB962C8B-B14F-4D97-AF65-F5344CB8AC3E}">
        <p14:creationId xmlns:p14="http://schemas.microsoft.com/office/powerpoint/2010/main" val="424329899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e-DE" b="1" dirty="0"/>
            </a:br>
            <a:r>
              <a:rPr lang="de-DE" b="1" dirty="0"/>
              <a:t>zeitliche Dynamik</a:t>
            </a:r>
          </a:p>
        </p:txBody>
      </p:sp>
      <p:cxnSp>
        <p:nvCxnSpPr>
          <p:cNvPr id="7" name="Gerader Verbinder 6"/>
          <p:cNvCxnSpPr/>
          <p:nvPr/>
        </p:nvCxnSpPr>
        <p:spPr bwMode="auto">
          <a:xfrm flipH="1">
            <a:off x="1625951" y="1187669"/>
            <a:ext cx="3152" cy="4928596"/>
          </a:xfrm>
          <a:prstGeom prst="line">
            <a:avLst/>
          </a:prstGeom>
          <a:solidFill>
            <a:srgbClr val="FDF0C3"/>
          </a:solidFill>
          <a:ln w="63500" cap="flat" cmpd="sng" algn="ctr">
            <a:solidFill>
              <a:schemeClr val="accent1"/>
            </a:solidFill>
            <a:prstDash val="solid"/>
            <a:round/>
            <a:headEnd type="triangle" w="med" len="med"/>
            <a:tailEnd type="none" w="med" len="med"/>
          </a:ln>
          <a:effectLst/>
        </p:spPr>
      </p:cxnSp>
      <p:cxnSp>
        <p:nvCxnSpPr>
          <p:cNvPr id="9" name="Gerader Verbinder 8"/>
          <p:cNvCxnSpPr/>
          <p:nvPr/>
        </p:nvCxnSpPr>
        <p:spPr bwMode="auto">
          <a:xfrm>
            <a:off x="1601528" y="6109240"/>
            <a:ext cx="6600497" cy="0"/>
          </a:xfrm>
          <a:prstGeom prst="line">
            <a:avLst/>
          </a:prstGeom>
          <a:solidFill>
            <a:srgbClr val="FDF0C3"/>
          </a:solidFill>
          <a:ln w="63500" cap="flat" cmpd="sng" algn="ctr">
            <a:solidFill>
              <a:schemeClr val="accent1"/>
            </a:solidFill>
            <a:prstDash val="solid"/>
            <a:round/>
            <a:headEnd type="none" w="med" len="med"/>
            <a:tailEnd type="triangle" w="med" len="med"/>
          </a:ln>
          <a:effectLst/>
        </p:spPr>
      </p:cxnSp>
      <p:sp>
        <p:nvSpPr>
          <p:cNvPr id="13" name="Textfeld 12"/>
          <p:cNvSpPr txBox="1"/>
          <p:nvPr/>
        </p:nvSpPr>
        <p:spPr>
          <a:xfrm>
            <a:off x="420629" y="1330507"/>
            <a:ext cx="579005" cy="461665"/>
          </a:xfrm>
          <a:prstGeom prst="rect">
            <a:avLst/>
          </a:prstGeom>
          <a:noFill/>
        </p:spPr>
        <p:txBody>
          <a:bodyPr wrap="none" rtlCol="0">
            <a:spAutoFit/>
          </a:bodyPr>
          <a:lstStyle/>
          <a:p>
            <a:r>
              <a:rPr lang="de-DE" sz="2400" b="1" dirty="0"/>
              <a:t>Na</a:t>
            </a:r>
          </a:p>
        </p:txBody>
      </p:sp>
      <p:cxnSp>
        <p:nvCxnSpPr>
          <p:cNvPr id="16" name="Gerader Verbinder 15"/>
          <p:cNvCxnSpPr/>
          <p:nvPr/>
        </p:nvCxnSpPr>
        <p:spPr bwMode="auto">
          <a:xfrm>
            <a:off x="1362595" y="2151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18" name="Gerader Verbinder 17"/>
          <p:cNvCxnSpPr/>
          <p:nvPr/>
        </p:nvCxnSpPr>
        <p:spPr bwMode="auto">
          <a:xfrm>
            <a:off x="1370215" y="2303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19" name="Gerader Verbinder 18"/>
          <p:cNvCxnSpPr/>
          <p:nvPr/>
        </p:nvCxnSpPr>
        <p:spPr bwMode="auto">
          <a:xfrm>
            <a:off x="1362595" y="24558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0" name="Gerader Verbinder 19"/>
          <p:cNvCxnSpPr/>
          <p:nvPr/>
        </p:nvCxnSpPr>
        <p:spPr bwMode="auto">
          <a:xfrm>
            <a:off x="1362595" y="2608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1" name="Gerader Verbinder 20"/>
          <p:cNvCxnSpPr/>
          <p:nvPr/>
        </p:nvCxnSpPr>
        <p:spPr bwMode="auto">
          <a:xfrm>
            <a:off x="1354975" y="2760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2" name="Gerader Verbinder 21"/>
          <p:cNvCxnSpPr/>
          <p:nvPr/>
        </p:nvCxnSpPr>
        <p:spPr bwMode="auto">
          <a:xfrm>
            <a:off x="1354975" y="2913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3" name="Gerader Verbinder 22"/>
          <p:cNvCxnSpPr/>
          <p:nvPr/>
        </p:nvCxnSpPr>
        <p:spPr bwMode="auto">
          <a:xfrm>
            <a:off x="1347355" y="3065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4" name="Gerader Verbinder 23"/>
          <p:cNvCxnSpPr/>
          <p:nvPr/>
        </p:nvCxnSpPr>
        <p:spPr bwMode="auto">
          <a:xfrm>
            <a:off x="1354975" y="32178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5" name="Gerader Verbinder 24"/>
          <p:cNvCxnSpPr/>
          <p:nvPr/>
        </p:nvCxnSpPr>
        <p:spPr bwMode="auto">
          <a:xfrm>
            <a:off x="1354975" y="2303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6" name="Gerader Verbinder 25"/>
          <p:cNvCxnSpPr/>
          <p:nvPr/>
        </p:nvCxnSpPr>
        <p:spPr bwMode="auto">
          <a:xfrm>
            <a:off x="1362595" y="1699130"/>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27" name="Gerader Verbinder 26"/>
          <p:cNvCxnSpPr/>
          <p:nvPr/>
        </p:nvCxnSpPr>
        <p:spPr bwMode="auto">
          <a:xfrm>
            <a:off x="1354975" y="18515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8" name="Gerader Verbinder 27"/>
          <p:cNvCxnSpPr/>
          <p:nvPr/>
        </p:nvCxnSpPr>
        <p:spPr bwMode="auto">
          <a:xfrm>
            <a:off x="1354975" y="20039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9" name="Gerader Verbinder 28"/>
          <p:cNvCxnSpPr/>
          <p:nvPr/>
        </p:nvCxnSpPr>
        <p:spPr bwMode="auto">
          <a:xfrm>
            <a:off x="1347355" y="21563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0" name="Gerader Verbinder 29"/>
          <p:cNvCxnSpPr/>
          <p:nvPr/>
        </p:nvCxnSpPr>
        <p:spPr bwMode="auto">
          <a:xfrm>
            <a:off x="1347355" y="3065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1" name="Gerader Verbinder 30"/>
          <p:cNvCxnSpPr/>
          <p:nvPr/>
        </p:nvCxnSpPr>
        <p:spPr bwMode="auto">
          <a:xfrm>
            <a:off x="1339735" y="3217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32" name="Gerader Verbinder 31"/>
          <p:cNvCxnSpPr/>
          <p:nvPr/>
        </p:nvCxnSpPr>
        <p:spPr bwMode="auto">
          <a:xfrm>
            <a:off x="1347355" y="3370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3" name="Gerader Verbinder 32"/>
          <p:cNvCxnSpPr/>
          <p:nvPr/>
        </p:nvCxnSpPr>
        <p:spPr bwMode="auto">
          <a:xfrm>
            <a:off x="1354975" y="3522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4" name="Gerader Verbinder 33"/>
          <p:cNvCxnSpPr/>
          <p:nvPr/>
        </p:nvCxnSpPr>
        <p:spPr bwMode="auto">
          <a:xfrm>
            <a:off x="1362595" y="3675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5" name="Gerader Verbinder 34"/>
          <p:cNvCxnSpPr/>
          <p:nvPr/>
        </p:nvCxnSpPr>
        <p:spPr bwMode="auto">
          <a:xfrm>
            <a:off x="1354975" y="3827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6" name="Gerader Verbinder 35"/>
          <p:cNvCxnSpPr/>
          <p:nvPr/>
        </p:nvCxnSpPr>
        <p:spPr bwMode="auto">
          <a:xfrm>
            <a:off x="1354975" y="3979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37" name="Gerader Verbinder 36"/>
          <p:cNvCxnSpPr/>
          <p:nvPr/>
        </p:nvCxnSpPr>
        <p:spPr bwMode="auto">
          <a:xfrm>
            <a:off x="1347355" y="4132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8" name="Gerader Verbinder 37"/>
          <p:cNvCxnSpPr/>
          <p:nvPr/>
        </p:nvCxnSpPr>
        <p:spPr bwMode="auto">
          <a:xfrm>
            <a:off x="1347355" y="4284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9" name="Gerader Verbinder 38"/>
          <p:cNvCxnSpPr/>
          <p:nvPr/>
        </p:nvCxnSpPr>
        <p:spPr bwMode="auto">
          <a:xfrm>
            <a:off x="1339735" y="4437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0" name="Gerader Verbinder 39"/>
          <p:cNvCxnSpPr/>
          <p:nvPr/>
        </p:nvCxnSpPr>
        <p:spPr bwMode="auto">
          <a:xfrm>
            <a:off x="1347355" y="4589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1" name="Gerader Verbinder 40"/>
          <p:cNvCxnSpPr/>
          <p:nvPr/>
        </p:nvCxnSpPr>
        <p:spPr bwMode="auto">
          <a:xfrm>
            <a:off x="1347355" y="4741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42" name="Gerader Verbinder 41"/>
          <p:cNvCxnSpPr/>
          <p:nvPr/>
        </p:nvCxnSpPr>
        <p:spPr bwMode="auto">
          <a:xfrm>
            <a:off x="1354975" y="4894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3" name="Gerader Verbinder 42"/>
          <p:cNvCxnSpPr/>
          <p:nvPr/>
        </p:nvCxnSpPr>
        <p:spPr bwMode="auto">
          <a:xfrm>
            <a:off x="1347355" y="5046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4" name="Gerader Verbinder 43"/>
          <p:cNvCxnSpPr/>
          <p:nvPr/>
        </p:nvCxnSpPr>
        <p:spPr bwMode="auto">
          <a:xfrm>
            <a:off x="1347355" y="5199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5" name="Gerader Verbinder 44"/>
          <p:cNvCxnSpPr/>
          <p:nvPr/>
        </p:nvCxnSpPr>
        <p:spPr bwMode="auto">
          <a:xfrm>
            <a:off x="1339735" y="5351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sp>
        <p:nvSpPr>
          <p:cNvPr id="50" name="Textfeld 49"/>
          <p:cNvSpPr txBox="1"/>
          <p:nvPr/>
        </p:nvSpPr>
        <p:spPr>
          <a:xfrm>
            <a:off x="891252" y="2316982"/>
            <a:ext cx="482824" cy="307777"/>
          </a:xfrm>
          <a:prstGeom prst="rect">
            <a:avLst/>
          </a:prstGeom>
          <a:noFill/>
        </p:spPr>
        <p:txBody>
          <a:bodyPr wrap="none" rtlCol="0">
            <a:spAutoFit/>
          </a:bodyPr>
          <a:lstStyle/>
          <a:p>
            <a:r>
              <a:rPr lang="de-DE" dirty="0"/>
              <a:t>135</a:t>
            </a:r>
          </a:p>
        </p:txBody>
      </p:sp>
      <p:sp>
        <p:nvSpPr>
          <p:cNvPr id="51" name="Textfeld 50"/>
          <p:cNvSpPr txBox="1"/>
          <p:nvPr/>
        </p:nvSpPr>
        <p:spPr>
          <a:xfrm>
            <a:off x="846885" y="3071265"/>
            <a:ext cx="482824" cy="307777"/>
          </a:xfrm>
          <a:prstGeom prst="rect">
            <a:avLst/>
          </a:prstGeom>
          <a:noFill/>
        </p:spPr>
        <p:txBody>
          <a:bodyPr wrap="none" rtlCol="0">
            <a:spAutoFit/>
          </a:bodyPr>
          <a:lstStyle/>
          <a:p>
            <a:r>
              <a:rPr lang="de-DE" dirty="0"/>
              <a:t>130</a:t>
            </a:r>
          </a:p>
        </p:txBody>
      </p:sp>
      <p:sp>
        <p:nvSpPr>
          <p:cNvPr id="52" name="Textfeld 51"/>
          <p:cNvSpPr txBox="1"/>
          <p:nvPr/>
        </p:nvSpPr>
        <p:spPr>
          <a:xfrm>
            <a:off x="848815" y="3802397"/>
            <a:ext cx="482824" cy="307777"/>
          </a:xfrm>
          <a:prstGeom prst="rect">
            <a:avLst/>
          </a:prstGeom>
          <a:noFill/>
        </p:spPr>
        <p:txBody>
          <a:bodyPr wrap="none" rtlCol="0">
            <a:spAutoFit/>
          </a:bodyPr>
          <a:lstStyle/>
          <a:p>
            <a:r>
              <a:rPr lang="de-DE" dirty="0"/>
              <a:t>125</a:t>
            </a:r>
          </a:p>
        </p:txBody>
      </p:sp>
      <p:sp>
        <p:nvSpPr>
          <p:cNvPr id="53" name="Textfeld 52"/>
          <p:cNvSpPr txBox="1"/>
          <p:nvPr/>
        </p:nvSpPr>
        <p:spPr>
          <a:xfrm>
            <a:off x="862318" y="4591407"/>
            <a:ext cx="482824" cy="307777"/>
          </a:xfrm>
          <a:prstGeom prst="rect">
            <a:avLst/>
          </a:prstGeom>
          <a:noFill/>
        </p:spPr>
        <p:txBody>
          <a:bodyPr wrap="none" rtlCol="0">
            <a:spAutoFit/>
          </a:bodyPr>
          <a:lstStyle/>
          <a:p>
            <a:r>
              <a:rPr lang="de-DE" dirty="0"/>
              <a:t>120</a:t>
            </a:r>
          </a:p>
        </p:txBody>
      </p:sp>
      <p:sp>
        <p:nvSpPr>
          <p:cNvPr id="54" name="Textfeld 53"/>
          <p:cNvSpPr txBox="1"/>
          <p:nvPr/>
        </p:nvSpPr>
        <p:spPr>
          <a:xfrm>
            <a:off x="852674" y="5345688"/>
            <a:ext cx="469487" cy="307777"/>
          </a:xfrm>
          <a:prstGeom prst="rect">
            <a:avLst/>
          </a:prstGeom>
          <a:noFill/>
        </p:spPr>
        <p:txBody>
          <a:bodyPr wrap="none" rtlCol="0">
            <a:spAutoFit/>
          </a:bodyPr>
          <a:lstStyle/>
          <a:p>
            <a:r>
              <a:rPr lang="de-DE" dirty="0"/>
              <a:t>115</a:t>
            </a:r>
          </a:p>
        </p:txBody>
      </p:sp>
      <p:cxnSp>
        <p:nvCxnSpPr>
          <p:cNvPr id="56" name="Gerader Verbinder 55"/>
          <p:cNvCxnSpPr/>
          <p:nvPr/>
        </p:nvCxnSpPr>
        <p:spPr bwMode="auto">
          <a:xfrm>
            <a:off x="1349283" y="53437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57" name="Gerader Verbinder 56"/>
          <p:cNvCxnSpPr/>
          <p:nvPr/>
        </p:nvCxnSpPr>
        <p:spPr bwMode="auto">
          <a:xfrm>
            <a:off x="1349283" y="5496155"/>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58" name="Gerader Verbinder 57"/>
          <p:cNvCxnSpPr/>
          <p:nvPr/>
        </p:nvCxnSpPr>
        <p:spPr bwMode="auto">
          <a:xfrm>
            <a:off x="1356903" y="56485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59" name="Gerader Verbinder 58"/>
          <p:cNvCxnSpPr/>
          <p:nvPr/>
        </p:nvCxnSpPr>
        <p:spPr bwMode="auto">
          <a:xfrm>
            <a:off x="1349283" y="58009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4" name="Gerader Verbinder 63"/>
          <p:cNvCxnSpPr/>
          <p:nvPr/>
        </p:nvCxnSpPr>
        <p:spPr bwMode="auto">
          <a:xfrm>
            <a:off x="1362595" y="2455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65" name="Gerader Verbinder 64"/>
          <p:cNvCxnSpPr/>
          <p:nvPr/>
        </p:nvCxnSpPr>
        <p:spPr bwMode="auto">
          <a:xfrm>
            <a:off x="1354975" y="2608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6" name="Gerader Verbinder 65"/>
          <p:cNvCxnSpPr/>
          <p:nvPr/>
        </p:nvCxnSpPr>
        <p:spPr bwMode="auto">
          <a:xfrm>
            <a:off x="1354975" y="2760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7" name="Gerader Verbinder 66"/>
          <p:cNvCxnSpPr/>
          <p:nvPr/>
        </p:nvCxnSpPr>
        <p:spPr bwMode="auto">
          <a:xfrm>
            <a:off x="1347355" y="2913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sp>
        <p:nvSpPr>
          <p:cNvPr id="69" name="Textfeld 68"/>
          <p:cNvSpPr txBox="1"/>
          <p:nvPr/>
        </p:nvSpPr>
        <p:spPr>
          <a:xfrm>
            <a:off x="885997" y="1544470"/>
            <a:ext cx="482824" cy="307777"/>
          </a:xfrm>
          <a:prstGeom prst="rect">
            <a:avLst/>
          </a:prstGeom>
          <a:noFill/>
        </p:spPr>
        <p:txBody>
          <a:bodyPr wrap="none" rtlCol="0">
            <a:spAutoFit/>
          </a:bodyPr>
          <a:lstStyle/>
          <a:p>
            <a:r>
              <a:rPr lang="de-DE" dirty="0"/>
              <a:t>140</a:t>
            </a:r>
          </a:p>
        </p:txBody>
      </p:sp>
      <p:grpSp>
        <p:nvGrpSpPr>
          <p:cNvPr id="3" name="Gruppieren 2"/>
          <p:cNvGrpSpPr/>
          <p:nvPr/>
        </p:nvGrpSpPr>
        <p:grpSpPr>
          <a:xfrm>
            <a:off x="1417320" y="5595313"/>
            <a:ext cx="441434" cy="464480"/>
            <a:chOff x="1417320" y="5600393"/>
            <a:chExt cx="441434" cy="464480"/>
          </a:xfrm>
        </p:grpSpPr>
        <p:cxnSp>
          <p:nvCxnSpPr>
            <p:cNvPr id="60" name="Gerader Verbinder 59"/>
            <p:cNvCxnSpPr/>
            <p:nvPr/>
          </p:nvCxnSpPr>
          <p:spPr bwMode="auto">
            <a:xfrm flipV="1">
              <a:off x="1489017" y="563822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74" name="Gerader Verbinder 73"/>
            <p:cNvCxnSpPr/>
            <p:nvPr/>
          </p:nvCxnSpPr>
          <p:spPr bwMode="auto">
            <a:xfrm flipV="1">
              <a:off x="1504781" y="575401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76" name="Gerader Verbinder 75"/>
            <p:cNvCxnSpPr/>
            <p:nvPr/>
          </p:nvCxnSpPr>
          <p:spPr bwMode="auto">
            <a:xfrm flipV="1">
              <a:off x="1417320" y="5600393"/>
              <a:ext cx="441434" cy="464480"/>
            </a:xfrm>
            <a:prstGeom prst="line">
              <a:avLst/>
            </a:prstGeom>
            <a:solidFill>
              <a:srgbClr val="FDF0C3"/>
            </a:solidFill>
            <a:ln w="76200" cap="flat" cmpd="sng" algn="ctr">
              <a:solidFill>
                <a:schemeClr val="bg1"/>
              </a:solidFill>
              <a:prstDash val="solid"/>
              <a:round/>
              <a:headEnd type="none" w="med" len="med"/>
              <a:tailEnd type="none" w="med" len="med"/>
            </a:ln>
            <a:effectLst/>
          </p:spPr>
        </p:cxnSp>
      </p:grpSp>
      <p:cxnSp>
        <p:nvCxnSpPr>
          <p:cNvPr id="63" name="Gerader Verbinder 62"/>
          <p:cNvCxnSpPr/>
          <p:nvPr/>
        </p:nvCxnSpPr>
        <p:spPr bwMode="auto">
          <a:xfrm flipV="1">
            <a:off x="2129097" y="597858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8" name="Gerader Verbinder 67"/>
          <p:cNvCxnSpPr/>
          <p:nvPr/>
        </p:nvCxnSpPr>
        <p:spPr bwMode="auto">
          <a:xfrm flipV="1">
            <a:off x="2241381" y="599277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70" name="Gerader Verbinder 69"/>
          <p:cNvCxnSpPr/>
          <p:nvPr/>
        </p:nvCxnSpPr>
        <p:spPr bwMode="auto">
          <a:xfrm flipV="1">
            <a:off x="2103120" y="5889953"/>
            <a:ext cx="441434" cy="464480"/>
          </a:xfrm>
          <a:prstGeom prst="line">
            <a:avLst/>
          </a:prstGeom>
          <a:solidFill>
            <a:srgbClr val="FDF0C3"/>
          </a:solidFill>
          <a:ln w="76200" cap="flat" cmpd="sng" algn="ctr">
            <a:solidFill>
              <a:schemeClr val="bg1"/>
            </a:solidFill>
            <a:prstDash val="solid"/>
            <a:round/>
            <a:headEnd type="none" w="med" len="med"/>
            <a:tailEnd type="none" w="med" len="med"/>
          </a:ln>
          <a:effectLst/>
        </p:spPr>
      </p:cxnSp>
      <p:grpSp>
        <p:nvGrpSpPr>
          <p:cNvPr id="11" name="Gruppieren 10"/>
          <p:cNvGrpSpPr/>
          <p:nvPr/>
        </p:nvGrpSpPr>
        <p:grpSpPr>
          <a:xfrm>
            <a:off x="2885440" y="1330507"/>
            <a:ext cx="1178560" cy="4788332"/>
            <a:chOff x="2885440" y="1330507"/>
            <a:chExt cx="1178560" cy="4788332"/>
          </a:xfrm>
        </p:grpSpPr>
        <p:cxnSp>
          <p:nvCxnSpPr>
            <p:cNvPr id="8" name="Gerader Verbinder 7"/>
            <p:cNvCxnSpPr/>
            <p:nvPr/>
          </p:nvCxnSpPr>
          <p:spPr bwMode="auto">
            <a:xfrm>
              <a:off x="4064000" y="1330507"/>
              <a:ext cx="0" cy="4757852"/>
            </a:xfrm>
            <a:prstGeom prst="line">
              <a:avLst/>
            </a:prstGeom>
            <a:solidFill>
              <a:srgbClr val="FDF0C3"/>
            </a:solidFill>
            <a:ln w="38100" cap="flat" cmpd="sng" algn="ctr">
              <a:solidFill>
                <a:schemeClr val="accent1"/>
              </a:solidFill>
              <a:prstDash val="sysDot"/>
              <a:round/>
              <a:headEnd type="none" w="med" len="med"/>
              <a:tailEnd type="none" w="med" len="med"/>
            </a:ln>
            <a:effectLst/>
          </p:spPr>
        </p:cxnSp>
        <p:sp>
          <p:nvSpPr>
            <p:cNvPr id="10" name="Rechteck 9"/>
            <p:cNvSpPr/>
            <p:nvPr/>
          </p:nvSpPr>
          <p:spPr bwMode="auto">
            <a:xfrm>
              <a:off x="2905760" y="1422400"/>
              <a:ext cx="1127760" cy="4655799"/>
            </a:xfrm>
            <a:prstGeom prst="rect">
              <a:avLst/>
            </a:prstGeom>
            <a:solidFill>
              <a:srgbClr val="FF0000">
                <a:alpha val="4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28" charset="-128"/>
              </a:endParaRPr>
            </a:p>
          </p:txBody>
        </p:sp>
        <p:cxnSp>
          <p:nvCxnSpPr>
            <p:cNvPr id="73" name="Gerader Verbinder 72"/>
            <p:cNvCxnSpPr/>
            <p:nvPr/>
          </p:nvCxnSpPr>
          <p:spPr bwMode="auto">
            <a:xfrm>
              <a:off x="2885440" y="1360987"/>
              <a:ext cx="0" cy="4757852"/>
            </a:xfrm>
            <a:prstGeom prst="line">
              <a:avLst/>
            </a:prstGeom>
            <a:solidFill>
              <a:srgbClr val="FDF0C3"/>
            </a:solidFill>
            <a:ln w="38100" cap="flat" cmpd="sng" algn="ctr">
              <a:solidFill>
                <a:schemeClr val="accent1"/>
              </a:solidFill>
              <a:prstDash val="sysDot"/>
              <a:round/>
              <a:headEnd type="none" w="med" len="med"/>
              <a:tailEnd type="none" w="med" len="med"/>
            </a:ln>
            <a:effectLst/>
          </p:spPr>
        </p:cxnSp>
      </p:grpSp>
      <p:sp>
        <p:nvSpPr>
          <p:cNvPr id="75" name="Stern mit 5 Zacken 74"/>
          <p:cNvSpPr/>
          <p:nvPr/>
        </p:nvSpPr>
        <p:spPr bwMode="auto">
          <a:xfrm>
            <a:off x="3870960" y="3781752"/>
            <a:ext cx="381000" cy="313569"/>
          </a:xfrm>
          <a:prstGeom prst="star5">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
        <p:nvSpPr>
          <p:cNvPr id="6" name="Rechteck 5"/>
          <p:cNvSpPr/>
          <p:nvPr/>
        </p:nvSpPr>
        <p:spPr>
          <a:xfrm>
            <a:off x="3033962" y="1433397"/>
            <a:ext cx="894797" cy="830997"/>
          </a:xfrm>
          <a:prstGeom prst="rect">
            <a:avLst/>
          </a:prstGeom>
        </p:spPr>
        <p:txBody>
          <a:bodyPr wrap="none">
            <a:spAutoFit/>
          </a:bodyPr>
          <a:lstStyle/>
          <a:p>
            <a:r>
              <a:rPr lang="de-DE" sz="2400" b="1" dirty="0">
                <a:solidFill>
                  <a:srgbClr val="FF0000"/>
                </a:solidFill>
                <a:latin typeface="Arial" charset="0"/>
                <a:ea typeface="ＭＳ Ｐゴシック" pitchFamily="28" charset="-128"/>
              </a:rPr>
              <a:t>akut</a:t>
            </a:r>
          </a:p>
          <a:p>
            <a:r>
              <a:rPr lang="de-DE" sz="2400" b="1" dirty="0">
                <a:solidFill>
                  <a:srgbClr val="FF0000"/>
                </a:solidFill>
                <a:latin typeface="Arial" charset="0"/>
                <a:ea typeface="ＭＳ Ｐゴシック" pitchFamily="28" charset="-128"/>
              </a:rPr>
              <a:t>&lt;48h</a:t>
            </a:r>
            <a:endParaRPr lang="de-DE" sz="2400" b="1" dirty="0">
              <a:solidFill>
                <a:srgbClr val="FF0000"/>
              </a:solidFill>
            </a:endParaRPr>
          </a:p>
        </p:txBody>
      </p:sp>
      <p:grpSp>
        <p:nvGrpSpPr>
          <p:cNvPr id="55" name="Gruppieren 54"/>
          <p:cNvGrpSpPr/>
          <p:nvPr/>
        </p:nvGrpSpPr>
        <p:grpSpPr>
          <a:xfrm>
            <a:off x="3011103" y="2259768"/>
            <a:ext cx="930977" cy="1510852"/>
            <a:chOff x="3011103" y="2259768"/>
            <a:chExt cx="930977" cy="1510852"/>
          </a:xfrm>
        </p:grpSpPr>
        <p:sp>
          <p:nvSpPr>
            <p:cNvPr id="71" name="Stern mit 5 Zacken 70"/>
            <p:cNvSpPr/>
            <p:nvPr/>
          </p:nvSpPr>
          <p:spPr bwMode="auto">
            <a:xfrm>
              <a:off x="3011103" y="2259768"/>
              <a:ext cx="381000" cy="313569"/>
            </a:xfrm>
            <a:prstGeom prst="star5">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cxnSp>
          <p:nvCxnSpPr>
            <p:cNvPr id="15" name="Gerade Verbindung mit Pfeil 14"/>
            <p:cNvCxnSpPr/>
            <p:nvPr/>
          </p:nvCxnSpPr>
          <p:spPr bwMode="auto">
            <a:xfrm>
              <a:off x="3329940" y="2658612"/>
              <a:ext cx="612140" cy="1112008"/>
            </a:xfrm>
            <a:prstGeom prst="straightConnector1">
              <a:avLst/>
            </a:prstGeom>
            <a:solidFill>
              <a:srgbClr val="FDF0C3"/>
            </a:solidFill>
            <a:ln w="63500" cap="flat" cmpd="sng" algn="ctr">
              <a:solidFill>
                <a:srgbClr val="FF0000"/>
              </a:solidFill>
              <a:prstDash val="solid"/>
              <a:round/>
              <a:headEnd type="none" w="med" len="med"/>
              <a:tailEnd type="triangle"/>
            </a:ln>
            <a:effectLst/>
          </p:spPr>
        </p:cxnSp>
      </p:grpSp>
      <p:grpSp>
        <p:nvGrpSpPr>
          <p:cNvPr id="49" name="Gruppieren 48"/>
          <p:cNvGrpSpPr/>
          <p:nvPr/>
        </p:nvGrpSpPr>
        <p:grpSpPr>
          <a:xfrm>
            <a:off x="1898134" y="2259761"/>
            <a:ext cx="1861066" cy="1521991"/>
            <a:chOff x="1898134" y="2259761"/>
            <a:chExt cx="1861066" cy="1521991"/>
          </a:xfrm>
        </p:grpSpPr>
        <p:sp>
          <p:nvSpPr>
            <p:cNvPr id="72" name="Stern mit 5 Zacken 71"/>
            <p:cNvSpPr/>
            <p:nvPr/>
          </p:nvSpPr>
          <p:spPr bwMode="auto">
            <a:xfrm>
              <a:off x="1898134" y="2259761"/>
              <a:ext cx="381000" cy="313569"/>
            </a:xfrm>
            <a:prstGeom prst="star5">
              <a:avLst/>
            </a:prstGeom>
            <a:solidFill>
              <a:srgbClr val="7030A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accent1">
                    <a:lumMod val="50000"/>
                    <a:lumOff val="50000"/>
                  </a:schemeClr>
                </a:solidFill>
                <a:effectLst/>
                <a:latin typeface="Arial" charset="0"/>
                <a:ea typeface="ＭＳ Ｐゴシック" pitchFamily="28" charset="-128"/>
              </a:endParaRPr>
            </a:p>
          </p:txBody>
        </p:sp>
        <p:cxnSp>
          <p:nvCxnSpPr>
            <p:cNvPr id="81" name="Gerade Verbindung mit Pfeil 80"/>
            <p:cNvCxnSpPr/>
            <p:nvPr/>
          </p:nvCxnSpPr>
          <p:spPr bwMode="auto">
            <a:xfrm>
              <a:off x="2279134" y="2608273"/>
              <a:ext cx="1480066" cy="1173479"/>
            </a:xfrm>
            <a:prstGeom prst="straightConnector1">
              <a:avLst/>
            </a:prstGeom>
            <a:solidFill>
              <a:srgbClr val="FDF0C3"/>
            </a:solidFill>
            <a:ln w="63500" cap="flat" cmpd="sng" algn="ctr">
              <a:solidFill>
                <a:srgbClr val="7030A0"/>
              </a:solidFill>
              <a:prstDash val="solid"/>
              <a:round/>
              <a:headEnd type="none" w="med" len="med"/>
              <a:tailEnd type="triangle"/>
            </a:ln>
            <a:effectLst/>
          </p:spPr>
        </p:cxnSp>
      </p:grpSp>
      <p:grpSp>
        <p:nvGrpSpPr>
          <p:cNvPr id="91" name="Gruppieren 90"/>
          <p:cNvGrpSpPr/>
          <p:nvPr/>
        </p:nvGrpSpPr>
        <p:grpSpPr>
          <a:xfrm>
            <a:off x="1888629" y="3574635"/>
            <a:ext cx="1779131" cy="348385"/>
            <a:chOff x="1888629" y="3574635"/>
            <a:chExt cx="1779131" cy="348385"/>
          </a:xfrm>
        </p:grpSpPr>
        <p:sp>
          <p:nvSpPr>
            <p:cNvPr id="77" name="Stern mit 5 Zacken 76"/>
            <p:cNvSpPr/>
            <p:nvPr/>
          </p:nvSpPr>
          <p:spPr bwMode="auto">
            <a:xfrm>
              <a:off x="1888629" y="3574635"/>
              <a:ext cx="381000" cy="313569"/>
            </a:xfrm>
            <a:prstGeom prst="star5">
              <a:avLst/>
            </a:prstGeom>
            <a:solidFill>
              <a:srgbClr val="0070C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accent1">
                    <a:lumMod val="50000"/>
                    <a:lumOff val="50000"/>
                  </a:schemeClr>
                </a:solidFill>
                <a:effectLst/>
                <a:latin typeface="Arial" charset="0"/>
                <a:ea typeface="ＭＳ Ｐゴシック" pitchFamily="28" charset="-128"/>
              </a:endParaRPr>
            </a:p>
          </p:txBody>
        </p:sp>
        <p:cxnSp>
          <p:nvCxnSpPr>
            <p:cNvPr id="82" name="Gerade Verbindung mit Pfeil 81"/>
            <p:cNvCxnSpPr/>
            <p:nvPr/>
          </p:nvCxnSpPr>
          <p:spPr bwMode="auto">
            <a:xfrm>
              <a:off x="2376763" y="3781752"/>
              <a:ext cx="1290997" cy="141268"/>
            </a:xfrm>
            <a:prstGeom prst="straightConnector1">
              <a:avLst/>
            </a:prstGeom>
            <a:solidFill>
              <a:srgbClr val="FDF0C3"/>
            </a:solidFill>
            <a:ln w="63500" cap="flat" cmpd="sng" algn="ctr">
              <a:solidFill>
                <a:srgbClr val="0070C0"/>
              </a:solidFill>
              <a:prstDash val="solid"/>
              <a:round/>
              <a:headEnd type="none" w="med" len="med"/>
              <a:tailEnd type="triangle"/>
            </a:ln>
            <a:effectLst/>
          </p:spPr>
        </p:cxnSp>
      </p:grpSp>
      <p:grpSp>
        <p:nvGrpSpPr>
          <p:cNvPr id="92" name="Gruppieren 91"/>
          <p:cNvGrpSpPr/>
          <p:nvPr/>
        </p:nvGrpSpPr>
        <p:grpSpPr>
          <a:xfrm>
            <a:off x="1940560" y="4075420"/>
            <a:ext cx="1818640" cy="853021"/>
            <a:chOff x="1940560" y="4075420"/>
            <a:chExt cx="1818640" cy="853021"/>
          </a:xfrm>
        </p:grpSpPr>
        <p:sp>
          <p:nvSpPr>
            <p:cNvPr id="78" name="Stern mit 5 Zacken 77"/>
            <p:cNvSpPr/>
            <p:nvPr/>
          </p:nvSpPr>
          <p:spPr bwMode="auto">
            <a:xfrm>
              <a:off x="1940560" y="4614872"/>
              <a:ext cx="381000" cy="313569"/>
            </a:xfrm>
            <a:prstGeom prst="star5">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cxnSp>
          <p:nvCxnSpPr>
            <p:cNvPr id="83" name="Gerade Verbindung mit Pfeil 82"/>
            <p:cNvCxnSpPr/>
            <p:nvPr/>
          </p:nvCxnSpPr>
          <p:spPr bwMode="auto">
            <a:xfrm flipV="1">
              <a:off x="2321560" y="4075420"/>
              <a:ext cx="1437640" cy="539452"/>
            </a:xfrm>
            <a:prstGeom prst="straightConnector1">
              <a:avLst/>
            </a:prstGeom>
            <a:solidFill>
              <a:srgbClr val="FDF0C3"/>
            </a:solidFill>
            <a:ln w="63500" cap="flat" cmpd="sng" algn="ctr">
              <a:solidFill>
                <a:srgbClr val="FFC000"/>
              </a:solidFill>
              <a:prstDash val="solid"/>
              <a:round/>
              <a:headEnd type="none" w="med" len="med"/>
              <a:tailEnd type="triangle"/>
            </a:ln>
            <a:effectLst/>
          </p:spPr>
        </p:cxnSp>
      </p:grpSp>
      <p:sp>
        <p:nvSpPr>
          <p:cNvPr id="94" name="Rechteck 93"/>
          <p:cNvSpPr/>
          <p:nvPr/>
        </p:nvSpPr>
        <p:spPr>
          <a:xfrm>
            <a:off x="4251960" y="1422400"/>
            <a:ext cx="4572000" cy="3697422"/>
          </a:xfrm>
          <a:prstGeom prst="rect">
            <a:avLst/>
          </a:prstGeom>
        </p:spPr>
        <p:txBody>
          <a:bodyPr>
            <a:spAutoFit/>
          </a:bodyPr>
          <a:lstStyle/>
          <a:p>
            <a:pPr marL="342900" indent="-342900">
              <a:buFont typeface="+mj-lt"/>
              <a:buAutoNum type="arabicPeriod"/>
            </a:pPr>
            <a:r>
              <a:rPr lang="en-GB" b="1" dirty="0" err="1"/>
              <a:t>Akute</a:t>
            </a:r>
            <a:r>
              <a:rPr lang="en-GB" b="1" dirty="0"/>
              <a:t> </a:t>
            </a:r>
            <a:r>
              <a:rPr lang="de-DE" b="1" dirty="0" err="1"/>
              <a:t>Hyponatriämie</a:t>
            </a:r>
            <a:r>
              <a:rPr lang="de-DE" b="1" dirty="0"/>
              <a:t> </a:t>
            </a:r>
          </a:p>
          <a:p>
            <a:pPr lvl="1"/>
            <a:r>
              <a:rPr lang="en-GB" dirty="0">
                <a:sym typeface="Wingdings" panose="05000000000000000000" pitchFamily="2" charset="2"/>
              </a:rPr>
              <a:t> </a:t>
            </a:r>
            <a:r>
              <a:rPr lang="en-GB" dirty="0" err="1"/>
              <a:t>Dauer</a:t>
            </a:r>
            <a:r>
              <a:rPr lang="en-GB" dirty="0"/>
              <a:t> </a:t>
            </a:r>
            <a:r>
              <a:rPr lang="en-GB" dirty="0" err="1"/>
              <a:t>kleiner</a:t>
            </a:r>
            <a:r>
              <a:rPr lang="en-GB" dirty="0"/>
              <a:t> 48 h</a:t>
            </a:r>
          </a:p>
          <a:p>
            <a:pPr marL="342900" indent="-342900">
              <a:buFont typeface="+mj-lt"/>
              <a:buAutoNum type="arabicPeriod"/>
            </a:pPr>
            <a:endParaRPr lang="de-DE" dirty="0"/>
          </a:p>
          <a:p>
            <a:pPr marL="342900" indent="-342900">
              <a:buFont typeface="+mj-lt"/>
              <a:buAutoNum type="arabicPeriod"/>
            </a:pPr>
            <a:r>
              <a:rPr lang="pl-PL" b="1" dirty="0"/>
              <a:t>Chroni</a:t>
            </a:r>
            <a:r>
              <a:rPr lang="de-DE" b="1" dirty="0" err="1"/>
              <a:t>sche</a:t>
            </a:r>
            <a:r>
              <a:rPr lang="de-DE" b="1" dirty="0"/>
              <a:t> </a:t>
            </a:r>
            <a:r>
              <a:rPr lang="de-DE" b="1" dirty="0" err="1"/>
              <a:t>Hyponatriämie</a:t>
            </a:r>
            <a:r>
              <a:rPr lang="de-DE" b="1" dirty="0"/>
              <a:t> </a:t>
            </a:r>
          </a:p>
          <a:p>
            <a:pPr marL="742950" lvl="1" indent="-285750">
              <a:buFont typeface="Wingdings" panose="05000000000000000000" pitchFamily="2" charset="2"/>
              <a:buChar char="à"/>
            </a:pPr>
            <a:r>
              <a:rPr lang="de-DE" dirty="0"/>
              <a:t>Dauer &gt; 48 </a:t>
            </a:r>
            <a:r>
              <a:rPr lang="en-GB" dirty="0"/>
              <a:t>h und </a:t>
            </a:r>
          </a:p>
          <a:p>
            <a:pPr marL="742950" lvl="1" indent="-285750">
              <a:buFont typeface="Wingdings" panose="05000000000000000000" pitchFamily="2" charset="2"/>
              <a:buChar char="à"/>
            </a:pPr>
            <a:r>
              <a:rPr lang="en-GB" dirty="0" err="1"/>
              <a:t>bei</a:t>
            </a:r>
            <a:r>
              <a:rPr lang="en-GB" dirty="0"/>
              <a:t> </a:t>
            </a:r>
            <a:r>
              <a:rPr lang="en-GB" dirty="0" err="1"/>
              <a:t>unklarer</a:t>
            </a:r>
            <a:r>
              <a:rPr lang="en-GB" dirty="0"/>
              <a:t> Dauer, </a:t>
            </a:r>
            <a:r>
              <a:rPr lang="en-GB" dirty="0" err="1"/>
              <a:t>sofern</a:t>
            </a:r>
            <a:r>
              <a:rPr lang="en-GB" dirty="0"/>
              <a:t> </a:t>
            </a:r>
            <a:r>
              <a:rPr lang="en-GB" dirty="0" err="1"/>
              <a:t>nicht</a:t>
            </a:r>
            <a:r>
              <a:rPr lang="en-GB" dirty="0"/>
              <a:t> </a:t>
            </a:r>
            <a:r>
              <a:rPr lang="en-GB" dirty="0" err="1"/>
              <a:t>eindeutige</a:t>
            </a:r>
            <a:r>
              <a:rPr lang="en-GB" dirty="0"/>
              <a:t> </a:t>
            </a:r>
            <a:r>
              <a:rPr lang="en-GB" dirty="0" err="1"/>
              <a:t>Hinweise</a:t>
            </a:r>
            <a:r>
              <a:rPr lang="en-GB" dirty="0"/>
              <a:t> auf eine </a:t>
            </a:r>
            <a:r>
              <a:rPr lang="en-GB" dirty="0" err="1"/>
              <a:t>akute</a:t>
            </a:r>
            <a:r>
              <a:rPr lang="en-GB" dirty="0"/>
              <a:t> </a:t>
            </a:r>
            <a:r>
              <a:rPr lang="en-GB" dirty="0" err="1"/>
              <a:t>Genese</a:t>
            </a:r>
            <a:r>
              <a:rPr lang="en-GB" dirty="0"/>
              <a:t> </a:t>
            </a:r>
            <a:r>
              <a:rPr lang="en-GB" dirty="0" err="1"/>
              <a:t>deuten</a:t>
            </a:r>
            <a:endParaRPr lang="en-GB" dirty="0"/>
          </a:p>
          <a:p>
            <a:pPr marL="742950" lvl="1" indent="-285750">
              <a:buFont typeface="Wingdings" panose="05000000000000000000" pitchFamily="2" charset="2"/>
              <a:buChar char="à"/>
            </a:pPr>
            <a:endParaRPr lang="en-GB" dirty="0"/>
          </a:p>
          <a:p>
            <a:pPr marL="342900" indent="-342900">
              <a:buFont typeface="+mj-lt"/>
              <a:buAutoNum type="arabicPeriod"/>
            </a:pPr>
            <a:r>
              <a:rPr lang="en-GB" b="1" dirty="0" err="1"/>
              <a:t>Keine</a:t>
            </a:r>
            <a:r>
              <a:rPr lang="en-GB" b="1" dirty="0"/>
              <a:t> negative </a:t>
            </a:r>
            <a:r>
              <a:rPr lang="en-GB" b="1" dirty="0" err="1"/>
              <a:t>Dynamik</a:t>
            </a:r>
            <a:endParaRPr lang="en-GB" b="1" dirty="0"/>
          </a:p>
        </p:txBody>
      </p:sp>
      <p:sp>
        <p:nvSpPr>
          <p:cNvPr id="97" name="Rechteck 96"/>
          <p:cNvSpPr/>
          <p:nvPr/>
        </p:nvSpPr>
        <p:spPr bwMode="auto">
          <a:xfrm>
            <a:off x="1647543" y="1432560"/>
            <a:ext cx="1217577" cy="4655799"/>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28" charset="-128"/>
            </a:endParaRPr>
          </a:p>
        </p:txBody>
      </p:sp>
      <p:sp>
        <p:nvSpPr>
          <p:cNvPr id="99" name="Textfeld 98"/>
          <p:cNvSpPr txBox="1"/>
          <p:nvPr/>
        </p:nvSpPr>
        <p:spPr>
          <a:xfrm>
            <a:off x="1666240" y="1556407"/>
            <a:ext cx="1300356" cy="646331"/>
          </a:xfrm>
          <a:prstGeom prst="rect">
            <a:avLst/>
          </a:prstGeom>
          <a:noFill/>
        </p:spPr>
        <p:txBody>
          <a:bodyPr wrap="none" rtlCol="0">
            <a:spAutoFit/>
          </a:bodyPr>
          <a:lstStyle/>
          <a:p>
            <a:r>
              <a:rPr lang="de-DE" sz="1800" dirty="0"/>
              <a:t>Unklar und</a:t>
            </a:r>
          </a:p>
          <a:p>
            <a:r>
              <a:rPr lang="de-DE" sz="1800" dirty="0"/>
              <a:t>&gt; 48 h</a:t>
            </a:r>
          </a:p>
        </p:txBody>
      </p:sp>
      <p:pic>
        <p:nvPicPr>
          <p:cNvPr id="100" name="Picture 2"/>
          <p:cNvPicPr>
            <a:picLocks noGrp="1" noChangeAspect="1" noChangeArrowheads="1"/>
          </p:cNvPicPr>
          <p:nvPr>
            <p:ph idx="1"/>
          </p:nvPr>
        </p:nvPicPr>
        <p:blipFill>
          <a:blip r:embed="rId3" cstate="print"/>
          <a:srcRect l="7560" t="25200" r="51333" b="26081"/>
          <a:stretch>
            <a:fillRect/>
          </a:stretch>
        </p:blipFill>
        <p:spPr bwMode="auto">
          <a:xfrm>
            <a:off x="4239950" y="2404092"/>
            <a:ext cx="4436612" cy="2957717"/>
          </a:xfrm>
          <a:prstGeom prst="rect">
            <a:avLst/>
          </a:prstGeom>
          <a:noFill/>
          <a:ln w="9525">
            <a:noFill/>
            <a:miter lim="800000"/>
            <a:headEnd/>
            <a:tailEnd/>
          </a:ln>
        </p:spPr>
      </p:pic>
      <p:grpSp>
        <p:nvGrpSpPr>
          <p:cNvPr id="101" name="Gruppieren 100"/>
          <p:cNvGrpSpPr/>
          <p:nvPr/>
        </p:nvGrpSpPr>
        <p:grpSpPr>
          <a:xfrm>
            <a:off x="3685312" y="6246591"/>
            <a:ext cx="3767008" cy="503567"/>
            <a:chOff x="4984120" y="6246591"/>
            <a:chExt cx="3767008" cy="503567"/>
          </a:xfrm>
        </p:grpSpPr>
        <p:pic>
          <p:nvPicPr>
            <p:cNvPr id="102" name="Afbeelding 6" descr="ESICM 1920x1080.jpg"/>
            <p:cNvPicPr>
              <a:picLocks noChangeAspect="1"/>
            </p:cNvPicPr>
            <p:nvPr/>
          </p:nvPicPr>
          <p:blipFill>
            <a:blip r:embed="rId4" cstate="print"/>
            <a:stretch>
              <a:fillRect/>
            </a:stretch>
          </p:blipFill>
          <p:spPr>
            <a:xfrm>
              <a:off x="6155804" y="6246591"/>
              <a:ext cx="895230" cy="503567"/>
            </a:xfrm>
            <a:prstGeom prst="rect">
              <a:avLst/>
            </a:prstGeom>
          </p:spPr>
        </p:pic>
        <p:pic>
          <p:nvPicPr>
            <p:cNvPr id="103" name="Afbeelding 7" descr="ERBP 2011 Press+.tif"/>
            <p:cNvPicPr>
              <a:picLocks noChangeAspect="1"/>
            </p:cNvPicPr>
            <p:nvPr/>
          </p:nvPicPr>
          <p:blipFill>
            <a:blip r:embed="rId5" cstate="print"/>
            <a:stretch>
              <a:fillRect/>
            </a:stretch>
          </p:blipFill>
          <p:spPr>
            <a:xfrm>
              <a:off x="4984120" y="6275703"/>
              <a:ext cx="1314472" cy="465665"/>
            </a:xfrm>
            <a:prstGeom prst="rect">
              <a:avLst/>
            </a:prstGeom>
          </p:spPr>
        </p:pic>
        <p:pic>
          <p:nvPicPr>
            <p:cNvPr id="104" name="Afbeelding 8" descr="ESE Logo B block.jpg"/>
            <p:cNvPicPr>
              <a:picLocks noChangeAspect="1"/>
            </p:cNvPicPr>
            <p:nvPr/>
          </p:nvPicPr>
          <p:blipFill>
            <a:blip r:embed="rId6" cstate="print"/>
            <a:stretch>
              <a:fillRect/>
            </a:stretch>
          </p:blipFill>
          <p:spPr>
            <a:xfrm>
              <a:off x="6950928" y="6277876"/>
              <a:ext cx="1800200" cy="463492"/>
            </a:xfrm>
            <a:prstGeom prst="rect">
              <a:avLst/>
            </a:prstGeom>
          </p:spPr>
        </p:pic>
      </p:grpSp>
      <p:sp>
        <p:nvSpPr>
          <p:cNvPr id="105" name="Textfeld 104"/>
          <p:cNvSpPr txBox="1"/>
          <p:nvPr/>
        </p:nvSpPr>
        <p:spPr>
          <a:xfrm>
            <a:off x="8168752" y="5568818"/>
            <a:ext cx="731290" cy="461665"/>
          </a:xfrm>
          <a:prstGeom prst="rect">
            <a:avLst/>
          </a:prstGeom>
          <a:solidFill>
            <a:schemeClr val="bg1"/>
          </a:solidFill>
        </p:spPr>
        <p:txBody>
          <a:bodyPr wrap="none" rtlCol="0">
            <a:spAutoFit/>
          </a:bodyPr>
          <a:lstStyle/>
          <a:p>
            <a:r>
              <a:rPr lang="de-DE" sz="2400" b="1" dirty="0"/>
              <a:t>Zeit</a:t>
            </a:r>
          </a:p>
        </p:txBody>
      </p:sp>
    </p:spTree>
    <p:extLst>
      <p:ext uri="{BB962C8B-B14F-4D97-AF65-F5344CB8AC3E}">
        <p14:creationId xmlns:p14="http://schemas.microsoft.com/office/powerpoint/2010/main" val="1968902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2" presetClass="entr" presetSubtype="9"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0-#ppt_w/2"/>
                                          </p:val>
                                        </p:tav>
                                        <p:tav tm="100000">
                                          <p:val>
                                            <p:strVal val="#ppt_x"/>
                                          </p:val>
                                        </p:tav>
                                      </p:tavLst>
                                    </p:anim>
                                    <p:anim calcmode="lin" valueType="num">
                                      <p:cBhvr additive="base">
                                        <p:cTn id="18"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00"/>
                                        </p:tgtEl>
                                        <p:attrNameLst>
                                          <p:attrName>ppt_x</p:attrName>
                                        </p:attrNameLst>
                                      </p:cBhvr>
                                      <p:tavLst>
                                        <p:tav tm="0">
                                          <p:val>
                                            <p:strVal val="ppt_x"/>
                                          </p:val>
                                        </p:tav>
                                        <p:tav tm="100000">
                                          <p:val>
                                            <p:strVal val="ppt_x"/>
                                          </p:val>
                                        </p:tav>
                                      </p:tavLst>
                                    </p:anim>
                                    <p:anim calcmode="lin" valueType="num">
                                      <p:cBhvr additive="base">
                                        <p:cTn id="27" dur="500"/>
                                        <p:tgtEl>
                                          <p:spTgt spid="100"/>
                                        </p:tgtEl>
                                        <p:attrNameLst>
                                          <p:attrName>ppt_y</p:attrName>
                                        </p:attrNameLst>
                                      </p:cBhvr>
                                      <p:tavLst>
                                        <p:tav tm="0">
                                          <p:val>
                                            <p:strVal val="ppt_y"/>
                                          </p:val>
                                        </p:tav>
                                        <p:tav tm="100000">
                                          <p:val>
                                            <p:strVal val="1+ppt_h/2"/>
                                          </p:val>
                                        </p:tav>
                                      </p:tavLst>
                                    </p:anim>
                                    <p:set>
                                      <p:cBhvr>
                                        <p:cTn id="28" dur="1" fill="hold">
                                          <p:stCondLst>
                                            <p:cond delay="499"/>
                                          </p:stCondLst>
                                        </p:cTn>
                                        <p:tgtEl>
                                          <p:spTgt spid="10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4">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4">
                                            <p:txEl>
                                              <p:pRg st="5" end="5"/>
                                            </p:txEl>
                                          </p:spTgt>
                                        </p:tgtEl>
                                        <p:attrNameLst>
                                          <p:attrName>style.visibility</p:attrName>
                                        </p:attrNameLst>
                                      </p:cBhvr>
                                      <p:to>
                                        <p:strVal val="visible"/>
                                      </p:to>
                                    </p:set>
                                  </p:childTnLst>
                                </p:cTn>
                              </p:par>
                              <p:par>
                                <p:cTn id="37" presetID="2" presetClass="entr" presetSubtype="8"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0-#ppt_w/2"/>
                                          </p:val>
                                        </p:tav>
                                        <p:tav tm="100000">
                                          <p:val>
                                            <p:strVal val="#ppt_x"/>
                                          </p:val>
                                        </p:tav>
                                      </p:tavLst>
                                    </p:anim>
                                    <p:anim calcmode="lin" valueType="num">
                                      <p:cBhvr additive="base">
                                        <p:cTn id="40" dur="500" fill="hold"/>
                                        <p:tgtEl>
                                          <p:spTgt spid="49"/>
                                        </p:tgtEl>
                                        <p:attrNameLst>
                                          <p:attrName>ppt_y</p:attrName>
                                        </p:attrNameLst>
                                      </p:cBhvr>
                                      <p:tavLst>
                                        <p:tav tm="0">
                                          <p:val>
                                            <p:strVal val="#ppt_y"/>
                                          </p:val>
                                        </p:tav>
                                        <p:tav tm="100000">
                                          <p:val>
                                            <p:strVal val="#ppt_y"/>
                                          </p:val>
                                        </p:tav>
                                      </p:tavLst>
                                    </p:anim>
                                  </p:childTnLst>
                                </p:cTn>
                              </p:par>
                              <p:par>
                                <p:cTn id="41" presetID="1" presetClass="entr" presetSubtype="0"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91"/>
                                        </p:tgtEl>
                                        <p:attrNameLst>
                                          <p:attrName>style.visibility</p:attrName>
                                        </p:attrNameLst>
                                      </p:cBhvr>
                                      <p:to>
                                        <p:strVal val="visible"/>
                                      </p:to>
                                    </p:set>
                                    <p:anim calcmode="lin" valueType="num">
                                      <p:cBhvr additive="base">
                                        <p:cTn id="49" dur="500" fill="hold"/>
                                        <p:tgtEl>
                                          <p:spTgt spid="91"/>
                                        </p:tgtEl>
                                        <p:attrNameLst>
                                          <p:attrName>ppt_x</p:attrName>
                                        </p:attrNameLst>
                                      </p:cBhvr>
                                      <p:tavLst>
                                        <p:tav tm="0">
                                          <p:val>
                                            <p:strVal val="0-#ppt_w/2"/>
                                          </p:val>
                                        </p:tav>
                                        <p:tav tm="100000">
                                          <p:val>
                                            <p:strVal val="#ppt_x"/>
                                          </p:val>
                                        </p:tav>
                                      </p:tavLst>
                                    </p:anim>
                                    <p:anim calcmode="lin" valueType="num">
                                      <p:cBhvr additive="base">
                                        <p:cTn id="50" dur="500" fill="hold"/>
                                        <p:tgtEl>
                                          <p:spTgt spid="91"/>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92"/>
                                        </p:tgtEl>
                                        <p:attrNameLst>
                                          <p:attrName>style.visibility</p:attrName>
                                        </p:attrNameLst>
                                      </p:cBhvr>
                                      <p:to>
                                        <p:strVal val="visible"/>
                                      </p:to>
                                    </p:set>
                                    <p:anim calcmode="lin" valueType="num">
                                      <p:cBhvr additive="base">
                                        <p:cTn id="53" dur="500" fill="hold"/>
                                        <p:tgtEl>
                                          <p:spTgt spid="92"/>
                                        </p:tgtEl>
                                        <p:attrNameLst>
                                          <p:attrName>ppt_x</p:attrName>
                                        </p:attrNameLst>
                                      </p:cBhvr>
                                      <p:tavLst>
                                        <p:tav tm="0">
                                          <p:val>
                                            <p:strVal val="0-#ppt_w/2"/>
                                          </p:val>
                                        </p:tav>
                                        <p:tav tm="100000">
                                          <p:val>
                                            <p:strVal val="#ppt_x"/>
                                          </p:val>
                                        </p:tav>
                                      </p:tavLst>
                                    </p:anim>
                                    <p:anim calcmode="lin" valueType="num">
                                      <p:cBhvr additive="base">
                                        <p:cTn id="54" dur="500" fill="hold"/>
                                        <p:tgtEl>
                                          <p:spTgt spid="92"/>
                                        </p:tgtEl>
                                        <p:attrNameLst>
                                          <p:attrName>ppt_y</p:attrName>
                                        </p:attrNameLst>
                                      </p:cBhvr>
                                      <p:tavLst>
                                        <p:tav tm="0">
                                          <p:val>
                                            <p:strVal val="#ppt_y"/>
                                          </p:val>
                                        </p:tav>
                                        <p:tav tm="100000">
                                          <p:val>
                                            <p:strVal val="#ppt_y"/>
                                          </p:val>
                                        </p:tav>
                                      </p:tavLst>
                                    </p:anim>
                                  </p:childTnLst>
                                </p:cTn>
                              </p:par>
                              <p:par>
                                <p:cTn id="55" presetID="1" presetClass="entr" presetSubtype="0" fill="hold" nodeType="withEffect">
                                  <p:stCondLst>
                                    <p:cond delay="0"/>
                                  </p:stCondLst>
                                  <p:childTnLst>
                                    <p:set>
                                      <p:cBhvr>
                                        <p:cTn id="56" dur="1" fill="hold">
                                          <p:stCondLst>
                                            <p:cond delay="0"/>
                                          </p:stCondLst>
                                        </p:cTn>
                                        <p:tgtEl>
                                          <p:spTgt spid="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4" grpId="0"/>
      <p:bldP spid="97" grpId="0" animBg="1"/>
      <p:bldP spid="9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e-DE" b="1" dirty="0"/>
            </a:br>
            <a:r>
              <a:rPr lang="de-DE" dirty="0"/>
              <a:t>Definition </a:t>
            </a:r>
            <a:r>
              <a:rPr lang="de-DE" b="1" dirty="0"/>
              <a:t>Hyponatriämie</a:t>
            </a:r>
          </a:p>
        </p:txBody>
      </p:sp>
      <p:cxnSp>
        <p:nvCxnSpPr>
          <p:cNvPr id="7" name="Gerader Verbinder 6"/>
          <p:cNvCxnSpPr/>
          <p:nvPr/>
        </p:nvCxnSpPr>
        <p:spPr bwMode="auto">
          <a:xfrm flipH="1">
            <a:off x="1625951" y="1187669"/>
            <a:ext cx="3152" cy="4928596"/>
          </a:xfrm>
          <a:prstGeom prst="line">
            <a:avLst/>
          </a:prstGeom>
          <a:solidFill>
            <a:srgbClr val="FDF0C3"/>
          </a:solidFill>
          <a:ln w="63500" cap="flat" cmpd="sng" algn="ctr">
            <a:solidFill>
              <a:schemeClr val="accent1"/>
            </a:solidFill>
            <a:prstDash val="solid"/>
            <a:round/>
            <a:headEnd type="triangle" w="med" len="med"/>
            <a:tailEnd type="none" w="med" len="med"/>
          </a:ln>
          <a:effectLst/>
        </p:spPr>
      </p:cxnSp>
      <p:cxnSp>
        <p:nvCxnSpPr>
          <p:cNvPr id="9" name="Gerader Verbinder 8"/>
          <p:cNvCxnSpPr/>
          <p:nvPr/>
        </p:nvCxnSpPr>
        <p:spPr bwMode="auto">
          <a:xfrm>
            <a:off x="1601528" y="6109240"/>
            <a:ext cx="6600497" cy="0"/>
          </a:xfrm>
          <a:prstGeom prst="line">
            <a:avLst/>
          </a:prstGeom>
          <a:solidFill>
            <a:srgbClr val="FDF0C3"/>
          </a:solidFill>
          <a:ln w="63500" cap="flat" cmpd="sng" algn="ctr">
            <a:solidFill>
              <a:schemeClr val="accent1"/>
            </a:solidFill>
            <a:prstDash val="solid"/>
            <a:round/>
            <a:headEnd type="none" w="med" len="med"/>
            <a:tailEnd type="triangle" w="med" len="med"/>
          </a:ln>
          <a:effectLst/>
        </p:spPr>
      </p:cxnSp>
      <p:sp>
        <p:nvSpPr>
          <p:cNvPr id="13" name="Textfeld 12"/>
          <p:cNvSpPr txBox="1"/>
          <p:nvPr/>
        </p:nvSpPr>
        <p:spPr>
          <a:xfrm>
            <a:off x="1647543" y="1330507"/>
            <a:ext cx="579005" cy="461665"/>
          </a:xfrm>
          <a:prstGeom prst="rect">
            <a:avLst/>
          </a:prstGeom>
          <a:noFill/>
        </p:spPr>
        <p:txBody>
          <a:bodyPr wrap="none" rtlCol="0">
            <a:spAutoFit/>
          </a:bodyPr>
          <a:lstStyle/>
          <a:p>
            <a:r>
              <a:rPr lang="de-DE" sz="2400" b="1" dirty="0"/>
              <a:t>Na</a:t>
            </a:r>
          </a:p>
        </p:txBody>
      </p:sp>
      <p:sp>
        <p:nvSpPr>
          <p:cNvPr id="14" name="Textfeld 13"/>
          <p:cNvSpPr txBox="1"/>
          <p:nvPr/>
        </p:nvSpPr>
        <p:spPr>
          <a:xfrm>
            <a:off x="7346950" y="5626694"/>
            <a:ext cx="731290" cy="461665"/>
          </a:xfrm>
          <a:prstGeom prst="rect">
            <a:avLst/>
          </a:prstGeom>
          <a:noFill/>
        </p:spPr>
        <p:txBody>
          <a:bodyPr wrap="none" rtlCol="0">
            <a:spAutoFit/>
          </a:bodyPr>
          <a:lstStyle/>
          <a:p>
            <a:r>
              <a:rPr lang="de-DE" sz="2400" b="1" dirty="0"/>
              <a:t>Zeit</a:t>
            </a:r>
          </a:p>
        </p:txBody>
      </p:sp>
      <p:cxnSp>
        <p:nvCxnSpPr>
          <p:cNvPr id="16" name="Gerader Verbinder 15"/>
          <p:cNvCxnSpPr/>
          <p:nvPr/>
        </p:nvCxnSpPr>
        <p:spPr bwMode="auto">
          <a:xfrm>
            <a:off x="1362595" y="2151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18" name="Gerader Verbinder 17"/>
          <p:cNvCxnSpPr/>
          <p:nvPr/>
        </p:nvCxnSpPr>
        <p:spPr bwMode="auto">
          <a:xfrm>
            <a:off x="1370215" y="2303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19" name="Gerader Verbinder 18"/>
          <p:cNvCxnSpPr/>
          <p:nvPr/>
        </p:nvCxnSpPr>
        <p:spPr bwMode="auto">
          <a:xfrm>
            <a:off x="1362595" y="24558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0" name="Gerader Verbinder 19"/>
          <p:cNvCxnSpPr/>
          <p:nvPr/>
        </p:nvCxnSpPr>
        <p:spPr bwMode="auto">
          <a:xfrm>
            <a:off x="1362595" y="2608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1" name="Gerader Verbinder 20"/>
          <p:cNvCxnSpPr/>
          <p:nvPr/>
        </p:nvCxnSpPr>
        <p:spPr bwMode="auto">
          <a:xfrm>
            <a:off x="1354975" y="2760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2" name="Gerader Verbinder 21"/>
          <p:cNvCxnSpPr/>
          <p:nvPr/>
        </p:nvCxnSpPr>
        <p:spPr bwMode="auto">
          <a:xfrm>
            <a:off x="1354975" y="2913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3" name="Gerader Verbinder 22"/>
          <p:cNvCxnSpPr/>
          <p:nvPr/>
        </p:nvCxnSpPr>
        <p:spPr bwMode="auto">
          <a:xfrm>
            <a:off x="1347355" y="3065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4" name="Gerader Verbinder 23"/>
          <p:cNvCxnSpPr/>
          <p:nvPr/>
        </p:nvCxnSpPr>
        <p:spPr bwMode="auto">
          <a:xfrm>
            <a:off x="1354975" y="32178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5" name="Gerader Verbinder 24"/>
          <p:cNvCxnSpPr/>
          <p:nvPr/>
        </p:nvCxnSpPr>
        <p:spPr bwMode="auto">
          <a:xfrm>
            <a:off x="1354975" y="2303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6" name="Gerader Verbinder 25"/>
          <p:cNvCxnSpPr/>
          <p:nvPr/>
        </p:nvCxnSpPr>
        <p:spPr bwMode="auto">
          <a:xfrm>
            <a:off x="1362595" y="1699130"/>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27" name="Gerader Verbinder 26"/>
          <p:cNvCxnSpPr/>
          <p:nvPr/>
        </p:nvCxnSpPr>
        <p:spPr bwMode="auto">
          <a:xfrm>
            <a:off x="1354975" y="18515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8" name="Gerader Verbinder 27"/>
          <p:cNvCxnSpPr/>
          <p:nvPr/>
        </p:nvCxnSpPr>
        <p:spPr bwMode="auto">
          <a:xfrm>
            <a:off x="1354975" y="20039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9" name="Gerader Verbinder 28"/>
          <p:cNvCxnSpPr/>
          <p:nvPr/>
        </p:nvCxnSpPr>
        <p:spPr bwMode="auto">
          <a:xfrm>
            <a:off x="1347355" y="21563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0" name="Gerader Verbinder 29"/>
          <p:cNvCxnSpPr/>
          <p:nvPr/>
        </p:nvCxnSpPr>
        <p:spPr bwMode="auto">
          <a:xfrm>
            <a:off x="1347355" y="3065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1" name="Gerader Verbinder 30"/>
          <p:cNvCxnSpPr/>
          <p:nvPr/>
        </p:nvCxnSpPr>
        <p:spPr bwMode="auto">
          <a:xfrm>
            <a:off x="1339735" y="3217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32" name="Gerader Verbinder 31"/>
          <p:cNvCxnSpPr/>
          <p:nvPr/>
        </p:nvCxnSpPr>
        <p:spPr bwMode="auto">
          <a:xfrm>
            <a:off x="1347355" y="3370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3" name="Gerader Verbinder 32"/>
          <p:cNvCxnSpPr/>
          <p:nvPr/>
        </p:nvCxnSpPr>
        <p:spPr bwMode="auto">
          <a:xfrm>
            <a:off x="1354975" y="3522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4" name="Gerader Verbinder 33"/>
          <p:cNvCxnSpPr/>
          <p:nvPr/>
        </p:nvCxnSpPr>
        <p:spPr bwMode="auto">
          <a:xfrm>
            <a:off x="1362595" y="3675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5" name="Gerader Verbinder 34"/>
          <p:cNvCxnSpPr/>
          <p:nvPr/>
        </p:nvCxnSpPr>
        <p:spPr bwMode="auto">
          <a:xfrm>
            <a:off x="1354975" y="3827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6" name="Gerader Verbinder 35"/>
          <p:cNvCxnSpPr/>
          <p:nvPr/>
        </p:nvCxnSpPr>
        <p:spPr bwMode="auto">
          <a:xfrm>
            <a:off x="1354975" y="3979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37" name="Gerader Verbinder 36"/>
          <p:cNvCxnSpPr/>
          <p:nvPr/>
        </p:nvCxnSpPr>
        <p:spPr bwMode="auto">
          <a:xfrm>
            <a:off x="1347355" y="4132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8" name="Gerader Verbinder 37"/>
          <p:cNvCxnSpPr/>
          <p:nvPr/>
        </p:nvCxnSpPr>
        <p:spPr bwMode="auto">
          <a:xfrm>
            <a:off x="1347355" y="4284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9" name="Gerader Verbinder 38"/>
          <p:cNvCxnSpPr/>
          <p:nvPr/>
        </p:nvCxnSpPr>
        <p:spPr bwMode="auto">
          <a:xfrm>
            <a:off x="1339735" y="4437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0" name="Gerader Verbinder 39"/>
          <p:cNvCxnSpPr/>
          <p:nvPr/>
        </p:nvCxnSpPr>
        <p:spPr bwMode="auto">
          <a:xfrm>
            <a:off x="1347355" y="4589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1" name="Gerader Verbinder 40"/>
          <p:cNvCxnSpPr/>
          <p:nvPr/>
        </p:nvCxnSpPr>
        <p:spPr bwMode="auto">
          <a:xfrm>
            <a:off x="1347355" y="4741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42" name="Gerader Verbinder 41"/>
          <p:cNvCxnSpPr/>
          <p:nvPr/>
        </p:nvCxnSpPr>
        <p:spPr bwMode="auto">
          <a:xfrm>
            <a:off x="1354975" y="4894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3" name="Gerader Verbinder 42"/>
          <p:cNvCxnSpPr/>
          <p:nvPr/>
        </p:nvCxnSpPr>
        <p:spPr bwMode="auto">
          <a:xfrm>
            <a:off x="1347355" y="5046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4" name="Gerader Verbinder 43"/>
          <p:cNvCxnSpPr/>
          <p:nvPr/>
        </p:nvCxnSpPr>
        <p:spPr bwMode="auto">
          <a:xfrm>
            <a:off x="1347355" y="5199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5" name="Gerader Verbinder 44"/>
          <p:cNvCxnSpPr/>
          <p:nvPr/>
        </p:nvCxnSpPr>
        <p:spPr bwMode="auto">
          <a:xfrm>
            <a:off x="1339735" y="5351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sp>
        <p:nvSpPr>
          <p:cNvPr id="50" name="Textfeld 49"/>
          <p:cNvSpPr txBox="1"/>
          <p:nvPr/>
        </p:nvSpPr>
        <p:spPr>
          <a:xfrm>
            <a:off x="891252" y="2316982"/>
            <a:ext cx="482824" cy="307777"/>
          </a:xfrm>
          <a:prstGeom prst="rect">
            <a:avLst/>
          </a:prstGeom>
          <a:noFill/>
        </p:spPr>
        <p:txBody>
          <a:bodyPr wrap="none" rtlCol="0">
            <a:spAutoFit/>
          </a:bodyPr>
          <a:lstStyle/>
          <a:p>
            <a:r>
              <a:rPr lang="de-DE" dirty="0"/>
              <a:t>135</a:t>
            </a:r>
          </a:p>
        </p:txBody>
      </p:sp>
      <p:sp>
        <p:nvSpPr>
          <p:cNvPr id="51" name="Textfeld 50"/>
          <p:cNvSpPr txBox="1"/>
          <p:nvPr/>
        </p:nvSpPr>
        <p:spPr>
          <a:xfrm>
            <a:off x="846885" y="3071265"/>
            <a:ext cx="482824" cy="307777"/>
          </a:xfrm>
          <a:prstGeom prst="rect">
            <a:avLst/>
          </a:prstGeom>
          <a:noFill/>
        </p:spPr>
        <p:txBody>
          <a:bodyPr wrap="none" rtlCol="0">
            <a:spAutoFit/>
          </a:bodyPr>
          <a:lstStyle/>
          <a:p>
            <a:r>
              <a:rPr lang="de-DE" dirty="0"/>
              <a:t>130</a:t>
            </a:r>
          </a:p>
        </p:txBody>
      </p:sp>
      <p:sp>
        <p:nvSpPr>
          <p:cNvPr id="52" name="Textfeld 51"/>
          <p:cNvSpPr txBox="1"/>
          <p:nvPr/>
        </p:nvSpPr>
        <p:spPr>
          <a:xfrm>
            <a:off x="848815" y="3802397"/>
            <a:ext cx="482824" cy="307777"/>
          </a:xfrm>
          <a:prstGeom prst="rect">
            <a:avLst/>
          </a:prstGeom>
          <a:noFill/>
        </p:spPr>
        <p:txBody>
          <a:bodyPr wrap="none" rtlCol="0">
            <a:spAutoFit/>
          </a:bodyPr>
          <a:lstStyle/>
          <a:p>
            <a:r>
              <a:rPr lang="de-DE" dirty="0"/>
              <a:t>125</a:t>
            </a:r>
          </a:p>
        </p:txBody>
      </p:sp>
      <p:sp>
        <p:nvSpPr>
          <p:cNvPr id="53" name="Textfeld 52"/>
          <p:cNvSpPr txBox="1"/>
          <p:nvPr/>
        </p:nvSpPr>
        <p:spPr>
          <a:xfrm>
            <a:off x="862318" y="4591407"/>
            <a:ext cx="482824" cy="307777"/>
          </a:xfrm>
          <a:prstGeom prst="rect">
            <a:avLst/>
          </a:prstGeom>
          <a:noFill/>
        </p:spPr>
        <p:txBody>
          <a:bodyPr wrap="none" rtlCol="0">
            <a:spAutoFit/>
          </a:bodyPr>
          <a:lstStyle/>
          <a:p>
            <a:r>
              <a:rPr lang="de-DE" dirty="0"/>
              <a:t>120</a:t>
            </a:r>
          </a:p>
        </p:txBody>
      </p:sp>
      <p:sp>
        <p:nvSpPr>
          <p:cNvPr id="54" name="Textfeld 53"/>
          <p:cNvSpPr txBox="1"/>
          <p:nvPr/>
        </p:nvSpPr>
        <p:spPr>
          <a:xfrm>
            <a:off x="852674" y="5345688"/>
            <a:ext cx="469487" cy="307777"/>
          </a:xfrm>
          <a:prstGeom prst="rect">
            <a:avLst/>
          </a:prstGeom>
          <a:noFill/>
        </p:spPr>
        <p:txBody>
          <a:bodyPr wrap="none" rtlCol="0">
            <a:spAutoFit/>
          </a:bodyPr>
          <a:lstStyle/>
          <a:p>
            <a:r>
              <a:rPr lang="de-DE" dirty="0"/>
              <a:t>115</a:t>
            </a:r>
          </a:p>
        </p:txBody>
      </p:sp>
      <p:cxnSp>
        <p:nvCxnSpPr>
          <p:cNvPr id="56" name="Gerader Verbinder 55"/>
          <p:cNvCxnSpPr/>
          <p:nvPr/>
        </p:nvCxnSpPr>
        <p:spPr bwMode="auto">
          <a:xfrm>
            <a:off x="1349283" y="53437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57" name="Gerader Verbinder 56"/>
          <p:cNvCxnSpPr/>
          <p:nvPr/>
        </p:nvCxnSpPr>
        <p:spPr bwMode="auto">
          <a:xfrm>
            <a:off x="1349283" y="5496155"/>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58" name="Gerader Verbinder 57"/>
          <p:cNvCxnSpPr/>
          <p:nvPr/>
        </p:nvCxnSpPr>
        <p:spPr bwMode="auto">
          <a:xfrm>
            <a:off x="1356903" y="56485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59" name="Gerader Verbinder 58"/>
          <p:cNvCxnSpPr/>
          <p:nvPr/>
        </p:nvCxnSpPr>
        <p:spPr bwMode="auto">
          <a:xfrm>
            <a:off x="1349283" y="58009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0" name="Gerader Verbinder 59"/>
          <p:cNvCxnSpPr/>
          <p:nvPr/>
        </p:nvCxnSpPr>
        <p:spPr bwMode="auto">
          <a:xfrm flipV="1">
            <a:off x="1489017" y="565346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4" name="Gerader Verbinder 63"/>
          <p:cNvCxnSpPr/>
          <p:nvPr/>
        </p:nvCxnSpPr>
        <p:spPr bwMode="auto">
          <a:xfrm>
            <a:off x="1362595" y="2455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65" name="Gerader Verbinder 64"/>
          <p:cNvCxnSpPr/>
          <p:nvPr/>
        </p:nvCxnSpPr>
        <p:spPr bwMode="auto">
          <a:xfrm>
            <a:off x="1354975" y="2608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6" name="Gerader Verbinder 65"/>
          <p:cNvCxnSpPr/>
          <p:nvPr/>
        </p:nvCxnSpPr>
        <p:spPr bwMode="auto">
          <a:xfrm>
            <a:off x="1354975" y="2760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7" name="Gerader Verbinder 66"/>
          <p:cNvCxnSpPr/>
          <p:nvPr/>
        </p:nvCxnSpPr>
        <p:spPr bwMode="auto">
          <a:xfrm>
            <a:off x="1347355" y="2913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sp>
        <p:nvSpPr>
          <p:cNvPr id="69" name="Textfeld 68"/>
          <p:cNvSpPr txBox="1"/>
          <p:nvPr/>
        </p:nvSpPr>
        <p:spPr>
          <a:xfrm>
            <a:off x="885997" y="1544470"/>
            <a:ext cx="482824" cy="307777"/>
          </a:xfrm>
          <a:prstGeom prst="rect">
            <a:avLst/>
          </a:prstGeom>
          <a:noFill/>
        </p:spPr>
        <p:txBody>
          <a:bodyPr wrap="none" rtlCol="0">
            <a:spAutoFit/>
          </a:bodyPr>
          <a:lstStyle/>
          <a:p>
            <a:r>
              <a:rPr lang="de-DE" dirty="0"/>
              <a:t>140</a:t>
            </a:r>
          </a:p>
        </p:txBody>
      </p:sp>
      <p:cxnSp>
        <p:nvCxnSpPr>
          <p:cNvPr id="74" name="Gerader Verbinder 73"/>
          <p:cNvCxnSpPr/>
          <p:nvPr/>
        </p:nvCxnSpPr>
        <p:spPr bwMode="auto">
          <a:xfrm flipV="1">
            <a:off x="1504781" y="577433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76" name="Gerader Verbinder 75"/>
          <p:cNvCxnSpPr/>
          <p:nvPr/>
        </p:nvCxnSpPr>
        <p:spPr bwMode="auto">
          <a:xfrm flipV="1">
            <a:off x="1417320" y="5625793"/>
            <a:ext cx="441434" cy="464480"/>
          </a:xfrm>
          <a:prstGeom prst="line">
            <a:avLst/>
          </a:prstGeom>
          <a:solidFill>
            <a:srgbClr val="FDF0C3"/>
          </a:solidFill>
          <a:ln w="76200" cap="flat" cmpd="sng" algn="ctr">
            <a:solidFill>
              <a:schemeClr val="bg1"/>
            </a:solidFill>
            <a:prstDash val="solid"/>
            <a:round/>
            <a:headEnd type="none" w="med" len="med"/>
            <a:tailEnd type="none" w="med" len="med"/>
          </a:ln>
          <a:effectLst/>
        </p:spPr>
      </p:cxnSp>
      <p:sp>
        <p:nvSpPr>
          <p:cNvPr id="77" name="Stern mit 5 Zacken 76"/>
          <p:cNvSpPr/>
          <p:nvPr/>
        </p:nvSpPr>
        <p:spPr bwMode="auto">
          <a:xfrm>
            <a:off x="3870960" y="3781752"/>
            <a:ext cx="381000" cy="313569"/>
          </a:xfrm>
          <a:prstGeom prst="star5">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grpSp>
        <p:nvGrpSpPr>
          <p:cNvPr id="78" name="Gruppieren 77"/>
          <p:cNvGrpSpPr/>
          <p:nvPr/>
        </p:nvGrpSpPr>
        <p:grpSpPr>
          <a:xfrm>
            <a:off x="4984120" y="6246591"/>
            <a:ext cx="3767008" cy="503567"/>
            <a:chOff x="4984120" y="6246591"/>
            <a:chExt cx="3767008" cy="503567"/>
          </a:xfrm>
        </p:grpSpPr>
        <p:pic>
          <p:nvPicPr>
            <p:cNvPr id="79" name="Afbeelding 6" descr="ESICM 1920x1080.jpg"/>
            <p:cNvPicPr>
              <a:picLocks noChangeAspect="1"/>
            </p:cNvPicPr>
            <p:nvPr/>
          </p:nvPicPr>
          <p:blipFill>
            <a:blip r:embed="rId3" cstate="print"/>
            <a:stretch>
              <a:fillRect/>
            </a:stretch>
          </p:blipFill>
          <p:spPr>
            <a:xfrm>
              <a:off x="6155804" y="6246591"/>
              <a:ext cx="895230" cy="503567"/>
            </a:xfrm>
            <a:prstGeom prst="rect">
              <a:avLst/>
            </a:prstGeom>
          </p:spPr>
        </p:pic>
        <p:pic>
          <p:nvPicPr>
            <p:cNvPr id="80" name="Afbeelding 7" descr="ERBP 2011 Press+.tif"/>
            <p:cNvPicPr>
              <a:picLocks noChangeAspect="1"/>
            </p:cNvPicPr>
            <p:nvPr/>
          </p:nvPicPr>
          <p:blipFill>
            <a:blip r:embed="rId4" cstate="print"/>
            <a:stretch>
              <a:fillRect/>
            </a:stretch>
          </p:blipFill>
          <p:spPr>
            <a:xfrm>
              <a:off x="4984120" y="6275703"/>
              <a:ext cx="1314472" cy="465665"/>
            </a:xfrm>
            <a:prstGeom prst="rect">
              <a:avLst/>
            </a:prstGeom>
          </p:spPr>
        </p:pic>
        <p:pic>
          <p:nvPicPr>
            <p:cNvPr id="81" name="Afbeelding 8" descr="ESE Logo B block.jpg"/>
            <p:cNvPicPr>
              <a:picLocks noChangeAspect="1"/>
            </p:cNvPicPr>
            <p:nvPr/>
          </p:nvPicPr>
          <p:blipFill>
            <a:blip r:embed="rId5" cstate="print"/>
            <a:stretch>
              <a:fillRect/>
            </a:stretch>
          </p:blipFill>
          <p:spPr>
            <a:xfrm>
              <a:off x="6950928" y="6277876"/>
              <a:ext cx="1800200" cy="463492"/>
            </a:xfrm>
            <a:prstGeom prst="rect">
              <a:avLst/>
            </a:prstGeom>
          </p:spPr>
        </p:pic>
      </p:grpSp>
      <p:sp>
        <p:nvSpPr>
          <p:cNvPr id="98" name="Rechteck 97"/>
          <p:cNvSpPr/>
          <p:nvPr/>
        </p:nvSpPr>
        <p:spPr bwMode="auto">
          <a:xfrm>
            <a:off x="1647543" y="2448215"/>
            <a:ext cx="7174195" cy="777316"/>
          </a:xfrm>
          <a:prstGeom prst="rect">
            <a:avLst/>
          </a:prstGeom>
          <a:gradFill flip="none" rotWithShape="1">
            <a:gsLst>
              <a:gs pos="0">
                <a:srgbClr val="FFFF00"/>
              </a:gs>
              <a:gs pos="100000">
                <a:schemeClr val="accent1">
                  <a:lumMod val="50000"/>
                  <a:lumOff val="50000"/>
                </a:schemeClr>
              </a:gs>
            </a:gsLst>
            <a:lin ang="1620000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GB" sz="2400" dirty="0"/>
              <a:t>130 - 135 </a:t>
            </a:r>
            <a:r>
              <a:rPr lang="en-GB" sz="2400" dirty="0" err="1"/>
              <a:t>mmol</a:t>
            </a:r>
            <a:r>
              <a:rPr lang="en-GB" sz="2400" dirty="0"/>
              <a:t>/l </a:t>
            </a:r>
            <a:r>
              <a:rPr lang="en-GB" sz="2400" dirty="0">
                <a:sym typeface="Wingdings" panose="05000000000000000000" pitchFamily="2" charset="2"/>
              </a:rPr>
              <a:t> </a:t>
            </a:r>
            <a:r>
              <a:rPr lang="en-GB" sz="2400" dirty="0" err="1"/>
              <a:t>leichte</a:t>
            </a:r>
            <a:r>
              <a:rPr lang="en-GB" sz="2400" dirty="0"/>
              <a:t> </a:t>
            </a:r>
            <a:r>
              <a:rPr lang="en-GB" sz="2400" dirty="0" err="1"/>
              <a:t>Hyponatriämie</a:t>
            </a:r>
            <a:r>
              <a:rPr lang="en-GB" sz="2400" dirty="0"/>
              <a:t>  </a:t>
            </a:r>
          </a:p>
        </p:txBody>
      </p:sp>
      <p:sp>
        <p:nvSpPr>
          <p:cNvPr id="99" name="Rechteck 98"/>
          <p:cNvSpPr/>
          <p:nvPr/>
        </p:nvSpPr>
        <p:spPr bwMode="auto">
          <a:xfrm>
            <a:off x="1667863" y="3220375"/>
            <a:ext cx="7174195" cy="777316"/>
          </a:xfrm>
          <a:prstGeom prst="rect">
            <a:avLst/>
          </a:prstGeom>
          <a:gradFill>
            <a:gsLst>
              <a:gs pos="99000">
                <a:srgbClr val="FFFF00"/>
              </a:gs>
              <a:gs pos="0">
                <a:srgbClr val="FFC000"/>
              </a:gs>
            </a:gsLst>
            <a:lin ang="16200000" scaled="1"/>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GB" sz="2400" dirty="0"/>
              <a:t>125 and 129 </a:t>
            </a:r>
            <a:r>
              <a:rPr lang="en-GB" sz="1800" dirty="0" err="1"/>
              <a:t>mmol</a:t>
            </a:r>
            <a:r>
              <a:rPr lang="en-GB" sz="1800" dirty="0"/>
              <a:t>/l</a:t>
            </a:r>
            <a:r>
              <a:rPr lang="en-GB" sz="2400" dirty="0"/>
              <a:t> </a:t>
            </a:r>
            <a:r>
              <a:rPr lang="en-GB" sz="2400" dirty="0">
                <a:sym typeface="Wingdings" panose="05000000000000000000" pitchFamily="2" charset="2"/>
              </a:rPr>
              <a:t> </a:t>
            </a:r>
            <a:r>
              <a:rPr lang="en-GB" sz="2400" dirty="0"/>
              <a:t>moderate </a:t>
            </a:r>
            <a:r>
              <a:rPr lang="en-GB" sz="2400" dirty="0" err="1"/>
              <a:t>Hyponatriämie</a:t>
            </a:r>
            <a:endParaRPr lang="en-GB" sz="2400" dirty="0"/>
          </a:p>
        </p:txBody>
      </p:sp>
      <p:sp>
        <p:nvSpPr>
          <p:cNvPr id="104" name="Rechteck 103"/>
          <p:cNvSpPr/>
          <p:nvPr/>
        </p:nvSpPr>
        <p:spPr bwMode="auto">
          <a:xfrm>
            <a:off x="1657703" y="3992534"/>
            <a:ext cx="7174195" cy="2088571"/>
          </a:xfrm>
          <a:prstGeom prst="rect">
            <a:avLst/>
          </a:prstGeom>
          <a:gradFill>
            <a:gsLst>
              <a:gs pos="100000">
                <a:srgbClr val="FF0000"/>
              </a:gs>
              <a:gs pos="0">
                <a:srgbClr val="FFC000"/>
              </a:gs>
            </a:gsLst>
            <a:lin ang="5400000" scaled="1"/>
          </a:gra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r>
              <a:rPr lang="en-GB" sz="2400" dirty="0"/>
              <a:t>&lt; 125 	</a:t>
            </a:r>
            <a:r>
              <a:rPr lang="en-GB" sz="2400" b="1" dirty="0" err="1"/>
              <a:t>ausgeprägte</a:t>
            </a:r>
            <a:r>
              <a:rPr lang="en-GB" sz="2400" b="1" dirty="0"/>
              <a:t> </a:t>
            </a:r>
            <a:r>
              <a:rPr lang="en-GB" sz="2400" dirty="0"/>
              <a:t>(</a:t>
            </a:r>
            <a:r>
              <a:rPr lang="en-GB" sz="2400" dirty="0" err="1"/>
              <a:t>profunde</a:t>
            </a:r>
            <a:r>
              <a:rPr lang="en-GB" sz="2400" dirty="0"/>
              <a:t>) </a:t>
            </a:r>
            <a:r>
              <a:rPr lang="en-GB" sz="2400" dirty="0" err="1"/>
              <a:t>Hyponatriämie</a:t>
            </a:r>
            <a:endParaRPr lang="en-GB" sz="2400" dirty="0"/>
          </a:p>
        </p:txBody>
      </p:sp>
    </p:spTree>
    <p:extLst>
      <p:ext uri="{BB962C8B-B14F-4D97-AF65-F5344CB8AC3E}">
        <p14:creationId xmlns:p14="http://schemas.microsoft.com/office/powerpoint/2010/main" val="3958858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up)">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wipe(up)">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ipe(up)">
                                      <p:cBhvr>
                                        <p:cTn id="1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de-DE" altLang="de-DE" sz="3200" b="1"/>
              <a:t>Hyponatriämie: Diagnostik</a:t>
            </a:r>
          </a:p>
        </p:txBody>
      </p:sp>
      <p:sp>
        <p:nvSpPr>
          <p:cNvPr id="322564" name="Rectangle 4"/>
          <p:cNvSpPr>
            <a:spLocks noChangeArrowheads="1"/>
          </p:cNvSpPr>
          <p:nvPr/>
        </p:nvSpPr>
        <p:spPr bwMode="auto">
          <a:xfrm>
            <a:off x="179512" y="1140315"/>
            <a:ext cx="8497887" cy="475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FontTx/>
              <a:buNone/>
            </a:pPr>
            <a:r>
              <a:rPr lang="de-DE" altLang="de-DE" sz="6000" b="1" dirty="0"/>
              <a:t>Volumenstatus</a:t>
            </a:r>
            <a:endParaRPr lang="de-DE" altLang="de-DE" sz="3000" b="1" dirty="0"/>
          </a:p>
          <a:p>
            <a:pPr algn="ctr" eaLnBrk="1" hangingPunct="1">
              <a:spcBef>
                <a:spcPct val="0"/>
              </a:spcBef>
              <a:buClrTx/>
              <a:buFontTx/>
              <a:buNone/>
            </a:pPr>
            <a:endParaRPr lang="de-DE" altLang="de-DE" sz="3000" b="1" dirty="0"/>
          </a:p>
          <a:p>
            <a:pPr algn="ctr" eaLnBrk="1" hangingPunct="1">
              <a:spcBef>
                <a:spcPct val="0"/>
              </a:spcBef>
              <a:buClrTx/>
              <a:buFontTx/>
              <a:buNone/>
            </a:pPr>
            <a:r>
              <a:rPr lang="de-DE" altLang="de-DE" sz="6000" b="1" dirty="0"/>
              <a:t>Urin – Osmolalität</a:t>
            </a:r>
            <a:r>
              <a:rPr lang="de-DE" altLang="de-DE" sz="3000" b="1" dirty="0"/>
              <a:t> </a:t>
            </a:r>
            <a:br>
              <a:rPr lang="de-DE" altLang="de-DE" sz="3000" b="1" dirty="0"/>
            </a:br>
            <a:r>
              <a:rPr lang="de-DE" altLang="de-DE" sz="3000" b="1" dirty="0"/>
              <a:t>+ spez. Gewicht</a:t>
            </a:r>
          </a:p>
          <a:p>
            <a:pPr algn="ctr" eaLnBrk="1" hangingPunct="1">
              <a:spcBef>
                <a:spcPct val="0"/>
              </a:spcBef>
              <a:buClrTx/>
              <a:buFontTx/>
              <a:buNone/>
            </a:pPr>
            <a:r>
              <a:rPr lang="de-DE" altLang="de-DE" sz="6000" b="1" dirty="0"/>
              <a:t>Urin – Natrium</a:t>
            </a:r>
            <a:br>
              <a:rPr lang="de-DE" altLang="de-DE" sz="6000" b="1" dirty="0"/>
            </a:br>
            <a:r>
              <a:rPr lang="de-DE" altLang="de-DE" sz="3000" b="1" dirty="0"/>
              <a:t> + Kalium</a:t>
            </a:r>
            <a:endParaRPr lang="de-DE" altLang="de-DE" sz="3000" dirty="0"/>
          </a:p>
        </p:txBody>
      </p:sp>
      <p:pic>
        <p:nvPicPr>
          <p:cNvPr id="5" name="Grafik 4">
            <a:extLst>
              <a:ext uri="{FF2B5EF4-FFF2-40B4-BE49-F238E27FC236}">
                <a16:creationId xmlns:a16="http://schemas.microsoft.com/office/drawing/2014/main" id="{8B7F9A90-EE1C-40B0-98EC-C850B8CD41C9}"/>
              </a:ext>
            </a:extLst>
          </p:cNvPr>
          <p:cNvPicPr>
            <a:picLocks noChangeAspect="1"/>
          </p:cNvPicPr>
          <p:nvPr/>
        </p:nvPicPr>
        <p:blipFill>
          <a:blip r:embed="rId3"/>
          <a:stretch>
            <a:fillRect/>
          </a:stretch>
        </p:blipFill>
        <p:spPr>
          <a:xfrm>
            <a:off x="7636664" y="6102005"/>
            <a:ext cx="1583500" cy="764013"/>
          </a:xfrm>
          <a:prstGeom prst="rect">
            <a:avLst/>
          </a:prstGeom>
        </p:spPr>
      </p:pic>
    </p:spTree>
    <p:extLst>
      <p:ext uri="{BB962C8B-B14F-4D97-AF65-F5344CB8AC3E}">
        <p14:creationId xmlns:p14="http://schemas.microsoft.com/office/powerpoint/2010/main" val="3647087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2564">
                                            <p:bg/>
                                          </p:spTgt>
                                        </p:tgtEl>
                                        <p:attrNameLst>
                                          <p:attrName>style.visibility</p:attrName>
                                        </p:attrNameLst>
                                      </p:cBhvr>
                                      <p:to>
                                        <p:strVal val="visible"/>
                                      </p:to>
                                    </p:set>
                                    <p:animEffect transition="in" filter="blinds(horizontal)">
                                      <p:cBhvr>
                                        <p:cTn id="7" dur="500"/>
                                        <p:tgtEl>
                                          <p:spTgt spid="322564">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2564">
                                            <p:txEl>
                                              <p:pRg st="0" end="0"/>
                                            </p:txEl>
                                          </p:spTgt>
                                        </p:tgtEl>
                                        <p:attrNameLst>
                                          <p:attrName>style.visibility</p:attrName>
                                        </p:attrNameLst>
                                      </p:cBhvr>
                                      <p:to>
                                        <p:strVal val="visible"/>
                                      </p:to>
                                    </p:set>
                                    <p:animEffect transition="in" filter="blinds(horizontal)">
                                      <p:cBhvr>
                                        <p:cTn id="10" dur="500"/>
                                        <p:tgtEl>
                                          <p:spTgt spid="322564">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2564">
                                            <p:txEl>
                                              <p:pRg st="2" end="2"/>
                                            </p:txEl>
                                          </p:spTgt>
                                        </p:tgtEl>
                                        <p:attrNameLst>
                                          <p:attrName>style.visibility</p:attrName>
                                        </p:attrNameLst>
                                      </p:cBhvr>
                                      <p:to>
                                        <p:strVal val="visible"/>
                                      </p:to>
                                    </p:set>
                                    <p:animEffect transition="in" filter="blinds(horizontal)">
                                      <p:cBhvr>
                                        <p:cTn id="13" dur="500"/>
                                        <p:tgtEl>
                                          <p:spTgt spid="322564">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22564">
                                            <p:txEl>
                                              <p:pRg st="3" end="3"/>
                                            </p:txEl>
                                          </p:spTgt>
                                        </p:tgtEl>
                                        <p:attrNameLst>
                                          <p:attrName>style.visibility</p:attrName>
                                        </p:attrNameLst>
                                      </p:cBhvr>
                                      <p:to>
                                        <p:strVal val="visible"/>
                                      </p:to>
                                    </p:set>
                                    <p:animEffect transition="in" filter="blinds(horizontal)">
                                      <p:cBhvr>
                                        <p:cTn id="16" dur="500"/>
                                        <p:tgtEl>
                                          <p:spTgt spid="3225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4" grpId="0"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GB" sz="2800" b="1" dirty="0">
                <a:solidFill>
                  <a:schemeClr val="tx1"/>
                </a:solidFill>
              </a:rPr>
              <a:t>AKUTER </a:t>
            </a:r>
            <a:r>
              <a:rPr lang="en-GB" sz="2800" b="1" dirty="0" err="1">
                <a:solidFill>
                  <a:schemeClr val="tx1"/>
                </a:solidFill>
              </a:rPr>
              <a:t>Behandlungsalgorithmus</a:t>
            </a:r>
            <a:r>
              <a:rPr lang="en-GB" sz="2800" b="1" dirty="0">
                <a:solidFill>
                  <a:schemeClr val="tx1"/>
                </a:solidFill>
              </a:rPr>
              <a:t> </a:t>
            </a:r>
          </a:p>
        </p:txBody>
      </p:sp>
      <p:sp>
        <p:nvSpPr>
          <p:cNvPr id="3" name="Ondertitel 2"/>
          <p:cNvSpPr>
            <a:spLocks noGrp="1"/>
          </p:cNvSpPr>
          <p:nvPr>
            <p:ph idx="1"/>
          </p:nvPr>
        </p:nvSpPr>
        <p:spPr/>
        <p:txBody>
          <a:bodyPr>
            <a:noAutofit/>
          </a:bodyPr>
          <a:lstStyle/>
          <a:p>
            <a:r>
              <a:rPr lang="en-GB" sz="2400" b="1" dirty="0" err="1">
                <a:solidFill>
                  <a:srgbClr val="FF0000"/>
                </a:solidFill>
              </a:rPr>
              <a:t>unabhängig</a:t>
            </a:r>
            <a:r>
              <a:rPr lang="en-GB" sz="2400" b="1" dirty="0">
                <a:solidFill>
                  <a:srgbClr val="FF0000"/>
                </a:solidFill>
              </a:rPr>
              <a:t> </a:t>
            </a:r>
            <a:r>
              <a:rPr lang="en-GB" sz="2400" b="1" dirty="0" err="1">
                <a:solidFill>
                  <a:srgbClr val="FF0000"/>
                </a:solidFill>
              </a:rPr>
              <a:t>vom</a:t>
            </a:r>
            <a:r>
              <a:rPr lang="en-GB" sz="2400" b="1" dirty="0">
                <a:solidFill>
                  <a:srgbClr val="FF0000"/>
                </a:solidFill>
              </a:rPr>
              <a:t> </a:t>
            </a:r>
            <a:r>
              <a:rPr lang="en-GB" sz="2400" b="1" dirty="0" err="1">
                <a:solidFill>
                  <a:srgbClr val="FF0000"/>
                </a:solidFill>
              </a:rPr>
              <a:t>zeitlichen</a:t>
            </a:r>
            <a:r>
              <a:rPr lang="en-GB" sz="2400" b="1" dirty="0">
                <a:solidFill>
                  <a:srgbClr val="FF0000"/>
                </a:solidFill>
              </a:rPr>
              <a:t> </a:t>
            </a:r>
            <a:r>
              <a:rPr lang="en-GB" sz="2400" b="1" dirty="0" err="1">
                <a:solidFill>
                  <a:srgbClr val="FF0000"/>
                </a:solidFill>
              </a:rPr>
              <a:t>Verlauf</a:t>
            </a:r>
            <a:r>
              <a:rPr lang="en-GB" sz="2400" b="1" dirty="0">
                <a:solidFill>
                  <a:srgbClr val="FF0000"/>
                </a:solidFill>
              </a:rPr>
              <a:t> !!</a:t>
            </a:r>
            <a:endParaRPr lang="en-GB" sz="3200" dirty="0">
              <a:solidFill>
                <a:schemeClr val="tx1"/>
              </a:solidFill>
            </a:endParaRPr>
          </a:p>
          <a:p>
            <a:pPr marL="1216025" lvl="2" indent="-457200">
              <a:buFont typeface="+mj-lt"/>
              <a:buAutoNum type="arabicPeriod"/>
            </a:pPr>
            <a:endParaRPr lang="en-GB" sz="2200" b="1" dirty="0">
              <a:solidFill>
                <a:schemeClr val="tx1"/>
              </a:solidFill>
            </a:endParaRPr>
          </a:p>
          <a:p>
            <a:pPr marL="1216025" lvl="2" indent="-457200">
              <a:buFont typeface="+mj-lt"/>
              <a:buAutoNum type="arabicPeriod"/>
            </a:pPr>
            <a:r>
              <a:rPr lang="en-GB" sz="2200" b="1" dirty="0" err="1">
                <a:solidFill>
                  <a:schemeClr val="tx1"/>
                </a:solidFill>
              </a:rPr>
              <a:t>Sofortige</a:t>
            </a:r>
            <a:r>
              <a:rPr lang="en-GB" sz="2200" b="1" dirty="0">
                <a:solidFill>
                  <a:schemeClr val="tx1"/>
                </a:solidFill>
              </a:rPr>
              <a:t> Infusion 150 ml </a:t>
            </a:r>
            <a:r>
              <a:rPr lang="en-GB" sz="2200" b="1" dirty="0"/>
              <a:t>Natrium 3% (20 </a:t>
            </a:r>
            <a:r>
              <a:rPr lang="en-GB" sz="2200" b="1" dirty="0">
                <a:solidFill>
                  <a:schemeClr val="tx1"/>
                </a:solidFill>
              </a:rPr>
              <a:t>min)</a:t>
            </a:r>
          </a:p>
          <a:p>
            <a:pPr marL="1697038" lvl="3" indent="-457200"/>
            <a:r>
              <a:rPr lang="en-GB" sz="1600" dirty="0"/>
              <a:t>und </a:t>
            </a:r>
            <a:r>
              <a:rPr lang="en-GB" sz="1600" dirty="0" err="1"/>
              <a:t>Kontrolle</a:t>
            </a:r>
            <a:r>
              <a:rPr lang="en-GB" sz="1600" dirty="0"/>
              <a:t> Natrium </a:t>
            </a:r>
          </a:p>
          <a:p>
            <a:pPr marL="1216025" lvl="2" indent="-457200">
              <a:buFont typeface="+mj-lt"/>
              <a:buAutoNum type="arabicPeriod"/>
            </a:pPr>
            <a:r>
              <a:rPr lang="en-GB" sz="2200" b="1" dirty="0"/>
              <a:t>Infusion 150 ml Natrium 3% über 20 min</a:t>
            </a:r>
          </a:p>
          <a:p>
            <a:pPr marL="1697038" lvl="3" indent="-457200"/>
            <a:r>
              <a:rPr lang="en-GB" sz="1600" dirty="0"/>
              <a:t>und </a:t>
            </a:r>
            <a:r>
              <a:rPr lang="en-GB" sz="1600" dirty="0" err="1"/>
              <a:t>Kontrolle</a:t>
            </a:r>
            <a:r>
              <a:rPr lang="en-GB" sz="1600" dirty="0"/>
              <a:t> Natrium</a:t>
            </a:r>
          </a:p>
          <a:p>
            <a:pPr marL="1216025" lvl="2" indent="-457200">
              <a:buFont typeface="+mj-lt"/>
              <a:buAutoNum type="arabicPeriod"/>
            </a:pPr>
            <a:r>
              <a:rPr lang="en-GB" sz="2200" b="1" dirty="0"/>
              <a:t>Infusion </a:t>
            </a:r>
            <a:r>
              <a:rPr lang="en-GB" sz="2200" b="1" dirty="0" err="1"/>
              <a:t>bis</a:t>
            </a:r>
            <a:r>
              <a:rPr lang="en-GB" sz="2200" b="1" dirty="0"/>
              <a:t> 5 </a:t>
            </a:r>
            <a:r>
              <a:rPr lang="en-GB" sz="2200" b="1" dirty="0" err="1"/>
              <a:t>mmol</a:t>
            </a:r>
            <a:r>
              <a:rPr lang="en-GB" sz="2200" b="1" dirty="0"/>
              <a:t>/l </a:t>
            </a:r>
            <a:r>
              <a:rPr lang="en-GB" sz="2200" b="1" dirty="0" err="1"/>
              <a:t>Anstieg</a:t>
            </a:r>
            <a:r>
              <a:rPr lang="en-GB" sz="2200" b="1" dirty="0"/>
              <a:t> </a:t>
            </a:r>
            <a:r>
              <a:rPr lang="en-GB" sz="2200" b="1" dirty="0" err="1"/>
              <a:t>Natriumkonzentration</a:t>
            </a:r>
            <a:endParaRPr lang="en-GB" sz="2200" b="1" dirty="0"/>
          </a:p>
        </p:txBody>
      </p:sp>
      <p:grpSp>
        <p:nvGrpSpPr>
          <p:cNvPr id="11" name="Gruppieren 10"/>
          <p:cNvGrpSpPr/>
          <p:nvPr/>
        </p:nvGrpSpPr>
        <p:grpSpPr>
          <a:xfrm>
            <a:off x="3757320" y="6246591"/>
            <a:ext cx="3767008" cy="503567"/>
            <a:chOff x="4984120" y="6246591"/>
            <a:chExt cx="3767008" cy="503567"/>
          </a:xfrm>
        </p:grpSpPr>
        <p:pic>
          <p:nvPicPr>
            <p:cNvPr id="12" name="Afbeelding 6" descr="ESICM 1920x1080.jpg"/>
            <p:cNvPicPr>
              <a:picLocks noChangeAspect="1"/>
            </p:cNvPicPr>
            <p:nvPr/>
          </p:nvPicPr>
          <p:blipFill>
            <a:blip r:embed="rId3" cstate="print"/>
            <a:stretch>
              <a:fillRect/>
            </a:stretch>
          </p:blipFill>
          <p:spPr>
            <a:xfrm>
              <a:off x="6155804" y="6246591"/>
              <a:ext cx="895230" cy="503567"/>
            </a:xfrm>
            <a:prstGeom prst="rect">
              <a:avLst/>
            </a:prstGeom>
          </p:spPr>
        </p:pic>
        <p:pic>
          <p:nvPicPr>
            <p:cNvPr id="13" name="Afbeelding 7" descr="ERBP 2011 Press+.tif"/>
            <p:cNvPicPr>
              <a:picLocks noChangeAspect="1"/>
            </p:cNvPicPr>
            <p:nvPr/>
          </p:nvPicPr>
          <p:blipFill>
            <a:blip r:embed="rId4" cstate="print"/>
            <a:stretch>
              <a:fillRect/>
            </a:stretch>
          </p:blipFill>
          <p:spPr>
            <a:xfrm>
              <a:off x="4984120" y="6275703"/>
              <a:ext cx="1314472" cy="465665"/>
            </a:xfrm>
            <a:prstGeom prst="rect">
              <a:avLst/>
            </a:prstGeom>
          </p:spPr>
        </p:pic>
        <p:pic>
          <p:nvPicPr>
            <p:cNvPr id="14" name="Afbeelding 8" descr="ESE Logo B block.jpg"/>
            <p:cNvPicPr>
              <a:picLocks noChangeAspect="1"/>
            </p:cNvPicPr>
            <p:nvPr/>
          </p:nvPicPr>
          <p:blipFill>
            <a:blip r:embed="rId5" cstate="print"/>
            <a:stretch>
              <a:fillRect/>
            </a:stretch>
          </p:blipFill>
          <p:spPr>
            <a:xfrm>
              <a:off x="6950928" y="6277876"/>
              <a:ext cx="1800200" cy="463492"/>
            </a:xfrm>
            <a:prstGeom prst="rect">
              <a:avLst/>
            </a:prstGeom>
          </p:spPr>
        </p:pic>
      </p:grpSp>
      <p:sp>
        <p:nvSpPr>
          <p:cNvPr id="19" name="Rechteck 18"/>
          <p:cNvSpPr/>
          <p:nvPr/>
        </p:nvSpPr>
        <p:spPr>
          <a:xfrm>
            <a:off x="1067757" y="4502219"/>
            <a:ext cx="5790566" cy="369332"/>
          </a:xfrm>
          <a:prstGeom prst="rect">
            <a:avLst/>
          </a:prstGeom>
        </p:spPr>
        <p:txBody>
          <a:bodyPr wrap="square">
            <a:spAutoFit/>
          </a:bodyPr>
          <a:lstStyle/>
          <a:p>
            <a:pPr eaLnBrk="1" hangingPunct="1">
              <a:defRPr/>
            </a:pPr>
            <a:r>
              <a:rPr lang="de-DE" sz="1800" b="1" dirty="0">
                <a:solidFill>
                  <a:srgbClr val="FF0000"/>
                </a:solidFill>
              </a:rPr>
              <a:t>Diese Empfehlungen sind nicht gewichtsbasiert !</a:t>
            </a:r>
            <a:endParaRPr lang="de-DE" sz="1800" b="1" dirty="0">
              <a:solidFill>
                <a:srgbClr val="FF0000"/>
              </a:solidFill>
              <a:effectLst>
                <a:outerShdw blurRad="38100" dist="38100" dir="2700000" algn="tl">
                  <a:srgbClr val="C0C0C0"/>
                </a:outerShdw>
              </a:effectLst>
            </a:endParaRPr>
          </a:p>
        </p:txBody>
      </p:sp>
      <p:sp>
        <p:nvSpPr>
          <p:cNvPr id="20" name="Rechteck 19"/>
          <p:cNvSpPr/>
          <p:nvPr/>
        </p:nvSpPr>
        <p:spPr>
          <a:xfrm>
            <a:off x="733204" y="4946570"/>
            <a:ext cx="7832726" cy="1002710"/>
          </a:xfrm>
          <a:prstGeom prst="rect">
            <a:avLst/>
          </a:prstGeom>
          <a:solidFill>
            <a:schemeClr val="bg1"/>
          </a:solidFill>
        </p:spPr>
        <p:txBody>
          <a:bodyPr wrap="square">
            <a:spAutoFit/>
          </a:bodyPr>
          <a:lstStyle/>
          <a:p>
            <a:pPr algn="ctr" eaLnBrk="1" hangingPunct="1">
              <a:defRPr/>
            </a:pPr>
            <a:r>
              <a:rPr lang="de-DE" sz="2800" b="1" dirty="0">
                <a:solidFill>
                  <a:schemeClr val="tx2"/>
                </a:solidFill>
              </a:rPr>
              <a:t>Faustformel: </a:t>
            </a:r>
            <a:br>
              <a:rPr lang="de-DE" sz="2800" b="1" dirty="0">
                <a:solidFill>
                  <a:schemeClr val="tx2"/>
                </a:solidFill>
              </a:rPr>
            </a:br>
            <a:r>
              <a:rPr lang="de-DE" sz="2800" b="1" dirty="0">
                <a:solidFill>
                  <a:schemeClr val="tx2"/>
                </a:solidFill>
                <a:effectLst>
                  <a:outerShdw blurRad="38100" dist="38100" dir="2700000" algn="tl">
                    <a:srgbClr val="C0C0C0"/>
                  </a:outerShdw>
                </a:effectLst>
              </a:rPr>
              <a:t>1 ml NaCl 3 % / kg </a:t>
            </a:r>
            <a:r>
              <a:rPr lang="de-DE" sz="2800" b="1" dirty="0" err="1">
                <a:solidFill>
                  <a:schemeClr val="tx2"/>
                </a:solidFill>
                <a:effectLst>
                  <a:outerShdw blurRad="38100" dist="38100" dir="2700000" algn="tl">
                    <a:srgbClr val="C0C0C0"/>
                  </a:outerShdw>
                </a:effectLst>
              </a:rPr>
              <a:t>KG</a:t>
            </a:r>
            <a:r>
              <a:rPr lang="de-DE" sz="2800" b="1" dirty="0">
                <a:solidFill>
                  <a:schemeClr val="tx2"/>
                </a:solidFill>
                <a:effectLst>
                  <a:outerShdw blurRad="38100" dist="38100" dir="2700000" algn="tl">
                    <a:srgbClr val="C0C0C0"/>
                  </a:outerShdw>
                </a:effectLst>
              </a:rPr>
              <a:t> </a:t>
            </a:r>
            <a:r>
              <a:rPr lang="de-DE" sz="2800" b="1" dirty="0">
                <a:solidFill>
                  <a:schemeClr val="tx2"/>
                </a:solidFill>
                <a:effectLst>
                  <a:outerShdw blurRad="38100" dist="38100" dir="2700000" algn="tl">
                    <a:srgbClr val="C0C0C0"/>
                  </a:outerShdw>
                </a:effectLst>
                <a:sym typeface="Symbol" pitchFamily="18" charset="2"/>
              </a:rPr>
              <a:t> Anstieg Na 1 mmol</a:t>
            </a:r>
            <a:endParaRPr lang="de-DE" sz="2800" b="1" dirty="0">
              <a:solidFill>
                <a:schemeClr val="tx2"/>
              </a:solidFill>
              <a:effectLst>
                <a:outerShdw blurRad="38100" dist="38100" dir="2700000" algn="tl">
                  <a:srgbClr val="C0C0C0"/>
                </a:outerShdw>
              </a:effectLst>
            </a:endParaRPr>
          </a:p>
        </p:txBody>
      </p:sp>
    </p:spTree>
    <p:extLst>
      <p:ext uri="{BB962C8B-B14F-4D97-AF65-F5344CB8AC3E}">
        <p14:creationId xmlns:p14="http://schemas.microsoft.com/office/powerpoint/2010/main" val="1998758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Therapiezile</a:t>
            </a:r>
            <a:r>
              <a:rPr lang="de-DE" dirty="0"/>
              <a:t> Hyponatriämie</a:t>
            </a:r>
          </a:p>
        </p:txBody>
      </p:sp>
      <p:pic>
        <p:nvPicPr>
          <p:cNvPr id="5" name="Grafik 4"/>
          <p:cNvPicPr>
            <a:picLocks noChangeAspect="1"/>
          </p:cNvPicPr>
          <p:nvPr/>
        </p:nvPicPr>
        <p:blipFill>
          <a:blip r:embed="rId3"/>
          <a:stretch>
            <a:fillRect/>
          </a:stretch>
        </p:blipFill>
        <p:spPr>
          <a:xfrm>
            <a:off x="946150" y="1170482"/>
            <a:ext cx="7010090" cy="5147729"/>
          </a:xfrm>
          <a:prstGeom prst="rect">
            <a:avLst/>
          </a:prstGeom>
        </p:spPr>
      </p:pic>
      <p:sp>
        <p:nvSpPr>
          <p:cNvPr id="7" name="Rechteck 6"/>
          <p:cNvSpPr/>
          <p:nvPr/>
        </p:nvSpPr>
        <p:spPr>
          <a:xfrm>
            <a:off x="755576" y="6404719"/>
            <a:ext cx="6858000" cy="498598"/>
          </a:xfrm>
          <a:prstGeom prst="rect">
            <a:avLst/>
          </a:prstGeom>
        </p:spPr>
        <p:txBody>
          <a:bodyPr wrap="square">
            <a:spAutoFit/>
          </a:bodyPr>
          <a:lstStyle/>
          <a:p>
            <a:pPr algn="r"/>
            <a:r>
              <a:rPr lang="de-DE" sz="1200" dirty="0" err="1">
                <a:solidFill>
                  <a:schemeClr val="accent1"/>
                </a:solidFill>
                <a:latin typeface="Segoe UI" panose="020B0502040204020203" pitchFamily="34" charset="0"/>
              </a:rPr>
              <a:t>Verbalis</a:t>
            </a:r>
            <a:r>
              <a:rPr lang="de-DE" sz="1200" dirty="0">
                <a:solidFill>
                  <a:schemeClr val="accent1"/>
                </a:solidFill>
                <a:latin typeface="Segoe UI" panose="020B0502040204020203" pitchFamily="34" charset="0"/>
              </a:rPr>
              <a:t>, J.G., et al., </a:t>
            </a:r>
            <a:r>
              <a:rPr lang="de-DE" sz="1200" i="1" dirty="0">
                <a:solidFill>
                  <a:schemeClr val="accent1"/>
                </a:solidFill>
                <a:latin typeface="Segoe UI" panose="020B0502040204020203" pitchFamily="34" charset="0"/>
              </a:rPr>
              <a:t>Diagnosis, </a:t>
            </a:r>
            <a:r>
              <a:rPr lang="de-DE" sz="1200" i="1" dirty="0" err="1">
                <a:solidFill>
                  <a:schemeClr val="accent1"/>
                </a:solidFill>
                <a:latin typeface="Segoe UI" panose="020B0502040204020203" pitchFamily="34" charset="0"/>
              </a:rPr>
              <a:t>evaluation</a:t>
            </a:r>
            <a:r>
              <a:rPr lang="de-DE" sz="1200" i="1" dirty="0">
                <a:solidFill>
                  <a:schemeClr val="accent1"/>
                </a:solidFill>
                <a:latin typeface="Segoe UI" panose="020B0502040204020203" pitchFamily="34" charset="0"/>
              </a:rPr>
              <a:t>, and </a:t>
            </a:r>
            <a:r>
              <a:rPr lang="de-DE" sz="1200" i="1" dirty="0" err="1">
                <a:solidFill>
                  <a:schemeClr val="accent1"/>
                </a:solidFill>
                <a:latin typeface="Segoe UI" panose="020B0502040204020203" pitchFamily="34" charset="0"/>
              </a:rPr>
              <a:t>treatment</a:t>
            </a:r>
            <a:r>
              <a:rPr lang="de-DE" sz="1200" i="1" dirty="0">
                <a:solidFill>
                  <a:schemeClr val="accent1"/>
                </a:solidFill>
                <a:latin typeface="Segoe UI" panose="020B0502040204020203" pitchFamily="34" charset="0"/>
              </a:rPr>
              <a:t> of </a:t>
            </a:r>
            <a:r>
              <a:rPr lang="de-DE" sz="1200" i="1" dirty="0" err="1">
                <a:solidFill>
                  <a:schemeClr val="accent1"/>
                </a:solidFill>
                <a:latin typeface="Segoe UI" panose="020B0502040204020203" pitchFamily="34" charset="0"/>
              </a:rPr>
              <a:t>hyponatremia</a:t>
            </a:r>
            <a:r>
              <a:rPr lang="de-DE" sz="1200" i="1" dirty="0">
                <a:solidFill>
                  <a:schemeClr val="accent1"/>
                </a:solidFill>
                <a:latin typeface="Segoe UI" panose="020B0502040204020203" pitchFamily="34" charset="0"/>
              </a:rPr>
              <a:t>: expert </a:t>
            </a:r>
            <a:r>
              <a:rPr lang="de-DE" sz="1200" i="1" dirty="0" err="1">
                <a:solidFill>
                  <a:schemeClr val="accent1"/>
                </a:solidFill>
                <a:latin typeface="Segoe UI" panose="020B0502040204020203" pitchFamily="34" charset="0"/>
              </a:rPr>
              <a:t>panel</a:t>
            </a:r>
            <a:r>
              <a:rPr lang="de-DE" sz="1200" i="1" dirty="0">
                <a:solidFill>
                  <a:schemeClr val="accent1"/>
                </a:solidFill>
                <a:latin typeface="Segoe UI" panose="020B0502040204020203" pitchFamily="34" charset="0"/>
              </a:rPr>
              <a:t> </a:t>
            </a:r>
            <a:r>
              <a:rPr lang="de-DE" sz="1200" i="1" dirty="0" err="1">
                <a:solidFill>
                  <a:schemeClr val="accent1"/>
                </a:solidFill>
                <a:latin typeface="Segoe UI" panose="020B0502040204020203" pitchFamily="34" charset="0"/>
              </a:rPr>
              <a:t>recommendations</a:t>
            </a:r>
            <a:r>
              <a:rPr lang="de-DE" sz="1200" i="1" dirty="0">
                <a:solidFill>
                  <a:schemeClr val="accent1"/>
                </a:solidFill>
                <a:latin typeface="Segoe UI" panose="020B0502040204020203" pitchFamily="34" charset="0"/>
              </a:rPr>
              <a:t>.</a:t>
            </a:r>
            <a:r>
              <a:rPr lang="de-DE" sz="1200" dirty="0">
                <a:solidFill>
                  <a:schemeClr val="accent1"/>
                </a:solidFill>
                <a:latin typeface="Segoe UI" panose="020B0502040204020203" pitchFamily="34" charset="0"/>
              </a:rPr>
              <a:t> Am J Med, 2013. </a:t>
            </a:r>
            <a:r>
              <a:rPr lang="de-DE" sz="1200" b="1" dirty="0">
                <a:solidFill>
                  <a:schemeClr val="accent1"/>
                </a:solidFill>
                <a:latin typeface="Segoe UI" panose="020B0502040204020203" pitchFamily="34" charset="0"/>
              </a:rPr>
              <a:t>126</a:t>
            </a:r>
            <a:r>
              <a:rPr lang="de-DE" sz="1200" dirty="0">
                <a:solidFill>
                  <a:schemeClr val="accent1"/>
                </a:solidFill>
                <a:latin typeface="Segoe UI" panose="020B0502040204020203" pitchFamily="34" charset="0"/>
              </a:rPr>
              <a:t>(10 </a:t>
            </a:r>
            <a:r>
              <a:rPr lang="de-DE" sz="1200" dirty="0" err="1">
                <a:solidFill>
                  <a:schemeClr val="accent1"/>
                </a:solidFill>
                <a:latin typeface="Segoe UI" panose="020B0502040204020203" pitchFamily="34" charset="0"/>
              </a:rPr>
              <a:t>Suppl</a:t>
            </a:r>
            <a:r>
              <a:rPr lang="de-DE" sz="1200" dirty="0">
                <a:solidFill>
                  <a:schemeClr val="accent1"/>
                </a:solidFill>
                <a:latin typeface="Segoe UI" panose="020B0502040204020203" pitchFamily="34" charset="0"/>
              </a:rPr>
              <a:t> 1): p. S1-42.</a:t>
            </a:r>
          </a:p>
        </p:txBody>
      </p:sp>
      <p:pic>
        <p:nvPicPr>
          <p:cNvPr id="6" name="Grafik 5">
            <a:extLst>
              <a:ext uri="{FF2B5EF4-FFF2-40B4-BE49-F238E27FC236}">
                <a16:creationId xmlns:a16="http://schemas.microsoft.com/office/drawing/2014/main" id="{F4888574-2099-4762-8B24-26D036D016A4}"/>
              </a:ext>
            </a:extLst>
          </p:cNvPr>
          <p:cNvPicPr>
            <a:picLocks noChangeAspect="1"/>
          </p:cNvPicPr>
          <p:nvPr/>
        </p:nvPicPr>
        <p:blipFill>
          <a:blip r:embed="rId4"/>
          <a:stretch>
            <a:fillRect/>
          </a:stretch>
        </p:blipFill>
        <p:spPr>
          <a:xfrm>
            <a:off x="7636664" y="6102005"/>
            <a:ext cx="1583500" cy="764013"/>
          </a:xfrm>
          <a:prstGeom prst="rect">
            <a:avLst/>
          </a:prstGeom>
        </p:spPr>
      </p:pic>
    </p:spTree>
    <p:extLst>
      <p:ext uri="{BB962C8B-B14F-4D97-AF65-F5344CB8AC3E}">
        <p14:creationId xmlns:p14="http://schemas.microsoft.com/office/powerpoint/2010/main" val="1846944580"/>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30FE50A-EDE0-4CDA-B8B8-0F5E4BBDE02F}"/>
              </a:ext>
            </a:extLst>
          </p:cNvPr>
          <p:cNvSpPr>
            <a:spLocks noGrp="1"/>
          </p:cNvSpPr>
          <p:nvPr>
            <p:ph idx="1"/>
          </p:nvPr>
        </p:nvSpPr>
        <p:spPr/>
        <p:txBody>
          <a:bodyPr/>
          <a:lstStyle/>
          <a:p>
            <a:r>
              <a:rPr lang="de-DE" altLang="de-DE" sz="2400" b="1" dirty="0"/>
              <a:t>Volumenmangel wahrscheinlich bei </a:t>
            </a:r>
          </a:p>
          <a:p>
            <a:pPr lvl="1"/>
            <a:r>
              <a:rPr lang="de-DE" altLang="de-DE" dirty="0"/>
              <a:t>niedrigem Urin - Na</a:t>
            </a:r>
            <a:r>
              <a:rPr lang="de-DE" altLang="de-DE" baseline="30000" dirty="0"/>
              <a:t>+ </a:t>
            </a:r>
            <a:r>
              <a:rPr lang="de-DE" altLang="de-DE" dirty="0"/>
              <a:t>(&lt; 20 mmol/l)</a:t>
            </a:r>
          </a:p>
          <a:p>
            <a:pPr lvl="1"/>
            <a:r>
              <a:rPr lang="de-DE" altLang="de-DE" dirty="0"/>
              <a:t>niedriges Urin – Cl</a:t>
            </a:r>
            <a:r>
              <a:rPr lang="de-DE" altLang="de-DE" baseline="30000" dirty="0"/>
              <a:t>-</a:t>
            </a:r>
          </a:p>
          <a:p>
            <a:pPr lvl="1"/>
            <a:r>
              <a:rPr lang="de-DE" altLang="de-DE" dirty="0"/>
              <a:t>metabolische Alkalose und </a:t>
            </a:r>
            <a:endParaRPr lang="de-DE" altLang="de-DE" sz="2000" dirty="0"/>
          </a:p>
          <a:p>
            <a:endParaRPr lang="de-DE" altLang="de-DE" sz="2400" b="1" dirty="0"/>
          </a:p>
          <a:p>
            <a:r>
              <a:rPr lang="de-DE" altLang="de-DE" sz="2400" b="1" dirty="0"/>
              <a:t>Kein Anstieg [Na] unter NaCl 0,9 %</a:t>
            </a:r>
          </a:p>
          <a:p>
            <a:pPr lvl="1"/>
            <a:r>
              <a:rPr lang="de-DE" altLang="de-DE" dirty="0"/>
              <a:t>SIADH</a:t>
            </a:r>
          </a:p>
          <a:p>
            <a:endParaRPr lang="de-DE" altLang="de-DE" sz="2400" b="1" dirty="0"/>
          </a:p>
          <a:p>
            <a:r>
              <a:rPr lang="de-DE" altLang="de-DE" sz="2400" b="1" dirty="0"/>
              <a:t>Rapider Anstieg [Na] unter NaCl 0,9 %</a:t>
            </a:r>
          </a:p>
          <a:p>
            <a:pPr lvl="1"/>
            <a:r>
              <a:rPr lang="de-DE" altLang="de-DE" dirty="0"/>
              <a:t>Vasopressin  war unterdrückt </a:t>
            </a:r>
          </a:p>
          <a:p>
            <a:pPr lvl="1"/>
            <a:r>
              <a:rPr lang="de-DE" altLang="de-DE" dirty="0"/>
              <a:t>Nicht – osmotischer Vasopressin – Stimulus weggefallen</a:t>
            </a:r>
          </a:p>
        </p:txBody>
      </p:sp>
      <p:sp>
        <p:nvSpPr>
          <p:cNvPr id="1123330" name="Rectangle 2">
            <a:extLst>
              <a:ext uri="{FF2B5EF4-FFF2-40B4-BE49-F238E27FC236}">
                <a16:creationId xmlns:a16="http://schemas.microsoft.com/office/drawing/2014/main" id="{EBBB185E-A1B0-4804-BF25-7606D83BE47B}"/>
              </a:ext>
            </a:extLst>
          </p:cNvPr>
          <p:cNvSpPr>
            <a:spLocks noGrp="1" noChangeArrowheads="1"/>
          </p:cNvSpPr>
          <p:nvPr>
            <p:ph type="title"/>
          </p:nvPr>
        </p:nvSpPr>
        <p:spPr/>
        <p:txBody>
          <a:bodyPr/>
          <a:lstStyle/>
          <a:p>
            <a:pPr eaLnBrk="1" hangingPunct="1">
              <a:defRPr/>
            </a:pPr>
            <a:r>
              <a:rPr lang="de-DE" sz="3200" dirty="0"/>
              <a:t>Rapid- Diagnostik Hyponatriämie</a:t>
            </a:r>
          </a:p>
        </p:txBody>
      </p:sp>
      <p:pic>
        <p:nvPicPr>
          <p:cNvPr id="5" name="Grafik 4">
            <a:extLst>
              <a:ext uri="{FF2B5EF4-FFF2-40B4-BE49-F238E27FC236}">
                <a16:creationId xmlns:a16="http://schemas.microsoft.com/office/drawing/2014/main" id="{F792C26D-F8AB-4B35-88C9-BF5061CBEA05}"/>
              </a:ext>
            </a:extLst>
          </p:cNvPr>
          <p:cNvPicPr>
            <a:picLocks noChangeAspect="1"/>
          </p:cNvPicPr>
          <p:nvPr/>
        </p:nvPicPr>
        <p:blipFill>
          <a:blip r:embed="rId3"/>
          <a:stretch>
            <a:fillRect/>
          </a:stretch>
        </p:blipFill>
        <p:spPr>
          <a:xfrm>
            <a:off x="7636664" y="6083271"/>
            <a:ext cx="1583500" cy="764013"/>
          </a:xfrm>
          <a:prstGeom prst="rect">
            <a:avLst/>
          </a:prstGeom>
        </p:spPr>
      </p:pic>
      <p:pic>
        <p:nvPicPr>
          <p:cNvPr id="6" name="Grafik 6">
            <a:extLst>
              <a:ext uri="{FF2B5EF4-FFF2-40B4-BE49-F238E27FC236}">
                <a16:creationId xmlns:a16="http://schemas.microsoft.com/office/drawing/2014/main" id="{179772ED-F57E-4AE8-9E88-CE6213FA2E59}"/>
              </a:ext>
            </a:extLst>
          </p:cNvPr>
          <p:cNvPicPr>
            <a:picLocks noChangeAspect="1"/>
          </p:cNvPicPr>
          <p:nvPr/>
        </p:nvPicPr>
        <p:blipFill rotWithShape="1">
          <a:blip r:embed="rId4">
            <a:extLst>
              <a:ext uri="{28A0092B-C50C-407E-A947-70E740481C1C}">
                <a14:useLocalDpi xmlns:a14="http://schemas.microsoft.com/office/drawing/2010/main" val="0"/>
              </a:ext>
            </a:extLst>
          </a:blip>
          <a:srcRect t="14804" r="51163" b="58278"/>
          <a:stretch/>
        </p:blipFill>
        <p:spPr bwMode="auto">
          <a:xfrm>
            <a:off x="6286768" y="3964247"/>
            <a:ext cx="2699792" cy="128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FABD5F24-6E5E-4AC7-9094-229AD61C08AB}"/>
              </a:ext>
            </a:extLst>
          </p:cNvPr>
          <p:cNvPicPr>
            <a:picLocks noChangeAspect="1"/>
          </p:cNvPicPr>
          <p:nvPr/>
        </p:nvPicPr>
        <p:blipFill rotWithShape="1">
          <a:blip r:embed="rId4">
            <a:extLst>
              <a:ext uri="{28A0092B-C50C-407E-A947-70E740481C1C}">
                <a14:useLocalDpi xmlns:a14="http://schemas.microsoft.com/office/drawing/2010/main" val="0"/>
              </a:ext>
            </a:extLst>
          </a:blip>
          <a:srcRect l="2326" t="67293" r="51162" b="13865"/>
          <a:stretch/>
        </p:blipFill>
        <p:spPr bwMode="auto">
          <a:xfrm>
            <a:off x="5724128" y="1844824"/>
            <a:ext cx="288032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DB7D1950-A655-4F63-94DC-7D1353FF9907}"/>
              </a:ext>
            </a:extLst>
          </p:cNvPr>
          <p:cNvSpPr>
            <a:spLocks noChangeArrowheads="1"/>
          </p:cNvSpPr>
          <p:nvPr/>
        </p:nvSpPr>
        <p:spPr bwMode="auto">
          <a:xfrm>
            <a:off x="488673" y="1124744"/>
            <a:ext cx="8497887" cy="4752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80000"/>
              </a:spcBef>
              <a:buClr>
                <a:schemeClr val="tx2"/>
              </a:buClr>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80000"/>
              </a:spcBef>
              <a:buClr>
                <a:schemeClr val="tx2"/>
              </a:buClr>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80000"/>
              </a:spcBef>
              <a:buClr>
                <a:schemeClr val="tx2"/>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80000"/>
              </a:spcBef>
              <a:buClr>
                <a:schemeClr val="tx2"/>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80000"/>
              </a:spcBef>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80000"/>
              </a:spcBef>
              <a:spcAft>
                <a:spcPct val="0"/>
              </a:spcAft>
              <a:buClr>
                <a:schemeClr val="tx2"/>
              </a:buClr>
              <a:buSzPct val="75000"/>
              <a:buFont typeface="Wingdings" panose="05000000000000000000" pitchFamily="2" charset="2"/>
              <a:buChar char="o"/>
              <a:defRPr sz="14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None/>
            </a:pPr>
            <a:endParaRPr lang="de-DE" altLang="de-DE" sz="5000" b="1" dirty="0"/>
          </a:p>
          <a:p>
            <a:pPr algn="ctr">
              <a:spcBef>
                <a:spcPct val="0"/>
              </a:spcBef>
              <a:buClrTx/>
              <a:buNone/>
            </a:pPr>
            <a:r>
              <a:rPr lang="de-DE" altLang="de-DE" sz="5000" b="1" dirty="0"/>
              <a:t>Na steigt rasch an, </a:t>
            </a:r>
          </a:p>
          <a:p>
            <a:pPr algn="ctr">
              <a:spcBef>
                <a:spcPct val="0"/>
              </a:spcBef>
              <a:buClrTx/>
              <a:buNone/>
            </a:pPr>
            <a:endParaRPr lang="de-DE" altLang="de-DE" sz="2000" b="1" dirty="0"/>
          </a:p>
          <a:p>
            <a:pPr marL="742950" indent="-742950" algn="ctr" eaLnBrk="1" hangingPunct="1">
              <a:spcBef>
                <a:spcPct val="0"/>
              </a:spcBef>
              <a:buClrTx/>
              <a:buFontTx/>
              <a:buAutoNum type="arabicPeriod"/>
            </a:pPr>
            <a:r>
              <a:rPr lang="de-DE" altLang="de-DE" sz="4000" b="1" dirty="0"/>
              <a:t>wenn der Urin sehr hell ist </a:t>
            </a:r>
            <a:br>
              <a:rPr lang="de-DE" altLang="de-DE" sz="4000" b="1" dirty="0"/>
            </a:br>
            <a:r>
              <a:rPr lang="de-DE" altLang="de-DE" dirty="0">
                <a:sym typeface="Wingdings" panose="05000000000000000000" pitchFamily="2" charset="2"/>
              </a:rPr>
              <a:t>(weil </a:t>
            </a:r>
            <a:r>
              <a:rPr lang="de-DE" altLang="de-DE" dirty="0"/>
              <a:t>wenig ADH)</a:t>
            </a:r>
          </a:p>
          <a:p>
            <a:pPr marL="742950" indent="-742950" algn="ctr" eaLnBrk="1" hangingPunct="1">
              <a:spcBef>
                <a:spcPct val="0"/>
              </a:spcBef>
              <a:buClrTx/>
              <a:buFontTx/>
              <a:buAutoNum type="arabicPeriod"/>
            </a:pPr>
            <a:r>
              <a:rPr lang="de-DE" altLang="de-DE" sz="4000" b="1" dirty="0"/>
              <a:t>Urin – </a:t>
            </a:r>
            <a:r>
              <a:rPr lang="de-DE" altLang="de-DE" sz="4000" b="1" dirty="0" err="1"/>
              <a:t>Elektrolye</a:t>
            </a:r>
            <a:r>
              <a:rPr lang="de-DE" altLang="de-DE" sz="4000" b="1" dirty="0"/>
              <a:t> niedrig sind </a:t>
            </a:r>
            <a:br>
              <a:rPr lang="de-DE" altLang="de-DE" sz="4000" b="1" dirty="0"/>
            </a:br>
            <a:r>
              <a:rPr lang="de-DE" altLang="de-DE" dirty="0"/>
              <a:t>(Na+ K) &lt; 40 </a:t>
            </a:r>
            <a:r>
              <a:rPr lang="de-DE" altLang="de-DE" dirty="0">
                <a:sym typeface="Wingdings" panose="05000000000000000000" pitchFamily="2" charset="2"/>
              </a:rPr>
              <a:t> hohe freie Wasser – Clearance</a:t>
            </a:r>
            <a:br>
              <a:rPr lang="de-DE" altLang="de-DE" dirty="0">
                <a:sym typeface="Wingdings" panose="05000000000000000000" pitchFamily="2" charset="2"/>
              </a:rPr>
            </a:br>
            <a:r>
              <a:rPr lang="de-DE" altLang="de-DE" dirty="0">
                <a:sym typeface="Wingdings" panose="05000000000000000000" pitchFamily="2" charset="2"/>
              </a:rPr>
              <a:t> </a:t>
            </a:r>
            <a:r>
              <a:rPr lang="de-DE" dirty="0"/>
              <a:t>3ml/kg</a:t>
            </a:r>
            <a:r>
              <a:rPr lang="en-US" dirty="0"/>
              <a:t> KG “Wasser” </a:t>
            </a:r>
            <a:r>
              <a:rPr lang="en-US" dirty="0">
                <a:sym typeface="Wingdings" panose="05000000000000000000" pitchFamily="2" charset="2"/>
              </a:rPr>
              <a:t> </a:t>
            </a:r>
            <a:r>
              <a:rPr lang="en-US" dirty="0"/>
              <a:t>Natrium </a:t>
            </a:r>
            <a:r>
              <a:rPr lang="de-DE" dirty="0"/>
              <a:t>1mmol/l</a:t>
            </a:r>
            <a:br>
              <a:rPr lang="de-DE" altLang="de-DE" dirty="0">
                <a:sym typeface="Wingdings" panose="05000000000000000000" pitchFamily="2" charset="2"/>
              </a:rPr>
            </a:br>
            <a:endParaRPr lang="de-DE" altLang="de-DE" dirty="0"/>
          </a:p>
          <a:p>
            <a:pPr marL="685800" indent="-685800" algn="ctr" eaLnBrk="1" hangingPunct="1">
              <a:spcBef>
                <a:spcPct val="0"/>
              </a:spcBef>
              <a:buClrTx/>
              <a:buFont typeface="Wingdings" panose="05000000000000000000" pitchFamily="2" charset="2"/>
              <a:buChar char="à"/>
            </a:pPr>
            <a:endParaRPr lang="de-DE" altLang="de-DE" sz="5000" dirty="0"/>
          </a:p>
        </p:txBody>
      </p:sp>
    </p:spTree>
    <p:extLst>
      <p:ext uri="{BB962C8B-B14F-4D97-AF65-F5344CB8AC3E}">
        <p14:creationId xmlns:p14="http://schemas.microsoft.com/office/powerpoint/2010/main" val="1239250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DE" altLang="de-DE" b="1" dirty="0"/>
              <a:t>Therapieansatz </a:t>
            </a:r>
            <a:br>
              <a:rPr lang="de-DE" altLang="de-DE" b="1" dirty="0"/>
            </a:br>
            <a:r>
              <a:rPr lang="de-DE" altLang="de-DE" b="1" dirty="0"/>
              <a:t>bei moderater Hyponatriämie</a:t>
            </a:r>
          </a:p>
        </p:txBody>
      </p:sp>
      <p:pic>
        <p:nvPicPr>
          <p:cNvPr id="33796" name="Inhaltsplatzhalt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9850" y="1107182"/>
            <a:ext cx="9066213" cy="2609850"/>
          </a:xfrm>
        </p:spPr>
      </p:pic>
      <p:grpSp>
        <p:nvGrpSpPr>
          <p:cNvPr id="11" name="Gruppieren 10"/>
          <p:cNvGrpSpPr>
            <a:grpSpLocks/>
          </p:cNvGrpSpPr>
          <p:nvPr/>
        </p:nvGrpSpPr>
        <p:grpSpPr bwMode="auto">
          <a:xfrm>
            <a:off x="-41275" y="3595688"/>
            <a:ext cx="9282113" cy="1011237"/>
            <a:chOff x="-41838" y="3595033"/>
            <a:chExt cx="9281935" cy="1011691"/>
          </a:xfrm>
        </p:grpSpPr>
        <p:pic>
          <p:nvPicPr>
            <p:cNvPr id="33801" name="Grafik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38" y="3595033"/>
              <a:ext cx="9281935" cy="101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bwMode="auto">
            <a:xfrm>
              <a:off x="321693" y="4306552"/>
              <a:ext cx="5813314" cy="300172"/>
            </a:xfrm>
            <a:prstGeom prst="rect">
              <a:avLst/>
            </a:prstGeom>
            <a:solidFill>
              <a:schemeClr val="accent1">
                <a:lumMod val="50000"/>
                <a:lumOff val="50000"/>
                <a:alpha val="50000"/>
              </a:schemeClr>
            </a:solidFill>
            <a:ln w="9525" cap="flat" cmpd="sng" algn="ctr">
              <a:noFill/>
              <a:prstDash val="solid"/>
              <a:round/>
              <a:headEnd type="none" w="med" len="med"/>
              <a:tailEnd type="none" w="med" len="med"/>
            </a:ln>
            <a:effectLst/>
          </p:spPr>
          <p:txBody>
            <a:bodyPr wrap="none" anchor="ctr"/>
            <a:lstStyle/>
            <a:p>
              <a:pPr algn="ctr">
                <a:defRPr/>
              </a:pPr>
              <a:endParaRPr lang="de-DE" sz="2400">
                <a:latin typeface="Arial" charset="0"/>
                <a:ea typeface="ＭＳ Ｐゴシック" pitchFamily="28" charset="-128"/>
              </a:endParaRPr>
            </a:p>
          </p:txBody>
        </p:sp>
        <p:cxnSp>
          <p:nvCxnSpPr>
            <p:cNvPr id="33803" name="Gerader Verbinder 9"/>
            <p:cNvCxnSpPr>
              <a:cxnSpLocks noChangeShapeType="1"/>
            </p:cNvCxnSpPr>
            <p:nvPr/>
          </p:nvCxnSpPr>
          <p:spPr bwMode="auto">
            <a:xfrm>
              <a:off x="4699322" y="4606724"/>
              <a:ext cx="833377" cy="0"/>
            </a:xfrm>
            <a:prstGeom prst="line">
              <a:avLst/>
            </a:prstGeom>
            <a:noFill/>
            <a:ln w="38100" algn="ctr">
              <a:solidFill>
                <a:schemeClr val="accent1"/>
              </a:solidFill>
              <a:round/>
              <a:headEnd/>
              <a:tailEnd/>
            </a:ln>
            <a:extLst>
              <a:ext uri="{909E8E84-426E-40DD-AFC4-6F175D3DCCD1}">
                <a14:hiddenFill xmlns:a14="http://schemas.microsoft.com/office/drawing/2010/main">
                  <a:noFill/>
                </a14:hiddenFill>
              </a:ext>
            </a:extLst>
          </p:spPr>
        </p:cxnSp>
      </p:grpSp>
      <p:pic>
        <p:nvPicPr>
          <p:cNvPr id="33798" name="Grafik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797152"/>
            <a:ext cx="914400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946150" y="5589240"/>
            <a:ext cx="7519988" cy="646113"/>
          </a:xfrm>
          <a:prstGeom prst="rect">
            <a:avLst/>
          </a:prstGeom>
          <a:solidFill>
            <a:schemeClr val="accent1">
              <a:lumMod val="50000"/>
              <a:lumOff val="50000"/>
            </a:schemeClr>
          </a:solidFill>
        </p:spPr>
        <p:txBody>
          <a:bodyPr wrap="none">
            <a:spAutoFit/>
          </a:bodyPr>
          <a:lstStyle/>
          <a:p>
            <a:pPr>
              <a:defRPr/>
            </a:pPr>
            <a:r>
              <a:rPr lang="de-DE" sz="3600" b="1" dirty="0"/>
              <a:t>150 ml Natrium 10 % in 350 ml G5</a:t>
            </a:r>
          </a:p>
        </p:txBody>
      </p:sp>
    </p:spTree>
    <p:extLst>
      <p:ext uri="{BB962C8B-B14F-4D97-AF65-F5344CB8AC3E}">
        <p14:creationId xmlns:p14="http://schemas.microsoft.com/office/powerpoint/2010/main" val="2319987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Natrium - Lösungen</a:t>
            </a:r>
          </a:p>
        </p:txBody>
      </p:sp>
      <p:graphicFrame>
        <p:nvGraphicFramePr>
          <p:cNvPr id="6" name="Inhaltsplatzhalter 5"/>
          <p:cNvGraphicFramePr>
            <a:graphicFrameLocks noGrp="1"/>
          </p:cNvGraphicFramePr>
          <p:nvPr>
            <p:ph idx="1"/>
          </p:nvPr>
        </p:nvGraphicFramePr>
        <p:xfrm>
          <a:off x="124691" y="1298865"/>
          <a:ext cx="8936183" cy="5029201"/>
        </p:xfrm>
        <a:graphic>
          <a:graphicData uri="http://schemas.openxmlformats.org/drawingml/2006/table">
            <a:tbl>
              <a:tblPr>
                <a:tableStyleId>{5C22544A-7EE6-4342-B048-85BDC9FD1C3A}</a:tableStyleId>
              </a:tblPr>
              <a:tblGrid>
                <a:gridCol w="2798199">
                  <a:extLst>
                    <a:ext uri="{9D8B030D-6E8A-4147-A177-3AD203B41FA5}">
                      <a16:colId xmlns:a16="http://schemas.microsoft.com/office/drawing/2014/main" val="2995456431"/>
                    </a:ext>
                  </a:extLst>
                </a:gridCol>
                <a:gridCol w="3068992">
                  <a:extLst>
                    <a:ext uri="{9D8B030D-6E8A-4147-A177-3AD203B41FA5}">
                      <a16:colId xmlns:a16="http://schemas.microsoft.com/office/drawing/2014/main" val="2701649653"/>
                    </a:ext>
                  </a:extLst>
                </a:gridCol>
                <a:gridCol w="3068992">
                  <a:extLst>
                    <a:ext uri="{9D8B030D-6E8A-4147-A177-3AD203B41FA5}">
                      <a16:colId xmlns:a16="http://schemas.microsoft.com/office/drawing/2014/main" val="1728167845"/>
                    </a:ext>
                  </a:extLst>
                </a:gridCol>
              </a:tblGrid>
              <a:tr h="850776">
                <a:tc>
                  <a:txBody>
                    <a:bodyPr/>
                    <a:lstStyle/>
                    <a:p>
                      <a:pPr algn="ctr" fontAlgn="b"/>
                      <a:r>
                        <a:rPr lang="de-DE" sz="1600" b="1" u="none" strike="noStrike" dirty="0">
                          <a:effectLst/>
                        </a:rPr>
                        <a:t>% Na</a:t>
                      </a:r>
                      <a:endParaRPr lang="de-DE"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de-DE" sz="1600" b="1" u="none" strike="noStrike" dirty="0">
                          <a:effectLst/>
                        </a:rPr>
                        <a:t>1000 ml = mmol Na</a:t>
                      </a:r>
                    </a:p>
                  </a:txBody>
                  <a:tcPr marL="7620" marR="7620" marT="7620" marB="0" anchor="ctr"/>
                </a:tc>
                <a:tc>
                  <a:txBody>
                    <a:bodyPr/>
                    <a:lstStyle/>
                    <a:p>
                      <a:pPr algn="ctr" fontAlgn="b"/>
                      <a:r>
                        <a:rPr lang="de-DE" sz="1600" b="1" u="none" strike="noStrike" dirty="0" err="1">
                          <a:effectLst/>
                        </a:rPr>
                        <a:t>Osmolalität</a:t>
                      </a:r>
                      <a:endParaRPr lang="de-DE" sz="1600" b="1" u="none" strike="noStrike" dirty="0">
                        <a:effectLst/>
                      </a:endParaRPr>
                    </a:p>
                  </a:txBody>
                  <a:tcPr marL="7620" marR="7620" marT="7620" marB="0" anchor="ctr"/>
                </a:tc>
                <a:extLst>
                  <a:ext uri="{0D108BD9-81ED-4DB2-BD59-A6C34878D82A}">
                    <a16:rowId xmlns:a16="http://schemas.microsoft.com/office/drawing/2014/main" val="2884324877"/>
                  </a:ext>
                </a:extLst>
              </a:tr>
              <a:tr h="835685">
                <a:tc>
                  <a:txBody>
                    <a:bodyPr/>
                    <a:lstStyle/>
                    <a:p>
                      <a:pPr algn="ctr" fontAlgn="b"/>
                      <a:r>
                        <a:rPr lang="de-DE" sz="1600" b="1" u="none" strike="noStrike" dirty="0">
                          <a:effectLst/>
                        </a:rPr>
                        <a:t>0,9 </a:t>
                      </a:r>
                      <a:endParaRPr lang="de-DE"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de-DE" sz="1600" b="1" u="none" strike="noStrike" dirty="0">
                          <a:effectLst/>
                        </a:rPr>
                        <a:t>154</a:t>
                      </a:r>
                      <a:endParaRPr lang="de-DE"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de-DE" sz="1600" b="1" u="none" strike="noStrike" dirty="0">
                          <a:effectLst/>
                        </a:rPr>
                        <a:t>308</a:t>
                      </a:r>
                      <a:endParaRPr lang="de-DE"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026127373"/>
                  </a:ext>
                </a:extLst>
              </a:tr>
              <a:tr h="835685">
                <a:tc>
                  <a:txBody>
                    <a:bodyPr/>
                    <a:lstStyle/>
                    <a:p>
                      <a:pPr algn="ctr" fontAlgn="b"/>
                      <a:r>
                        <a:rPr lang="de-DE" sz="1600" b="1" u="none" strike="noStrike" dirty="0">
                          <a:effectLst/>
                        </a:rPr>
                        <a:t>3,0</a:t>
                      </a:r>
                      <a:endParaRPr lang="de-DE"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de-DE" sz="1600" b="1" u="none" strike="noStrike" dirty="0">
                          <a:effectLst/>
                        </a:rPr>
                        <a:t>513</a:t>
                      </a:r>
                      <a:endParaRPr lang="de-DE"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de-DE" sz="1600" b="1" u="none" strike="noStrike" dirty="0">
                          <a:effectLst/>
                        </a:rPr>
                        <a:t>1026</a:t>
                      </a:r>
                      <a:endParaRPr lang="de-DE"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56379692"/>
                  </a:ext>
                </a:extLst>
              </a:tr>
              <a:tr h="835685">
                <a:tc>
                  <a:txBody>
                    <a:bodyPr/>
                    <a:lstStyle/>
                    <a:p>
                      <a:pPr algn="ctr" fontAlgn="b"/>
                      <a:r>
                        <a:rPr lang="de-DE" sz="1600" b="1" i="0" u="none" strike="noStrike" dirty="0">
                          <a:solidFill>
                            <a:srgbClr val="000000"/>
                          </a:solidFill>
                          <a:effectLst/>
                          <a:latin typeface="Calibri" panose="020F0502020204030204" pitchFamily="34" charset="0"/>
                        </a:rPr>
                        <a:t>5,85</a:t>
                      </a:r>
                    </a:p>
                  </a:txBody>
                  <a:tcPr marL="7620" marR="7620" marT="7620" marB="0" anchor="ctr"/>
                </a:tc>
                <a:tc>
                  <a:txBody>
                    <a:bodyPr/>
                    <a:lstStyle/>
                    <a:p>
                      <a:pPr algn="ctr" fontAlgn="b"/>
                      <a:r>
                        <a:rPr lang="de-DE" sz="1600" b="1" i="0" u="none" strike="noStrike" dirty="0">
                          <a:solidFill>
                            <a:srgbClr val="000000"/>
                          </a:solidFill>
                          <a:effectLst/>
                          <a:latin typeface="Calibri" panose="020F0502020204030204" pitchFamily="34" charset="0"/>
                        </a:rPr>
                        <a:t>1000</a:t>
                      </a:r>
                    </a:p>
                  </a:txBody>
                  <a:tcPr marL="7620" marR="7620" marT="7620" marB="0" anchor="ctr"/>
                </a:tc>
                <a:tc>
                  <a:txBody>
                    <a:bodyPr/>
                    <a:lstStyle/>
                    <a:p>
                      <a:pPr algn="ctr" fontAlgn="b"/>
                      <a:r>
                        <a:rPr lang="de-DE" sz="1600" b="1" i="0" u="none" strike="noStrike" dirty="0">
                          <a:solidFill>
                            <a:srgbClr val="000000"/>
                          </a:solidFill>
                          <a:effectLst/>
                          <a:latin typeface="Calibri" panose="020F0502020204030204" pitchFamily="34" charset="0"/>
                        </a:rPr>
                        <a:t>2001</a:t>
                      </a:r>
                    </a:p>
                  </a:txBody>
                  <a:tcPr marL="7620" marR="7620" marT="7620" marB="0" anchor="ctr"/>
                </a:tc>
                <a:extLst>
                  <a:ext uri="{0D108BD9-81ED-4DB2-BD59-A6C34878D82A}">
                    <a16:rowId xmlns:a16="http://schemas.microsoft.com/office/drawing/2014/main" val="662666276"/>
                  </a:ext>
                </a:extLst>
              </a:tr>
              <a:tr h="835685">
                <a:tc>
                  <a:txBody>
                    <a:bodyPr/>
                    <a:lstStyle/>
                    <a:p>
                      <a:pPr algn="ctr" fontAlgn="b"/>
                      <a:r>
                        <a:rPr lang="de-DE" sz="1600" b="1" u="none" strike="noStrike" dirty="0">
                          <a:effectLst/>
                        </a:rPr>
                        <a:t>8,4 %</a:t>
                      </a:r>
                      <a:endParaRPr lang="de-DE"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de-DE" sz="1600" b="1" u="none" strike="noStrike" dirty="0">
                          <a:effectLst/>
                        </a:rPr>
                        <a:t>1436</a:t>
                      </a:r>
                      <a:endParaRPr lang="de-DE"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de-DE" sz="1600" b="1" u="none" strike="noStrike" dirty="0">
                          <a:effectLst/>
                        </a:rPr>
                        <a:t>2873</a:t>
                      </a:r>
                      <a:endParaRPr lang="de-DE"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04586638"/>
                  </a:ext>
                </a:extLst>
              </a:tr>
              <a:tr h="835685">
                <a:tc>
                  <a:txBody>
                    <a:bodyPr/>
                    <a:lstStyle/>
                    <a:p>
                      <a:pPr algn="ctr" fontAlgn="b"/>
                      <a:r>
                        <a:rPr lang="de-DE" sz="1600" b="1" u="none" strike="noStrike" dirty="0">
                          <a:effectLst/>
                        </a:rPr>
                        <a:t>10</a:t>
                      </a:r>
                      <a:r>
                        <a:rPr lang="de-DE" sz="1600" b="1" u="none" strike="noStrike" baseline="0" dirty="0">
                          <a:effectLst/>
                        </a:rPr>
                        <a:t> %</a:t>
                      </a:r>
                      <a:endParaRPr lang="de-DE"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de-DE" sz="1600" b="1" u="none" strike="noStrike" dirty="0">
                          <a:effectLst/>
                        </a:rPr>
                        <a:t>1710</a:t>
                      </a:r>
                      <a:endParaRPr lang="de-DE"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de-DE" sz="1600" b="1" u="none" strike="noStrike" dirty="0">
                          <a:effectLst/>
                        </a:rPr>
                        <a:t>3420</a:t>
                      </a:r>
                      <a:endParaRPr lang="de-DE"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71731464"/>
                  </a:ext>
                </a:extLst>
              </a:tr>
            </a:tbl>
          </a:graphicData>
        </a:graphic>
      </p:graphicFrame>
      <p:pic>
        <p:nvPicPr>
          <p:cNvPr id="1026" name="Picture 2" descr="http://images.medpex.de/medias/LssFgInvxhV27DeVnFIVka-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2441" y="5684907"/>
            <a:ext cx="559667" cy="5596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simg.shopwahl.de/srv/DE/290482527a979381c718fcba90ede1774c75789d/T/340x340/C/FFFFFF/url/natriumchlorid-585-brau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4428" y="3901908"/>
            <a:ext cx="706818" cy="70681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Bildergebnis für NaCl 0,9 % Ampul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10" descr="Bildergebnis für NaCl 0,9 % Ampul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36" name="Picture 12" descr="http://cdn.idealo.com/folder/Product/537/4/537478/s1_produktbild_mid/b-braun-kochsalzloesung-0-9-amp-10-x-2-m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4078" y="2262911"/>
            <a:ext cx="783443" cy="65287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4" descr="Bildergebnis für NaBic 8,4 % Ampull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40" name="Picture 16" descr="http://images.medpex.de/medias/9BZ8297DMFV37DeVnFIVka-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5992" y="4762425"/>
            <a:ext cx="611442" cy="611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937488"/>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8A07CBD-9892-4781-99E6-990415AC561A}"/>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C0022AE4-2724-4A41-B42E-3CCD5E1915C8}"/>
              </a:ext>
            </a:extLst>
          </p:cNvPr>
          <p:cNvPicPr>
            <a:picLocks noChangeAspect="1"/>
          </p:cNvPicPr>
          <p:nvPr/>
        </p:nvPicPr>
        <p:blipFill>
          <a:blip r:embed="rId3"/>
          <a:stretch>
            <a:fillRect/>
          </a:stretch>
        </p:blipFill>
        <p:spPr>
          <a:xfrm>
            <a:off x="899592" y="1052736"/>
            <a:ext cx="6630218" cy="4990111"/>
          </a:xfrm>
          <a:prstGeom prst="rect">
            <a:avLst/>
          </a:prstGeom>
        </p:spPr>
      </p:pic>
      <p:sp>
        <p:nvSpPr>
          <p:cNvPr id="6" name="Textfeld 5">
            <a:extLst>
              <a:ext uri="{FF2B5EF4-FFF2-40B4-BE49-F238E27FC236}">
                <a16:creationId xmlns:a16="http://schemas.microsoft.com/office/drawing/2014/main" id="{67F01D65-AA2B-4B70-96F3-87FDAEABAB67}"/>
              </a:ext>
            </a:extLst>
          </p:cNvPr>
          <p:cNvSpPr txBox="1"/>
          <p:nvPr/>
        </p:nvSpPr>
        <p:spPr>
          <a:xfrm>
            <a:off x="1940362" y="6381328"/>
            <a:ext cx="5688632" cy="482633"/>
          </a:xfrm>
          <a:prstGeom prst="rect">
            <a:avLst/>
          </a:prstGeom>
        </p:spPr>
        <p:txBody>
          <a:bodyPr wrap="square">
            <a:spAutoFit/>
          </a:bodyPr>
          <a:lstStyle>
            <a:defPPr>
              <a:defRPr lang="de-DE"/>
            </a:defPPr>
            <a:lvl1pPr algn="r">
              <a:defRPr sz="1200">
                <a:solidFill>
                  <a:schemeClr val="accent1"/>
                </a:solidFill>
                <a:latin typeface="Segoe UI" panose="020B0502040204020203" pitchFamily="34" charset="0"/>
              </a:defRPr>
            </a:lvl1pPr>
          </a:lstStyle>
          <a:p>
            <a:r>
              <a:rPr lang="de-DE" dirty="0"/>
              <a:t>Hafer, C. (2020). </a:t>
            </a:r>
            <a:r>
              <a:rPr lang="de-DE" b="1" dirty="0"/>
              <a:t>"[</a:t>
            </a:r>
            <a:r>
              <a:rPr lang="de-DE" b="1" dirty="0" err="1"/>
              <a:t>Hyponatremia</a:t>
            </a:r>
            <a:r>
              <a:rPr lang="de-DE" b="1" dirty="0"/>
              <a:t>-workflow </a:t>
            </a:r>
            <a:r>
              <a:rPr lang="de-DE" b="1" dirty="0" err="1"/>
              <a:t>for</a:t>
            </a:r>
            <a:r>
              <a:rPr lang="de-DE" b="1" dirty="0"/>
              <a:t> intensive care </a:t>
            </a:r>
            <a:r>
              <a:rPr lang="de-DE" b="1" dirty="0" err="1"/>
              <a:t>physicians</a:t>
            </a:r>
            <a:r>
              <a:rPr lang="de-DE" b="1" dirty="0"/>
              <a:t>]."</a:t>
            </a:r>
            <a:r>
              <a:rPr lang="de-DE" dirty="0"/>
              <a:t> Med </a:t>
            </a:r>
            <a:r>
              <a:rPr lang="de-DE" dirty="0" err="1"/>
              <a:t>Klin</a:t>
            </a:r>
            <a:r>
              <a:rPr lang="de-DE" dirty="0"/>
              <a:t> </a:t>
            </a:r>
            <a:r>
              <a:rPr lang="de-DE" dirty="0" err="1"/>
              <a:t>Intensivmed</a:t>
            </a:r>
            <a:r>
              <a:rPr lang="de-DE" dirty="0"/>
              <a:t> </a:t>
            </a:r>
            <a:r>
              <a:rPr lang="de-DE" dirty="0" err="1"/>
              <a:t>Notfmed</a:t>
            </a:r>
            <a:r>
              <a:rPr lang="de-DE" dirty="0"/>
              <a:t> 115(1): 29-36.</a:t>
            </a:r>
          </a:p>
        </p:txBody>
      </p:sp>
    </p:spTree>
    <p:extLst>
      <p:ext uri="{BB962C8B-B14F-4D97-AF65-F5344CB8AC3E}">
        <p14:creationId xmlns:p14="http://schemas.microsoft.com/office/powerpoint/2010/main" val="1268024359"/>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AB17709-E183-49FE-9599-0A4C84387923}"/>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normAutofit fontScale="90000"/>
          </a:bodyPr>
          <a:lstStyle/>
          <a:p>
            <a:r>
              <a:rPr lang="de-DE" dirty="0"/>
              <a:t>Veränderungen Serum-Natrium </a:t>
            </a:r>
            <a:br>
              <a:rPr lang="de-DE" dirty="0"/>
            </a:br>
            <a:r>
              <a:rPr lang="de-DE" dirty="0"/>
              <a:t>bei verschiedenen Infusionen</a:t>
            </a:r>
          </a:p>
        </p:txBody>
      </p:sp>
      <p:pic>
        <p:nvPicPr>
          <p:cNvPr id="4" name="Grafik 3">
            <a:extLst>
              <a:ext uri="{FF2B5EF4-FFF2-40B4-BE49-F238E27FC236}">
                <a16:creationId xmlns:a16="http://schemas.microsoft.com/office/drawing/2014/main" id="{5062C394-3DFC-4DCF-9D4E-A60794F7F47E}"/>
              </a:ext>
            </a:extLst>
          </p:cNvPr>
          <p:cNvPicPr>
            <a:picLocks noChangeAspect="1"/>
          </p:cNvPicPr>
          <p:nvPr/>
        </p:nvPicPr>
        <p:blipFill>
          <a:blip r:embed="rId3"/>
          <a:stretch>
            <a:fillRect/>
          </a:stretch>
        </p:blipFill>
        <p:spPr>
          <a:xfrm>
            <a:off x="1547664" y="2541971"/>
            <a:ext cx="5838130" cy="3929884"/>
          </a:xfrm>
          <a:prstGeom prst="rect">
            <a:avLst/>
          </a:prstGeom>
        </p:spPr>
      </p:pic>
      <p:pic>
        <p:nvPicPr>
          <p:cNvPr id="1026" name="Picture 2" descr="Bildergebnis fÃ¼r adrogue-madias formel">
            <a:extLst>
              <a:ext uri="{FF2B5EF4-FFF2-40B4-BE49-F238E27FC236}">
                <a16:creationId xmlns:a16="http://schemas.microsoft.com/office/drawing/2014/main" id="{8DB4CC67-6647-4C6B-A4EF-E38F0AE6A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422" y="1013447"/>
            <a:ext cx="794385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B0E3ACB8-7383-4744-A3D9-C28C40E4CDF2}"/>
              </a:ext>
            </a:extLst>
          </p:cNvPr>
          <p:cNvSpPr/>
          <p:nvPr/>
        </p:nvSpPr>
        <p:spPr>
          <a:xfrm>
            <a:off x="0" y="6587412"/>
            <a:ext cx="7633279" cy="279500"/>
          </a:xfrm>
          <a:prstGeom prst="rect">
            <a:avLst/>
          </a:prstGeom>
        </p:spPr>
        <p:txBody>
          <a:bodyPr wrap="square">
            <a:spAutoFit/>
          </a:bodyPr>
          <a:lstStyle/>
          <a:p>
            <a:pPr algn="r"/>
            <a:r>
              <a:rPr lang="de-DE" sz="1200" dirty="0" err="1">
                <a:solidFill>
                  <a:schemeClr val="accent1"/>
                </a:solidFill>
                <a:latin typeface="Segoe UI" panose="020B0502040204020203" pitchFamily="34" charset="0"/>
              </a:rPr>
              <a:t>Adrogue</a:t>
            </a:r>
            <a:r>
              <a:rPr lang="de-DE" sz="1200" dirty="0">
                <a:solidFill>
                  <a:schemeClr val="accent1"/>
                </a:solidFill>
                <a:latin typeface="Segoe UI" panose="020B0502040204020203" pitchFamily="34" charset="0"/>
              </a:rPr>
              <a:t> HJ, </a:t>
            </a:r>
            <a:r>
              <a:rPr lang="de-DE" sz="1200" dirty="0" err="1">
                <a:solidFill>
                  <a:schemeClr val="accent1"/>
                </a:solidFill>
                <a:latin typeface="Segoe UI" panose="020B0502040204020203" pitchFamily="34" charset="0"/>
              </a:rPr>
              <a:t>Madias</a:t>
            </a:r>
            <a:r>
              <a:rPr lang="de-DE" sz="1200" dirty="0">
                <a:solidFill>
                  <a:schemeClr val="accent1"/>
                </a:solidFill>
                <a:latin typeface="Segoe UI" panose="020B0502040204020203" pitchFamily="34" charset="0"/>
              </a:rPr>
              <a:t> NE. </a:t>
            </a:r>
            <a:r>
              <a:rPr lang="de-DE" sz="1200" b="1" dirty="0" err="1">
                <a:solidFill>
                  <a:schemeClr val="accent1"/>
                </a:solidFill>
                <a:latin typeface="Segoe UI" panose="020B0502040204020203" pitchFamily="34" charset="0"/>
              </a:rPr>
              <a:t>Hyponatremia</a:t>
            </a:r>
            <a:r>
              <a:rPr lang="de-DE" sz="1200" dirty="0">
                <a:solidFill>
                  <a:schemeClr val="accent1"/>
                </a:solidFill>
                <a:latin typeface="Segoe UI" panose="020B0502040204020203" pitchFamily="34" charset="0"/>
              </a:rPr>
              <a:t>. N Engl J Med. 2000;342(21):1581-9.</a:t>
            </a:r>
          </a:p>
        </p:txBody>
      </p:sp>
      <p:pic>
        <p:nvPicPr>
          <p:cNvPr id="5" name="Grafik 4">
            <a:extLst>
              <a:ext uri="{FF2B5EF4-FFF2-40B4-BE49-F238E27FC236}">
                <a16:creationId xmlns:a16="http://schemas.microsoft.com/office/drawing/2014/main" id="{24F3AFB9-20E8-4227-BFE2-385F52908282}"/>
              </a:ext>
            </a:extLst>
          </p:cNvPr>
          <p:cNvPicPr>
            <a:picLocks noChangeAspect="1"/>
          </p:cNvPicPr>
          <p:nvPr/>
        </p:nvPicPr>
        <p:blipFill>
          <a:blip r:embed="rId5"/>
          <a:stretch>
            <a:fillRect/>
          </a:stretch>
        </p:blipFill>
        <p:spPr>
          <a:xfrm>
            <a:off x="634246" y="2492896"/>
            <a:ext cx="7250122" cy="3808034"/>
          </a:xfrm>
          <a:prstGeom prst="rect">
            <a:avLst/>
          </a:prstGeom>
        </p:spPr>
      </p:pic>
    </p:spTree>
    <p:extLst>
      <p:ext uri="{BB962C8B-B14F-4D97-AF65-F5344CB8AC3E}">
        <p14:creationId xmlns:p14="http://schemas.microsoft.com/office/powerpoint/2010/main" val="276916143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a:extLst>
              <a:ext uri="{FF2B5EF4-FFF2-40B4-BE49-F238E27FC236}">
                <a16:creationId xmlns:a16="http://schemas.microsoft.com/office/drawing/2014/main" id="{5B727C25-7912-4E75-9CF2-5A1145E88A3B}"/>
              </a:ext>
            </a:extLst>
          </p:cNvPr>
          <p:cNvSpPr>
            <a:spLocks noGrp="1" noChangeArrowheads="1"/>
          </p:cNvSpPr>
          <p:nvPr>
            <p:ph type="title"/>
          </p:nvPr>
        </p:nvSpPr>
        <p:spPr/>
        <p:txBody>
          <a:bodyPr/>
          <a:lstStyle/>
          <a:p>
            <a:pPr eaLnBrk="1" hangingPunct="1">
              <a:defRPr/>
            </a:pPr>
            <a:r>
              <a:rPr lang="de-DE" sz="2800" dirty="0"/>
              <a:t>ITV - Krankheitsbilder </a:t>
            </a:r>
            <a:br>
              <a:rPr lang="de-DE" sz="2800" dirty="0"/>
            </a:br>
            <a:r>
              <a:rPr lang="de-DE" sz="2800" dirty="0"/>
              <a:t>Synopsis Elektrolytstörungen</a:t>
            </a:r>
          </a:p>
        </p:txBody>
      </p:sp>
      <p:graphicFrame>
        <p:nvGraphicFramePr>
          <p:cNvPr id="1129475" name="Group 3">
            <a:extLst>
              <a:ext uri="{FF2B5EF4-FFF2-40B4-BE49-F238E27FC236}">
                <a16:creationId xmlns:a16="http://schemas.microsoft.com/office/drawing/2014/main" id="{8F896DC9-15ED-4BB4-A73B-4C29318B2725}"/>
              </a:ext>
            </a:extLst>
          </p:cNvPr>
          <p:cNvGraphicFramePr>
            <a:graphicFrameLocks noGrp="1"/>
          </p:cNvGraphicFramePr>
          <p:nvPr>
            <p:ph idx="1"/>
            <p:extLst>
              <p:ext uri="{D42A27DB-BD31-4B8C-83A1-F6EECF244321}">
                <p14:modId xmlns:p14="http://schemas.microsoft.com/office/powerpoint/2010/main" val="3202573276"/>
              </p:ext>
            </p:extLst>
          </p:nvPr>
        </p:nvGraphicFramePr>
        <p:xfrm>
          <a:off x="0" y="1340768"/>
          <a:ext cx="9144001" cy="5464989"/>
        </p:xfrm>
        <a:graphic>
          <a:graphicData uri="http://schemas.openxmlformats.org/drawingml/2006/table">
            <a:tbl>
              <a:tblPr/>
              <a:tblGrid>
                <a:gridCol w="3322260">
                  <a:extLst>
                    <a:ext uri="{9D8B030D-6E8A-4147-A177-3AD203B41FA5}">
                      <a16:colId xmlns:a16="http://schemas.microsoft.com/office/drawing/2014/main" val="20000"/>
                    </a:ext>
                  </a:extLst>
                </a:gridCol>
                <a:gridCol w="968652">
                  <a:extLst>
                    <a:ext uri="{9D8B030D-6E8A-4147-A177-3AD203B41FA5}">
                      <a16:colId xmlns:a16="http://schemas.microsoft.com/office/drawing/2014/main" val="20001"/>
                    </a:ext>
                  </a:extLst>
                </a:gridCol>
                <a:gridCol w="970290">
                  <a:extLst>
                    <a:ext uri="{9D8B030D-6E8A-4147-A177-3AD203B41FA5}">
                      <a16:colId xmlns:a16="http://schemas.microsoft.com/office/drawing/2014/main" val="20002"/>
                    </a:ext>
                  </a:extLst>
                </a:gridCol>
                <a:gridCol w="970290">
                  <a:extLst>
                    <a:ext uri="{9D8B030D-6E8A-4147-A177-3AD203B41FA5}">
                      <a16:colId xmlns:a16="http://schemas.microsoft.com/office/drawing/2014/main" val="20003"/>
                    </a:ext>
                  </a:extLst>
                </a:gridCol>
                <a:gridCol w="971929">
                  <a:extLst>
                    <a:ext uri="{9D8B030D-6E8A-4147-A177-3AD203B41FA5}">
                      <a16:colId xmlns:a16="http://schemas.microsoft.com/office/drawing/2014/main" val="20004"/>
                    </a:ext>
                  </a:extLst>
                </a:gridCol>
                <a:gridCol w="970290">
                  <a:extLst>
                    <a:ext uri="{9D8B030D-6E8A-4147-A177-3AD203B41FA5}">
                      <a16:colId xmlns:a16="http://schemas.microsoft.com/office/drawing/2014/main" val="20005"/>
                    </a:ext>
                  </a:extLst>
                </a:gridCol>
                <a:gridCol w="970290">
                  <a:extLst>
                    <a:ext uri="{9D8B030D-6E8A-4147-A177-3AD203B41FA5}">
                      <a16:colId xmlns:a16="http://schemas.microsoft.com/office/drawing/2014/main" val="20006"/>
                    </a:ext>
                  </a:extLst>
                </a:gridCol>
              </a:tblGrid>
              <a:tr h="4354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tx1"/>
                          </a:solidFill>
                          <a:effectLst/>
                          <a:latin typeface="Arial" charset="0"/>
                        </a:rPr>
                        <a:t>Na</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tx1"/>
                          </a:solidFill>
                          <a:effectLst/>
                          <a:latin typeface="Arial" charset="0"/>
                        </a:rPr>
                        <a:t>K</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tx1"/>
                          </a:solidFill>
                          <a:effectLst/>
                          <a:latin typeface="Arial" charset="0"/>
                        </a:rPr>
                        <a:t>Ca</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tx1"/>
                          </a:solidFill>
                          <a:effectLst/>
                          <a:latin typeface="Arial" charset="0"/>
                        </a:rPr>
                        <a:t>Ph</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chemeClr val="tx1"/>
                          </a:solidFill>
                          <a:effectLst/>
                          <a:latin typeface="Arial" charset="0"/>
                        </a:rPr>
                        <a:t>Mg</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a:ln>
                            <a:noFill/>
                          </a:ln>
                          <a:solidFill>
                            <a:schemeClr val="tx1"/>
                          </a:solidFill>
                          <a:effectLst/>
                          <a:latin typeface="Arial" charset="0"/>
                        </a:rPr>
                        <a:t>Sonstiges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677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Alkoholabusus</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endParaRPr kumimoji="0" lang="de-DE" sz="24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dirty="0">
                          <a:ln>
                            <a:noFill/>
                          </a:ln>
                          <a:solidFill>
                            <a:srgbClr val="FF0000"/>
                          </a:solidFill>
                          <a:effectLst/>
                          <a:latin typeface="Arial" charset="0"/>
                          <a:sym typeface="Symbol" pitchFamily="18" charset="2"/>
                        </a:rPr>
                        <a:t></a:t>
                      </a:r>
                      <a:endParaRPr kumimoji="0" lang="de-DE" sz="2400" b="1" i="0" u="none" strike="noStrike" cap="none" normalizeH="0" baseline="0" dirty="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b="1" i="0" u="none" strike="noStrike" cap="none" normalizeH="0" baseline="0" dirty="0">
                          <a:ln>
                            <a:noFill/>
                          </a:ln>
                          <a:solidFill>
                            <a:schemeClr val="tx1"/>
                          </a:solidFill>
                          <a:effectLst/>
                          <a:latin typeface="Arial" charset="0"/>
                        </a:rPr>
                        <a:t>Cl + BZ</a:t>
                      </a:r>
                      <a:r>
                        <a:rPr kumimoji="0" lang="de-DE" sz="1200" b="1" i="0" u="none" strike="noStrike" cap="none" normalizeH="0" baseline="0" dirty="0">
                          <a:ln>
                            <a:noFill/>
                          </a:ln>
                          <a:solidFill>
                            <a:schemeClr val="tx1"/>
                          </a:solidFill>
                          <a:effectLst/>
                          <a:latin typeface="Arial" charset="0"/>
                        </a:rPr>
                        <a:t> </a:t>
                      </a:r>
                      <a:r>
                        <a:rPr kumimoji="0" lang="de-DE" sz="2400" b="1" i="0" u="none" strike="noStrike" cap="none" normalizeH="0" baseline="0" dirty="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732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Nierenversagen</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endParaRPr kumimoji="0" lang="de-DE" sz="2400" b="1" i="0" u="none" strike="noStrike" cap="none" normalizeH="0" baseline="0">
                        <a:ln>
                          <a:noFill/>
                        </a:ln>
                        <a:solidFill>
                          <a:srgbClr val="FF0000"/>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49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ARDS / LZ – Beatmung</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32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Diabetische Ketoazidose</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505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Krampfanfälle</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r>
                        <a:rPr kumimoji="0" lang="de-DE" sz="2400" b="1" i="0" u="none" strike="noStrike" cap="none" normalizeH="0" baseline="0">
                          <a:ln>
                            <a:noFill/>
                          </a:ln>
                          <a:solidFill>
                            <a:schemeClr val="tx1"/>
                          </a:solidFill>
                          <a:effectLst/>
                          <a:latin typeface="Arial" charset="0"/>
                          <a:sym typeface="Symbol" pitchFamily="18" charset="2"/>
                        </a:rPr>
                        <a:t>; </a:t>
                      </a: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49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Rhabdomyolyse</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505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Herzinsuffizienz</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49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Leberzirrhose</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505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Refeeding</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chemeClr val="accent2"/>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1200" b="1"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4490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a:ln>
                            <a:noFill/>
                          </a:ln>
                          <a:solidFill>
                            <a:schemeClr val="tx1"/>
                          </a:solidFill>
                          <a:effectLst/>
                          <a:latin typeface="Arial" charset="0"/>
                        </a:rPr>
                        <a:t>Verbrennungen</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sz="2400" b="1" i="0" u="none" strike="noStrike" cap="none" normalizeH="0" baseline="0">
                        <a:ln>
                          <a:noFill/>
                        </a:ln>
                        <a:solidFill>
                          <a:srgbClr val="FF0000"/>
                        </a:solidFill>
                        <a:effectLst/>
                        <a:latin typeface="Arial" charset="0"/>
                        <a:sym typeface="Symbol" pitchFamily="18" charset="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1" i="0" u="none" strike="noStrike" cap="none" normalizeH="0" baseline="0">
                          <a:ln>
                            <a:noFill/>
                          </a:ln>
                          <a:solidFill>
                            <a:srgbClr val="FF0000"/>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000" b="1" i="0" u="none" strike="noStrike" cap="none" normalizeH="0" baseline="0" dirty="0">
                          <a:ln>
                            <a:noFill/>
                          </a:ln>
                          <a:solidFill>
                            <a:schemeClr val="tx1"/>
                          </a:solidFill>
                          <a:effectLst/>
                          <a:latin typeface="Arial" charset="0"/>
                        </a:rPr>
                        <a:t>Cl</a:t>
                      </a:r>
                      <a:r>
                        <a:rPr kumimoji="0" lang="de-DE" sz="1200" b="1" i="0" u="none" strike="noStrike" cap="none" normalizeH="0" baseline="0" dirty="0">
                          <a:ln>
                            <a:noFill/>
                          </a:ln>
                          <a:solidFill>
                            <a:schemeClr val="tx1"/>
                          </a:solidFill>
                          <a:effectLst/>
                          <a:latin typeface="Arial" charset="0"/>
                        </a:rPr>
                        <a:t> </a:t>
                      </a:r>
                      <a:r>
                        <a:rPr kumimoji="0" lang="de-DE" sz="2400" b="1" i="0" u="none" strike="noStrike" cap="none" normalizeH="0" baseline="0" dirty="0">
                          <a:ln>
                            <a:noFill/>
                          </a:ln>
                          <a:solidFill>
                            <a:schemeClr val="accent2"/>
                          </a:solidFill>
                          <a:effectLst/>
                          <a:latin typeface="Arial" charset="0"/>
                          <a:sym typeface="Symbol" pitchFamily="18" charset="2"/>
                        </a:rPr>
                        <a:t></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56095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Präoperative </a:t>
            </a:r>
            <a:r>
              <a:rPr lang="de-DE" b="1" dirty="0" err="1"/>
              <a:t>Hyponatriämie</a:t>
            </a:r>
            <a:r>
              <a:rPr lang="de-DE" b="1" dirty="0"/>
              <a:t> und Mortalität</a:t>
            </a:r>
          </a:p>
        </p:txBody>
      </p:sp>
      <p:sp>
        <p:nvSpPr>
          <p:cNvPr id="6" name="Rechteck 5"/>
          <p:cNvSpPr/>
          <p:nvPr/>
        </p:nvSpPr>
        <p:spPr>
          <a:xfrm>
            <a:off x="750094" y="6237312"/>
            <a:ext cx="6858000" cy="538289"/>
          </a:xfrm>
          <a:prstGeom prst="rect">
            <a:avLst/>
          </a:prstGeom>
        </p:spPr>
        <p:txBody>
          <a:bodyPr wrap="square">
            <a:spAutoFit/>
          </a:bodyPr>
          <a:lstStyle/>
          <a:p>
            <a:pPr algn="r"/>
            <a:r>
              <a:rPr lang="de-DE" sz="1200" dirty="0">
                <a:solidFill>
                  <a:srgbClr val="00799B"/>
                </a:solidFill>
                <a:latin typeface="Segoe UI" panose="020B0502040204020203" pitchFamily="34" charset="0"/>
              </a:rPr>
              <a:t>Alexander A. Leung et al: </a:t>
            </a:r>
            <a:r>
              <a:rPr lang="de-DE" sz="1200" dirty="0" err="1">
                <a:solidFill>
                  <a:srgbClr val="00799B"/>
                </a:solidFill>
                <a:latin typeface="Segoe UI" panose="020B0502040204020203" pitchFamily="34" charset="0"/>
              </a:rPr>
              <a:t>Preoperative</a:t>
            </a:r>
            <a:r>
              <a:rPr lang="de-DE" sz="1200"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Hyponatremia</a:t>
            </a:r>
            <a:r>
              <a:rPr lang="de-DE" sz="1200" dirty="0">
                <a:solidFill>
                  <a:srgbClr val="00799B"/>
                </a:solidFill>
                <a:latin typeface="Segoe UI" panose="020B0502040204020203" pitchFamily="34" charset="0"/>
              </a:rPr>
              <a:t> and </a:t>
            </a:r>
            <a:r>
              <a:rPr lang="de-DE" sz="1200" dirty="0" err="1">
                <a:solidFill>
                  <a:srgbClr val="00799B"/>
                </a:solidFill>
                <a:latin typeface="Segoe UI" panose="020B0502040204020203" pitchFamily="34" charset="0"/>
              </a:rPr>
              <a:t>Perioperative</a:t>
            </a:r>
            <a:r>
              <a:rPr lang="de-DE" sz="1200"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Complications</a:t>
            </a:r>
            <a:r>
              <a:rPr lang="de-DE" sz="1200" dirty="0">
                <a:solidFill>
                  <a:srgbClr val="00799B"/>
                </a:solidFill>
                <a:latin typeface="Segoe UI" panose="020B0502040204020203" pitchFamily="34" charset="0"/>
              </a:rPr>
              <a:t>. </a:t>
            </a:r>
          </a:p>
          <a:p>
            <a:pPr algn="r"/>
            <a:r>
              <a:rPr lang="de-DE" sz="1200" dirty="0" err="1">
                <a:solidFill>
                  <a:srgbClr val="00799B"/>
                </a:solidFill>
                <a:latin typeface="Segoe UI" panose="020B0502040204020203" pitchFamily="34" charset="0"/>
              </a:rPr>
              <a:t>Arch</a:t>
            </a:r>
            <a:r>
              <a:rPr lang="de-DE" sz="1200" dirty="0">
                <a:solidFill>
                  <a:srgbClr val="00799B"/>
                </a:solidFill>
                <a:latin typeface="Segoe UI" panose="020B0502040204020203" pitchFamily="34" charset="0"/>
              </a:rPr>
              <a:t> Intern Med. 2012;172(19):1474-1481.</a:t>
            </a:r>
          </a:p>
        </p:txBody>
      </p:sp>
      <p:pic>
        <p:nvPicPr>
          <p:cNvPr id="8" name="Grafik 7"/>
          <p:cNvPicPr>
            <a:picLocks noChangeAspect="1"/>
          </p:cNvPicPr>
          <p:nvPr/>
        </p:nvPicPr>
        <p:blipFill>
          <a:blip r:embed="rId3"/>
          <a:stretch>
            <a:fillRect/>
          </a:stretch>
        </p:blipFill>
        <p:spPr>
          <a:xfrm>
            <a:off x="1247062" y="1241847"/>
            <a:ext cx="6649876" cy="4688334"/>
          </a:xfrm>
          <a:prstGeom prst="rect">
            <a:avLst/>
          </a:prstGeom>
        </p:spPr>
      </p:pic>
    </p:spTree>
    <p:extLst>
      <p:ext uri="{BB962C8B-B14F-4D97-AF65-F5344CB8AC3E}">
        <p14:creationId xmlns:p14="http://schemas.microsoft.com/office/powerpoint/2010/main" val="2596583556"/>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Natriumkonzentration</a:t>
            </a:r>
          </a:p>
        </p:txBody>
      </p:sp>
      <p:cxnSp>
        <p:nvCxnSpPr>
          <p:cNvPr id="7" name="Gerader Verbinder 6"/>
          <p:cNvCxnSpPr/>
          <p:nvPr/>
        </p:nvCxnSpPr>
        <p:spPr bwMode="auto">
          <a:xfrm flipH="1">
            <a:off x="1625951" y="1187669"/>
            <a:ext cx="3152" cy="4928596"/>
          </a:xfrm>
          <a:prstGeom prst="line">
            <a:avLst/>
          </a:prstGeom>
          <a:solidFill>
            <a:srgbClr val="FDF0C3"/>
          </a:solidFill>
          <a:ln w="63500" cap="flat" cmpd="sng" algn="ctr">
            <a:solidFill>
              <a:schemeClr val="accent1"/>
            </a:solidFill>
            <a:prstDash val="solid"/>
            <a:round/>
            <a:headEnd type="triangle" w="med" len="med"/>
            <a:tailEnd type="none" w="med" len="med"/>
          </a:ln>
          <a:effectLst/>
        </p:spPr>
      </p:cxnSp>
      <p:cxnSp>
        <p:nvCxnSpPr>
          <p:cNvPr id="9" name="Gerader Verbinder 8"/>
          <p:cNvCxnSpPr/>
          <p:nvPr/>
        </p:nvCxnSpPr>
        <p:spPr bwMode="auto">
          <a:xfrm>
            <a:off x="1601528" y="6109240"/>
            <a:ext cx="6600497" cy="0"/>
          </a:xfrm>
          <a:prstGeom prst="line">
            <a:avLst/>
          </a:prstGeom>
          <a:solidFill>
            <a:srgbClr val="FDF0C3"/>
          </a:solidFill>
          <a:ln w="63500" cap="flat" cmpd="sng" algn="ctr">
            <a:solidFill>
              <a:schemeClr val="accent1"/>
            </a:solidFill>
            <a:prstDash val="solid"/>
            <a:round/>
            <a:headEnd type="none" w="med" len="med"/>
            <a:tailEnd type="triangle" w="med" len="med"/>
          </a:ln>
          <a:effectLst/>
        </p:spPr>
      </p:cxnSp>
      <p:sp>
        <p:nvSpPr>
          <p:cNvPr id="13" name="Textfeld 12"/>
          <p:cNvSpPr txBox="1"/>
          <p:nvPr/>
        </p:nvSpPr>
        <p:spPr>
          <a:xfrm>
            <a:off x="1647543" y="1330507"/>
            <a:ext cx="579005" cy="461665"/>
          </a:xfrm>
          <a:prstGeom prst="rect">
            <a:avLst/>
          </a:prstGeom>
          <a:noFill/>
        </p:spPr>
        <p:txBody>
          <a:bodyPr wrap="none" rtlCol="0">
            <a:spAutoFit/>
          </a:bodyPr>
          <a:lstStyle/>
          <a:p>
            <a:r>
              <a:rPr lang="de-DE" sz="2400" b="1" dirty="0"/>
              <a:t>Na</a:t>
            </a:r>
          </a:p>
        </p:txBody>
      </p:sp>
      <p:sp>
        <p:nvSpPr>
          <p:cNvPr id="14" name="Textfeld 13"/>
          <p:cNvSpPr txBox="1"/>
          <p:nvPr/>
        </p:nvSpPr>
        <p:spPr>
          <a:xfrm>
            <a:off x="7346950" y="5626694"/>
            <a:ext cx="731290" cy="461665"/>
          </a:xfrm>
          <a:prstGeom prst="rect">
            <a:avLst/>
          </a:prstGeom>
          <a:noFill/>
        </p:spPr>
        <p:txBody>
          <a:bodyPr wrap="none" rtlCol="0">
            <a:spAutoFit/>
          </a:bodyPr>
          <a:lstStyle/>
          <a:p>
            <a:r>
              <a:rPr lang="de-DE" sz="2400" b="1" dirty="0"/>
              <a:t>Zeit</a:t>
            </a:r>
          </a:p>
        </p:txBody>
      </p:sp>
      <p:cxnSp>
        <p:nvCxnSpPr>
          <p:cNvPr id="16" name="Gerader Verbinder 15"/>
          <p:cNvCxnSpPr/>
          <p:nvPr/>
        </p:nvCxnSpPr>
        <p:spPr bwMode="auto">
          <a:xfrm>
            <a:off x="1362595" y="2151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18" name="Gerader Verbinder 17"/>
          <p:cNvCxnSpPr/>
          <p:nvPr/>
        </p:nvCxnSpPr>
        <p:spPr bwMode="auto">
          <a:xfrm>
            <a:off x="1370215" y="2303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19" name="Gerader Verbinder 18"/>
          <p:cNvCxnSpPr/>
          <p:nvPr/>
        </p:nvCxnSpPr>
        <p:spPr bwMode="auto">
          <a:xfrm>
            <a:off x="1362595" y="24558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0" name="Gerader Verbinder 19"/>
          <p:cNvCxnSpPr/>
          <p:nvPr/>
        </p:nvCxnSpPr>
        <p:spPr bwMode="auto">
          <a:xfrm>
            <a:off x="1362595" y="2608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1" name="Gerader Verbinder 20"/>
          <p:cNvCxnSpPr/>
          <p:nvPr/>
        </p:nvCxnSpPr>
        <p:spPr bwMode="auto">
          <a:xfrm>
            <a:off x="1354975" y="2760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2" name="Gerader Verbinder 21"/>
          <p:cNvCxnSpPr/>
          <p:nvPr/>
        </p:nvCxnSpPr>
        <p:spPr bwMode="auto">
          <a:xfrm>
            <a:off x="1354975" y="2913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3" name="Gerader Verbinder 22"/>
          <p:cNvCxnSpPr/>
          <p:nvPr/>
        </p:nvCxnSpPr>
        <p:spPr bwMode="auto">
          <a:xfrm>
            <a:off x="1347355" y="3065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4" name="Gerader Verbinder 23"/>
          <p:cNvCxnSpPr/>
          <p:nvPr/>
        </p:nvCxnSpPr>
        <p:spPr bwMode="auto">
          <a:xfrm>
            <a:off x="1354975" y="32178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5" name="Gerader Verbinder 24"/>
          <p:cNvCxnSpPr/>
          <p:nvPr/>
        </p:nvCxnSpPr>
        <p:spPr bwMode="auto">
          <a:xfrm>
            <a:off x="1354975" y="2303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6" name="Gerader Verbinder 25"/>
          <p:cNvCxnSpPr/>
          <p:nvPr/>
        </p:nvCxnSpPr>
        <p:spPr bwMode="auto">
          <a:xfrm>
            <a:off x="1362595" y="1699130"/>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27" name="Gerader Verbinder 26"/>
          <p:cNvCxnSpPr/>
          <p:nvPr/>
        </p:nvCxnSpPr>
        <p:spPr bwMode="auto">
          <a:xfrm>
            <a:off x="1354975" y="18515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8" name="Gerader Verbinder 27"/>
          <p:cNvCxnSpPr/>
          <p:nvPr/>
        </p:nvCxnSpPr>
        <p:spPr bwMode="auto">
          <a:xfrm>
            <a:off x="1354975" y="20039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29" name="Gerader Verbinder 28"/>
          <p:cNvCxnSpPr/>
          <p:nvPr/>
        </p:nvCxnSpPr>
        <p:spPr bwMode="auto">
          <a:xfrm>
            <a:off x="1347355" y="2156330"/>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0" name="Gerader Verbinder 29"/>
          <p:cNvCxnSpPr/>
          <p:nvPr/>
        </p:nvCxnSpPr>
        <p:spPr bwMode="auto">
          <a:xfrm>
            <a:off x="1347355" y="3065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1" name="Gerader Verbinder 30"/>
          <p:cNvCxnSpPr/>
          <p:nvPr/>
        </p:nvCxnSpPr>
        <p:spPr bwMode="auto">
          <a:xfrm>
            <a:off x="1339735" y="3217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32" name="Gerader Verbinder 31"/>
          <p:cNvCxnSpPr/>
          <p:nvPr/>
        </p:nvCxnSpPr>
        <p:spPr bwMode="auto">
          <a:xfrm>
            <a:off x="1347355" y="3370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3" name="Gerader Verbinder 32"/>
          <p:cNvCxnSpPr/>
          <p:nvPr/>
        </p:nvCxnSpPr>
        <p:spPr bwMode="auto">
          <a:xfrm>
            <a:off x="1354975" y="3522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4" name="Gerader Verbinder 33"/>
          <p:cNvCxnSpPr/>
          <p:nvPr/>
        </p:nvCxnSpPr>
        <p:spPr bwMode="auto">
          <a:xfrm>
            <a:off x="1362595" y="3675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5" name="Gerader Verbinder 34"/>
          <p:cNvCxnSpPr/>
          <p:nvPr/>
        </p:nvCxnSpPr>
        <p:spPr bwMode="auto">
          <a:xfrm>
            <a:off x="1354975" y="3827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6" name="Gerader Verbinder 35"/>
          <p:cNvCxnSpPr/>
          <p:nvPr/>
        </p:nvCxnSpPr>
        <p:spPr bwMode="auto">
          <a:xfrm>
            <a:off x="1354975" y="3979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37" name="Gerader Verbinder 36"/>
          <p:cNvCxnSpPr/>
          <p:nvPr/>
        </p:nvCxnSpPr>
        <p:spPr bwMode="auto">
          <a:xfrm>
            <a:off x="1347355" y="4132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8" name="Gerader Verbinder 37"/>
          <p:cNvCxnSpPr/>
          <p:nvPr/>
        </p:nvCxnSpPr>
        <p:spPr bwMode="auto">
          <a:xfrm>
            <a:off x="1347355" y="4284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39" name="Gerader Verbinder 38"/>
          <p:cNvCxnSpPr/>
          <p:nvPr/>
        </p:nvCxnSpPr>
        <p:spPr bwMode="auto">
          <a:xfrm>
            <a:off x="1339735" y="4437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0" name="Gerader Verbinder 39"/>
          <p:cNvCxnSpPr/>
          <p:nvPr/>
        </p:nvCxnSpPr>
        <p:spPr bwMode="auto">
          <a:xfrm>
            <a:off x="1347355" y="4589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1" name="Gerader Verbinder 40"/>
          <p:cNvCxnSpPr/>
          <p:nvPr/>
        </p:nvCxnSpPr>
        <p:spPr bwMode="auto">
          <a:xfrm>
            <a:off x="1347355" y="4741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42" name="Gerader Verbinder 41"/>
          <p:cNvCxnSpPr/>
          <p:nvPr/>
        </p:nvCxnSpPr>
        <p:spPr bwMode="auto">
          <a:xfrm>
            <a:off x="1354975" y="4894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3" name="Gerader Verbinder 42"/>
          <p:cNvCxnSpPr/>
          <p:nvPr/>
        </p:nvCxnSpPr>
        <p:spPr bwMode="auto">
          <a:xfrm>
            <a:off x="1347355" y="5046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4" name="Gerader Verbinder 43"/>
          <p:cNvCxnSpPr/>
          <p:nvPr/>
        </p:nvCxnSpPr>
        <p:spPr bwMode="auto">
          <a:xfrm>
            <a:off x="1347355" y="5199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45" name="Gerader Verbinder 44"/>
          <p:cNvCxnSpPr/>
          <p:nvPr/>
        </p:nvCxnSpPr>
        <p:spPr bwMode="auto">
          <a:xfrm>
            <a:off x="1339735" y="53514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sp>
        <p:nvSpPr>
          <p:cNvPr id="50" name="Textfeld 49"/>
          <p:cNvSpPr txBox="1"/>
          <p:nvPr/>
        </p:nvSpPr>
        <p:spPr>
          <a:xfrm>
            <a:off x="891252" y="2316982"/>
            <a:ext cx="482824" cy="307777"/>
          </a:xfrm>
          <a:prstGeom prst="rect">
            <a:avLst/>
          </a:prstGeom>
          <a:noFill/>
        </p:spPr>
        <p:txBody>
          <a:bodyPr wrap="none" rtlCol="0">
            <a:spAutoFit/>
          </a:bodyPr>
          <a:lstStyle/>
          <a:p>
            <a:r>
              <a:rPr lang="de-DE" dirty="0"/>
              <a:t>135</a:t>
            </a:r>
          </a:p>
        </p:txBody>
      </p:sp>
      <p:sp>
        <p:nvSpPr>
          <p:cNvPr id="51" name="Textfeld 50"/>
          <p:cNvSpPr txBox="1"/>
          <p:nvPr/>
        </p:nvSpPr>
        <p:spPr>
          <a:xfrm>
            <a:off x="846885" y="3071265"/>
            <a:ext cx="482824" cy="307777"/>
          </a:xfrm>
          <a:prstGeom prst="rect">
            <a:avLst/>
          </a:prstGeom>
          <a:noFill/>
        </p:spPr>
        <p:txBody>
          <a:bodyPr wrap="none" rtlCol="0">
            <a:spAutoFit/>
          </a:bodyPr>
          <a:lstStyle/>
          <a:p>
            <a:r>
              <a:rPr lang="de-DE" dirty="0"/>
              <a:t>130</a:t>
            </a:r>
          </a:p>
        </p:txBody>
      </p:sp>
      <p:sp>
        <p:nvSpPr>
          <p:cNvPr id="52" name="Textfeld 51"/>
          <p:cNvSpPr txBox="1"/>
          <p:nvPr/>
        </p:nvSpPr>
        <p:spPr>
          <a:xfrm>
            <a:off x="848815" y="3802397"/>
            <a:ext cx="482824" cy="307777"/>
          </a:xfrm>
          <a:prstGeom prst="rect">
            <a:avLst/>
          </a:prstGeom>
          <a:noFill/>
        </p:spPr>
        <p:txBody>
          <a:bodyPr wrap="none" rtlCol="0">
            <a:spAutoFit/>
          </a:bodyPr>
          <a:lstStyle/>
          <a:p>
            <a:r>
              <a:rPr lang="de-DE" dirty="0"/>
              <a:t>125</a:t>
            </a:r>
          </a:p>
        </p:txBody>
      </p:sp>
      <p:sp>
        <p:nvSpPr>
          <p:cNvPr id="53" name="Textfeld 52"/>
          <p:cNvSpPr txBox="1"/>
          <p:nvPr/>
        </p:nvSpPr>
        <p:spPr>
          <a:xfrm>
            <a:off x="862318" y="4591407"/>
            <a:ext cx="482824" cy="307777"/>
          </a:xfrm>
          <a:prstGeom prst="rect">
            <a:avLst/>
          </a:prstGeom>
          <a:noFill/>
        </p:spPr>
        <p:txBody>
          <a:bodyPr wrap="none" rtlCol="0">
            <a:spAutoFit/>
          </a:bodyPr>
          <a:lstStyle/>
          <a:p>
            <a:r>
              <a:rPr lang="de-DE" dirty="0"/>
              <a:t>120</a:t>
            </a:r>
          </a:p>
        </p:txBody>
      </p:sp>
      <p:sp>
        <p:nvSpPr>
          <p:cNvPr id="54" name="Textfeld 53"/>
          <p:cNvSpPr txBox="1"/>
          <p:nvPr/>
        </p:nvSpPr>
        <p:spPr>
          <a:xfrm>
            <a:off x="852674" y="5345688"/>
            <a:ext cx="469487" cy="307777"/>
          </a:xfrm>
          <a:prstGeom prst="rect">
            <a:avLst/>
          </a:prstGeom>
          <a:noFill/>
        </p:spPr>
        <p:txBody>
          <a:bodyPr wrap="none" rtlCol="0">
            <a:spAutoFit/>
          </a:bodyPr>
          <a:lstStyle/>
          <a:p>
            <a:r>
              <a:rPr lang="de-DE" dirty="0"/>
              <a:t>115</a:t>
            </a:r>
          </a:p>
        </p:txBody>
      </p:sp>
      <p:cxnSp>
        <p:nvCxnSpPr>
          <p:cNvPr id="56" name="Gerader Verbinder 55"/>
          <p:cNvCxnSpPr/>
          <p:nvPr/>
        </p:nvCxnSpPr>
        <p:spPr bwMode="auto">
          <a:xfrm>
            <a:off x="1349283" y="53437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57" name="Gerader Verbinder 56"/>
          <p:cNvCxnSpPr/>
          <p:nvPr/>
        </p:nvCxnSpPr>
        <p:spPr bwMode="auto">
          <a:xfrm>
            <a:off x="1349283" y="5496155"/>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58" name="Gerader Verbinder 57"/>
          <p:cNvCxnSpPr/>
          <p:nvPr/>
        </p:nvCxnSpPr>
        <p:spPr bwMode="auto">
          <a:xfrm>
            <a:off x="1356903" y="56485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59" name="Gerader Verbinder 58"/>
          <p:cNvCxnSpPr/>
          <p:nvPr/>
        </p:nvCxnSpPr>
        <p:spPr bwMode="auto">
          <a:xfrm>
            <a:off x="1349283" y="5800955"/>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4" name="Gerader Verbinder 63"/>
          <p:cNvCxnSpPr/>
          <p:nvPr/>
        </p:nvCxnSpPr>
        <p:spPr bwMode="auto">
          <a:xfrm>
            <a:off x="1362595" y="2455873"/>
            <a:ext cx="252845" cy="0"/>
          </a:xfrm>
          <a:prstGeom prst="line">
            <a:avLst/>
          </a:prstGeom>
          <a:solidFill>
            <a:srgbClr val="FDF0C3"/>
          </a:solidFill>
          <a:ln w="38100" cap="flat" cmpd="sng" algn="ctr">
            <a:solidFill>
              <a:schemeClr val="accent1"/>
            </a:solidFill>
            <a:prstDash val="solid"/>
            <a:round/>
            <a:headEnd type="none" w="med" len="med"/>
            <a:tailEnd type="none" w="med" len="med"/>
          </a:ln>
          <a:effectLst/>
        </p:spPr>
      </p:cxnSp>
      <p:cxnSp>
        <p:nvCxnSpPr>
          <p:cNvPr id="65" name="Gerader Verbinder 64"/>
          <p:cNvCxnSpPr/>
          <p:nvPr/>
        </p:nvCxnSpPr>
        <p:spPr bwMode="auto">
          <a:xfrm>
            <a:off x="1354975" y="26082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6" name="Gerader Verbinder 65"/>
          <p:cNvCxnSpPr/>
          <p:nvPr/>
        </p:nvCxnSpPr>
        <p:spPr bwMode="auto">
          <a:xfrm>
            <a:off x="1354975" y="27606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7" name="Gerader Verbinder 66"/>
          <p:cNvCxnSpPr/>
          <p:nvPr/>
        </p:nvCxnSpPr>
        <p:spPr bwMode="auto">
          <a:xfrm>
            <a:off x="1347355" y="2913073"/>
            <a:ext cx="252845" cy="0"/>
          </a:xfrm>
          <a:prstGeom prst="line">
            <a:avLst/>
          </a:prstGeom>
          <a:solidFill>
            <a:srgbClr val="FDF0C3"/>
          </a:solidFill>
          <a:ln w="12700" cap="flat" cmpd="sng" algn="ctr">
            <a:solidFill>
              <a:schemeClr val="accent1"/>
            </a:solidFill>
            <a:prstDash val="solid"/>
            <a:round/>
            <a:headEnd type="none" w="med" len="med"/>
            <a:tailEnd type="none" w="med" len="med"/>
          </a:ln>
          <a:effectLst/>
        </p:spPr>
      </p:cxnSp>
      <p:sp>
        <p:nvSpPr>
          <p:cNvPr id="69" name="Textfeld 68"/>
          <p:cNvSpPr txBox="1"/>
          <p:nvPr/>
        </p:nvSpPr>
        <p:spPr>
          <a:xfrm>
            <a:off x="885997" y="1544470"/>
            <a:ext cx="482824" cy="307777"/>
          </a:xfrm>
          <a:prstGeom prst="rect">
            <a:avLst/>
          </a:prstGeom>
          <a:noFill/>
        </p:spPr>
        <p:txBody>
          <a:bodyPr wrap="none" rtlCol="0">
            <a:spAutoFit/>
          </a:bodyPr>
          <a:lstStyle/>
          <a:p>
            <a:r>
              <a:rPr lang="de-DE" dirty="0"/>
              <a:t>140</a:t>
            </a:r>
          </a:p>
        </p:txBody>
      </p:sp>
      <p:grpSp>
        <p:nvGrpSpPr>
          <p:cNvPr id="3" name="Gruppieren 2"/>
          <p:cNvGrpSpPr/>
          <p:nvPr/>
        </p:nvGrpSpPr>
        <p:grpSpPr>
          <a:xfrm>
            <a:off x="1417320" y="5595313"/>
            <a:ext cx="441434" cy="464480"/>
            <a:chOff x="1417320" y="5600393"/>
            <a:chExt cx="441434" cy="464480"/>
          </a:xfrm>
        </p:grpSpPr>
        <p:cxnSp>
          <p:nvCxnSpPr>
            <p:cNvPr id="60" name="Gerader Verbinder 59"/>
            <p:cNvCxnSpPr/>
            <p:nvPr/>
          </p:nvCxnSpPr>
          <p:spPr bwMode="auto">
            <a:xfrm flipV="1">
              <a:off x="1489017" y="563822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74" name="Gerader Verbinder 73"/>
            <p:cNvCxnSpPr/>
            <p:nvPr/>
          </p:nvCxnSpPr>
          <p:spPr bwMode="auto">
            <a:xfrm flipV="1">
              <a:off x="1504781" y="575401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76" name="Gerader Verbinder 75"/>
            <p:cNvCxnSpPr/>
            <p:nvPr/>
          </p:nvCxnSpPr>
          <p:spPr bwMode="auto">
            <a:xfrm flipV="1">
              <a:off x="1417320" y="5600393"/>
              <a:ext cx="441434" cy="464480"/>
            </a:xfrm>
            <a:prstGeom prst="line">
              <a:avLst/>
            </a:prstGeom>
            <a:solidFill>
              <a:srgbClr val="FDF0C3"/>
            </a:solidFill>
            <a:ln w="76200" cap="flat" cmpd="sng" algn="ctr">
              <a:solidFill>
                <a:schemeClr val="bg1"/>
              </a:solidFill>
              <a:prstDash val="solid"/>
              <a:round/>
              <a:headEnd type="none" w="med" len="med"/>
              <a:tailEnd type="none" w="med" len="med"/>
            </a:ln>
            <a:effectLst/>
          </p:spPr>
        </p:cxnSp>
      </p:grpSp>
      <p:cxnSp>
        <p:nvCxnSpPr>
          <p:cNvPr id="63" name="Gerader Verbinder 62"/>
          <p:cNvCxnSpPr/>
          <p:nvPr/>
        </p:nvCxnSpPr>
        <p:spPr bwMode="auto">
          <a:xfrm flipV="1">
            <a:off x="2129097" y="597858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68" name="Gerader Verbinder 67"/>
          <p:cNvCxnSpPr/>
          <p:nvPr/>
        </p:nvCxnSpPr>
        <p:spPr bwMode="auto">
          <a:xfrm flipV="1">
            <a:off x="2241381" y="5992775"/>
            <a:ext cx="270764" cy="269290"/>
          </a:xfrm>
          <a:prstGeom prst="line">
            <a:avLst/>
          </a:prstGeom>
          <a:solidFill>
            <a:srgbClr val="FDF0C3"/>
          </a:solidFill>
          <a:ln w="12700" cap="flat" cmpd="sng" algn="ctr">
            <a:solidFill>
              <a:schemeClr val="accent1"/>
            </a:solidFill>
            <a:prstDash val="solid"/>
            <a:round/>
            <a:headEnd type="none" w="med" len="med"/>
            <a:tailEnd type="none" w="med" len="med"/>
          </a:ln>
          <a:effectLst/>
        </p:spPr>
      </p:cxnSp>
      <p:cxnSp>
        <p:nvCxnSpPr>
          <p:cNvPr id="70" name="Gerader Verbinder 69"/>
          <p:cNvCxnSpPr/>
          <p:nvPr/>
        </p:nvCxnSpPr>
        <p:spPr bwMode="auto">
          <a:xfrm flipV="1">
            <a:off x="2103120" y="5889953"/>
            <a:ext cx="441434" cy="464480"/>
          </a:xfrm>
          <a:prstGeom prst="line">
            <a:avLst/>
          </a:prstGeom>
          <a:solidFill>
            <a:srgbClr val="FDF0C3"/>
          </a:solidFill>
          <a:ln w="76200" cap="flat" cmpd="sng" algn="ctr">
            <a:solidFill>
              <a:schemeClr val="bg1"/>
            </a:solidFill>
            <a:prstDash val="solid"/>
            <a:round/>
            <a:headEnd type="none" w="med" len="med"/>
            <a:tailEnd type="none" w="med" len="med"/>
          </a:ln>
          <a:effectLst/>
        </p:spPr>
      </p:cxnSp>
      <p:sp>
        <p:nvSpPr>
          <p:cNvPr id="75" name="Stern mit 5 Zacken 74"/>
          <p:cNvSpPr/>
          <p:nvPr/>
        </p:nvSpPr>
        <p:spPr bwMode="auto">
          <a:xfrm>
            <a:off x="3870960" y="3781752"/>
            <a:ext cx="381000" cy="313569"/>
          </a:xfrm>
          <a:prstGeom prst="star5">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28" charset="-128"/>
            </a:endParaRPr>
          </a:p>
        </p:txBody>
      </p:sp>
      <p:sp>
        <p:nvSpPr>
          <p:cNvPr id="12" name="Textfeld 11"/>
          <p:cNvSpPr txBox="1"/>
          <p:nvPr/>
        </p:nvSpPr>
        <p:spPr>
          <a:xfrm>
            <a:off x="3200400" y="5699760"/>
            <a:ext cx="683200" cy="400110"/>
          </a:xfrm>
          <a:prstGeom prst="rect">
            <a:avLst/>
          </a:prstGeom>
          <a:noFill/>
        </p:spPr>
        <p:txBody>
          <a:bodyPr wrap="none" rtlCol="0">
            <a:spAutoFit/>
          </a:bodyPr>
          <a:lstStyle/>
          <a:p>
            <a:r>
              <a:rPr lang="de-DE" sz="2000" dirty="0"/>
              <a:t>48 h</a:t>
            </a:r>
          </a:p>
        </p:txBody>
      </p:sp>
      <p:grpSp>
        <p:nvGrpSpPr>
          <p:cNvPr id="15" name="Gruppieren 14"/>
          <p:cNvGrpSpPr/>
          <p:nvPr/>
        </p:nvGrpSpPr>
        <p:grpSpPr>
          <a:xfrm>
            <a:off x="3635896" y="6237801"/>
            <a:ext cx="3767008" cy="503567"/>
            <a:chOff x="4984120" y="6246591"/>
            <a:chExt cx="3767008" cy="503567"/>
          </a:xfrm>
        </p:grpSpPr>
        <p:pic>
          <p:nvPicPr>
            <p:cNvPr id="78" name="Afbeelding 6" descr="ESICM 1920x1080.jpg"/>
            <p:cNvPicPr>
              <a:picLocks noChangeAspect="1"/>
            </p:cNvPicPr>
            <p:nvPr/>
          </p:nvPicPr>
          <p:blipFill>
            <a:blip r:embed="rId3" cstate="print"/>
            <a:stretch>
              <a:fillRect/>
            </a:stretch>
          </p:blipFill>
          <p:spPr>
            <a:xfrm>
              <a:off x="6155804" y="6246591"/>
              <a:ext cx="895230" cy="503567"/>
            </a:xfrm>
            <a:prstGeom prst="rect">
              <a:avLst/>
            </a:prstGeom>
          </p:spPr>
        </p:pic>
        <p:pic>
          <p:nvPicPr>
            <p:cNvPr id="79" name="Afbeelding 7" descr="ERBP 2011 Press+.tif"/>
            <p:cNvPicPr>
              <a:picLocks noChangeAspect="1"/>
            </p:cNvPicPr>
            <p:nvPr/>
          </p:nvPicPr>
          <p:blipFill>
            <a:blip r:embed="rId4" cstate="print"/>
            <a:stretch>
              <a:fillRect/>
            </a:stretch>
          </p:blipFill>
          <p:spPr>
            <a:xfrm>
              <a:off x="4984120" y="6275703"/>
              <a:ext cx="1314472" cy="465665"/>
            </a:xfrm>
            <a:prstGeom prst="rect">
              <a:avLst/>
            </a:prstGeom>
          </p:spPr>
        </p:pic>
        <p:pic>
          <p:nvPicPr>
            <p:cNvPr id="80" name="Afbeelding 8" descr="ESE Logo B block.jpg"/>
            <p:cNvPicPr>
              <a:picLocks noChangeAspect="1"/>
            </p:cNvPicPr>
            <p:nvPr/>
          </p:nvPicPr>
          <p:blipFill>
            <a:blip r:embed="rId5" cstate="print"/>
            <a:stretch>
              <a:fillRect/>
            </a:stretch>
          </p:blipFill>
          <p:spPr>
            <a:xfrm>
              <a:off x="6950928" y="6277876"/>
              <a:ext cx="1800200" cy="463492"/>
            </a:xfrm>
            <a:prstGeom prst="rect">
              <a:avLst/>
            </a:prstGeom>
          </p:spPr>
        </p:pic>
      </p:grpSp>
      <p:grpSp>
        <p:nvGrpSpPr>
          <p:cNvPr id="71" name="Gruppieren 70"/>
          <p:cNvGrpSpPr/>
          <p:nvPr/>
        </p:nvGrpSpPr>
        <p:grpSpPr>
          <a:xfrm>
            <a:off x="2885440" y="1330507"/>
            <a:ext cx="1178560" cy="4788332"/>
            <a:chOff x="2885440" y="1330507"/>
            <a:chExt cx="1178560" cy="4788332"/>
          </a:xfrm>
        </p:grpSpPr>
        <p:cxnSp>
          <p:nvCxnSpPr>
            <p:cNvPr id="72" name="Gerader Verbinder 71"/>
            <p:cNvCxnSpPr/>
            <p:nvPr/>
          </p:nvCxnSpPr>
          <p:spPr bwMode="auto">
            <a:xfrm>
              <a:off x="4064000" y="1330507"/>
              <a:ext cx="0" cy="4757852"/>
            </a:xfrm>
            <a:prstGeom prst="line">
              <a:avLst/>
            </a:prstGeom>
            <a:solidFill>
              <a:srgbClr val="FDF0C3"/>
            </a:solidFill>
            <a:ln w="38100" cap="flat" cmpd="sng" algn="ctr">
              <a:solidFill>
                <a:schemeClr val="accent1"/>
              </a:solidFill>
              <a:prstDash val="sysDot"/>
              <a:round/>
              <a:headEnd type="none" w="med" len="med"/>
              <a:tailEnd type="none" w="med" len="med"/>
            </a:ln>
            <a:effectLst/>
          </p:spPr>
        </p:cxnSp>
        <p:sp>
          <p:nvSpPr>
            <p:cNvPr id="77" name="Rechteck 76"/>
            <p:cNvSpPr/>
            <p:nvPr/>
          </p:nvSpPr>
          <p:spPr bwMode="auto">
            <a:xfrm>
              <a:off x="2905760" y="1422400"/>
              <a:ext cx="1127760" cy="4655799"/>
            </a:xfrm>
            <a:prstGeom prst="rect">
              <a:avLst/>
            </a:prstGeom>
            <a:solidFill>
              <a:srgbClr val="FDF0C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a:ln>
                    <a:noFill/>
                  </a:ln>
                  <a:solidFill>
                    <a:schemeClr val="tx1"/>
                  </a:solidFill>
                  <a:effectLst/>
                  <a:latin typeface="Arial" charset="0"/>
                  <a:ea typeface="ＭＳ Ｐゴシック" pitchFamily="28" charset="-128"/>
                </a:rPr>
                <a:t>?</a:t>
              </a:r>
            </a:p>
          </p:txBody>
        </p:sp>
        <p:cxnSp>
          <p:nvCxnSpPr>
            <p:cNvPr id="81" name="Gerader Verbinder 80"/>
            <p:cNvCxnSpPr/>
            <p:nvPr/>
          </p:nvCxnSpPr>
          <p:spPr bwMode="auto">
            <a:xfrm>
              <a:off x="2885440" y="1360987"/>
              <a:ext cx="0" cy="4757852"/>
            </a:xfrm>
            <a:prstGeom prst="line">
              <a:avLst/>
            </a:prstGeom>
            <a:solidFill>
              <a:srgbClr val="FDF0C3"/>
            </a:solidFill>
            <a:ln w="38100" cap="flat" cmpd="sng" algn="ctr">
              <a:solidFill>
                <a:schemeClr val="accent1"/>
              </a:solidFill>
              <a:prstDash val="sysDot"/>
              <a:round/>
              <a:headEnd type="none" w="med" len="med"/>
              <a:tailEnd type="none" w="med" len="med"/>
            </a:ln>
            <a:effectLst/>
          </p:spPr>
        </p:cxnSp>
      </p:grpSp>
    </p:spTree>
    <p:extLst>
      <p:ext uri="{BB962C8B-B14F-4D97-AF65-F5344CB8AC3E}">
        <p14:creationId xmlns:p14="http://schemas.microsoft.com/office/powerpoint/2010/main" val="4018344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5A577BF-51B1-4D0A-AAC5-1B71436E1D9C}"/>
              </a:ext>
            </a:extLst>
          </p:cNvPr>
          <p:cNvSpPr>
            <a:spLocks noGrp="1"/>
          </p:cNvSpPr>
          <p:nvPr>
            <p:ph idx="1"/>
          </p:nvPr>
        </p:nvSpPr>
        <p:spPr/>
        <p:txBody>
          <a:bodyPr/>
          <a:lstStyle/>
          <a:p>
            <a:pPr marL="285750" indent="-285750" algn="l">
              <a:buFont typeface="Arial" panose="020B0604020202020204" pitchFamily="34" charset="0"/>
              <a:buChar char="•"/>
            </a:pPr>
            <a:r>
              <a:rPr lang="de-DE" sz="2400" b="1" i="0" u="none" strike="noStrike" baseline="0" dirty="0">
                <a:latin typeface="AdvPS3FDD77"/>
              </a:rPr>
              <a:t> Prävalenz: </a:t>
            </a:r>
            <a:r>
              <a:rPr lang="de-DE" sz="2400" b="1" i="0" u="none" strike="noStrike" baseline="0" dirty="0">
                <a:latin typeface="AdvOTe81213fa"/>
              </a:rPr>
              <a:t>20% bei Aufnahme (OPTIMIZE)</a:t>
            </a:r>
          </a:p>
          <a:p>
            <a:pPr marL="285750" indent="-285750" algn="l">
              <a:buFont typeface="Arial" panose="020B0604020202020204" pitchFamily="34" charset="0"/>
              <a:buChar char="•"/>
            </a:pPr>
            <a:r>
              <a:rPr lang="de-DE" sz="2400" b="1" i="0" u="none" strike="noStrike" baseline="0" dirty="0">
                <a:solidFill>
                  <a:srgbClr val="000000"/>
                </a:solidFill>
                <a:latin typeface="AdvOTe81213fa"/>
              </a:rPr>
              <a:t>Inzidenz </a:t>
            </a:r>
            <a:r>
              <a:rPr lang="en-US" sz="2400" b="1" i="0" u="none" strike="noStrike" baseline="0" dirty="0">
                <a:solidFill>
                  <a:srgbClr val="000000"/>
                </a:solidFill>
                <a:latin typeface="AdvOTe81213fa"/>
              </a:rPr>
              <a:t>im </a:t>
            </a:r>
            <a:r>
              <a:rPr lang="en-US" sz="2400" b="1" i="0" u="none" strike="noStrike" baseline="0" dirty="0" err="1">
                <a:solidFill>
                  <a:srgbClr val="000000"/>
                </a:solidFill>
                <a:latin typeface="AdvOTe81213fa"/>
              </a:rPr>
              <a:t>Rahmen</a:t>
            </a:r>
            <a:r>
              <a:rPr lang="en-US" sz="2400" b="1" i="0" u="none" strike="noStrike" baseline="0" dirty="0">
                <a:solidFill>
                  <a:srgbClr val="000000"/>
                </a:solidFill>
                <a:latin typeface="AdvOTe81213fa"/>
              </a:rPr>
              <a:t> </a:t>
            </a:r>
            <a:r>
              <a:rPr lang="en-US" sz="2400" b="1" i="0" u="none" strike="noStrike" baseline="0" dirty="0" err="1">
                <a:solidFill>
                  <a:srgbClr val="000000"/>
                </a:solidFill>
                <a:latin typeface="AdvOTe81213fa"/>
              </a:rPr>
              <a:t>Behandlung</a:t>
            </a:r>
            <a:r>
              <a:rPr lang="en-US" sz="2400" b="1" i="0" u="none" strike="noStrike" baseline="0" dirty="0">
                <a:solidFill>
                  <a:srgbClr val="000000"/>
                </a:solidFill>
                <a:latin typeface="AdvOTe81213fa"/>
              </a:rPr>
              <a:t> ADHF ~ </a:t>
            </a:r>
            <a:r>
              <a:rPr lang="en-US" sz="2400" b="1" i="0" u="none" strike="noStrike" baseline="0" dirty="0">
                <a:solidFill>
                  <a:srgbClr val="000000"/>
                </a:solidFill>
                <a:latin typeface="AdvPS3FDD77"/>
              </a:rPr>
              <a:t>1</a:t>
            </a:r>
            <a:r>
              <a:rPr lang="en-US" sz="2400" b="1" i="0" u="none" strike="noStrike" baseline="0" dirty="0">
                <a:solidFill>
                  <a:srgbClr val="000000"/>
                </a:solidFill>
                <a:latin typeface="AdvOTe81213fa"/>
              </a:rPr>
              <a:t>5% - 25% </a:t>
            </a:r>
            <a:endParaRPr lang="de-DE" sz="2400" b="1" i="0" u="none" strike="noStrike" baseline="0" dirty="0">
              <a:solidFill>
                <a:srgbClr val="2197D2"/>
              </a:solidFill>
              <a:latin typeface="AdvOTe81213fa"/>
            </a:endParaRPr>
          </a:p>
          <a:p>
            <a:pPr algn="l"/>
            <a:r>
              <a:rPr lang="en-US" sz="2400" b="0" i="0" u="none" strike="noStrike" baseline="0" dirty="0">
                <a:latin typeface="AdvOTe81213fa"/>
              </a:rPr>
              <a:t> </a:t>
            </a:r>
          </a:p>
          <a:p>
            <a:pPr marL="285750" indent="-285750">
              <a:buFont typeface="Arial" panose="020B0604020202020204" pitchFamily="34" charset="0"/>
              <a:buChar char="•"/>
            </a:pPr>
            <a:r>
              <a:rPr lang="en-US" sz="2400" dirty="0" err="1">
                <a:latin typeface="AdvOTe81213fa"/>
              </a:rPr>
              <a:t>Erhöhte</a:t>
            </a:r>
            <a:r>
              <a:rPr lang="en-US" sz="2400" dirty="0">
                <a:latin typeface="AdvOTe81213fa"/>
              </a:rPr>
              <a:t> </a:t>
            </a:r>
            <a:r>
              <a:rPr lang="en-US" sz="2400" dirty="0" err="1">
                <a:latin typeface="AdvOTe81213fa"/>
              </a:rPr>
              <a:t>Mortalität</a:t>
            </a:r>
            <a:r>
              <a:rPr lang="en-US" sz="2400" dirty="0">
                <a:latin typeface="AdvOTe81213fa"/>
              </a:rPr>
              <a:t> </a:t>
            </a:r>
          </a:p>
          <a:p>
            <a:pPr marL="285750" indent="-285750" algn="l">
              <a:buFont typeface="Arial" panose="020B0604020202020204" pitchFamily="34" charset="0"/>
              <a:buChar char="•"/>
            </a:pPr>
            <a:r>
              <a:rPr lang="en-US" sz="2400" dirty="0" err="1">
                <a:latin typeface="AdvOTe81213fa"/>
              </a:rPr>
              <a:t>Längere</a:t>
            </a:r>
            <a:r>
              <a:rPr lang="en-US" sz="2400" dirty="0">
                <a:latin typeface="AdvOTe81213fa"/>
              </a:rPr>
              <a:t> </a:t>
            </a:r>
            <a:r>
              <a:rPr lang="en-US" sz="2400" dirty="0" err="1">
                <a:latin typeface="AdvOTe81213fa"/>
              </a:rPr>
              <a:t>stationäre</a:t>
            </a:r>
            <a:r>
              <a:rPr lang="en-US" sz="2400" dirty="0">
                <a:latin typeface="AdvOTe81213fa"/>
              </a:rPr>
              <a:t> </a:t>
            </a:r>
            <a:r>
              <a:rPr lang="en-US" sz="2400" dirty="0" err="1">
                <a:latin typeface="AdvOTe81213fa"/>
              </a:rPr>
              <a:t>Verweilzeiten</a:t>
            </a:r>
            <a:r>
              <a:rPr lang="en-US" sz="2400" dirty="0">
                <a:latin typeface="AdvOTe81213fa"/>
              </a:rPr>
              <a:t> </a:t>
            </a:r>
          </a:p>
          <a:p>
            <a:pPr marL="285750" indent="-285750" algn="l">
              <a:buFont typeface="Arial" panose="020B0604020202020204" pitchFamily="34" charset="0"/>
              <a:buChar char="•"/>
            </a:pPr>
            <a:r>
              <a:rPr lang="en-US" sz="2400" dirty="0" err="1">
                <a:latin typeface="AdvOTe81213fa"/>
              </a:rPr>
              <a:t>Häufigere</a:t>
            </a:r>
            <a:r>
              <a:rPr lang="en-US" sz="2400" dirty="0">
                <a:latin typeface="AdvOTe81213fa"/>
              </a:rPr>
              <a:t> </a:t>
            </a:r>
            <a:r>
              <a:rPr lang="en-US" sz="2400" dirty="0" err="1">
                <a:latin typeface="AdvOTe81213fa"/>
              </a:rPr>
              <a:t>Hospitalisierung</a:t>
            </a:r>
            <a:endParaRPr lang="en-US" sz="2400" dirty="0">
              <a:latin typeface="AdvOTe81213fa"/>
            </a:endParaRPr>
          </a:p>
          <a:p>
            <a:pPr marL="285750" indent="-285750" algn="l">
              <a:buFont typeface="Arial" panose="020B0604020202020204" pitchFamily="34" charset="0"/>
              <a:buChar char="•"/>
            </a:pPr>
            <a:r>
              <a:rPr lang="en-US" sz="2400" b="0" i="0" u="none" strike="noStrike" baseline="0" dirty="0" err="1">
                <a:latin typeface="AdvOTe81213fa"/>
              </a:rPr>
              <a:t>Poststationär</a:t>
            </a:r>
            <a:r>
              <a:rPr lang="en-US" sz="2400" b="0" i="0" u="none" strike="noStrike" baseline="0" dirty="0">
                <a:latin typeface="AdvOTe81213fa"/>
              </a:rPr>
              <a:t> </a:t>
            </a:r>
            <a:r>
              <a:rPr lang="en-US" sz="2400" b="0" i="0" u="none" strike="noStrike" baseline="0" dirty="0" err="1">
                <a:latin typeface="AdvOTe81213fa"/>
              </a:rPr>
              <a:t>öfter</a:t>
            </a:r>
            <a:r>
              <a:rPr lang="en-US" sz="2400" b="0" i="0" u="none" strike="noStrike" baseline="0" dirty="0">
                <a:latin typeface="AdvOTe81213fa"/>
              </a:rPr>
              <a:t> </a:t>
            </a:r>
            <a:r>
              <a:rPr lang="en-US" sz="2400" b="0" i="0" u="none" strike="noStrike" baseline="0" dirty="0" err="1">
                <a:latin typeface="AdvOTe81213fa"/>
              </a:rPr>
              <a:t>Pflegebedürftigkeit</a:t>
            </a:r>
            <a:r>
              <a:rPr lang="en-US" sz="2400" b="0" i="0" u="none" strike="noStrike" baseline="0" dirty="0">
                <a:latin typeface="AdvOTe81213fa"/>
              </a:rPr>
              <a:t> </a:t>
            </a:r>
          </a:p>
        </p:txBody>
      </p:sp>
      <p:sp>
        <p:nvSpPr>
          <p:cNvPr id="3" name="Titel 2">
            <a:extLst>
              <a:ext uri="{FF2B5EF4-FFF2-40B4-BE49-F238E27FC236}">
                <a16:creationId xmlns:a16="http://schemas.microsoft.com/office/drawing/2014/main" id="{01399652-2E54-4BEB-A820-EC80CD75C2A5}"/>
              </a:ext>
            </a:extLst>
          </p:cNvPr>
          <p:cNvSpPr>
            <a:spLocks noGrp="1"/>
          </p:cNvSpPr>
          <p:nvPr>
            <p:ph type="title"/>
          </p:nvPr>
        </p:nvSpPr>
        <p:spPr/>
        <p:txBody>
          <a:bodyPr/>
          <a:lstStyle/>
          <a:p>
            <a:r>
              <a:rPr lang="de-DE" dirty="0"/>
              <a:t>Hyponatriämie bei Herzinsuffizienz (stationär)</a:t>
            </a:r>
          </a:p>
        </p:txBody>
      </p:sp>
      <p:sp>
        <p:nvSpPr>
          <p:cNvPr id="5" name="Textfeld 4">
            <a:extLst>
              <a:ext uri="{FF2B5EF4-FFF2-40B4-BE49-F238E27FC236}">
                <a16:creationId xmlns:a16="http://schemas.microsoft.com/office/drawing/2014/main" id="{81FFD003-06E9-4B4B-AF17-9DB88A539A7A}"/>
              </a:ext>
            </a:extLst>
          </p:cNvPr>
          <p:cNvSpPr txBox="1"/>
          <p:nvPr/>
        </p:nvSpPr>
        <p:spPr>
          <a:xfrm>
            <a:off x="683568" y="5733337"/>
            <a:ext cx="6918250" cy="1152047"/>
          </a:xfrm>
          <a:prstGeom prst="rect">
            <a:avLst/>
          </a:prstGeom>
        </p:spPr>
        <p:txBody>
          <a:bodyPr wrap="square">
            <a:spAutoFit/>
          </a:bodyPr>
          <a:lstStyle>
            <a:defPPr>
              <a:defRPr lang="de-DE"/>
            </a:defPPr>
            <a:lvl1pPr algn="r">
              <a:defRPr sz="1200">
                <a:solidFill>
                  <a:srgbClr val="0070C0"/>
                </a:solidFill>
                <a:latin typeface="Segoe UI" panose="020B0502040204020203" pitchFamily="34" charset="0"/>
              </a:defRPr>
            </a:lvl1pPr>
          </a:lstStyle>
          <a:p>
            <a:r>
              <a:rPr lang="de-DE" dirty="0" err="1"/>
              <a:t>Gheorghiade</a:t>
            </a:r>
            <a:r>
              <a:rPr lang="de-DE" dirty="0"/>
              <a:t>   et al., </a:t>
            </a:r>
            <a:r>
              <a:rPr lang="de-DE" b="1" dirty="0"/>
              <a:t>OPTIMIZE-HF Investigators and </a:t>
            </a:r>
            <a:r>
              <a:rPr lang="de-DE" b="1" dirty="0" err="1"/>
              <a:t>Coordinators</a:t>
            </a:r>
            <a:r>
              <a:rPr lang="de-DE" b="1" dirty="0"/>
              <a:t>. </a:t>
            </a:r>
            <a:r>
              <a:rPr lang="en-US" b="1" dirty="0"/>
              <a:t>Relationship between admission serum sodium concentration and clinical outcomes in patients hospitalized for heart failure: an analysis from the OPTIMIZE-HF registry. </a:t>
            </a:r>
            <a:r>
              <a:rPr lang="en-US" dirty="0"/>
              <a:t>Eur Heart J 2007;28:980–8.</a:t>
            </a:r>
          </a:p>
          <a:p>
            <a:r>
              <a:rPr lang="de-DE" dirty="0" err="1"/>
              <a:t>Konishi</a:t>
            </a:r>
            <a:r>
              <a:rPr lang="de-DE" dirty="0"/>
              <a:t> M,  et al.: </a:t>
            </a:r>
            <a:r>
              <a:rPr lang="en-US" b="1" dirty="0"/>
              <a:t>Progression of hyponatremia is associated with increased cardiac mortality in patients hospitalized for acute decompensated heart failure. </a:t>
            </a:r>
            <a:r>
              <a:rPr lang="en-US" dirty="0"/>
              <a:t>J Card Fail </a:t>
            </a:r>
            <a:r>
              <a:rPr lang="de-DE" dirty="0"/>
              <a:t>2012;18:620–5</a:t>
            </a:r>
            <a:r>
              <a:rPr lang="de-DE" sz="1200" i="0" u="none" strike="noStrike" baseline="0" dirty="0">
                <a:solidFill>
                  <a:srgbClr val="00799B"/>
                </a:solidFill>
                <a:cs typeface="Segoe UI" panose="020B0502040204020203" pitchFamily="34" charset="0"/>
              </a:rPr>
              <a:t>.</a:t>
            </a:r>
            <a:endParaRPr lang="de-DE" dirty="0">
              <a:solidFill>
                <a:srgbClr val="00799B"/>
              </a:solidFill>
              <a:cs typeface="Segoe UI" panose="020B0502040204020203" pitchFamily="34" charset="0"/>
            </a:endParaRPr>
          </a:p>
        </p:txBody>
      </p:sp>
    </p:spTree>
    <p:extLst>
      <p:ext uri="{BB962C8B-B14F-4D97-AF65-F5344CB8AC3E}">
        <p14:creationId xmlns:p14="http://schemas.microsoft.com/office/powerpoint/2010/main" val="180863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30FE50A-EDE0-4CDA-B8B8-0F5E4BBDE02F}"/>
              </a:ext>
            </a:extLst>
          </p:cNvPr>
          <p:cNvSpPr>
            <a:spLocks noGrp="1"/>
          </p:cNvSpPr>
          <p:nvPr>
            <p:ph idx="1"/>
          </p:nvPr>
        </p:nvSpPr>
        <p:spPr/>
        <p:txBody>
          <a:bodyPr/>
          <a:lstStyle/>
          <a:p>
            <a:r>
              <a:rPr lang="de-DE" altLang="de-DE" sz="2400" b="1" dirty="0"/>
              <a:t>Offensichtliche Hypervolämie </a:t>
            </a:r>
          </a:p>
          <a:p>
            <a:endParaRPr lang="de-DE" altLang="de-DE" sz="2400" b="1" dirty="0"/>
          </a:p>
          <a:p>
            <a:r>
              <a:rPr lang="de-DE" altLang="de-DE" sz="2400" b="1" dirty="0"/>
              <a:t>Reduzierter renaler </a:t>
            </a:r>
            <a:r>
              <a:rPr lang="de-DE" altLang="de-DE" sz="2400" b="1" dirty="0" err="1"/>
              <a:t>Blutfluß</a:t>
            </a:r>
            <a:r>
              <a:rPr lang="de-DE" altLang="de-DE" sz="2400" b="1" dirty="0"/>
              <a:t>  / Volumenmangel</a:t>
            </a:r>
          </a:p>
          <a:p>
            <a:pPr lvl="1"/>
            <a:r>
              <a:rPr lang="de-DE" altLang="de-DE" dirty="0"/>
              <a:t>niedriges Urin - Na</a:t>
            </a:r>
            <a:r>
              <a:rPr lang="de-DE" altLang="de-DE" baseline="30000" dirty="0"/>
              <a:t>+ </a:t>
            </a:r>
            <a:r>
              <a:rPr lang="de-DE" altLang="de-DE" dirty="0"/>
              <a:t>(&lt; 20 mmol/l)</a:t>
            </a:r>
          </a:p>
          <a:p>
            <a:pPr lvl="1"/>
            <a:r>
              <a:rPr lang="de-DE" altLang="de-DE" dirty="0"/>
              <a:t>niedriges Urin – Cl</a:t>
            </a:r>
            <a:r>
              <a:rPr lang="de-DE" altLang="de-DE" baseline="30000" dirty="0"/>
              <a:t>-, </a:t>
            </a:r>
            <a:r>
              <a:rPr lang="de-DE" altLang="de-DE" dirty="0"/>
              <a:t>metabolische Alkalose</a:t>
            </a:r>
            <a:endParaRPr lang="de-DE" altLang="de-DE" sz="2000" dirty="0"/>
          </a:p>
          <a:p>
            <a:endParaRPr lang="de-DE" altLang="de-DE" sz="2400" b="1" dirty="0"/>
          </a:p>
          <a:p>
            <a:r>
              <a:rPr lang="de-DE" altLang="de-DE" sz="2400" b="1" dirty="0"/>
              <a:t>Rapider Anstieg [Na] unter NaCl 0,9 %</a:t>
            </a:r>
          </a:p>
          <a:p>
            <a:pPr lvl="1"/>
            <a:r>
              <a:rPr lang="de-DE" altLang="de-DE" dirty="0"/>
              <a:t>Vasopressin war unterdrückt </a:t>
            </a:r>
          </a:p>
          <a:p>
            <a:pPr lvl="1"/>
            <a:r>
              <a:rPr lang="de-DE" altLang="de-DE" dirty="0"/>
              <a:t>Nicht – osmotischer Vasopressin – Stimulus weggefallen</a:t>
            </a:r>
          </a:p>
          <a:p>
            <a:pPr lvl="1"/>
            <a:endParaRPr lang="de-DE" altLang="de-DE" dirty="0"/>
          </a:p>
          <a:p>
            <a:r>
              <a:rPr lang="de-DE" altLang="de-DE" sz="2400" b="1" dirty="0"/>
              <a:t>Kein Anstieg [Na] unter NaCl 0,9 %</a:t>
            </a:r>
          </a:p>
          <a:p>
            <a:pPr lvl="1"/>
            <a:r>
              <a:rPr lang="de-DE" altLang="de-DE" dirty="0"/>
              <a:t>SIADH</a:t>
            </a:r>
          </a:p>
          <a:p>
            <a:pPr lvl="1"/>
            <a:endParaRPr lang="de-DE" altLang="de-DE" dirty="0"/>
          </a:p>
        </p:txBody>
      </p:sp>
      <p:sp>
        <p:nvSpPr>
          <p:cNvPr id="1123330" name="Rectangle 2">
            <a:extLst>
              <a:ext uri="{FF2B5EF4-FFF2-40B4-BE49-F238E27FC236}">
                <a16:creationId xmlns:a16="http://schemas.microsoft.com/office/drawing/2014/main" id="{EBBB185E-A1B0-4804-BF25-7606D83BE47B}"/>
              </a:ext>
            </a:extLst>
          </p:cNvPr>
          <p:cNvSpPr>
            <a:spLocks noGrp="1" noChangeArrowheads="1"/>
          </p:cNvSpPr>
          <p:nvPr>
            <p:ph type="title"/>
          </p:nvPr>
        </p:nvSpPr>
        <p:spPr/>
        <p:txBody>
          <a:bodyPr/>
          <a:lstStyle/>
          <a:p>
            <a:pPr eaLnBrk="1" hangingPunct="1">
              <a:defRPr/>
            </a:pPr>
            <a:r>
              <a:rPr lang="de-DE" sz="3200" dirty="0"/>
              <a:t>Rapid- Diagnostik Hyponatriämie</a:t>
            </a:r>
          </a:p>
        </p:txBody>
      </p:sp>
      <p:pic>
        <p:nvPicPr>
          <p:cNvPr id="6" name="Grafik 6">
            <a:extLst>
              <a:ext uri="{FF2B5EF4-FFF2-40B4-BE49-F238E27FC236}">
                <a16:creationId xmlns:a16="http://schemas.microsoft.com/office/drawing/2014/main" id="{179772ED-F57E-4AE8-9E88-CE6213FA2E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04" r="51163" b="58278"/>
          <a:stretch/>
        </p:blipFill>
        <p:spPr bwMode="auto">
          <a:xfrm>
            <a:off x="6416157" y="3789040"/>
            <a:ext cx="1897753" cy="90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FABD5F24-6E5E-4AC7-9094-229AD61C08AB}"/>
              </a:ext>
            </a:extLst>
          </p:cNvPr>
          <p:cNvPicPr>
            <a:picLocks noChangeAspect="1"/>
          </p:cNvPicPr>
          <p:nvPr/>
        </p:nvPicPr>
        <p:blipFill rotWithShape="1">
          <a:blip r:embed="rId3">
            <a:extLst>
              <a:ext uri="{28A0092B-C50C-407E-A947-70E740481C1C}">
                <a14:useLocalDpi xmlns:a14="http://schemas.microsoft.com/office/drawing/2010/main" val="0"/>
              </a:ext>
            </a:extLst>
          </a:blip>
          <a:srcRect l="2326" t="67293" r="51162" b="13865"/>
          <a:stretch/>
        </p:blipFill>
        <p:spPr bwMode="auto">
          <a:xfrm>
            <a:off x="5935649" y="2691123"/>
            <a:ext cx="2581978" cy="90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erzinsuffizienz (Herzschwäche) &amp;amp; kardiales Lungenödem">
            <a:extLst>
              <a:ext uri="{FF2B5EF4-FFF2-40B4-BE49-F238E27FC236}">
                <a16:creationId xmlns:a16="http://schemas.microsoft.com/office/drawing/2014/main" id="{855BCBE2-A429-413F-9424-9BC4C5F64B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1042676"/>
            <a:ext cx="1152128" cy="113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892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51D182CE-3CA9-4ADC-B734-BDD8471EC176}"/>
              </a:ext>
            </a:extLst>
          </p:cNvPr>
          <p:cNvPicPr>
            <a:picLocks noGrp="1" noChangeAspect="1"/>
          </p:cNvPicPr>
          <p:nvPr>
            <p:ph idx="1"/>
          </p:nvPr>
        </p:nvPicPr>
        <p:blipFill>
          <a:blip r:embed="rId3"/>
          <a:stretch>
            <a:fillRect/>
          </a:stretch>
        </p:blipFill>
        <p:spPr>
          <a:xfrm>
            <a:off x="2051720" y="1052736"/>
            <a:ext cx="3559048" cy="5234405"/>
          </a:xfrm>
        </p:spPr>
      </p:pic>
      <p:sp>
        <p:nvSpPr>
          <p:cNvPr id="3" name="Titel 2">
            <a:extLst>
              <a:ext uri="{FF2B5EF4-FFF2-40B4-BE49-F238E27FC236}">
                <a16:creationId xmlns:a16="http://schemas.microsoft.com/office/drawing/2014/main" id="{E0F7D4CA-C06D-4E70-80E5-EA7BC4349C39}"/>
              </a:ext>
            </a:extLst>
          </p:cNvPr>
          <p:cNvSpPr>
            <a:spLocks noGrp="1"/>
          </p:cNvSpPr>
          <p:nvPr>
            <p:ph type="title"/>
          </p:nvPr>
        </p:nvSpPr>
        <p:spPr/>
        <p:txBody>
          <a:bodyPr/>
          <a:lstStyle/>
          <a:p>
            <a:r>
              <a:rPr lang="de-DE" dirty="0"/>
              <a:t>Hyponatriämie bei </a:t>
            </a:r>
            <a:r>
              <a:rPr lang="de-DE" dirty="0" err="1"/>
              <a:t>HF</a:t>
            </a:r>
            <a:r>
              <a:rPr lang="de-DE" u="sng" dirty="0" err="1"/>
              <a:t>p</a:t>
            </a:r>
            <a:r>
              <a:rPr lang="de-DE" dirty="0" err="1"/>
              <a:t>EF</a:t>
            </a:r>
            <a:endParaRPr lang="de-DE" dirty="0"/>
          </a:p>
        </p:txBody>
      </p:sp>
      <p:sp>
        <p:nvSpPr>
          <p:cNvPr id="7" name="Textfeld 6">
            <a:extLst>
              <a:ext uri="{FF2B5EF4-FFF2-40B4-BE49-F238E27FC236}">
                <a16:creationId xmlns:a16="http://schemas.microsoft.com/office/drawing/2014/main" id="{1AB779EC-28CF-4FCE-AA01-F85A8C265C98}"/>
              </a:ext>
            </a:extLst>
          </p:cNvPr>
          <p:cNvSpPr txBox="1"/>
          <p:nvPr/>
        </p:nvSpPr>
        <p:spPr>
          <a:xfrm>
            <a:off x="751639" y="6381328"/>
            <a:ext cx="6872101" cy="482633"/>
          </a:xfrm>
          <a:prstGeom prst="rect">
            <a:avLst/>
          </a:prstGeom>
        </p:spPr>
        <p:txBody>
          <a:bodyPr wrap="square">
            <a:spAutoFit/>
          </a:bodyPr>
          <a:lstStyle>
            <a:defPPr>
              <a:defRPr lang="de-DE"/>
            </a:defPPr>
            <a:lvl1pPr algn="r">
              <a:defRPr sz="1200">
                <a:solidFill>
                  <a:srgbClr val="0070C0"/>
                </a:solidFill>
                <a:latin typeface="Segoe UI" panose="020B0502040204020203" pitchFamily="34" charset="0"/>
              </a:defRPr>
            </a:lvl1pPr>
          </a:lstStyle>
          <a:p>
            <a:r>
              <a:rPr lang="en-US" dirty="0" err="1"/>
              <a:t>Su</a:t>
            </a:r>
            <a:r>
              <a:rPr lang="en-US" dirty="0"/>
              <a:t>, Y., et al. (2020). </a:t>
            </a:r>
            <a:r>
              <a:rPr lang="en-US" b="1" dirty="0"/>
              <a:t>"Prognostic value of serum hyponatremia for outcomes in patients with heart failure with preserved ejection fraction." </a:t>
            </a:r>
            <a:r>
              <a:rPr lang="en-US" dirty="0"/>
              <a:t>Exp </a:t>
            </a:r>
            <a:r>
              <a:rPr lang="en-US" dirty="0" err="1"/>
              <a:t>Ther</a:t>
            </a:r>
            <a:r>
              <a:rPr lang="en-US" dirty="0"/>
              <a:t> Med 20(5): 101.</a:t>
            </a:r>
            <a:endParaRPr lang="de-DE" dirty="0"/>
          </a:p>
        </p:txBody>
      </p:sp>
      <p:sp>
        <p:nvSpPr>
          <p:cNvPr id="9" name="Textfeld 8">
            <a:extLst>
              <a:ext uri="{FF2B5EF4-FFF2-40B4-BE49-F238E27FC236}">
                <a16:creationId xmlns:a16="http://schemas.microsoft.com/office/drawing/2014/main" id="{AFE29C4D-F4FF-4014-9737-9DE5409B10B5}"/>
              </a:ext>
            </a:extLst>
          </p:cNvPr>
          <p:cNvSpPr txBox="1"/>
          <p:nvPr/>
        </p:nvSpPr>
        <p:spPr>
          <a:xfrm>
            <a:off x="5796136" y="1556792"/>
            <a:ext cx="4572000" cy="374654"/>
          </a:xfrm>
          <a:prstGeom prst="rect">
            <a:avLst/>
          </a:prstGeom>
          <a:noFill/>
        </p:spPr>
        <p:txBody>
          <a:bodyPr wrap="square">
            <a:spAutoFit/>
          </a:bodyPr>
          <a:lstStyle/>
          <a:p>
            <a:r>
              <a:rPr lang="en-US" sz="1800" b="1" i="0" u="none" strike="noStrike" baseline="0" dirty="0" err="1">
                <a:solidFill>
                  <a:srgbClr val="FF0000"/>
                </a:solidFill>
                <a:latin typeface="+mj-lt"/>
              </a:rPr>
              <a:t>Überleben</a:t>
            </a:r>
            <a:endParaRPr lang="de-DE" b="1" dirty="0">
              <a:solidFill>
                <a:srgbClr val="FF0000"/>
              </a:solidFill>
              <a:latin typeface="+mj-lt"/>
            </a:endParaRPr>
          </a:p>
        </p:txBody>
      </p:sp>
      <p:sp>
        <p:nvSpPr>
          <p:cNvPr id="10" name="Textfeld 9">
            <a:extLst>
              <a:ext uri="{FF2B5EF4-FFF2-40B4-BE49-F238E27FC236}">
                <a16:creationId xmlns:a16="http://schemas.microsoft.com/office/drawing/2014/main" id="{2D793B9F-12E1-4E65-BEE8-88573AB7D765}"/>
              </a:ext>
            </a:extLst>
          </p:cNvPr>
          <p:cNvSpPr txBox="1"/>
          <p:nvPr/>
        </p:nvSpPr>
        <p:spPr>
          <a:xfrm>
            <a:off x="5796136" y="3356992"/>
            <a:ext cx="4572000" cy="374654"/>
          </a:xfrm>
          <a:prstGeom prst="rect">
            <a:avLst/>
          </a:prstGeom>
          <a:noFill/>
        </p:spPr>
        <p:txBody>
          <a:bodyPr wrap="square">
            <a:spAutoFit/>
          </a:bodyPr>
          <a:lstStyle/>
          <a:p>
            <a:r>
              <a:rPr lang="en-US" b="1" dirty="0" err="1">
                <a:solidFill>
                  <a:srgbClr val="FF0000"/>
                </a:solidFill>
                <a:latin typeface="+mj-lt"/>
              </a:rPr>
              <a:t>Hospitalisierung</a:t>
            </a:r>
            <a:endParaRPr lang="de-DE" b="1" dirty="0">
              <a:solidFill>
                <a:srgbClr val="FF0000"/>
              </a:solidFill>
              <a:latin typeface="+mj-lt"/>
            </a:endParaRPr>
          </a:p>
        </p:txBody>
      </p:sp>
      <p:sp>
        <p:nvSpPr>
          <p:cNvPr id="11" name="Textfeld 10">
            <a:extLst>
              <a:ext uri="{FF2B5EF4-FFF2-40B4-BE49-F238E27FC236}">
                <a16:creationId xmlns:a16="http://schemas.microsoft.com/office/drawing/2014/main" id="{9659C69E-D2C2-47DB-89CC-4AA745F7A205}"/>
              </a:ext>
            </a:extLst>
          </p:cNvPr>
          <p:cNvSpPr txBox="1"/>
          <p:nvPr/>
        </p:nvSpPr>
        <p:spPr>
          <a:xfrm>
            <a:off x="5796136" y="4941168"/>
            <a:ext cx="4572000" cy="374654"/>
          </a:xfrm>
          <a:prstGeom prst="rect">
            <a:avLst/>
          </a:prstGeom>
          <a:noFill/>
        </p:spPr>
        <p:txBody>
          <a:bodyPr wrap="square">
            <a:spAutoFit/>
          </a:bodyPr>
          <a:lstStyle/>
          <a:p>
            <a:r>
              <a:rPr lang="en-US" b="1" dirty="0" err="1">
                <a:solidFill>
                  <a:srgbClr val="FF0000"/>
                </a:solidFill>
                <a:latin typeface="+mj-lt"/>
              </a:rPr>
              <a:t>Schlaganfall</a:t>
            </a:r>
            <a:endParaRPr lang="de-DE" b="1" dirty="0">
              <a:solidFill>
                <a:srgbClr val="FF0000"/>
              </a:solidFill>
              <a:latin typeface="+mj-lt"/>
            </a:endParaRPr>
          </a:p>
        </p:txBody>
      </p:sp>
    </p:spTree>
    <p:extLst>
      <p:ext uri="{BB962C8B-B14F-4D97-AF65-F5344CB8AC3E}">
        <p14:creationId xmlns:p14="http://schemas.microsoft.com/office/powerpoint/2010/main" val="2784830767"/>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AF07414-A6B1-47DA-B1F0-EE24DFFDF020}"/>
              </a:ext>
            </a:extLst>
          </p:cNvPr>
          <p:cNvSpPr>
            <a:spLocks noGrp="1"/>
          </p:cNvSpPr>
          <p:nvPr>
            <p:ph type="title"/>
          </p:nvPr>
        </p:nvSpPr>
        <p:spPr/>
        <p:txBody>
          <a:bodyPr/>
          <a:lstStyle/>
          <a:p>
            <a:r>
              <a:rPr lang="de-DE" dirty="0"/>
              <a:t>ADH - Freisetzung</a:t>
            </a:r>
          </a:p>
        </p:txBody>
      </p:sp>
      <p:pic>
        <p:nvPicPr>
          <p:cNvPr id="5" name="Grafik 4">
            <a:extLst>
              <a:ext uri="{FF2B5EF4-FFF2-40B4-BE49-F238E27FC236}">
                <a16:creationId xmlns:a16="http://schemas.microsoft.com/office/drawing/2014/main" id="{947A1FD9-D88C-48E7-8B14-3473B33E3872}"/>
              </a:ext>
            </a:extLst>
          </p:cNvPr>
          <p:cNvPicPr>
            <a:picLocks noChangeAspect="1"/>
          </p:cNvPicPr>
          <p:nvPr/>
        </p:nvPicPr>
        <p:blipFill>
          <a:blip r:embed="rId3"/>
          <a:stretch>
            <a:fillRect/>
          </a:stretch>
        </p:blipFill>
        <p:spPr>
          <a:xfrm>
            <a:off x="96311" y="1124744"/>
            <a:ext cx="4360335" cy="3116155"/>
          </a:xfrm>
          <a:prstGeom prst="rect">
            <a:avLst/>
          </a:prstGeom>
        </p:spPr>
      </p:pic>
      <p:pic>
        <p:nvPicPr>
          <p:cNvPr id="8" name="Grafik 7">
            <a:extLst>
              <a:ext uri="{FF2B5EF4-FFF2-40B4-BE49-F238E27FC236}">
                <a16:creationId xmlns:a16="http://schemas.microsoft.com/office/drawing/2014/main" id="{55B7683B-DE60-4332-A6FB-8903D8761EBB}"/>
              </a:ext>
            </a:extLst>
          </p:cNvPr>
          <p:cNvPicPr>
            <a:picLocks noChangeAspect="1"/>
          </p:cNvPicPr>
          <p:nvPr/>
        </p:nvPicPr>
        <p:blipFill>
          <a:blip r:embed="rId4"/>
          <a:stretch>
            <a:fillRect/>
          </a:stretch>
        </p:blipFill>
        <p:spPr>
          <a:xfrm>
            <a:off x="4355976" y="1124744"/>
            <a:ext cx="4710724" cy="3331514"/>
          </a:xfrm>
          <a:prstGeom prst="rect">
            <a:avLst/>
          </a:prstGeom>
        </p:spPr>
      </p:pic>
      <p:sp>
        <p:nvSpPr>
          <p:cNvPr id="10" name="Textfeld 9">
            <a:extLst>
              <a:ext uri="{FF2B5EF4-FFF2-40B4-BE49-F238E27FC236}">
                <a16:creationId xmlns:a16="http://schemas.microsoft.com/office/drawing/2014/main" id="{66D7C904-4EEA-41FA-B9B2-B496AF232CB8}"/>
              </a:ext>
            </a:extLst>
          </p:cNvPr>
          <p:cNvSpPr txBox="1"/>
          <p:nvPr/>
        </p:nvSpPr>
        <p:spPr>
          <a:xfrm>
            <a:off x="467544" y="4356084"/>
            <a:ext cx="4104456" cy="1072473"/>
          </a:xfrm>
          <a:prstGeom prst="rect">
            <a:avLst/>
          </a:prstGeom>
          <a:noFill/>
        </p:spPr>
        <p:txBody>
          <a:bodyPr wrap="square">
            <a:spAutoFit/>
          </a:bodyPr>
          <a:lstStyle/>
          <a:p>
            <a:r>
              <a:rPr lang="en-US" sz="1800" b="1" i="0" u="none" strike="noStrike" baseline="0" dirty="0" err="1">
                <a:solidFill>
                  <a:srgbClr val="000000"/>
                </a:solidFill>
                <a:latin typeface="AdvOT2986fa51"/>
              </a:rPr>
              <a:t>Neurohumorale</a:t>
            </a:r>
            <a:r>
              <a:rPr lang="en-US" sz="1800" b="1" i="0" u="none" strike="noStrike" baseline="0" dirty="0">
                <a:solidFill>
                  <a:srgbClr val="000000"/>
                </a:solidFill>
                <a:latin typeface="AdvOT2986fa51"/>
              </a:rPr>
              <a:t> </a:t>
            </a:r>
            <a:r>
              <a:rPr lang="en-US" sz="1800" b="1" i="0" u="none" strike="noStrike" baseline="0" dirty="0" err="1">
                <a:solidFill>
                  <a:srgbClr val="000000"/>
                </a:solidFill>
                <a:latin typeface="AdvOT2986fa51"/>
              </a:rPr>
              <a:t>Aktivierung</a:t>
            </a:r>
            <a:r>
              <a:rPr lang="en-US" sz="1800" b="1" i="0" u="none" strike="noStrike" baseline="0" dirty="0">
                <a:solidFill>
                  <a:srgbClr val="000000"/>
                </a:solidFill>
                <a:latin typeface="AdvOT2986fa51"/>
              </a:rPr>
              <a:t>: </a:t>
            </a:r>
          </a:p>
          <a:p>
            <a:r>
              <a:rPr lang="en-US" sz="1800" b="0" i="0" u="none" strike="noStrike" baseline="0" dirty="0">
                <a:solidFill>
                  <a:srgbClr val="000000"/>
                </a:solidFill>
                <a:latin typeface="AdvOT2986fa51"/>
              </a:rPr>
              <a:t>Set-Point </a:t>
            </a:r>
            <a:r>
              <a:rPr lang="en-US" sz="1800" b="0" i="0" u="none" strike="noStrike" baseline="0" dirty="0" err="1">
                <a:solidFill>
                  <a:srgbClr val="000000"/>
                </a:solidFill>
                <a:latin typeface="AdvOT2986fa51"/>
              </a:rPr>
              <a:t>verschoben</a:t>
            </a:r>
            <a:r>
              <a:rPr lang="en-US" sz="1800" b="0" i="0" u="none" strike="noStrike" baseline="0" dirty="0">
                <a:solidFill>
                  <a:srgbClr val="000000"/>
                </a:solidFill>
                <a:latin typeface="AdvOT2986fa51"/>
              </a:rPr>
              <a:t> zu </a:t>
            </a:r>
            <a:r>
              <a:rPr lang="en-US" sz="1800" b="0" i="0" u="none" strike="noStrike" baseline="0" dirty="0" err="1">
                <a:solidFill>
                  <a:srgbClr val="000000"/>
                </a:solidFill>
                <a:latin typeface="AdvOT2986fa51"/>
              </a:rPr>
              <a:t>niedriger</a:t>
            </a:r>
            <a:r>
              <a:rPr lang="en-US" sz="1800" b="0" i="0" u="none" strike="noStrike" baseline="0" dirty="0">
                <a:solidFill>
                  <a:srgbClr val="000000"/>
                </a:solidFill>
                <a:latin typeface="AdvOT2986fa51"/>
              </a:rPr>
              <a:t> </a:t>
            </a:r>
            <a:r>
              <a:rPr lang="en-US" sz="1800" b="0" i="0" u="none" strike="noStrike" baseline="0" dirty="0" err="1">
                <a:solidFill>
                  <a:srgbClr val="000000"/>
                </a:solidFill>
                <a:latin typeface="AdvOT2986fa51"/>
              </a:rPr>
              <a:t>Osmolalität</a:t>
            </a:r>
            <a:endParaRPr lang="de-DE" dirty="0"/>
          </a:p>
        </p:txBody>
      </p:sp>
      <p:sp>
        <p:nvSpPr>
          <p:cNvPr id="11" name="Textfeld 10">
            <a:extLst>
              <a:ext uri="{FF2B5EF4-FFF2-40B4-BE49-F238E27FC236}">
                <a16:creationId xmlns:a16="http://schemas.microsoft.com/office/drawing/2014/main" id="{968709D4-3EF0-4E9B-9B7A-8C3283090803}"/>
              </a:ext>
            </a:extLst>
          </p:cNvPr>
          <p:cNvSpPr txBox="1"/>
          <p:nvPr/>
        </p:nvSpPr>
        <p:spPr>
          <a:xfrm>
            <a:off x="4788024" y="4333418"/>
            <a:ext cx="4104456" cy="381771"/>
          </a:xfrm>
          <a:prstGeom prst="rect">
            <a:avLst/>
          </a:prstGeom>
          <a:noFill/>
        </p:spPr>
        <p:txBody>
          <a:bodyPr wrap="square">
            <a:spAutoFit/>
          </a:bodyPr>
          <a:lstStyle/>
          <a:p>
            <a:r>
              <a:rPr lang="en-US" sz="1800" b="1" i="0" u="none" strike="noStrike" baseline="0" dirty="0">
                <a:solidFill>
                  <a:srgbClr val="000000"/>
                </a:solidFill>
                <a:latin typeface="AdvOT2986fa51"/>
              </a:rPr>
              <a:t>Non-</a:t>
            </a:r>
            <a:r>
              <a:rPr lang="en-US" sz="1800" b="1" i="0" u="none" strike="noStrike" baseline="0" dirty="0" err="1">
                <a:solidFill>
                  <a:srgbClr val="000000"/>
                </a:solidFill>
                <a:latin typeface="AdvOT2986fa51"/>
              </a:rPr>
              <a:t>osmotische</a:t>
            </a:r>
            <a:r>
              <a:rPr lang="en-US" sz="1800" b="1" i="0" u="none" strike="noStrike" baseline="0" dirty="0">
                <a:solidFill>
                  <a:srgbClr val="000000"/>
                </a:solidFill>
                <a:latin typeface="AdvOT2986fa51"/>
              </a:rPr>
              <a:t> ADH - </a:t>
            </a:r>
            <a:r>
              <a:rPr lang="en-US" sz="1800" b="1" i="0" u="none" strike="noStrike" baseline="0" dirty="0" err="1">
                <a:solidFill>
                  <a:srgbClr val="000000"/>
                </a:solidFill>
                <a:latin typeface="AdvOT2986fa51"/>
              </a:rPr>
              <a:t>Freisetzung</a:t>
            </a:r>
            <a:endParaRPr lang="en-US" sz="1800" b="1" i="0" u="none" strike="noStrike" baseline="0" dirty="0">
              <a:solidFill>
                <a:srgbClr val="000000"/>
              </a:solidFill>
              <a:latin typeface="AdvOT2986fa51"/>
            </a:endParaRPr>
          </a:p>
        </p:txBody>
      </p:sp>
    </p:spTree>
    <p:extLst>
      <p:ext uri="{BB962C8B-B14F-4D97-AF65-F5344CB8AC3E}">
        <p14:creationId xmlns:p14="http://schemas.microsoft.com/office/powerpoint/2010/main" val="962786683"/>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45AC270C-1AB4-4DBD-A3E4-490867BABECC}"/>
              </a:ext>
            </a:extLst>
          </p:cNvPr>
          <p:cNvPicPr>
            <a:picLocks noGrp="1" noChangeAspect="1"/>
          </p:cNvPicPr>
          <p:nvPr>
            <p:ph idx="1"/>
          </p:nvPr>
        </p:nvPicPr>
        <p:blipFill>
          <a:blip r:embed="rId3"/>
          <a:stretch>
            <a:fillRect/>
          </a:stretch>
        </p:blipFill>
        <p:spPr>
          <a:xfrm>
            <a:off x="880548" y="1125774"/>
            <a:ext cx="7382903" cy="4751498"/>
          </a:xfrm>
        </p:spPr>
      </p:pic>
      <p:sp>
        <p:nvSpPr>
          <p:cNvPr id="3" name="Titel 2">
            <a:extLst>
              <a:ext uri="{FF2B5EF4-FFF2-40B4-BE49-F238E27FC236}">
                <a16:creationId xmlns:a16="http://schemas.microsoft.com/office/drawing/2014/main" id="{7C8376A1-287C-440A-AE46-03348796699A}"/>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r>
              <a:rPr lang="de-DE" dirty="0" err="1"/>
              <a:t>Pathophysiology</a:t>
            </a:r>
            <a:r>
              <a:rPr lang="de-DE" dirty="0"/>
              <a:t> of </a:t>
            </a:r>
            <a:r>
              <a:rPr lang="de-DE" dirty="0" err="1"/>
              <a:t>Hyponatremia</a:t>
            </a:r>
            <a:r>
              <a:rPr lang="de-DE" dirty="0"/>
              <a:t> </a:t>
            </a:r>
            <a:br>
              <a:rPr lang="de-DE" dirty="0"/>
            </a:br>
            <a:r>
              <a:rPr lang="de-DE" dirty="0"/>
              <a:t>in Acute </a:t>
            </a:r>
            <a:r>
              <a:rPr lang="de-DE" dirty="0" err="1"/>
              <a:t>Decompensated</a:t>
            </a:r>
            <a:r>
              <a:rPr lang="de-DE" dirty="0"/>
              <a:t> Heart </a:t>
            </a:r>
            <a:r>
              <a:rPr lang="de-DE" dirty="0" err="1"/>
              <a:t>Failure</a:t>
            </a:r>
            <a:endParaRPr lang="de-DE" dirty="0"/>
          </a:p>
        </p:txBody>
      </p:sp>
      <p:sp>
        <p:nvSpPr>
          <p:cNvPr id="6" name="Textfeld 5">
            <a:extLst>
              <a:ext uri="{FF2B5EF4-FFF2-40B4-BE49-F238E27FC236}">
                <a16:creationId xmlns:a16="http://schemas.microsoft.com/office/drawing/2014/main" id="{F394EB4D-F2F2-4FEC-B550-33B0D2DFFB84}"/>
              </a:ext>
            </a:extLst>
          </p:cNvPr>
          <p:cNvSpPr txBox="1"/>
          <p:nvPr/>
        </p:nvSpPr>
        <p:spPr>
          <a:xfrm>
            <a:off x="1291162" y="6584864"/>
            <a:ext cx="6336704" cy="279500"/>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da-DK" dirty="0"/>
              <a:t>Verbrugge et al. : </a:t>
            </a:r>
            <a:r>
              <a:rPr lang="en-US" b="1" dirty="0"/>
              <a:t>Hyponatremia in Decompensated Heart Failure. </a:t>
            </a:r>
            <a:r>
              <a:rPr lang="da-DK" dirty="0"/>
              <a:t>JACC 2015</a:t>
            </a:r>
            <a:r>
              <a:rPr lang="en-US" dirty="0"/>
              <a:t>: 480 – 492</a:t>
            </a:r>
            <a:endParaRPr lang="de-DE" dirty="0"/>
          </a:p>
        </p:txBody>
      </p:sp>
      <p:sp>
        <p:nvSpPr>
          <p:cNvPr id="7" name="Textfeld 6">
            <a:extLst>
              <a:ext uri="{FF2B5EF4-FFF2-40B4-BE49-F238E27FC236}">
                <a16:creationId xmlns:a16="http://schemas.microsoft.com/office/drawing/2014/main" id="{3FD3523C-5115-4845-93F0-BEE4E120007F}"/>
              </a:ext>
            </a:extLst>
          </p:cNvPr>
          <p:cNvSpPr txBox="1"/>
          <p:nvPr/>
        </p:nvSpPr>
        <p:spPr>
          <a:xfrm>
            <a:off x="4644007" y="1464848"/>
            <a:ext cx="3619443" cy="379976"/>
          </a:xfrm>
          <a:prstGeom prst="rect">
            <a:avLst/>
          </a:prstGeom>
          <a:noFill/>
          <a:ln w="38100">
            <a:solidFill>
              <a:srgbClr val="FF0000"/>
            </a:solidFill>
          </a:ln>
        </p:spPr>
        <p:txBody>
          <a:bodyPr wrap="square">
            <a:spAutoFit/>
          </a:bodyPr>
          <a:lstStyle/>
          <a:p>
            <a:r>
              <a:rPr lang="en-US" sz="1800" b="1" i="0" u="none" strike="noStrike" baseline="0" dirty="0" err="1">
                <a:solidFill>
                  <a:schemeClr val="accent2"/>
                </a:solidFill>
                <a:latin typeface="AdvOTe81213fa"/>
              </a:rPr>
              <a:t>Reduzierte</a:t>
            </a:r>
            <a:r>
              <a:rPr lang="en-US" sz="1800" b="1" i="0" u="none" strike="noStrike" baseline="0" dirty="0">
                <a:solidFill>
                  <a:schemeClr val="accent2"/>
                </a:solidFill>
                <a:latin typeface="AdvOTe81213fa"/>
              </a:rPr>
              <a:t> FW - </a:t>
            </a:r>
            <a:r>
              <a:rPr lang="en-US" sz="1800" b="1" i="0" u="none" strike="noStrike" baseline="0" dirty="0" err="1">
                <a:solidFill>
                  <a:schemeClr val="accent2"/>
                </a:solidFill>
                <a:latin typeface="AdvOTe81213fa"/>
              </a:rPr>
              <a:t>Ausscheidung</a:t>
            </a:r>
            <a:endParaRPr lang="de-DE" b="1" dirty="0">
              <a:solidFill>
                <a:schemeClr val="accent2"/>
              </a:solidFill>
            </a:endParaRPr>
          </a:p>
        </p:txBody>
      </p:sp>
      <p:sp>
        <p:nvSpPr>
          <p:cNvPr id="8" name="Textfeld 7">
            <a:extLst>
              <a:ext uri="{FF2B5EF4-FFF2-40B4-BE49-F238E27FC236}">
                <a16:creationId xmlns:a16="http://schemas.microsoft.com/office/drawing/2014/main" id="{DCCC32CE-6FF5-48C1-BC65-1921A1E6159E}"/>
              </a:ext>
            </a:extLst>
          </p:cNvPr>
          <p:cNvSpPr txBox="1"/>
          <p:nvPr/>
        </p:nvSpPr>
        <p:spPr>
          <a:xfrm>
            <a:off x="4644008" y="3913120"/>
            <a:ext cx="3619442" cy="379976"/>
          </a:xfrm>
          <a:prstGeom prst="rect">
            <a:avLst/>
          </a:prstGeom>
          <a:noFill/>
          <a:ln w="38100">
            <a:solidFill>
              <a:srgbClr val="FF0000"/>
            </a:solidFill>
          </a:ln>
        </p:spPr>
        <p:txBody>
          <a:bodyPr wrap="square">
            <a:spAutoFit/>
          </a:bodyPr>
          <a:lstStyle/>
          <a:p>
            <a:r>
              <a:rPr lang="en-US" sz="1800" b="1" i="0" u="none" strike="noStrike" baseline="0" dirty="0" err="1">
                <a:solidFill>
                  <a:schemeClr val="accent2"/>
                </a:solidFill>
                <a:latin typeface="AdvOTe81213fa"/>
              </a:rPr>
              <a:t>Natriumverluste</a:t>
            </a:r>
            <a:endParaRPr lang="de-DE" b="1" dirty="0">
              <a:solidFill>
                <a:schemeClr val="accent2"/>
              </a:solidFill>
            </a:endParaRPr>
          </a:p>
        </p:txBody>
      </p:sp>
    </p:spTree>
    <p:extLst>
      <p:ext uri="{BB962C8B-B14F-4D97-AF65-F5344CB8AC3E}">
        <p14:creationId xmlns:p14="http://schemas.microsoft.com/office/powerpoint/2010/main" val="2576335997"/>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A841451-CF6E-4C76-B160-B0677D65AAD4}"/>
              </a:ext>
            </a:extLst>
          </p:cNvPr>
          <p:cNvSpPr>
            <a:spLocks noGrp="1"/>
          </p:cNvSpPr>
          <p:nvPr>
            <p:ph type="title"/>
          </p:nvPr>
        </p:nvSpPr>
        <p:spPr/>
        <p:txBody>
          <a:bodyPr/>
          <a:lstStyle/>
          <a:p>
            <a:r>
              <a:rPr lang="de-DE" dirty="0"/>
              <a:t>Therapie</a:t>
            </a:r>
          </a:p>
        </p:txBody>
      </p:sp>
      <p:pic>
        <p:nvPicPr>
          <p:cNvPr id="5" name="Grafik 4">
            <a:extLst>
              <a:ext uri="{FF2B5EF4-FFF2-40B4-BE49-F238E27FC236}">
                <a16:creationId xmlns:a16="http://schemas.microsoft.com/office/drawing/2014/main" id="{4966BFAE-C28B-4AEA-A095-DDC31B79500B}"/>
              </a:ext>
            </a:extLst>
          </p:cNvPr>
          <p:cNvPicPr>
            <a:picLocks noChangeAspect="1"/>
          </p:cNvPicPr>
          <p:nvPr/>
        </p:nvPicPr>
        <p:blipFill rotWithShape="1">
          <a:blip r:embed="rId3"/>
          <a:srcRect l="6504" t="30628" r="2416" b="5736"/>
          <a:stretch/>
        </p:blipFill>
        <p:spPr>
          <a:xfrm>
            <a:off x="71562" y="2360934"/>
            <a:ext cx="8929446" cy="2292202"/>
          </a:xfrm>
          <a:prstGeom prst="rect">
            <a:avLst/>
          </a:prstGeom>
        </p:spPr>
      </p:pic>
      <p:pic>
        <p:nvPicPr>
          <p:cNvPr id="4" name="Grafik 3">
            <a:extLst>
              <a:ext uri="{FF2B5EF4-FFF2-40B4-BE49-F238E27FC236}">
                <a16:creationId xmlns:a16="http://schemas.microsoft.com/office/drawing/2014/main" id="{1FAB5D70-FF5C-4ECD-A559-804046368FB2}"/>
              </a:ext>
            </a:extLst>
          </p:cNvPr>
          <p:cNvPicPr>
            <a:picLocks noChangeAspect="1"/>
          </p:cNvPicPr>
          <p:nvPr/>
        </p:nvPicPr>
        <p:blipFill rotWithShape="1">
          <a:blip r:embed="rId3"/>
          <a:srcRect l="5781" t="7349" r="12840" b="71989"/>
          <a:stretch/>
        </p:blipFill>
        <p:spPr>
          <a:xfrm>
            <a:off x="71562" y="1162472"/>
            <a:ext cx="8858930" cy="826367"/>
          </a:xfrm>
          <a:prstGeom prst="rect">
            <a:avLst/>
          </a:prstGeom>
        </p:spPr>
      </p:pic>
      <p:pic>
        <p:nvPicPr>
          <p:cNvPr id="2050" name="Picture 2" descr="Exsikkose - Facharztwissen">
            <a:extLst>
              <a:ext uri="{FF2B5EF4-FFF2-40B4-BE49-F238E27FC236}">
                <a16:creationId xmlns:a16="http://schemas.microsoft.com/office/drawing/2014/main" id="{50CB9224-C4CB-4DCD-89A2-12113E4B4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4" y="4175055"/>
            <a:ext cx="1983058" cy="21554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aCl 0.9% Lösung Ecoflac plus - dentoNET.ch">
            <a:extLst>
              <a:ext uri="{FF2B5EF4-FFF2-40B4-BE49-F238E27FC236}">
                <a16:creationId xmlns:a16="http://schemas.microsoft.com/office/drawing/2014/main" id="{22DD6707-1AF0-4FC4-AE29-23F44D656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8902" y="4175055"/>
            <a:ext cx="2446407" cy="2446407"/>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1B14B2D3-264B-4074-84E8-556F116FC598}"/>
              </a:ext>
            </a:extLst>
          </p:cNvPr>
          <p:cNvSpPr/>
          <p:nvPr/>
        </p:nvSpPr>
        <p:spPr bwMode="auto">
          <a:xfrm>
            <a:off x="4495309" y="2360934"/>
            <a:ext cx="4577129" cy="2446407"/>
          </a:xfrm>
          <a:prstGeom prst="rect">
            <a:avLst/>
          </a:prstGeom>
          <a:solidFill>
            <a:schemeClr val="bg1"/>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pic>
        <p:nvPicPr>
          <p:cNvPr id="2054" name="Picture 6" descr="Herzinsuffizienz (Herzschwäche) &amp;amp; kardiales Lungenödem">
            <a:extLst>
              <a:ext uri="{FF2B5EF4-FFF2-40B4-BE49-F238E27FC236}">
                <a16:creationId xmlns:a16="http://schemas.microsoft.com/office/drawing/2014/main" id="{491E414F-F667-42E8-82E1-F8A2C00F8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4653136"/>
            <a:ext cx="2250315" cy="2208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997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2" presetClass="entr" presetSubtype="4"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ppt_x"/>
                                          </p:val>
                                        </p:tav>
                                        <p:tav tm="100000">
                                          <p:val>
                                            <p:strVal val="#ppt_x"/>
                                          </p:val>
                                        </p:tav>
                                      </p:tavLst>
                                    </p:anim>
                                    <p:anim calcmode="lin" valueType="num">
                                      <p:cBhvr additive="base">
                                        <p:cTn id="19"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CC79B3FE-38F7-436C-B98E-7BCF8E15EF04}"/>
              </a:ext>
            </a:extLst>
          </p:cNvPr>
          <p:cNvPicPr>
            <a:picLocks noGrp="1" noChangeAspect="1"/>
          </p:cNvPicPr>
          <p:nvPr>
            <p:ph idx="1"/>
          </p:nvPr>
        </p:nvPicPr>
        <p:blipFill>
          <a:blip r:embed="rId3"/>
          <a:stretch>
            <a:fillRect/>
          </a:stretch>
        </p:blipFill>
        <p:spPr>
          <a:xfrm>
            <a:off x="-51490" y="1268760"/>
            <a:ext cx="9105166" cy="3960439"/>
          </a:xfrm>
        </p:spPr>
      </p:pic>
      <p:sp>
        <p:nvSpPr>
          <p:cNvPr id="3" name="Titel 2">
            <a:extLst>
              <a:ext uri="{FF2B5EF4-FFF2-40B4-BE49-F238E27FC236}">
                <a16:creationId xmlns:a16="http://schemas.microsoft.com/office/drawing/2014/main" id="{5B70C15E-AC1A-4E5E-862C-15F4A58C70F2}"/>
              </a:ext>
            </a:extLst>
          </p:cNvPr>
          <p:cNvSpPr>
            <a:spLocks noGrp="1"/>
          </p:cNvSpPr>
          <p:nvPr>
            <p:ph type="title"/>
          </p:nvPr>
        </p:nvSpPr>
        <p:spPr/>
        <p:txBody>
          <a:bodyPr/>
          <a:lstStyle/>
          <a:p>
            <a:r>
              <a:rPr lang="de-DE" dirty="0" err="1"/>
              <a:t>Diuretikaresistenz</a:t>
            </a:r>
            <a:endParaRPr lang="de-DE" dirty="0"/>
          </a:p>
        </p:txBody>
      </p:sp>
      <p:sp>
        <p:nvSpPr>
          <p:cNvPr id="9" name="Textfeld 8">
            <a:extLst>
              <a:ext uri="{FF2B5EF4-FFF2-40B4-BE49-F238E27FC236}">
                <a16:creationId xmlns:a16="http://schemas.microsoft.com/office/drawing/2014/main" id="{B9A12619-9588-4868-8429-C5CA129522C1}"/>
              </a:ext>
            </a:extLst>
          </p:cNvPr>
          <p:cNvSpPr txBox="1"/>
          <p:nvPr/>
        </p:nvSpPr>
        <p:spPr>
          <a:xfrm>
            <a:off x="2339752" y="6404223"/>
            <a:ext cx="5328591" cy="482633"/>
          </a:xfrm>
          <a:prstGeom prst="rect">
            <a:avLst/>
          </a:prstGeom>
        </p:spPr>
        <p:txBody>
          <a:bodyPr wrap="square">
            <a:spAutoFit/>
          </a:bodyPr>
          <a:lstStyle>
            <a:defPPr>
              <a:defRPr lang="de-DE"/>
            </a:defPPr>
            <a:lvl1pPr algn="r">
              <a:defRPr sz="1200">
                <a:solidFill>
                  <a:srgbClr val="0070C0"/>
                </a:solidFill>
                <a:latin typeface="Segoe UI" panose="020B0502040204020203" pitchFamily="34" charset="0"/>
              </a:defRPr>
            </a:lvl1pPr>
          </a:lstStyle>
          <a:p>
            <a:r>
              <a:rPr lang="en-US" dirty="0" err="1"/>
              <a:t>Masella</a:t>
            </a:r>
            <a:r>
              <a:rPr lang="en-US" dirty="0"/>
              <a:t> et al.: </a:t>
            </a:r>
            <a:r>
              <a:rPr lang="en-US" b="1" dirty="0"/>
              <a:t>Diuretic Resistance in Decompensated Heart Failure. </a:t>
            </a:r>
            <a:r>
              <a:rPr lang="en-US" dirty="0"/>
              <a:t>Kidney Blood Press Res 2019;44:915–927</a:t>
            </a:r>
            <a:endParaRPr lang="de-DE" dirty="0"/>
          </a:p>
        </p:txBody>
      </p:sp>
      <p:pic>
        <p:nvPicPr>
          <p:cNvPr id="10" name="Inhaltsplatzhalter 6">
            <a:extLst>
              <a:ext uri="{FF2B5EF4-FFF2-40B4-BE49-F238E27FC236}">
                <a16:creationId xmlns:a16="http://schemas.microsoft.com/office/drawing/2014/main" id="{CFA99368-50A7-40D1-B30E-A7F4389A2C72}"/>
              </a:ext>
            </a:extLst>
          </p:cNvPr>
          <p:cNvPicPr>
            <a:picLocks noChangeAspect="1"/>
          </p:cNvPicPr>
          <p:nvPr/>
        </p:nvPicPr>
        <p:blipFill>
          <a:blip r:embed="rId4"/>
          <a:stretch>
            <a:fillRect/>
          </a:stretch>
        </p:blipFill>
        <p:spPr bwMode="auto">
          <a:xfrm>
            <a:off x="5248302" y="962855"/>
            <a:ext cx="3895698" cy="72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Gerade Verbindung mit Pfeil 11">
            <a:extLst>
              <a:ext uri="{FF2B5EF4-FFF2-40B4-BE49-F238E27FC236}">
                <a16:creationId xmlns:a16="http://schemas.microsoft.com/office/drawing/2014/main" id="{79854577-A9C5-4877-A214-1491D3DE1712}"/>
              </a:ext>
            </a:extLst>
          </p:cNvPr>
          <p:cNvCxnSpPr/>
          <p:nvPr/>
        </p:nvCxnSpPr>
        <p:spPr bwMode="auto">
          <a:xfrm flipH="1">
            <a:off x="6228184" y="1326013"/>
            <a:ext cx="504056" cy="518811"/>
          </a:xfrm>
          <a:prstGeom prst="straightConnector1">
            <a:avLst/>
          </a:prstGeom>
          <a:noFill/>
          <a:ln w="571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39109559"/>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EC7D119-8F22-4081-922C-93FDA3299356}"/>
              </a:ext>
            </a:extLst>
          </p:cNvPr>
          <p:cNvPicPr>
            <a:picLocks noGrp="1" noChangeAspect="1"/>
          </p:cNvPicPr>
          <p:nvPr>
            <p:ph idx="1"/>
          </p:nvPr>
        </p:nvPicPr>
        <p:blipFill>
          <a:blip r:embed="rId3"/>
          <a:stretch>
            <a:fillRect/>
          </a:stretch>
        </p:blipFill>
        <p:spPr>
          <a:xfrm>
            <a:off x="1175301" y="2096852"/>
            <a:ext cx="6280125" cy="2664296"/>
          </a:xfrm>
        </p:spPr>
      </p:pic>
      <p:sp>
        <p:nvSpPr>
          <p:cNvPr id="3" name="Titel 2">
            <a:extLst>
              <a:ext uri="{FF2B5EF4-FFF2-40B4-BE49-F238E27FC236}">
                <a16:creationId xmlns:a16="http://schemas.microsoft.com/office/drawing/2014/main" id="{626087B0-C071-4E97-A75A-F4F31B659473}"/>
              </a:ext>
            </a:extLst>
          </p:cNvPr>
          <p:cNvSpPr>
            <a:spLocks noGrp="1"/>
          </p:cNvSpPr>
          <p:nvPr>
            <p:ph type="title"/>
          </p:nvPr>
        </p:nvSpPr>
        <p:spPr/>
        <p:txBody>
          <a:bodyPr/>
          <a:lstStyle/>
          <a:p>
            <a:r>
              <a:rPr lang="de-DE" dirty="0"/>
              <a:t>Differentialdiagnose</a:t>
            </a:r>
          </a:p>
        </p:txBody>
      </p:sp>
      <p:pic>
        <p:nvPicPr>
          <p:cNvPr id="7" name="Grafik 6">
            <a:extLst>
              <a:ext uri="{FF2B5EF4-FFF2-40B4-BE49-F238E27FC236}">
                <a16:creationId xmlns:a16="http://schemas.microsoft.com/office/drawing/2014/main" id="{5BB8E89A-D8C3-428D-A106-8E1663602628}"/>
              </a:ext>
            </a:extLst>
          </p:cNvPr>
          <p:cNvPicPr>
            <a:picLocks noChangeAspect="1"/>
          </p:cNvPicPr>
          <p:nvPr/>
        </p:nvPicPr>
        <p:blipFill>
          <a:blip r:embed="rId4"/>
          <a:stretch>
            <a:fillRect/>
          </a:stretch>
        </p:blipFill>
        <p:spPr>
          <a:xfrm>
            <a:off x="821322" y="2084750"/>
            <a:ext cx="6988081" cy="2952328"/>
          </a:xfrm>
          <a:prstGeom prst="rect">
            <a:avLst/>
          </a:prstGeom>
        </p:spPr>
      </p:pic>
      <p:sp>
        <p:nvSpPr>
          <p:cNvPr id="9" name="Textfeld 8">
            <a:extLst>
              <a:ext uri="{FF2B5EF4-FFF2-40B4-BE49-F238E27FC236}">
                <a16:creationId xmlns:a16="http://schemas.microsoft.com/office/drawing/2014/main" id="{DFF3E628-D71C-454F-A6F4-0C4BA0AC5E6A}"/>
              </a:ext>
            </a:extLst>
          </p:cNvPr>
          <p:cNvSpPr txBox="1"/>
          <p:nvPr/>
        </p:nvSpPr>
        <p:spPr>
          <a:xfrm>
            <a:off x="1005053" y="6364196"/>
            <a:ext cx="6620622" cy="482633"/>
          </a:xfrm>
          <a:prstGeom prst="rect">
            <a:avLst/>
          </a:prstGeom>
        </p:spPr>
        <p:txBody>
          <a:bodyPr wrap="square">
            <a:spAutoFit/>
          </a:bodyPr>
          <a:lstStyle>
            <a:defPPr>
              <a:defRPr lang="de-DE"/>
            </a:defPPr>
            <a:lvl1pPr algn="r">
              <a:defRPr sz="1200">
                <a:solidFill>
                  <a:srgbClr val="0070C0"/>
                </a:solidFill>
                <a:latin typeface="Segoe UI" panose="020B0502040204020203" pitchFamily="34" charset="0"/>
              </a:defRPr>
            </a:lvl1pPr>
          </a:lstStyle>
          <a:p>
            <a:r>
              <a:rPr lang="en-US" dirty="0" err="1"/>
              <a:t>Bassi</a:t>
            </a:r>
            <a:r>
              <a:rPr lang="en-US" dirty="0"/>
              <a:t>, V. and O. </a:t>
            </a:r>
            <a:r>
              <a:rPr lang="en-US" dirty="0" err="1"/>
              <a:t>Fattoruso</a:t>
            </a:r>
            <a:r>
              <a:rPr lang="en-US" dirty="0"/>
              <a:t> (2021). "</a:t>
            </a:r>
            <a:r>
              <a:rPr lang="en-US" b="1" dirty="0"/>
              <a:t>The Combined Use of Fractional Urate and Potassium Excretion in the Diagnosis of Diuretic-Induced Hyponatremia." </a:t>
            </a:r>
            <a:r>
              <a:rPr lang="en-US" dirty="0" err="1"/>
              <a:t>Cureus</a:t>
            </a:r>
            <a:r>
              <a:rPr lang="en-US" dirty="0"/>
              <a:t> 13(5): e15308.</a:t>
            </a:r>
            <a:endParaRPr lang="de-DE" dirty="0"/>
          </a:p>
        </p:txBody>
      </p:sp>
    </p:spTree>
    <p:extLst>
      <p:ext uri="{BB962C8B-B14F-4D97-AF65-F5344CB8AC3E}">
        <p14:creationId xmlns:p14="http://schemas.microsoft.com/office/powerpoint/2010/main" val="2261565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EEE3A-505E-4701-B6EF-D8557E8CA452}"/>
              </a:ext>
            </a:extLst>
          </p:cNvPr>
          <p:cNvSpPr>
            <a:spLocks noGrp="1"/>
          </p:cNvSpPr>
          <p:nvPr>
            <p:ph type="title"/>
          </p:nvPr>
        </p:nvSpPr>
        <p:spPr/>
        <p:txBody>
          <a:bodyPr/>
          <a:lstStyle/>
          <a:p>
            <a:r>
              <a:rPr lang="de-DE" dirty="0"/>
              <a:t>Sinnvolle </a:t>
            </a:r>
            <a:r>
              <a:rPr lang="de-DE" dirty="0" err="1"/>
              <a:t>Labordiagnsotik</a:t>
            </a:r>
            <a:r>
              <a:rPr lang="de-DE" dirty="0"/>
              <a:t> </a:t>
            </a:r>
          </a:p>
        </p:txBody>
      </p:sp>
      <p:graphicFrame>
        <p:nvGraphicFramePr>
          <p:cNvPr id="6" name="Tabelle 6">
            <a:extLst>
              <a:ext uri="{FF2B5EF4-FFF2-40B4-BE49-F238E27FC236}">
                <a16:creationId xmlns:a16="http://schemas.microsoft.com/office/drawing/2014/main" id="{A63C92C0-A237-4C57-AC31-839CB690E290}"/>
              </a:ext>
            </a:extLst>
          </p:cNvPr>
          <p:cNvGraphicFramePr>
            <a:graphicFrameLocks noGrp="1"/>
          </p:cNvGraphicFramePr>
          <p:nvPr>
            <p:ph type="tbl" idx="1"/>
            <p:extLst>
              <p:ext uri="{D42A27DB-BD31-4B8C-83A1-F6EECF244321}">
                <p14:modId xmlns:p14="http://schemas.microsoft.com/office/powerpoint/2010/main" val="4173858079"/>
              </p:ext>
            </p:extLst>
          </p:nvPr>
        </p:nvGraphicFramePr>
        <p:xfrm>
          <a:off x="6156176" y="2132856"/>
          <a:ext cx="2592288" cy="2948445"/>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253857488"/>
                    </a:ext>
                  </a:extLst>
                </a:gridCol>
              </a:tblGrid>
              <a:tr h="357015">
                <a:tc>
                  <a:txBody>
                    <a:bodyPr/>
                    <a:lstStyle/>
                    <a:p>
                      <a:pPr algn="ctr"/>
                      <a:r>
                        <a:rPr lang="de-DE" dirty="0">
                          <a:solidFill>
                            <a:schemeClr val="tx1"/>
                          </a:solidFill>
                        </a:rPr>
                        <a:t>Tab.3  Urin !</a:t>
                      </a:r>
                    </a:p>
                  </a:txBody>
                  <a:tcPr>
                    <a:solidFill>
                      <a:srgbClr val="FFFF00"/>
                    </a:solidFill>
                  </a:tcPr>
                </a:tc>
                <a:extLst>
                  <a:ext uri="{0D108BD9-81ED-4DB2-BD59-A6C34878D82A}">
                    <a16:rowId xmlns:a16="http://schemas.microsoft.com/office/drawing/2014/main" val="3741783328"/>
                  </a:ext>
                </a:extLst>
              </a:tr>
              <a:tr h="368955">
                <a:tc>
                  <a:txBody>
                    <a:bodyPr/>
                    <a:lstStyle/>
                    <a:p>
                      <a:pPr algn="ctr"/>
                      <a:r>
                        <a:rPr lang="de-DE" sz="1400" dirty="0"/>
                        <a:t>Status / Sediment</a:t>
                      </a:r>
                    </a:p>
                  </a:txBody>
                  <a:tcPr>
                    <a:solidFill>
                      <a:srgbClr val="FFFFCC"/>
                    </a:solidFill>
                  </a:tcPr>
                </a:tc>
                <a:extLst>
                  <a:ext uri="{0D108BD9-81ED-4DB2-BD59-A6C34878D82A}">
                    <a16:rowId xmlns:a16="http://schemas.microsoft.com/office/drawing/2014/main" val="1909999922"/>
                  </a:ext>
                </a:extLst>
              </a:tr>
              <a:tr h="368955">
                <a:tc>
                  <a:txBody>
                    <a:bodyPr/>
                    <a:lstStyle/>
                    <a:p>
                      <a:pPr algn="ctr"/>
                      <a:r>
                        <a:rPr lang="de-DE" sz="1400" dirty="0"/>
                        <a:t>Ggf. Kultur (bei </a:t>
                      </a:r>
                      <a:r>
                        <a:rPr lang="de-DE" sz="1400" dirty="0" err="1"/>
                        <a:t>Leukozyturie</a:t>
                      </a:r>
                      <a:r>
                        <a:rPr lang="de-DE" sz="1400" dirty="0"/>
                        <a:t>)</a:t>
                      </a:r>
                    </a:p>
                  </a:txBody>
                  <a:tcPr>
                    <a:solidFill>
                      <a:srgbClr val="FFFFCC"/>
                    </a:solidFill>
                  </a:tcPr>
                </a:tc>
                <a:extLst>
                  <a:ext uri="{0D108BD9-81ED-4DB2-BD59-A6C34878D82A}">
                    <a16:rowId xmlns:a16="http://schemas.microsoft.com/office/drawing/2014/main" val="63789587"/>
                  </a:ext>
                </a:extLst>
              </a:tr>
              <a:tr h="368955">
                <a:tc>
                  <a:txBody>
                    <a:bodyPr/>
                    <a:lstStyle/>
                    <a:p>
                      <a:pPr algn="ctr"/>
                      <a:endParaRPr lang="de-DE" sz="1400" dirty="0"/>
                    </a:p>
                  </a:txBody>
                  <a:tcPr>
                    <a:solidFill>
                      <a:srgbClr val="FFFFCC"/>
                    </a:solidFill>
                  </a:tcPr>
                </a:tc>
                <a:extLst>
                  <a:ext uri="{0D108BD9-81ED-4DB2-BD59-A6C34878D82A}">
                    <a16:rowId xmlns:a16="http://schemas.microsoft.com/office/drawing/2014/main" val="1947140903"/>
                  </a:ext>
                </a:extLst>
              </a:tr>
              <a:tr h="368955">
                <a:tc>
                  <a:txBody>
                    <a:bodyPr/>
                    <a:lstStyle/>
                    <a:p>
                      <a:pPr algn="ctr"/>
                      <a:r>
                        <a:rPr lang="de-DE" sz="1400" b="1" dirty="0"/>
                        <a:t>Kreatinin, Harnstoff</a:t>
                      </a:r>
                    </a:p>
                  </a:txBody>
                  <a:tcPr>
                    <a:solidFill>
                      <a:srgbClr val="FFFFCC"/>
                    </a:solidFill>
                  </a:tcPr>
                </a:tc>
                <a:extLst>
                  <a:ext uri="{0D108BD9-81ED-4DB2-BD59-A6C34878D82A}">
                    <a16:rowId xmlns:a16="http://schemas.microsoft.com/office/drawing/2014/main" val="376167561"/>
                  </a:ext>
                </a:extLst>
              </a:tr>
              <a:tr h="368955">
                <a:tc>
                  <a:txBody>
                    <a:bodyPr/>
                    <a:lstStyle/>
                    <a:p>
                      <a:pPr algn="ctr"/>
                      <a:r>
                        <a:rPr lang="de-DE" sz="1400" b="1" dirty="0"/>
                        <a:t>Osmolalität</a:t>
                      </a:r>
                    </a:p>
                  </a:txBody>
                  <a:tcPr>
                    <a:solidFill>
                      <a:srgbClr val="FFFFCC"/>
                    </a:solidFill>
                  </a:tcPr>
                </a:tc>
                <a:extLst>
                  <a:ext uri="{0D108BD9-81ED-4DB2-BD59-A6C34878D82A}">
                    <a16:rowId xmlns:a16="http://schemas.microsoft.com/office/drawing/2014/main" val="2491057708"/>
                  </a:ext>
                </a:extLst>
              </a:tr>
              <a:tr h="368955">
                <a:tc>
                  <a:txBody>
                    <a:bodyPr/>
                    <a:lstStyle/>
                    <a:p>
                      <a:pPr algn="ctr"/>
                      <a:r>
                        <a:rPr lang="de-DE" sz="1400" b="1" dirty="0"/>
                        <a:t>Na, K, Cl, </a:t>
                      </a:r>
                      <a:r>
                        <a:rPr lang="de-DE" sz="1400" dirty="0"/>
                        <a:t>(ggf. Ca, </a:t>
                      </a:r>
                      <a:r>
                        <a:rPr lang="de-DE" sz="1400" dirty="0" err="1"/>
                        <a:t>Ph</a:t>
                      </a:r>
                      <a:r>
                        <a:rPr lang="de-DE" sz="1400" dirty="0"/>
                        <a:t>, Mg)</a:t>
                      </a:r>
                    </a:p>
                  </a:txBody>
                  <a:tcPr>
                    <a:solidFill>
                      <a:srgbClr val="FFFFCC"/>
                    </a:solidFill>
                  </a:tcPr>
                </a:tc>
                <a:extLst>
                  <a:ext uri="{0D108BD9-81ED-4DB2-BD59-A6C34878D82A}">
                    <a16:rowId xmlns:a16="http://schemas.microsoft.com/office/drawing/2014/main" val="1630108954"/>
                  </a:ext>
                </a:extLst>
              </a:tr>
              <a:tr h="368955">
                <a:tc>
                  <a:txBody>
                    <a:bodyPr/>
                    <a:lstStyle/>
                    <a:p>
                      <a:pPr algn="ctr"/>
                      <a:r>
                        <a:rPr lang="de-DE" sz="1400" b="1" dirty="0"/>
                        <a:t>Harnsäure</a:t>
                      </a:r>
                    </a:p>
                  </a:txBody>
                  <a:tcPr>
                    <a:solidFill>
                      <a:srgbClr val="FFFFCC"/>
                    </a:solidFill>
                  </a:tcPr>
                </a:tc>
                <a:extLst>
                  <a:ext uri="{0D108BD9-81ED-4DB2-BD59-A6C34878D82A}">
                    <a16:rowId xmlns:a16="http://schemas.microsoft.com/office/drawing/2014/main" val="2097323021"/>
                  </a:ext>
                </a:extLst>
              </a:tr>
            </a:tbl>
          </a:graphicData>
        </a:graphic>
      </p:graphicFrame>
      <p:pic>
        <p:nvPicPr>
          <p:cNvPr id="5" name="Grafik 4">
            <a:extLst>
              <a:ext uri="{FF2B5EF4-FFF2-40B4-BE49-F238E27FC236}">
                <a16:creationId xmlns:a16="http://schemas.microsoft.com/office/drawing/2014/main" id="{8B520B01-7E44-4A0C-A3ED-3D24FE91DF7C}"/>
              </a:ext>
            </a:extLst>
          </p:cNvPr>
          <p:cNvPicPr>
            <a:picLocks noChangeAspect="1"/>
          </p:cNvPicPr>
          <p:nvPr/>
        </p:nvPicPr>
        <p:blipFill>
          <a:blip r:embed="rId3"/>
          <a:stretch>
            <a:fillRect/>
          </a:stretch>
        </p:blipFill>
        <p:spPr>
          <a:xfrm>
            <a:off x="-50944" y="2071841"/>
            <a:ext cx="6077537" cy="3023945"/>
          </a:xfrm>
          <a:prstGeom prst="rect">
            <a:avLst/>
          </a:prstGeom>
        </p:spPr>
      </p:pic>
      <p:sp>
        <p:nvSpPr>
          <p:cNvPr id="8" name="Textfeld 7">
            <a:extLst>
              <a:ext uri="{FF2B5EF4-FFF2-40B4-BE49-F238E27FC236}">
                <a16:creationId xmlns:a16="http://schemas.microsoft.com/office/drawing/2014/main" id="{5BC303AE-11EB-4C4D-9450-D20CCA3666C2}"/>
              </a:ext>
            </a:extLst>
          </p:cNvPr>
          <p:cNvSpPr txBox="1"/>
          <p:nvPr/>
        </p:nvSpPr>
        <p:spPr>
          <a:xfrm>
            <a:off x="1940362" y="6375006"/>
            <a:ext cx="5688632" cy="482633"/>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pPr algn="l"/>
            <a:r>
              <a:rPr lang="en-US" dirty="0"/>
              <a:t>Petros, S. and L. </a:t>
            </a:r>
            <a:r>
              <a:rPr lang="en-US" dirty="0" err="1"/>
              <a:t>Weidhase</a:t>
            </a:r>
            <a:r>
              <a:rPr lang="en-US" dirty="0"/>
              <a:t> (2020). </a:t>
            </a:r>
            <a:r>
              <a:rPr lang="en-US" b="1" dirty="0"/>
              <a:t>"</a:t>
            </a:r>
            <a:r>
              <a:rPr lang="de-DE" b="1" dirty="0"/>
              <a:t>Labordiagnostik in der Intensivmedizin</a:t>
            </a:r>
            <a:r>
              <a:rPr lang="en-US" b="1" dirty="0"/>
              <a:t>." </a:t>
            </a:r>
            <a:r>
              <a:rPr lang="en-US" dirty="0"/>
              <a:t>Med </a:t>
            </a:r>
            <a:r>
              <a:rPr lang="en-US" dirty="0" err="1"/>
              <a:t>Klin</a:t>
            </a:r>
            <a:r>
              <a:rPr lang="en-US" dirty="0"/>
              <a:t> </a:t>
            </a:r>
            <a:r>
              <a:rPr lang="en-US" dirty="0" err="1"/>
              <a:t>Intensivmed</a:t>
            </a:r>
            <a:r>
              <a:rPr lang="en-US" dirty="0"/>
              <a:t> </a:t>
            </a:r>
            <a:r>
              <a:rPr lang="en-US" dirty="0" err="1"/>
              <a:t>Notfmed</a:t>
            </a:r>
            <a:r>
              <a:rPr lang="en-US" dirty="0"/>
              <a:t>.</a:t>
            </a:r>
            <a:endParaRPr lang="de-DE" dirty="0"/>
          </a:p>
        </p:txBody>
      </p:sp>
      <p:sp>
        <p:nvSpPr>
          <p:cNvPr id="9" name="Textfeld 8">
            <a:extLst>
              <a:ext uri="{FF2B5EF4-FFF2-40B4-BE49-F238E27FC236}">
                <a16:creationId xmlns:a16="http://schemas.microsoft.com/office/drawing/2014/main" id="{4444242A-C299-438F-B3C4-7A81EC48942D}"/>
              </a:ext>
            </a:extLst>
          </p:cNvPr>
          <p:cNvSpPr txBox="1"/>
          <p:nvPr/>
        </p:nvSpPr>
        <p:spPr>
          <a:xfrm>
            <a:off x="1187625" y="2940665"/>
            <a:ext cx="2088232" cy="310919"/>
          </a:xfrm>
          <a:prstGeom prst="rect">
            <a:avLst/>
          </a:prstGeom>
          <a:noFill/>
        </p:spPr>
        <p:txBody>
          <a:bodyPr wrap="square" rtlCol="0">
            <a:spAutoFit/>
          </a:bodyPr>
          <a:lstStyle/>
          <a:p>
            <a:r>
              <a:rPr lang="de-DE" sz="1400" b="1" dirty="0">
                <a:effectLst>
                  <a:outerShdw blurRad="38100" dist="38100" dir="2700000" algn="tl">
                    <a:srgbClr val="000000">
                      <a:alpha val="43137"/>
                    </a:srgbClr>
                  </a:outerShdw>
                </a:effectLst>
              </a:rPr>
              <a:t>Na, K, Cl, </a:t>
            </a:r>
            <a:r>
              <a:rPr lang="de-DE" sz="1400" b="1" dirty="0" err="1">
                <a:effectLst>
                  <a:outerShdw blurRad="38100" dist="38100" dir="2700000" algn="tl">
                    <a:srgbClr val="000000">
                      <a:alpha val="43137"/>
                    </a:srgbClr>
                  </a:outerShdw>
                </a:effectLst>
              </a:rPr>
              <a:t>ion</a:t>
            </a:r>
            <a:r>
              <a:rPr lang="de-DE" sz="1400" b="1" dirty="0">
                <a:effectLst>
                  <a:outerShdw blurRad="38100" dist="38100" dir="2700000" algn="tl">
                    <a:srgbClr val="000000">
                      <a:alpha val="43137"/>
                    </a:srgbClr>
                  </a:outerShdw>
                </a:effectLst>
              </a:rPr>
              <a:t>. Ca, </a:t>
            </a:r>
            <a:r>
              <a:rPr lang="de-DE" sz="1400" b="1" dirty="0" err="1">
                <a:effectLst>
                  <a:outerShdw blurRad="38100" dist="38100" dir="2700000" algn="tl">
                    <a:srgbClr val="000000">
                      <a:alpha val="43137"/>
                    </a:srgbClr>
                  </a:outerShdw>
                </a:effectLst>
              </a:rPr>
              <a:t>Ph</a:t>
            </a:r>
            <a:endParaRPr lang="de-DE" sz="1400" b="1" dirty="0">
              <a:effectLst>
                <a:outerShdw blurRad="38100" dist="38100" dir="2700000" algn="tl">
                  <a:srgbClr val="000000">
                    <a:alpha val="43137"/>
                  </a:srgbClr>
                </a:outerShdw>
              </a:effectLst>
            </a:endParaRPr>
          </a:p>
        </p:txBody>
      </p:sp>
      <p:sp>
        <p:nvSpPr>
          <p:cNvPr id="10" name="Textfeld 9">
            <a:extLst>
              <a:ext uri="{FF2B5EF4-FFF2-40B4-BE49-F238E27FC236}">
                <a16:creationId xmlns:a16="http://schemas.microsoft.com/office/drawing/2014/main" id="{D1B60CFB-94C0-4B65-ABEA-B3E929CDED3B}"/>
              </a:ext>
            </a:extLst>
          </p:cNvPr>
          <p:cNvSpPr txBox="1"/>
          <p:nvPr/>
        </p:nvSpPr>
        <p:spPr>
          <a:xfrm>
            <a:off x="2272" y="2937420"/>
            <a:ext cx="3129568" cy="310919"/>
          </a:xfrm>
          <a:prstGeom prst="rect">
            <a:avLst/>
          </a:prstGeom>
          <a:solidFill>
            <a:srgbClr val="00B050">
              <a:alpha val="40000"/>
            </a:srgbClr>
          </a:solidFill>
        </p:spPr>
        <p:txBody>
          <a:bodyPr wrap="square" rtlCol="0">
            <a:spAutoFit/>
          </a:bodyPr>
          <a:lstStyle/>
          <a:p>
            <a:endParaRPr lang="de-DE" dirty="0"/>
          </a:p>
        </p:txBody>
      </p:sp>
      <p:pic>
        <p:nvPicPr>
          <p:cNvPr id="12" name="Inhaltsplatzhalter 10">
            <a:extLst>
              <a:ext uri="{FF2B5EF4-FFF2-40B4-BE49-F238E27FC236}">
                <a16:creationId xmlns:a16="http://schemas.microsoft.com/office/drawing/2014/main" id="{CFAFAD66-1201-41B1-AC00-71E5931ABD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909569" y="5065456"/>
            <a:ext cx="1315251" cy="98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a:extLst>
              <a:ext uri="{FF2B5EF4-FFF2-40B4-BE49-F238E27FC236}">
                <a16:creationId xmlns:a16="http://schemas.microsoft.com/office/drawing/2014/main" id="{34F3AE8A-CE29-46B2-A7F6-EE60AC73206C}"/>
              </a:ext>
            </a:extLst>
          </p:cNvPr>
          <p:cNvSpPr txBox="1"/>
          <p:nvPr/>
        </p:nvSpPr>
        <p:spPr>
          <a:xfrm>
            <a:off x="3131840" y="2564904"/>
            <a:ext cx="2880322" cy="792088"/>
          </a:xfrm>
          <a:prstGeom prst="rect">
            <a:avLst/>
          </a:prstGeom>
          <a:solidFill>
            <a:srgbClr val="00B050">
              <a:alpha val="40000"/>
            </a:srgbClr>
          </a:solidFill>
        </p:spPr>
        <p:txBody>
          <a:bodyPr wrap="square" rtlCol="0">
            <a:spAutoFit/>
          </a:bodyPr>
          <a:lstStyle/>
          <a:p>
            <a:endParaRPr lang="de-DE" dirty="0"/>
          </a:p>
        </p:txBody>
      </p:sp>
    </p:spTree>
    <p:extLst>
      <p:ext uri="{BB962C8B-B14F-4D97-AF65-F5344CB8AC3E}">
        <p14:creationId xmlns:p14="http://schemas.microsoft.com/office/powerpoint/2010/main" val="4144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8A07CBD-9892-4781-99E6-990415AC561A}"/>
              </a:ext>
            </a:extLst>
          </p:cNvPr>
          <p:cNvSpPr>
            <a:spLocks noGrp="1"/>
          </p:cNvSpPr>
          <p:nvPr>
            <p:ph type="title"/>
          </p:nvPr>
        </p:nvSpPr>
        <p:spPr/>
        <p:txBody>
          <a:bodyPr/>
          <a:lstStyle/>
          <a:p>
            <a:r>
              <a:rPr lang="de-DE" dirty="0"/>
              <a:t>Kaliumzusatz hebt Natrium !</a:t>
            </a:r>
          </a:p>
        </p:txBody>
      </p:sp>
      <p:pic>
        <p:nvPicPr>
          <p:cNvPr id="4" name="Grafik 3">
            <a:extLst>
              <a:ext uri="{FF2B5EF4-FFF2-40B4-BE49-F238E27FC236}">
                <a16:creationId xmlns:a16="http://schemas.microsoft.com/office/drawing/2014/main" id="{C0022AE4-2724-4A41-B42E-3CCD5E1915C8}"/>
              </a:ext>
            </a:extLst>
          </p:cNvPr>
          <p:cNvPicPr>
            <a:picLocks noChangeAspect="1"/>
          </p:cNvPicPr>
          <p:nvPr/>
        </p:nvPicPr>
        <p:blipFill>
          <a:blip r:embed="rId3"/>
          <a:stretch>
            <a:fillRect/>
          </a:stretch>
        </p:blipFill>
        <p:spPr>
          <a:xfrm>
            <a:off x="899592" y="1052736"/>
            <a:ext cx="6630218" cy="4990111"/>
          </a:xfrm>
          <a:prstGeom prst="rect">
            <a:avLst/>
          </a:prstGeom>
        </p:spPr>
      </p:pic>
      <p:sp>
        <p:nvSpPr>
          <p:cNvPr id="6" name="Textfeld 5">
            <a:extLst>
              <a:ext uri="{FF2B5EF4-FFF2-40B4-BE49-F238E27FC236}">
                <a16:creationId xmlns:a16="http://schemas.microsoft.com/office/drawing/2014/main" id="{67F01D65-AA2B-4B70-96F3-87FDAEABAB67}"/>
              </a:ext>
            </a:extLst>
          </p:cNvPr>
          <p:cNvSpPr txBox="1"/>
          <p:nvPr/>
        </p:nvSpPr>
        <p:spPr>
          <a:xfrm>
            <a:off x="1940362" y="6381328"/>
            <a:ext cx="5688632" cy="482633"/>
          </a:xfrm>
          <a:prstGeom prst="rect">
            <a:avLst/>
          </a:prstGeom>
        </p:spPr>
        <p:txBody>
          <a:bodyPr wrap="square">
            <a:spAutoFit/>
          </a:bodyPr>
          <a:lstStyle>
            <a:defPPr>
              <a:defRPr lang="de-DE"/>
            </a:defPPr>
            <a:lvl1pPr algn="r">
              <a:defRPr sz="1200">
                <a:solidFill>
                  <a:schemeClr val="accent1"/>
                </a:solidFill>
                <a:latin typeface="Segoe UI" panose="020B0502040204020203" pitchFamily="34" charset="0"/>
              </a:defRPr>
            </a:lvl1pPr>
          </a:lstStyle>
          <a:p>
            <a:r>
              <a:rPr lang="de-DE" dirty="0"/>
              <a:t>Hafer, C. (2020). </a:t>
            </a:r>
            <a:r>
              <a:rPr lang="de-DE" b="1" dirty="0"/>
              <a:t>"[</a:t>
            </a:r>
            <a:r>
              <a:rPr lang="de-DE" b="1" dirty="0" err="1"/>
              <a:t>Hyponatremia</a:t>
            </a:r>
            <a:r>
              <a:rPr lang="de-DE" b="1" dirty="0"/>
              <a:t>-workflow </a:t>
            </a:r>
            <a:r>
              <a:rPr lang="de-DE" b="1" dirty="0" err="1"/>
              <a:t>for</a:t>
            </a:r>
            <a:r>
              <a:rPr lang="de-DE" b="1" dirty="0"/>
              <a:t> intensive care </a:t>
            </a:r>
            <a:r>
              <a:rPr lang="de-DE" b="1" dirty="0" err="1"/>
              <a:t>physicians</a:t>
            </a:r>
            <a:r>
              <a:rPr lang="de-DE" b="1" dirty="0"/>
              <a:t>]."</a:t>
            </a:r>
            <a:r>
              <a:rPr lang="de-DE" dirty="0"/>
              <a:t> Med </a:t>
            </a:r>
            <a:r>
              <a:rPr lang="de-DE" dirty="0" err="1"/>
              <a:t>Klin</a:t>
            </a:r>
            <a:r>
              <a:rPr lang="de-DE" dirty="0"/>
              <a:t> </a:t>
            </a:r>
            <a:r>
              <a:rPr lang="de-DE" dirty="0" err="1"/>
              <a:t>Intensivmed</a:t>
            </a:r>
            <a:r>
              <a:rPr lang="de-DE" dirty="0"/>
              <a:t> </a:t>
            </a:r>
            <a:r>
              <a:rPr lang="de-DE" dirty="0" err="1"/>
              <a:t>Notfmed</a:t>
            </a:r>
            <a:r>
              <a:rPr lang="de-DE" dirty="0"/>
              <a:t> 115(1): 29-36.</a:t>
            </a:r>
          </a:p>
        </p:txBody>
      </p:sp>
      <p:pic>
        <p:nvPicPr>
          <p:cNvPr id="7" name="Picture 2" descr="Bildergebnis fÃ¼r adrogue-madias formel">
            <a:extLst>
              <a:ext uri="{FF2B5EF4-FFF2-40B4-BE49-F238E27FC236}">
                <a16:creationId xmlns:a16="http://schemas.microsoft.com/office/drawing/2014/main" id="{A303DCAA-E2D2-4EBC-BFF5-0EB8C4DCF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58" y="3645024"/>
            <a:ext cx="79438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14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t>Was fürchten wir eigentlich?</a:t>
            </a:r>
          </a:p>
        </p:txBody>
      </p:sp>
      <p:sp>
        <p:nvSpPr>
          <p:cNvPr id="6" name="Rectangle 3"/>
          <p:cNvSpPr>
            <a:spLocks noGrp="1" noChangeArrowheads="1"/>
          </p:cNvSpPr>
          <p:nvPr>
            <p:ph idx="1"/>
          </p:nvPr>
        </p:nvSpPr>
        <p:spPr/>
        <p:txBody>
          <a:bodyPr/>
          <a:lstStyle/>
          <a:p>
            <a:pPr marL="609600" indent="-609600" eaLnBrk="1" hangingPunct="1">
              <a:lnSpc>
                <a:spcPct val="90000"/>
              </a:lnSpc>
            </a:pPr>
            <a:r>
              <a:rPr lang="de-DE" altLang="de-DE" sz="2000" b="1" dirty="0">
                <a:solidFill>
                  <a:srgbClr val="FF0000"/>
                </a:solidFill>
              </a:rPr>
              <a:t>Risiko der osmotischen Demyelinisierung</a:t>
            </a:r>
          </a:p>
        </p:txBody>
      </p:sp>
      <p:pic>
        <p:nvPicPr>
          <p:cNvPr id="8" name="Inhaltsplatzhalter 5"/>
          <p:cNvPicPr>
            <a:picLocks noChangeAspect="1"/>
          </p:cNvPicPr>
          <p:nvPr/>
        </p:nvPicPr>
        <p:blipFill>
          <a:blip r:embed="rId2"/>
          <a:stretch>
            <a:fillRect/>
          </a:stretch>
        </p:blipFill>
        <p:spPr bwMode="auto">
          <a:xfrm>
            <a:off x="751621" y="1760634"/>
            <a:ext cx="4464496" cy="248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fik 8">
            <a:extLst>
              <a:ext uri="{FF2B5EF4-FFF2-40B4-BE49-F238E27FC236}">
                <a16:creationId xmlns:a16="http://schemas.microsoft.com/office/drawing/2014/main" id="{323AAB88-74BF-4931-BA2D-94425936FD43}"/>
              </a:ext>
            </a:extLst>
          </p:cNvPr>
          <p:cNvPicPr>
            <a:picLocks noChangeAspect="1"/>
          </p:cNvPicPr>
          <p:nvPr/>
        </p:nvPicPr>
        <p:blipFill>
          <a:blip r:embed="rId3"/>
          <a:stretch>
            <a:fillRect/>
          </a:stretch>
        </p:blipFill>
        <p:spPr>
          <a:xfrm>
            <a:off x="7636664" y="6102005"/>
            <a:ext cx="1583500" cy="764013"/>
          </a:xfrm>
          <a:prstGeom prst="rect">
            <a:avLst/>
          </a:prstGeom>
        </p:spPr>
      </p:pic>
      <p:sp>
        <p:nvSpPr>
          <p:cNvPr id="4" name="Textfeld 3">
            <a:extLst>
              <a:ext uri="{FF2B5EF4-FFF2-40B4-BE49-F238E27FC236}">
                <a16:creationId xmlns:a16="http://schemas.microsoft.com/office/drawing/2014/main" id="{64616F01-1AFB-491E-810D-1E8958ABCE60}"/>
              </a:ext>
            </a:extLst>
          </p:cNvPr>
          <p:cNvSpPr txBox="1"/>
          <p:nvPr/>
        </p:nvSpPr>
        <p:spPr>
          <a:xfrm>
            <a:off x="649011" y="4361079"/>
            <a:ext cx="7659469" cy="1065933"/>
          </a:xfrm>
          <a:prstGeom prst="rect">
            <a:avLst/>
          </a:prstGeom>
          <a:noFill/>
        </p:spPr>
        <p:txBody>
          <a:bodyPr wrap="square" rtlCol="0">
            <a:spAutoFit/>
          </a:bodyPr>
          <a:lstStyle/>
          <a:p>
            <a:r>
              <a:rPr lang="de-DE" altLang="de-DE" b="1" dirty="0">
                <a:solidFill>
                  <a:srgbClr val="FF0000"/>
                </a:solidFill>
              </a:rPr>
              <a:t>Risikobewertung</a:t>
            </a:r>
            <a:r>
              <a:rPr lang="de-DE" altLang="de-DE" dirty="0">
                <a:solidFill>
                  <a:srgbClr val="FF0000"/>
                </a:solidFill>
              </a:rPr>
              <a:t>: </a:t>
            </a:r>
          </a:p>
          <a:p>
            <a:r>
              <a:rPr lang="de-DE" altLang="de-DE" dirty="0">
                <a:solidFill>
                  <a:srgbClr val="FF0000"/>
                </a:solidFill>
              </a:rPr>
              <a:t>neurologischen dauerhaften Schädigung durch eine Hyponatriämie ist deutlich (!) höher als das einer dauerhaften osmotische Demyelinisierung</a:t>
            </a:r>
            <a:endParaRPr lang="de-DE" dirty="0">
              <a:solidFill>
                <a:srgbClr val="FF0000"/>
              </a:solidFill>
            </a:endParaRPr>
          </a:p>
        </p:txBody>
      </p:sp>
    </p:spTree>
    <p:extLst>
      <p:ext uri="{BB962C8B-B14F-4D97-AF65-F5344CB8AC3E}">
        <p14:creationId xmlns:p14="http://schemas.microsoft.com/office/powerpoint/2010/main" val="3903040710"/>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4F3E94E-F79C-4024-996D-E619B9AC1F83}"/>
              </a:ext>
            </a:extLst>
          </p:cNvPr>
          <p:cNvSpPr>
            <a:spLocks noGrp="1"/>
          </p:cNvSpPr>
          <p:nvPr>
            <p:ph type="title"/>
          </p:nvPr>
        </p:nvSpPr>
        <p:spPr/>
        <p:txBody>
          <a:bodyPr/>
          <a:lstStyle/>
          <a:p>
            <a:r>
              <a:rPr lang="de-DE" dirty="0"/>
              <a:t>Osmotische Demyelinisierung</a:t>
            </a:r>
          </a:p>
        </p:txBody>
      </p:sp>
      <p:pic>
        <p:nvPicPr>
          <p:cNvPr id="4" name="Grafik 3">
            <a:extLst>
              <a:ext uri="{FF2B5EF4-FFF2-40B4-BE49-F238E27FC236}">
                <a16:creationId xmlns:a16="http://schemas.microsoft.com/office/drawing/2014/main" id="{B8786ADD-308C-4269-AE7A-70404BAED01F}"/>
              </a:ext>
            </a:extLst>
          </p:cNvPr>
          <p:cNvPicPr>
            <a:picLocks noChangeAspect="1"/>
          </p:cNvPicPr>
          <p:nvPr/>
        </p:nvPicPr>
        <p:blipFill>
          <a:blip r:embed="rId3"/>
          <a:stretch>
            <a:fillRect/>
          </a:stretch>
        </p:blipFill>
        <p:spPr>
          <a:xfrm>
            <a:off x="894245" y="1268760"/>
            <a:ext cx="7270876" cy="4694801"/>
          </a:xfrm>
          <a:prstGeom prst="rect">
            <a:avLst/>
          </a:prstGeom>
        </p:spPr>
      </p:pic>
      <p:sp>
        <p:nvSpPr>
          <p:cNvPr id="5" name="Rechteck 4">
            <a:extLst>
              <a:ext uri="{FF2B5EF4-FFF2-40B4-BE49-F238E27FC236}">
                <a16:creationId xmlns:a16="http://schemas.microsoft.com/office/drawing/2014/main" id="{6FAE0BE6-29BD-4A70-A610-BE29E34D5047}"/>
              </a:ext>
            </a:extLst>
          </p:cNvPr>
          <p:cNvSpPr/>
          <p:nvPr/>
        </p:nvSpPr>
        <p:spPr>
          <a:xfrm>
            <a:off x="894244" y="6402751"/>
            <a:ext cx="6754643" cy="482633"/>
          </a:xfrm>
          <a:prstGeom prst="rect">
            <a:avLst/>
          </a:prstGeom>
        </p:spPr>
        <p:txBody>
          <a:bodyPr wrap="square">
            <a:spAutoFit/>
          </a:bodyPr>
          <a:lstStyle/>
          <a:p>
            <a:pPr algn="r"/>
            <a:r>
              <a:rPr lang="en-US" sz="1200" dirty="0">
                <a:solidFill>
                  <a:srgbClr val="00799B"/>
                </a:solidFill>
                <a:latin typeface="Segoe UI" panose="020B0502040204020203" pitchFamily="34" charset="0"/>
              </a:rPr>
              <a:t>George JC,  et al:. </a:t>
            </a:r>
            <a:r>
              <a:rPr lang="en-US" sz="1200" b="1" dirty="0">
                <a:solidFill>
                  <a:srgbClr val="00799B"/>
                </a:solidFill>
                <a:latin typeface="Segoe UI" panose="020B0502040204020203" pitchFamily="34" charset="0"/>
              </a:rPr>
              <a:t>Risk Factors and Outcomes of Rapid Correction of Severe Hyponatremia. </a:t>
            </a:r>
            <a:r>
              <a:rPr lang="en-US" sz="1200" dirty="0">
                <a:solidFill>
                  <a:srgbClr val="00799B"/>
                </a:solidFill>
                <a:latin typeface="Segoe UI" panose="020B0502040204020203" pitchFamily="34" charset="0"/>
              </a:rPr>
              <a:t>Clin J Am Soc </a:t>
            </a:r>
            <a:r>
              <a:rPr lang="en-US" sz="1200" dirty="0" err="1">
                <a:solidFill>
                  <a:srgbClr val="00799B"/>
                </a:solidFill>
                <a:latin typeface="Segoe UI" panose="020B0502040204020203" pitchFamily="34" charset="0"/>
              </a:rPr>
              <a:t>Nephrol</a:t>
            </a:r>
            <a:r>
              <a:rPr lang="en-US" sz="1200" dirty="0">
                <a:solidFill>
                  <a:srgbClr val="00799B"/>
                </a:solidFill>
                <a:latin typeface="Segoe UI" panose="020B0502040204020203" pitchFamily="34" charset="0"/>
              </a:rPr>
              <a:t>. 2018;13(7):984-92.</a:t>
            </a:r>
          </a:p>
        </p:txBody>
      </p:sp>
      <p:sp>
        <p:nvSpPr>
          <p:cNvPr id="6" name="Rechteck 5">
            <a:extLst>
              <a:ext uri="{FF2B5EF4-FFF2-40B4-BE49-F238E27FC236}">
                <a16:creationId xmlns:a16="http://schemas.microsoft.com/office/drawing/2014/main" id="{7A97A862-E7A9-4050-9966-C8D6BB72D992}"/>
              </a:ext>
            </a:extLst>
          </p:cNvPr>
          <p:cNvSpPr/>
          <p:nvPr/>
        </p:nvSpPr>
        <p:spPr>
          <a:xfrm>
            <a:off x="894244" y="1124744"/>
            <a:ext cx="7134139" cy="379976"/>
          </a:xfrm>
          <a:prstGeom prst="rect">
            <a:avLst/>
          </a:prstGeom>
        </p:spPr>
        <p:txBody>
          <a:bodyPr wrap="square">
            <a:spAutoFit/>
          </a:bodyPr>
          <a:lstStyle/>
          <a:p>
            <a:r>
              <a:rPr lang="en-US" dirty="0">
                <a:latin typeface="AdvOTc999d02f"/>
              </a:rPr>
              <a:t>0.5% der </a:t>
            </a:r>
            <a:r>
              <a:rPr lang="en-US" dirty="0" err="1">
                <a:latin typeface="AdvOTc999d02f"/>
              </a:rPr>
              <a:t>Patienten</a:t>
            </a:r>
            <a:r>
              <a:rPr lang="en-US" dirty="0">
                <a:latin typeface="AdvOTc999d02f"/>
              </a:rPr>
              <a:t> </a:t>
            </a:r>
            <a:r>
              <a:rPr lang="en-US" dirty="0" err="1">
                <a:latin typeface="AdvOTc999d02f"/>
              </a:rPr>
              <a:t>hatten</a:t>
            </a:r>
            <a:r>
              <a:rPr lang="en-US" dirty="0">
                <a:latin typeface="AdvOTc999d02f"/>
              </a:rPr>
              <a:t> eine </a:t>
            </a:r>
            <a:r>
              <a:rPr lang="en-US" dirty="0" err="1">
                <a:latin typeface="AdvOTc999d02f"/>
              </a:rPr>
              <a:t>incidente</a:t>
            </a:r>
            <a:r>
              <a:rPr lang="en-US" dirty="0">
                <a:latin typeface="AdvOTc999d02f"/>
              </a:rPr>
              <a:t> </a:t>
            </a:r>
            <a:r>
              <a:rPr lang="en-US" dirty="0" err="1">
                <a:latin typeface="AdvOTc999d02f"/>
              </a:rPr>
              <a:t>osmotische</a:t>
            </a:r>
            <a:r>
              <a:rPr lang="en-US" dirty="0">
                <a:latin typeface="AdvOTc999d02f"/>
              </a:rPr>
              <a:t>  </a:t>
            </a:r>
            <a:r>
              <a:rPr lang="en-US" dirty="0" err="1">
                <a:latin typeface="AdvOTc999d02f"/>
              </a:rPr>
              <a:t>Demyelinisierung</a:t>
            </a:r>
            <a:endParaRPr lang="de-DE" dirty="0"/>
          </a:p>
        </p:txBody>
      </p:sp>
    </p:spTree>
    <p:extLst>
      <p:ext uri="{BB962C8B-B14F-4D97-AF65-F5344CB8AC3E}">
        <p14:creationId xmlns:p14="http://schemas.microsoft.com/office/powerpoint/2010/main" val="1376914338"/>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Hohes Risiko eines OD</a:t>
            </a:r>
          </a:p>
        </p:txBody>
      </p:sp>
      <p:sp>
        <p:nvSpPr>
          <p:cNvPr id="7" name="Rechteck 6"/>
          <p:cNvSpPr/>
          <p:nvPr/>
        </p:nvSpPr>
        <p:spPr>
          <a:xfrm>
            <a:off x="755576" y="6404719"/>
            <a:ext cx="6858000" cy="498598"/>
          </a:xfrm>
          <a:prstGeom prst="rect">
            <a:avLst/>
          </a:prstGeom>
        </p:spPr>
        <p:txBody>
          <a:bodyPr wrap="square">
            <a:spAutoFit/>
          </a:bodyPr>
          <a:lstStyle/>
          <a:p>
            <a:pPr algn="r"/>
            <a:r>
              <a:rPr lang="de-DE" sz="1200" dirty="0" err="1">
                <a:solidFill>
                  <a:schemeClr val="accent1"/>
                </a:solidFill>
                <a:latin typeface="Segoe UI" panose="020B0502040204020203" pitchFamily="34" charset="0"/>
              </a:rPr>
              <a:t>Verbalis</a:t>
            </a:r>
            <a:r>
              <a:rPr lang="de-DE" sz="1200" dirty="0">
                <a:solidFill>
                  <a:schemeClr val="accent1"/>
                </a:solidFill>
                <a:latin typeface="Segoe UI" panose="020B0502040204020203" pitchFamily="34" charset="0"/>
              </a:rPr>
              <a:t>, J.G., et al., </a:t>
            </a:r>
            <a:r>
              <a:rPr lang="de-DE" sz="1200" i="1" dirty="0">
                <a:solidFill>
                  <a:schemeClr val="accent1"/>
                </a:solidFill>
                <a:latin typeface="Segoe UI" panose="020B0502040204020203" pitchFamily="34" charset="0"/>
              </a:rPr>
              <a:t>Diagnosis, </a:t>
            </a:r>
            <a:r>
              <a:rPr lang="de-DE" sz="1200" i="1" dirty="0" err="1">
                <a:solidFill>
                  <a:schemeClr val="accent1"/>
                </a:solidFill>
                <a:latin typeface="Segoe UI" panose="020B0502040204020203" pitchFamily="34" charset="0"/>
              </a:rPr>
              <a:t>evaluation</a:t>
            </a:r>
            <a:r>
              <a:rPr lang="de-DE" sz="1200" i="1" dirty="0">
                <a:solidFill>
                  <a:schemeClr val="accent1"/>
                </a:solidFill>
                <a:latin typeface="Segoe UI" panose="020B0502040204020203" pitchFamily="34" charset="0"/>
              </a:rPr>
              <a:t>, and </a:t>
            </a:r>
            <a:r>
              <a:rPr lang="de-DE" sz="1200" i="1" dirty="0" err="1">
                <a:solidFill>
                  <a:schemeClr val="accent1"/>
                </a:solidFill>
                <a:latin typeface="Segoe UI" panose="020B0502040204020203" pitchFamily="34" charset="0"/>
              </a:rPr>
              <a:t>treatment</a:t>
            </a:r>
            <a:r>
              <a:rPr lang="de-DE" sz="1200" i="1" dirty="0">
                <a:solidFill>
                  <a:schemeClr val="accent1"/>
                </a:solidFill>
                <a:latin typeface="Segoe UI" panose="020B0502040204020203" pitchFamily="34" charset="0"/>
              </a:rPr>
              <a:t> of </a:t>
            </a:r>
            <a:r>
              <a:rPr lang="de-DE" sz="1200" i="1" dirty="0" err="1">
                <a:solidFill>
                  <a:schemeClr val="accent1"/>
                </a:solidFill>
                <a:latin typeface="Segoe UI" panose="020B0502040204020203" pitchFamily="34" charset="0"/>
              </a:rPr>
              <a:t>hyponatremia</a:t>
            </a:r>
            <a:r>
              <a:rPr lang="de-DE" sz="1200" i="1" dirty="0">
                <a:solidFill>
                  <a:schemeClr val="accent1"/>
                </a:solidFill>
                <a:latin typeface="Segoe UI" panose="020B0502040204020203" pitchFamily="34" charset="0"/>
              </a:rPr>
              <a:t>: expert </a:t>
            </a:r>
            <a:r>
              <a:rPr lang="de-DE" sz="1200" i="1" dirty="0" err="1">
                <a:solidFill>
                  <a:schemeClr val="accent1"/>
                </a:solidFill>
                <a:latin typeface="Segoe UI" panose="020B0502040204020203" pitchFamily="34" charset="0"/>
              </a:rPr>
              <a:t>panel</a:t>
            </a:r>
            <a:r>
              <a:rPr lang="de-DE" sz="1200" i="1" dirty="0">
                <a:solidFill>
                  <a:schemeClr val="accent1"/>
                </a:solidFill>
                <a:latin typeface="Segoe UI" panose="020B0502040204020203" pitchFamily="34" charset="0"/>
              </a:rPr>
              <a:t> </a:t>
            </a:r>
            <a:r>
              <a:rPr lang="de-DE" sz="1200" i="1" dirty="0" err="1">
                <a:solidFill>
                  <a:schemeClr val="accent1"/>
                </a:solidFill>
                <a:latin typeface="Segoe UI" panose="020B0502040204020203" pitchFamily="34" charset="0"/>
              </a:rPr>
              <a:t>recommendations</a:t>
            </a:r>
            <a:r>
              <a:rPr lang="de-DE" sz="1200" i="1" dirty="0">
                <a:solidFill>
                  <a:schemeClr val="accent1"/>
                </a:solidFill>
                <a:latin typeface="Segoe UI" panose="020B0502040204020203" pitchFamily="34" charset="0"/>
              </a:rPr>
              <a:t>.</a:t>
            </a:r>
            <a:r>
              <a:rPr lang="de-DE" sz="1200" dirty="0">
                <a:solidFill>
                  <a:schemeClr val="accent1"/>
                </a:solidFill>
                <a:latin typeface="Segoe UI" panose="020B0502040204020203" pitchFamily="34" charset="0"/>
              </a:rPr>
              <a:t> Am J Med, 2013. </a:t>
            </a:r>
            <a:r>
              <a:rPr lang="de-DE" sz="1200" b="1" dirty="0">
                <a:solidFill>
                  <a:schemeClr val="accent1"/>
                </a:solidFill>
                <a:latin typeface="Segoe UI" panose="020B0502040204020203" pitchFamily="34" charset="0"/>
              </a:rPr>
              <a:t>126</a:t>
            </a:r>
            <a:r>
              <a:rPr lang="de-DE" sz="1200" dirty="0">
                <a:solidFill>
                  <a:schemeClr val="accent1"/>
                </a:solidFill>
                <a:latin typeface="Segoe UI" panose="020B0502040204020203" pitchFamily="34" charset="0"/>
              </a:rPr>
              <a:t>(10 </a:t>
            </a:r>
            <a:r>
              <a:rPr lang="de-DE" sz="1200" dirty="0" err="1">
                <a:solidFill>
                  <a:schemeClr val="accent1"/>
                </a:solidFill>
                <a:latin typeface="Segoe UI" panose="020B0502040204020203" pitchFamily="34" charset="0"/>
              </a:rPr>
              <a:t>Suppl</a:t>
            </a:r>
            <a:r>
              <a:rPr lang="de-DE" sz="1200" dirty="0">
                <a:solidFill>
                  <a:schemeClr val="accent1"/>
                </a:solidFill>
                <a:latin typeface="Segoe UI" panose="020B0502040204020203" pitchFamily="34" charset="0"/>
              </a:rPr>
              <a:t> 1): p. S1-42.</a:t>
            </a:r>
          </a:p>
        </p:txBody>
      </p:sp>
      <p:pic>
        <p:nvPicPr>
          <p:cNvPr id="6" name="Grafik 5">
            <a:extLst>
              <a:ext uri="{FF2B5EF4-FFF2-40B4-BE49-F238E27FC236}">
                <a16:creationId xmlns:a16="http://schemas.microsoft.com/office/drawing/2014/main" id="{7A1340E3-9034-4154-A5AA-93E536B12CEF}"/>
              </a:ext>
            </a:extLst>
          </p:cNvPr>
          <p:cNvPicPr>
            <a:picLocks noChangeAspect="1"/>
          </p:cNvPicPr>
          <p:nvPr/>
        </p:nvPicPr>
        <p:blipFill>
          <a:blip r:embed="rId3"/>
          <a:stretch>
            <a:fillRect/>
          </a:stretch>
        </p:blipFill>
        <p:spPr>
          <a:xfrm>
            <a:off x="7636664" y="6102005"/>
            <a:ext cx="1583500" cy="764013"/>
          </a:xfrm>
          <a:prstGeom prst="rect">
            <a:avLst/>
          </a:prstGeom>
        </p:spPr>
      </p:pic>
      <p:pic>
        <p:nvPicPr>
          <p:cNvPr id="8" name="Grafik 7">
            <a:extLst>
              <a:ext uri="{FF2B5EF4-FFF2-40B4-BE49-F238E27FC236}">
                <a16:creationId xmlns:a16="http://schemas.microsoft.com/office/drawing/2014/main" id="{B74F3703-C967-4070-8C50-5F08E01F1B8C}"/>
              </a:ext>
            </a:extLst>
          </p:cNvPr>
          <p:cNvPicPr>
            <a:picLocks noChangeAspect="1"/>
          </p:cNvPicPr>
          <p:nvPr/>
        </p:nvPicPr>
        <p:blipFill>
          <a:blip r:embed="rId4"/>
          <a:stretch>
            <a:fillRect/>
          </a:stretch>
        </p:blipFill>
        <p:spPr>
          <a:xfrm>
            <a:off x="750094" y="1092121"/>
            <a:ext cx="7099394" cy="4032448"/>
          </a:xfrm>
          <a:prstGeom prst="rect">
            <a:avLst/>
          </a:prstGeom>
        </p:spPr>
      </p:pic>
      <p:sp>
        <p:nvSpPr>
          <p:cNvPr id="3" name="Rechteck 2">
            <a:extLst>
              <a:ext uri="{FF2B5EF4-FFF2-40B4-BE49-F238E27FC236}">
                <a16:creationId xmlns:a16="http://schemas.microsoft.com/office/drawing/2014/main" id="{8AC17C88-AF45-405E-AE5A-AF3B79871F4A}"/>
              </a:ext>
            </a:extLst>
          </p:cNvPr>
          <p:cNvSpPr/>
          <p:nvPr/>
        </p:nvSpPr>
        <p:spPr>
          <a:xfrm>
            <a:off x="756454" y="5144282"/>
            <a:ext cx="6767873" cy="873316"/>
          </a:xfrm>
          <a:prstGeom prst="rect">
            <a:avLst/>
          </a:prstGeom>
        </p:spPr>
        <p:txBody>
          <a:bodyPr wrap="square">
            <a:spAutoFit/>
          </a:bodyPr>
          <a:lstStyle/>
          <a:p>
            <a:pPr algn="ctr"/>
            <a:r>
              <a:rPr lang="de-DE" sz="2400" b="1" dirty="0">
                <a:solidFill>
                  <a:srgbClr val="FF0000"/>
                </a:solidFill>
              </a:rPr>
              <a:t>Je mehr (Elektrolyt-)Störungen gleichzeitig, desto höher das Risiko </a:t>
            </a:r>
          </a:p>
        </p:txBody>
      </p:sp>
    </p:spTree>
    <p:extLst>
      <p:ext uri="{BB962C8B-B14F-4D97-AF65-F5344CB8AC3E}">
        <p14:creationId xmlns:p14="http://schemas.microsoft.com/office/powerpoint/2010/main" val="28390101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33EFB19A-59E9-4EBC-8D5D-DBDB7D359140}"/>
              </a:ext>
            </a:extLst>
          </p:cNvPr>
          <p:cNvPicPr>
            <a:picLocks noGrp="1" noChangeAspect="1"/>
          </p:cNvPicPr>
          <p:nvPr>
            <p:ph idx="1"/>
          </p:nvPr>
        </p:nvPicPr>
        <p:blipFill>
          <a:blip r:embed="rId3"/>
          <a:stretch>
            <a:fillRect/>
          </a:stretch>
        </p:blipFill>
        <p:spPr>
          <a:xfrm>
            <a:off x="1619672" y="1126344"/>
            <a:ext cx="5616624" cy="4966952"/>
          </a:xfrm>
          <a:prstGeom prst="rect">
            <a:avLst/>
          </a:prstGeom>
        </p:spPr>
      </p:pic>
      <p:sp>
        <p:nvSpPr>
          <p:cNvPr id="3" name="Titel 2">
            <a:extLst>
              <a:ext uri="{FF2B5EF4-FFF2-40B4-BE49-F238E27FC236}">
                <a16:creationId xmlns:a16="http://schemas.microsoft.com/office/drawing/2014/main" id="{FB579691-C19B-4052-913D-0DAE8420FC0A}"/>
              </a:ext>
            </a:extLst>
          </p:cNvPr>
          <p:cNvSpPr>
            <a:spLocks noGrp="1"/>
          </p:cNvSpPr>
          <p:nvPr>
            <p:ph type="title"/>
          </p:nvPr>
        </p:nvSpPr>
        <p:spPr/>
        <p:txBody>
          <a:bodyPr/>
          <a:lstStyle/>
          <a:p>
            <a:r>
              <a:rPr lang="de-DE" dirty="0"/>
              <a:t>Korrektur der Hyponatriämie</a:t>
            </a:r>
          </a:p>
        </p:txBody>
      </p:sp>
      <p:sp>
        <p:nvSpPr>
          <p:cNvPr id="5" name="Rechteck 4">
            <a:extLst>
              <a:ext uri="{FF2B5EF4-FFF2-40B4-BE49-F238E27FC236}">
                <a16:creationId xmlns:a16="http://schemas.microsoft.com/office/drawing/2014/main" id="{736912A8-5833-41C0-B9A8-182ED167A08A}"/>
              </a:ext>
            </a:extLst>
          </p:cNvPr>
          <p:cNvSpPr/>
          <p:nvPr/>
        </p:nvSpPr>
        <p:spPr>
          <a:xfrm>
            <a:off x="798108" y="6351852"/>
            <a:ext cx="6840760" cy="498598"/>
          </a:xfrm>
          <a:prstGeom prst="rect">
            <a:avLst/>
          </a:prstGeom>
        </p:spPr>
        <p:txBody>
          <a:bodyPr wrap="square">
            <a:spAutoFit/>
          </a:bodyPr>
          <a:lstStyle/>
          <a:p>
            <a:pPr algn="r"/>
            <a:r>
              <a:rPr lang="en-US" sz="1200" dirty="0">
                <a:solidFill>
                  <a:schemeClr val="accent1"/>
                </a:solidFill>
                <a:latin typeface="+mj-lt"/>
              </a:rPr>
              <a:t>Sterns, R.H., </a:t>
            </a:r>
            <a:r>
              <a:rPr lang="en-US" sz="1200" b="1" dirty="0">
                <a:solidFill>
                  <a:schemeClr val="accent1"/>
                </a:solidFill>
                <a:latin typeface="+mj-lt"/>
              </a:rPr>
              <a:t>Treatment of Severe Hyponatremia. </a:t>
            </a:r>
            <a:br>
              <a:rPr lang="en-US" sz="1200" b="1" dirty="0">
                <a:solidFill>
                  <a:schemeClr val="accent1"/>
                </a:solidFill>
                <a:latin typeface="+mj-lt"/>
              </a:rPr>
            </a:br>
            <a:r>
              <a:rPr lang="en-US" sz="1200" dirty="0">
                <a:solidFill>
                  <a:schemeClr val="accent1"/>
                </a:solidFill>
                <a:latin typeface="+mj-lt"/>
              </a:rPr>
              <a:t>Clinical Journal of the American Society of Nephrology, 2018.</a:t>
            </a:r>
          </a:p>
        </p:txBody>
      </p:sp>
    </p:spTree>
    <p:extLst>
      <p:ext uri="{BB962C8B-B14F-4D97-AF65-F5344CB8AC3E}">
        <p14:creationId xmlns:p14="http://schemas.microsoft.com/office/powerpoint/2010/main" val="436572895"/>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b="1" dirty="0"/>
              <a:t>Hyponatriämie: Dialyse möglich</a:t>
            </a:r>
            <a:r>
              <a:rPr lang="de-DE" b="1" dirty="0"/>
              <a:t>?</a:t>
            </a:r>
          </a:p>
        </p:txBody>
      </p:sp>
      <p:sp>
        <p:nvSpPr>
          <p:cNvPr id="6" name="Rechteck 5"/>
          <p:cNvSpPr/>
          <p:nvPr/>
        </p:nvSpPr>
        <p:spPr>
          <a:xfrm>
            <a:off x="3659389" y="1307008"/>
            <a:ext cx="1530804" cy="830997"/>
          </a:xfrm>
          <a:prstGeom prst="rect">
            <a:avLst/>
          </a:prstGeom>
        </p:spPr>
        <p:txBody>
          <a:bodyPr wrap="none">
            <a:spAutoFit/>
          </a:bodyPr>
          <a:lstStyle/>
          <a:p>
            <a:pPr marL="0" indent="0">
              <a:buNone/>
            </a:pPr>
            <a:r>
              <a:rPr lang="de-DE" sz="4800" b="1" dirty="0"/>
              <a:t>JA !!</a:t>
            </a:r>
          </a:p>
        </p:txBody>
      </p:sp>
      <p:pic>
        <p:nvPicPr>
          <p:cNvPr id="7" name="Grafik 6"/>
          <p:cNvPicPr>
            <a:picLocks noChangeAspect="1"/>
          </p:cNvPicPr>
          <p:nvPr/>
        </p:nvPicPr>
        <p:blipFill>
          <a:blip r:embed="rId2"/>
          <a:stretch>
            <a:fillRect/>
          </a:stretch>
        </p:blipFill>
        <p:spPr>
          <a:xfrm>
            <a:off x="457200" y="2187832"/>
            <a:ext cx="8453561" cy="3858381"/>
          </a:xfrm>
          <a:prstGeom prst="rect">
            <a:avLst/>
          </a:prstGeom>
        </p:spPr>
      </p:pic>
      <p:sp>
        <p:nvSpPr>
          <p:cNvPr id="8" name="Rechteck 7"/>
          <p:cNvSpPr/>
          <p:nvPr/>
        </p:nvSpPr>
        <p:spPr bwMode="auto">
          <a:xfrm>
            <a:off x="683172" y="3993931"/>
            <a:ext cx="8138566" cy="2052282"/>
          </a:xfrm>
          <a:prstGeom prst="rect">
            <a:avLst/>
          </a:prstGeom>
          <a:solidFill>
            <a:srgbClr val="FDF0C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a:ln>
                  <a:noFill/>
                </a:ln>
                <a:solidFill>
                  <a:schemeClr val="tx1"/>
                </a:solidFill>
                <a:effectLst/>
                <a:latin typeface="Arial" charset="0"/>
                <a:ea typeface="ＭＳ Ｐゴシック" pitchFamily="28" charset="-128"/>
              </a:rPr>
              <a:t>LANGE Therapiezeiten sind (</a:t>
            </a:r>
            <a:r>
              <a:rPr lang="de-DE" sz="2400" dirty="0">
                <a:latin typeface="Arial" charset="0"/>
                <a:ea typeface="ＭＳ Ｐゴシック" pitchFamily="28" charset="-128"/>
              </a:rPr>
              <a:t>wahrscheinlich) sinnvoll</a:t>
            </a:r>
          </a:p>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28"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a:ln>
                  <a:noFill/>
                </a:ln>
                <a:solidFill>
                  <a:schemeClr val="tx1"/>
                </a:solidFill>
                <a:effectLst/>
                <a:latin typeface="Arial" charset="0"/>
                <a:ea typeface="ＭＳ Ｐゴシック" pitchFamily="28" charset="-128"/>
              </a:rPr>
              <a:t>Variante:</a:t>
            </a:r>
            <a:r>
              <a:rPr kumimoji="0" lang="de-DE" sz="2400" b="0" i="0" u="none" strike="noStrike" cap="none" normalizeH="0" dirty="0">
                <a:ln>
                  <a:noFill/>
                </a:ln>
                <a:solidFill>
                  <a:schemeClr val="tx1"/>
                </a:solidFill>
                <a:effectLst/>
                <a:latin typeface="Arial" charset="0"/>
                <a:ea typeface="ＭＳ Ｐゴシック" pitchFamily="28" charset="-128"/>
              </a:rPr>
              <a:t> bei überschießendem Anstieg des Na </a:t>
            </a:r>
            <a:br>
              <a:rPr kumimoji="0" lang="de-DE" sz="2400" b="0" i="0" u="none" strike="noStrike" cap="none" normalizeH="0" dirty="0">
                <a:ln>
                  <a:noFill/>
                </a:ln>
                <a:solidFill>
                  <a:schemeClr val="tx1"/>
                </a:solidFill>
                <a:effectLst/>
                <a:latin typeface="Arial" charset="0"/>
                <a:ea typeface="ＭＳ Ｐゴシック" pitchFamily="28" charset="-128"/>
              </a:rPr>
            </a:br>
            <a:r>
              <a:rPr kumimoji="0" lang="de-DE" sz="2400" b="0" i="0" u="none" strike="noStrike" cap="none" normalizeH="0" dirty="0">
                <a:ln>
                  <a:noFill/>
                </a:ln>
                <a:solidFill>
                  <a:schemeClr val="tx1"/>
                </a:solidFill>
                <a:effectLst/>
                <a:latin typeface="Arial" charset="0"/>
                <a:ea typeface="ＭＳ Ｐゴシック" pitchFamily="28" charset="-128"/>
              </a:rPr>
              <a:t>kann / sollte G 5 % infundiert werden </a:t>
            </a:r>
            <a:br>
              <a:rPr kumimoji="0" lang="de-DE" sz="2400" b="0" i="0" u="none" strike="noStrike" cap="none" normalizeH="0" dirty="0">
                <a:ln>
                  <a:noFill/>
                </a:ln>
                <a:solidFill>
                  <a:schemeClr val="tx1"/>
                </a:solidFill>
                <a:effectLst/>
                <a:latin typeface="Arial" charset="0"/>
                <a:ea typeface="ＭＳ Ｐゴシック" pitchFamily="28" charset="-128"/>
              </a:rPr>
            </a:br>
            <a:r>
              <a:rPr kumimoji="0" lang="de-DE" sz="2400" b="0" i="0" u="none" strike="noStrike" cap="none" normalizeH="0" dirty="0">
                <a:ln>
                  <a:noFill/>
                </a:ln>
                <a:solidFill>
                  <a:schemeClr val="tx1"/>
                </a:solidFill>
                <a:effectLst/>
                <a:latin typeface="Arial" charset="0"/>
                <a:ea typeface="ＭＳ Ｐゴシック" pitchFamily="28" charset="-128"/>
              </a:rPr>
              <a:t>(Vol. durch UF ausgleichen)</a:t>
            </a:r>
          </a:p>
        </p:txBody>
      </p:sp>
      <p:pic>
        <p:nvPicPr>
          <p:cNvPr id="9" name="Grafik 8">
            <a:extLst>
              <a:ext uri="{FF2B5EF4-FFF2-40B4-BE49-F238E27FC236}">
                <a16:creationId xmlns:a16="http://schemas.microsoft.com/office/drawing/2014/main" id="{D7DF1275-02C4-430D-82CE-54E8DA11DA54}"/>
              </a:ext>
            </a:extLst>
          </p:cNvPr>
          <p:cNvPicPr>
            <a:picLocks noChangeAspect="1"/>
          </p:cNvPicPr>
          <p:nvPr/>
        </p:nvPicPr>
        <p:blipFill>
          <a:blip r:embed="rId3"/>
          <a:stretch>
            <a:fillRect/>
          </a:stretch>
        </p:blipFill>
        <p:spPr>
          <a:xfrm>
            <a:off x="7636664" y="6102005"/>
            <a:ext cx="1583500" cy="764013"/>
          </a:xfrm>
          <a:prstGeom prst="rect">
            <a:avLst/>
          </a:prstGeom>
        </p:spPr>
      </p:pic>
    </p:spTree>
    <p:extLst>
      <p:ext uri="{BB962C8B-B14F-4D97-AF65-F5344CB8AC3E}">
        <p14:creationId xmlns:p14="http://schemas.microsoft.com/office/powerpoint/2010/main" val="3604475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DCED2B2-C4DF-C7C0-55D5-AC69803DAC42}"/>
              </a:ext>
            </a:extLst>
          </p:cNvPr>
          <p:cNvSpPr>
            <a:spLocks noGrp="1"/>
          </p:cNvSpPr>
          <p:nvPr>
            <p:ph idx="1"/>
          </p:nvPr>
        </p:nvSpPr>
        <p:spPr/>
        <p:txBody>
          <a:bodyPr/>
          <a:lstStyle/>
          <a:p>
            <a:endParaRPr lang="de-DE"/>
          </a:p>
        </p:txBody>
      </p:sp>
      <p:sp>
        <p:nvSpPr>
          <p:cNvPr id="3" name="Titel 2">
            <a:extLst>
              <a:ext uri="{FF2B5EF4-FFF2-40B4-BE49-F238E27FC236}">
                <a16:creationId xmlns:a16="http://schemas.microsoft.com/office/drawing/2014/main" id="{4D9D3A4F-6297-1D02-47F2-65A09A03211D}"/>
              </a:ext>
            </a:extLst>
          </p:cNvPr>
          <p:cNvSpPr>
            <a:spLocks noGrp="1"/>
          </p:cNvSpPr>
          <p:nvPr>
            <p:ph type="title"/>
          </p:nvPr>
        </p:nvSpPr>
        <p:spPr/>
        <p:txBody>
          <a:bodyPr/>
          <a:lstStyle/>
          <a:p>
            <a:r>
              <a:rPr lang="de-DE" dirty="0" err="1"/>
              <a:t>Handlungsalgorhithmus</a:t>
            </a:r>
            <a:r>
              <a:rPr lang="de-DE" dirty="0"/>
              <a:t> Hyponatriämie </a:t>
            </a:r>
          </a:p>
        </p:txBody>
      </p:sp>
      <p:pic>
        <p:nvPicPr>
          <p:cNvPr id="5" name="Grafik 4">
            <a:extLst>
              <a:ext uri="{FF2B5EF4-FFF2-40B4-BE49-F238E27FC236}">
                <a16:creationId xmlns:a16="http://schemas.microsoft.com/office/drawing/2014/main" id="{C3517EE6-08BE-6759-74EC-E21E6D8F50C7}"/>
              </a:ext>
            </a:extLst>
          </p:cNvPr>
          <p:cNvPicPr>
            <a:picLocks noChangeAspect="1"/>
          </p:cNvPicPr>
          <p:nvPr/>
        </p:nvPicPr>
        <p:blipFill>
          <a:blip r:embed="rId3"/>
          <a:stretch>
            <a:fillRect/>
          </a:stretch>
        </p:blipFill>
        <p:spPr>
          <a:xfrm>
            <a:off x="1331640" y="1124744"/>
            <a:ext cx="6181618" cy="5326712"/>
          </a:xfrm>
          <a:prstGeom prst="rect">
            <a:avLst/>
          </a:prstGeom>
        </p:spPr>
      </p:pic>
      <p:sp>
        <p:nvSpPr>
          <p:cNvPr id="7" name="Textfeld 6">
            <a:extLst>
              <a:ext uri="{FF2B5EF4-FFF2-40B4-BE49-F238E27FC236}">
                <a16:creationId xmlns:a16="http://schemas.microsoft.com/office/drawing/2014/main" id="{6067733F-8709-6763-F014-A5118CD25650}"/>
              </a:ext>
            </a:extLst>
          </p:cNvPr>
          <p:cNvSpPr txBox="1"/>
          <p:nvPr/>
        </p:nvSpPr>
        <p:spPr>
          <a:xfrm>
            <a:off x="2153594" y="6368161"/>
            <a:ext cx="5465602" cy="482633"/>
          </a:xfrm>
          <a:prstGeom prst="rect">
            <a:avLst/>
          </a:prstGeom>
        </p:spPr>
        <p:txBody>
          <a:bodyPr wrap="square">
            <a:spAutoFit/>
          </a:bodyPr>
          <a:lstStyle>
            <a:defPPr>
              <a:defRPr lang="de-DE"/>
            </a:defPPr>
            <a:lvl1pPr algn="r">
              <a:defRPr sz="1200">
                <a:solidFill>
                  <a:schemeClr val="accent1"/>
                </a:solidFill>
                <a:latin typeface="Segoe UI" panose="020B0502040204020203" pitchFamily="34" charset="0"/>
              </a:defRPr>
            </a:lvl1pPr>
          </a:lstStyle>
          <a:p>
            <a:r>
              <a:rPr lang="de-DE" dirty="0"/>
              <a:t>F. </a:t>
            </a:r>
            <a:r>
              <a:rPr lang="de-DE" dirty="0" err="1"/>
              <a:t>Perschinka</a:t>
            </a:r>
            <a:r>
              <a:rPr lang="de-DE" dirty="0"/>
              <a:t> et al: </a:t>
            </a:r>
            <a:r>
              <a:rPr lang="de-DE" b="1" dirty="0"/>
              <a:t>Hyponatriämie</a:t>
            </a:r>
            <a:r>
              <a:rPr lang="de-DE" dirty="0"/>
              <a:t>. Medizinische Klinik - Intensivmedizin und Notfallmedizin 2023 Vol. 118 </a:t>
            </a:r>
            <a:r>
              <a:rPr lang="de-DE" dirty="0" err="1"/>
              <a:t>Issue</a:t>
            </a:r>
            <a:r>
              <a:rPr lang="de-DE" dirty="0"/>
              <a:t> 6 Pages 505-517</a:t>
            </a:r>
          </a:p>
        </p:txBody>
      </p:sp>
    </p:spTree>
    <p:extLst>
      <p:ext uri="{BB962C8B-B14F-4D97-AF65-F5344CB8AC3E}">
        <p14:creationId xmlns:p14="http://schemas.microsoft.com/office/powerpoint/2010/main" val="3343558165"/>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F7A290A-A7C4-4165-8567-8E0A00D30D7A}"/>
              </a:ext>
            </a:extLst>
          </p:cNvPr>
          <p:cNvSpPr>
            <a:spLocks noGrp="1"/>
          </p:cNvSpPr>
          <p:nvPr>
            <p:ph type="title"/>
          </p:nvPr>
        </p:nvSpPr>
        <p:spPr/>
        <p:txBody>
          <a:bodyPr/>
          <a:lstStyle/>
          <a:p>
            <a:r>
              <a:rPr lang="de-DE" dirty="0"/>
              <a:t>Hypernatriämie </a:t>
            </a:r>
          </a:p>
        </p:txBody>
      </p:sp>
      <p:pic>
        <p:nvPicPr>
          <p:cNvPr id="5" name="Grafik 4">
            <a:extLst>
              <a:ext uri="{FF2B5EF4-FFF2-40B4-BE49-F238E27FC236}">
                <a16:creationId xmlns:a16="http://schemas.microsoft.com/office/drawing/2014/main" id="{E0766B0A-68E9-4EA7-9CE6-D40D777A3F9C}"/>
              </a:ext>
            </a:extLst>
          </p:cNvPr>
          <p:cNvPicPr>
            <a:picLocks noChangeAspect="1"/>
          </p:cNvPicPr>
          <p:nvPr/>
        </p:nvPicPr>
        <p:blipFill>
          <a:blip r:embed="rId3"/>
          <a:stretch>
            <a:fillRect/>
          </a:stretch>
        </p:blipFill>
        <p:spPr>
          <a:xfrm>
            <a:off x="323528" y="1052736"/>
            <a:ext cx="7128792" cy="5028839"/>
          </a:xfrm>
          <a:prstGeom prst="rect">
            <a:avLst/>
          </a:prstGeom>
        </p:spPr>
      </p:pic>
    </p:spTree>
    <p:extLst>
      <p:ext uri="{BB962C8B-B14F-4D97-AF65-F5344CB8AC3E}">
        <p14:creationId xmlns:p14="http://schemas.microsoft.com/office/powerpoint/2010/main" val="2987427134"/>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F88D781-D68E-4BDE-B812-A8F55E7FA865}"/>
              </a:ext>
            </a:extLst>
          </p:cNvPr>
          <p:cNvSpPr>
            <a:spLocks noGrp="1"/>
          </p:cNvSpPr>
          <p:nvPr>
            <p:ph type="title"/>
          </p:nvPr>
        </p:nvSpPr>
        <p:spPr/>
        <p:txBody>
          <a:bodyPr/>
          <a:lstStyle/>
          <a:p>
            <a:r>
              <a:rPr lang="de-DE" dirty="0" err="1"/>
              <a:t>Copeptin</a:t>
            </a:r>
            <a:r>
              <a:rPr lang="de-DE" dirty="0"/>
              <a:t> </a:t>
            </a:r>
            <a:br>
              <a:rPr lang="de-DE" dirty="0"/>
            </a:br>
            <a:r>
              <a:rPr lang="de-DE" b="0" dirty="0"/>
              <a:t>DD der Hypernatriämie</a:t>
            </a:r>
          </a:p>
        </p:txBody>
      </p:sp>
      <p:pic>
        <p:nvPicPr>
          <p:cNvPr id="5" name="Grafik 4">
            <a:extLst>
              <a:ext uri="{FF2B5EF4-FFF2-40B4-BE49-F238E27FC236}">
                <a16:creationId xmlns:a16="http://schemas.microsoft.com/office/drawing/2014/main" id="{09C5411A-4F39-425C-A513-94B10AF15B11}"/>
              </a:ext>
            </a:extLst>
          </p:cNvPr>
          <p:cNvPicPr>
            <a:picLocks noChangeAspect="1"/>
          </p:cNvPicPr>
          <p:nvPr/>
        </p:nvPicPr>
        <p:blipFill>
          <a:blip r:embed="rId2"/>
          <a:stretch>
            <a:fillRect/>
          </a:stretch>
        </p:blipFill>
        <p:spPr>
          <a:xfrm>
            <a:off x="0" y="1196752"/>
            <a:ext cx="5184576" cy="4019925"/>
          </a:xfrm>
          <a:prstGeom prst="rect">
            <a:avLst/>
          </a:prstGeom>
        </p:spPr>
      </p:pic>
      <p:pic>
        <p:nvPicPr>
          <p:cNvPr id="7" name="Grafik 6">
            <a:extLst>
              <a:ext uri="{FF2B5EF4-FFF2-40B4-BE49-F238E27FC236}">
                <a16:creationId xmlns:a16="http://schemas.microsoft.com/office/drawing/2014/main" id="{53B25ED5-F2A5-4E67-844B-9EBC6A043D96}"/>
              </a:ext>
            </a:extLst>
          </p:cNvPr>
          <p:cNvPicPr>
            <a:picLocks noChangeAspect="1"/>
          </p:cNvPicPr>
          <p:nvPr/>
        </p:nvPicPr>
        <p:blipFill>
          <a:blip r:embed="rId3"/>
          <a:stretch>
            <a:fillRect/>
          </a:stretch>
        </p:blipFill>
        <p:spPr>
          <a:xfrm>
            <a:off x="5092150" y="2103113"/>
            <a:ext cx="3944346" cy="2651773"/>
          </a:xfrm>
          <a:prstGeom prst="rect">
            <a:avLst/>
          </a:prstGeom>
        </p:spPr>
      </p:pic>
    </p:spTree>
    <p:extLst>
      <p:ext uri="{BB962C8B-B14F-4D97-AF65-F5344CB8AC3E}">
        <p14:creationId xmlns:p14="http://schemas.microsoft.com/office/powerpoint/2010/main" val="726500238"/>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211E7EF-A6C2-4D07-920E-DFB6157E6CB2}"/>
              </a:ext>
            </a:extLst>
          </p:cNvPr>
          <p:cNvSpPr>
            <a:spLocks noGrp="1"/>
          </p:cNvSpPr>
          <p:nvPr>
            <p:ph type="title"/>
          </p:nvPr>
        </p:nvSpPr>
        <p:spPr/>
        <p:txBody>
          <a:bodyPr/>
          <a:lstStyle/>
          <a:p>
            <a:r>
              <a:rPr lang="de-DE" dirty="0"/>
              <a:t>Therapie der Hypernatriämie</a:t>
            </a:r>
          </a:p>
        </p:txBody>
      </p:sp>
      <p:pic>
        <p:nvPicPr>
          <p:cNvPr id="5" name="Grafik 4">
            <a:extLst>
              <a:ext uri="{FF2B5EF4-FFF2-40B4-BE49-F238E27FC236}">
                <a16:creationId xmlns:a16="http://schemas.microsoft.com/office/drawing/2014/main" id="{F692D9D1-E4AE-459A-8E43-289A232F5D7C}"/>
              </a:ext>
            </a:extLst>
          </p:cNvPr>
          <p:cNvPicPr>
            <a:picLocks noChangeAspect="1"/>
          </p:cNvPicPr>
          <p:nvPr/>
        </p:nvPicPr>
        <p:blipFill>
          <a:blip r:embed="rId2"/>
          <a:stretch>
            <a:fillRect/>
          </a:stretch>
        </p:blipFill>
        <p:spPr>
          <a:xfrm>
            <a:off x="728202" y="1124744"/>
            <a:ext cx="7687596" cy="4868813"/>
          </a:xfrm>
          <a:prstGeom prst="rect">
            <a:avLst/>
          </a:prstGeom>
        </p:spPr>
      </p:pic>
    </p:spTree>
    <p:extLst>
      <p:ext uri="{BB962C8B-B14F-4D97-AF65-F5344CB8AC3E}">
        <p14:creationId xmlns:p14="http://schemas.microsoft.com/office/powerpoint/2010/main" val="189152370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81D292F-14D6-4CBB-A7D8-D4870BB0DF1A}"/>
              </a:ext>
            </a:extLst>
          </p:cNvPr>
          <p:cNvSpPr>
            <a:spLocks noGrp="1"/>
          </p:cNvSpPr>
          <p:nvPr>
            <p:ph type="title"/>
          </p:nvPr>
        </p:nvSpPr>
        <p:spPr/>
        <p:txBody>
          <a:bodyPr/>
          <a:lstStyle/>
          <a:p>
            <a:r>
              <a:rPr lang="de-DE" dirty="0"/>
              <a:t>Basis: Urin – Diagnostik !!</a:t>
            </a:r>
          </a:p>
        </p:txBody>
      </p:sp>
      <p:sp>
        <p:nvSpPr>
          <p:cNvPr id="5" name="Inhaltsplatzhalter 4">
            <a:extLst>
              <a:ext uri="{FF2B5EF4-FFF2-40B4-BE49-F238E27FC236}">
                <a16:creationId xmlns:a16="http://schemas.microsoft.com/office/drawing/2014/main" id="{145AB174-D348-48E4-B9B9-327F188DED12}"/>
              </a:ext>
            </a:extLst>
          </p:cNvPr>
          <p:cNvSpPr>
            <a:spLocks noGrp="1"/>
          </p:cNvSpPr>
          <p:nvPr>
            <p:ph idx="1"/>
          </p:nvPr>
        </p:nvSpPr>
        <p:spPr>
          <a:xfrm>
            <a:off x="679487" y="1124744"/>
            <a:ext cx="7628993" cy="3788148"/>
          </a:xfrm>
        </p:spPr>
        <p:txBody>
          <a:bodyPr/>
          <a:lstStyle/>
          <a:p>
            <a:r>
              <a:rPr lang="de-DE" sz="1600" dirty="0"/>
              <a:t>Bettseitiger Basistest: </a:t>
            </a:r>
            <a:r>
              <a:rPr lang="de-DE" sz="1600" b="1" u="sng" dirty="0"/>
              <a:t>Status / Sediment, Menge </a:t>
            </a:r>
          </a:p>
          <a:p>
            <a:endParaRPr lang="de-DE" sz="1600" b="1" u="sng" dirty="0"/>
          </a:p>
          <a:p>
            <a:r>
              <a:rPr lang="de-DE" sz="2000" b="1" u="sng" dirty="0"/>
              <a:t>Spontanurin für das Labor: </a:t>
            </a:r>
          </a:p>
          <a:p>
            <a:pPr marL="342900" indent="-342900">
              <a:buFont typeface="+mj-lt"/>
              <a:buAutoNum type="arabicPeriod"/>
            </a:pPr>
            <a:r>
              <a:rPr lang="de-DE" sz="1600" b="1" u="sng" dirty="0"/>
              <a:t>Kreatinin </a:t>
            </a:r>
            <a:r>
              <a:rPr lang="de-DE" sz="1600" dirty="0"/>
              <a:t>(Fixpunkt für weitere Analytik) </a:t>
            </a:r>
          </a:p>
          <a:p>
            <a:pPr marL="722313" lvl="1" indent="-342900"/>
            <a:r>
              <a:rPr lang="de-DE" sz="1400" dirty="0">
                <a:sym typeface="Wingdings" panose="05000000000000000000" pitchFamily="2" charset="2"/>
              </a:rPr>
              <a:t> fraktionelle Ausscheidung von allen Elektrolyten / Protein </a:t>
            </a:r>
          </a:p>
          <a:p>
            <a:pPr marL="722313" lvl="1" indent="-342900"/>
            <a:r>
              <a:rPr lang="de-DE" sz="1400" dirty="0" err="1">
                <a:sym typeface="Wingdings" panose="05000000000000000000" pitchFamily="2" charset="2"/>
              </a:rPr>
              <a:t>Dialyseauslaß</a:t>
            </a:r>
            <a:r>
              <a:rPr lang="de-DE" sz="1400" dirty="0">
                <a:sym typeface="Wingdings" panose="05000000000000000000" pitchFamily="2" charset="2"/>
              </a:rPr>
              <a:t> (</a:t>
            </a:r>
            <a:r>
              <a:rPr lang="de-DE" sz="1400" dirty="0"/>
              <a:t>U-</a:t>
            </a:r>
            <a:r>
              <a:rPr lang="de-DE" sz="1400" dirty="0" err="1"/>
              <a:t>Krea</a:t>
            </a:r>
            <a:r>
              <a:rPr lang="de-DE" sz="1400" dirty="0"/>
              <a:t> ≥ 5.2 mmol/24 h </a:t>
            </a:r>
            <a:r>
              <a:rPr lang="de-DE" sz="1400" dirty="0">
                <a:sym typeface="Wingdings" panose="05000000000000000000" pitchFamily="2" charset="2"/>
              </a:rPr>
              <a:t> </a:t>
            </a:r>
            <a:r>
              <a:rPr lang="de-DE" sz="1400" dirty="0"/>
              <a:t> ~ </a:t>
            </a:r>
            <a:r>
              <a:rPr lang="de-DE" sz="1400" u="sng" dirty="0">
                <a:sym typeface="Wingdings" panose="05000000000000000000" pitchFamily="2" charset="2"/>
              </a:rPr>
              <a:t>600 mg / die</a:t>
            </a:r>
            <a:r>
              <a:rPr lang="de-DE" sz="1400" dirty="0">
                <a:sym typeface="Wingdings" panose="05000000000000000000" pitchFamily="2" charset="2"/>
              </a:rPr>
              <a:t>)</a:t>
            </a:r>
          </a:p>
          <a:p>
            <a:pPr marL="342900" indent="-342900">
              <a:buFont typeface="+mj-lt"/>
              <a:buAutoNum type="arabicPeriod"/>
            </a:pPr>
            <a:r>
              <a:rPr lang="de-DE" sz="1600" b="1" u="sng" dirty="0">
                <a:sym typeface="Wingdings" panose="05000000000000000000" pitchFamily="2" charset="2"/>
              </a:rPr>
              <a:t>Harnstoff</a:t>
            </a:r>
            <a:r>
              <a:rPr lang="de-DE" sz="1600" b="1" dirty="0">
                <a:sym typeface="Wingdings" panose="05000000000000000000" pitchFamily="2" charset="2"/>
              </a:rPr>
              <a:t> </a:t>
            </a:r>
          </a:p>
          <a:p>
            <a:pPr marL="722313" lvl="1" indent="-342900"/>
            <a:r>
              <a:rPr lang="de-DE" sz="1400" dirty="0">
                <a:sym typeface="Wingdings" panose="05000000000000000000" pitchFamily="2" charset="2"/>
              </a:rPr>
              <a:t>Aussagen zu Metabolismus !!, Ernährung; osmotische Diurese …</a:t>
            </a:r>
          </a:p>
          <a:p>
            <a:pPr marL="722313" lvl="1" indent="-342900"/>
            <a:r>
              <a:rPr lang="de-DE" sz="1400" dirty="0" err="1">
                <a:sym typeface="Wingdings" panose="05000000000000000000" pitchFamily="2" charset="2"/>
              </a:rPr>
              <a:t>Dialyseauslaß</a:t>
            </a:r>
            <a:r>
              <a:rPr lang="de-DE" sz="1400" dirty="0">
                <a:sym typeface="Wingdings" panose="05000000000000000000" pitchFamily="2" charset="2"/>
              </a:rPr>
              <a:t> (&gt; 1,35 mmol / kg / die)  ~ 100 mmol bzw. </a:t>
            </a:r>
            <a:r>
              <a:rPr lang="de-DE" sz="1400" u="sng" dirty="0">
                <a:sym typeface="Wingdings" panose="05000000000000000000" pitchFamily="2" charset="2"/>
              </a:rPr>
              <a:t>600 mg / die</a:t>
            </a:r>
          </a:p>
          <a:p>
            <a:pPr marL="342900" indent="-342900">
              <a:buFont typeface="+mj-lt"/>
              <a:buAutoNum type="arabicPeriod"/>
            </a:pPr>
            <a:r>
              <a:rPr lang="de-DE" sz="1600" b="1" u="sng" dirty="0">
                <a:sym typeface="Wingdings" panose="05000000000000000000" pitchFamily="2" charset="2"/>
              </a:rPr>
              <a:t>Osmolalität</a:t>
            </a:r>
          </a:p>
          <a:p>
            <a:pPr marL="722313" lvl="1" indent="-342900"/>
            <a:r>
              <a:rPr lang="de-DE" sz="1400" dirty="0">
                <a:sym typeface="Wingdings" panose="05000000000000000000" pitchFamily="2" charset="2"/>
              </a:rPr>
              <a:t>immer bei </a:t>
            </a:r>
            <a:r>
              <a:rPr lang="de-DE" sz="1400" dirty="0" err="1">
                <a:sym typeface="Wingdings" panose="05000000000000000000" pitchFamily="2" charset="2"/>
              </a:rPr>
              <a:t>Dynatriämien</a:t>
            </a:r>
            <a:endParaRPr lang="de-DE" sz="1400" dirty="0">
              <a:sym typeface="Wingdings" panose="05000000000000000000" pitchFamily="2" charset="2"/>
            </a:endParaRPr>
          </a:p>
          <a:p>
            <a:pPr marL="342900" indent="-342900">
              <a:buFont typeface="+mj-lt"/>
              <a:buAutoNum type="arabicPeriod"/>
            </a:pPr>
            <a:r>
              <a:rPr lang="de-DE" sz="1600" b="1" u="sng" dirty="0">
                <a:sym typeface="Wingdings" panose="05000000000000000000" pitchFamily="2" charset="2"/>
              </a:rPr>
              <a:t>Elektrolyte (immer Na, K, Cl)</a:t>
            </a:r>
            <a:r>
              <a:rPr lang="de-DE" sz="1600" b="1" dirty="0">
                <a:sym typeface="Wingdings" panose="05000000000000000000" pitchFamily="2" charset="2"/>
              </a:rPr>
              <a:t>, </a:t>
            </a:r>
          </a:p>
          <a:p>
            <a:pPr marL="722313" lvl="1" indent="-342900"/>
            <a:r>
              <a:rPr lang="de-DE" sz="1400" dirty="0">
                <a:sym typeface="Wingdings" panose="05000000000000000000" pitchFamily="2" charset="2"/>
              </a:rPr>
              <a:t>ergänzend ggf. auch Ca (bei </a:t>
            </a:r>
            <a:r>
              <a:rPr lang="de-DE" sz="1400" dirty="0" err="1">
                <a:sym typeface="Wingdings" panose="05000000000000000000" pitchFamily="2" charset="2"/>
              </a:rPr>
              <a:t>Hypercalcämie</a:t>
            </a:r>
            <a:r>
              <a:rPr lang="de-DE" sz="1400" dirty="0">
                <a:sym typeface="Wingdings" panose="05000000000000000000" pitchFamily="2" charset="2"/>
              </a:rPr>
              <a:t>, Steinen), Mg, </a:t>
            </a:r>
            <a:r>
              <a:rPr lang="de-DE" sz="1400" dirty="0" err="1">
                <a:sym typeface="Wingdings" panose="05000000000000000000" pitchFamily="2" charset="2"/>
              </a:rPr>
              <a:t>Ph</a:t>
            </a:r>
            <a:endParaRPr lang="de-DE" sz="1400" dirty="0">
              <a:sym typeface="Wingdings" panose="05000000000000000000" pitchFamily="2" charset="2"/>
            </a:endParaRPr>
          </a:p>
          <a:p>
            <a:pPr marL="342900" indent="-342900">
              <a:buFont typeface="+mj-lt"/>
              <a:buAutoNum type="arabicPeriod"/>
            </a:pPr>
            <a:r>
              <a:rPr lang="de-DE" sz="1600" b="1" u="sng" dirty="0">
                <a:sym typeface="Wingdings" panose="05000000000000000000" pitchFamily="2" charset="2"/>
              </a:rPr>
              <a:t>Albumin / Protein </a:t>
            </a:r>
          </a:p>
          <a:p>
            <a:pPr marL="722313" lvl="1" indent="-342900"/>
            <a:r>
              <a:rPr lang="de-DE" sz="1400" dirty="0">
                <a:sym typeface="Wingdings" panose="05000000000000000000" pitchFamily="2" charset="2"/>
              </a:rPr>
              <a:t> Marker für strukturelle renale Schädigung</a:t>
            </a:r>
          </a:p>
          <a:p>
            <a:pPr marL="342900" indent="-342900">
              <a:buFont typeface="+mj-lt"/>
              <a:buAutoNum type="arabicPeriod"/>
            </a:pPr>
            <a:r>
              <a:rPr lang="de-DE" sz="1600" b="1" dirty="0">
                <a:sym typeface="Wingdings" panose="05000000000000000000" pitchFamily="2" charset="2"/>
              </a:rPr>
              <a:t>Harnsäure </a:t>
            </a:r>
          </a:p>
          <a:p>
            <a:pPr marL="722313" lvl="1" indent="-342900"/>
            <a:r>
              <a:rPr lang="de-DE" sz="1400" dirty="0">
                <a:sym typeface="Wingdings" panose="05000000000000000000" pitchFamily="2" charset="2"/>
              </a:rPr>
              <a:t>Differenzierung CSW versus SIADH</a:t>
            </a:r>
          </a:p>
          <a:p>
            <a:pPr marL="342900" indent="-342900">
              <a:buFont typeface="+mj-lt"/>
              <a:buAutoNum type="arabicPeriod"/>
            </a:pPr>
            <a:endParaRPr lang="de-DE" sz="1600" dirty="0"/>
          </a:p>
        </p:txBody>
      </p:sp>
      <p:pic>
        <p:nvPicPr>
          <p:cNvPr id="6" name="Inhaltsplatzhalter 10">
            <a:extLst>
              <a:ext uri="{FF2B5EF4-FFF2-40B4-BE49-F238E27FC236}">
                <a16:creationId xmlns:a16="http://schemas.microsoft.com/office/drawing/2014/main" id="{F067D40A-20C9-49F0-8576-A51B1FE09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020272" y="1022309"/>
            <a:ext cx="2016224" cy="151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76E47C00-3DD9-4ED3-A4CF-9036BDB9C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26475"/>
            <a:ext cx="1278499" cy="127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a:extLst>
              <a:ext uri="{FF2B5EF4-FFF2-40B4-BE49-F238E27FC236}">
                <a16:creationId xmlns:a16="http://schemas.microsoft.com/office/drawing/2014/main" id="{6D1CA208-108B-4CBF-A952-FFDF8890202C}"/>
              </a:ext>
            </a:extLst>
          </p:cNvPr>
          <p:cNvSpPr txBox="1"/>
          <p:nvPr/>
        </p:nvSpPr>
        <p:spPr>
          <a:xfrm>
            <a:off x="0" y="6093296"/>
            <a:ext cx="7628993" cy="837793"/>
          </a:xfrm>
          <a:prstGeom prst="rect">
            <a:avLst/>
          </a:prstGeom>
        </p:spPr>
        <p:txBody>
          <a:bodyPr wrap="square">
            <a:spAutoFit/>
          </a:bodyPr>
          <a:lstStyle>
            <a:defPPr>
              <a:defRPr lang="de-DE"/>
            </a:defPPr>
            <a:lvl1pPr algn="r">
              <a:defRPr sz="1200">
                <a:solidFill>
                  <a:srgbClr val="00799B"/>
                </a:solidFill>
                <a:latin typeface="Segoe UI" panose="020B0502040204020203" pitchFamily="34" charset="0"/>
              </a:defRPr>
            </a:lvl1pPr>
          </a:lstStyle>
          <a:p>
            <a:r>
              <a:rPr lang="en-US" sz="1050" dirty="0"/>
              <a:t>Sterns, R. H. (2020). </a:t>
            </a:r>
            <a:r>
              <a:rPr lang="en-US" sz="1050" b="1" dirty="0"/>
              <a:t>"Managing electrolyte disorders: order a basic urine metabolic panel." </a:t>
            </a:r>
            <a:br>
              <a:rPr lang="en-US" sz="1050" b="1" dirty="0"/>
            </a:br>
            <a:r>
              <a:rPr lang="en-US" sz="1050" dirty="0"/>
              <a:t>Nephrology Dialysis Transplantation.</a:t>
            </a:r>
          </a:p>
          <a:p>
            <a:r>
              <a:rPr lang="en-US" sz="1050" dirty="0" err="1"/>
              <a:t>Umbrello</a:t>
            </a:r>
            <a:r>
              <a:rPr lang="en-US" sz="1050" dirty="0"/>
              <a:t>, M.,  et al : (2020). </a:t>
            </a:r>
            <a:r>
              <a:rPr lang="en-US" sz="1050" b="1" dirty="0"/>
              <a:t>Urine Electrolytes in the Intensive Care Unit: From Pathophysiology to Clinical Practice. </a:t>
            </a:r>
            <a:r>
              <a:rPr lang="en-US" sz="1050" dirty="0" err="1"/>
              <a:t>Anesth</a:t>
            </a:r>
            <a:r>
              <a:rPr lang="en-US" sz="1050" dirty="0"/>
              <a:t> </a:t>
            </a:r>
            <a:r>
              <a:rPr lang="en-US" sz="1050" dirty="0" err="1"/>
              <a:t>Analg</a:t>
            </a:r>
            <a:r>
              <a:rPr lang="en-US" sz="1050" dirty="0"/>
              <a:t>.  </a:t>
            </a:r>
            <a:r>
              <a:rPr lang="de-DE" sz="1050" dirty="0"/>
              <a:t>	</a:t>
            </a:r>
          </a:p>
        </p:txBody>
      </p:sp>
    </p:spTree>
    <p:extLst>
      <p:ext uri="{BB962C8B-B14F-4D97-AF65-F5344CB8AC3E}">
        <p14:creationId xmlns:p14="http://schemas.microsoft.com/office/powerpoint/2010/main" val="2400680262"/>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598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091" y="1121058"/>
            <a:ext cx="4689309" cy="35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a:extLst>
              <a:ext uri="{FF2B5EF4-FFF2-40B4-BE49-F238E27FC236}">
                <a16:creationId xmlns:a16="http://schemas.microsoft.com/office/drawing/2014/main" id="{7FFD46FA-E971-4F35-838F-5ADB65DAB9BA}"/>
              </a:ext>
            </a:extLst>
          </p:cNvPr>
          <p:cNvSpPr txBox="1">
            <a:spLocks noChangeArrowheads="1"/>
          </p:cNvSpPr>
          <p:nvPr/>
        </p:nvSpPr>
        <p:spPr bwMode="auto">
          <a:xfrm>
            <a:off x="1496295" y="4653136"/>
            <a:ext cx="6134285" cy="1580883"/>
          </a:xfrm>
          <a:prstGeom prst="rect">
            <a:avLst/>
          </a:prstGeom>
          <a:noFill/>
          <a:ln w="9525" algn="ctr">
            <a:noFill/>
            <a:miter lim="800000"/>
            <a:headEnd/>
            <a:tailEnd/>
          </a:ln>
          <a:effectLst/>
        </p:spPr>
        <p:txBody>
          <a:bodyPr wrap="none" lIns="90000" tIns="46800" rIns="90000" bIns="46800">
            <a:spAutoFit/>
          </a:bodyPr>
          <a:lstStyle/>
          <a:p>
            <a:pPr marL="571500" indent="-571500">
              <a:buFont typeface="Wingdings" panose="05000000000000000000" pitchFamily="2" charset="2"/>
              <a:buChar char="à"/>
              <a:defRPr/>
            </a:pPr>
            <a:r>
              <a:rPr lang="de-DE" sz="4000" b="1" dirty="0">
                <a:effectLst>
                  <a:outerShdw blurRad="38100" dist="38100" dir="2700000" algn="tl">
                    <a:srgbClr val="C0C0C0"/>
                  </a:outerShdw>
                </a:effectLst>
                <a:latin typeface="Arial" charset="0"/>
                <a:sym typeface="Wingdings" panose="05000000000000000000" pitchFamily="2" charset="2"/>
                <a:hlinkClick r:id="rId4"/>
              </a:rPr>
              <a:t>c.hafer@comlink.org</a:t>
            </a:r>
            <a:endParaRPr lang="de-DE" sz="4000" b="1" dirty="0">
              <a:effectLst>
                <a:outerShdw blurRad="38100" dist="38100" dir="2700000" algn="tl">
                  <a:srgbClr val="C0C0C0"/>
                </a:outerShdw>
              </a:effectLst>
              <a:latin typeface="Arial" charset="0"/>
              <a:sym typeface="Wingdings" panose="05000000000000000000" pitchFamily="2" charset="2"/>
            </a:endParaRPr>
          </a:p>
          <a:p>
            <a:pPr marL="571500" indent="-571500">
              <a:buFont typeface="Wingdings" panose="05000000000000000000" pitchFamily="2" charset="2"/>
              <a:buChar char="à"/>
              <a:defRPr/>
            </a:pPr>
            <a:r>
              <a:rPr lang="de-DE" sz="4000" b="1" dirty="0">
                <a:effectLst>
                  <a:outerShdw blurRad="38100" dist="38100" dir="2700000" algn="tl">
                    <a:srgbClr val="C0C0C0"/>
                  </a:outerShdw>
                </a:effectLst>
                <a:latin typeface="Arial" charset="0"/>
                <a:sym typeface="Wingdings" panose="05000000000000000000" pitchFamily="2" charset="2"/>
                <a:hlinkClick r:id="rId5"/>
              </a:rPr>
              <a:t>post@carstenhafer.de</a:t>
            </a:r>
            <a:endParaRPr lang="de-DE" sz="4000" b="1" dirty="0">
              <a:effectLst>
                <a:outerShdw blurRad="38100" dist="38100" dir="2700000" algn="tl">
                  <a:srgbClr val="C0C0C0"/>
                </a:outerShdw>
              </a:effectLst>
              <a:latin typeface="Arial" charset="0"/>
              <a:sym typeface="Wingdings" panose="05000000000000000000" pitchFamily="2" charset="2"/>
            </a:endParaRPr>
          </a:p>
        </p:txBody>
      </p:sp>
      <p:pic>
        <p:nvPicPr>
          <p:cNvPr id="5" name="Grafik 3">
            <a:extLst>
              <a:ext uri="{FF2B5EF4-FFF2-40B4-BE49-F238E27FC236}">
                <a16:creationId xmlns:a16="http://schemas.microsoft.com/office/drawing/2014/main" id="{13533D03-DDD8-4C9B-999A-A99B74C907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9960" y="6172364"/>
            <a:ext cx="1527914" cy="68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40E084F6-08A9-4EB8-B6AE-416372B24D15}"/>
              </a:ext>
            </a:extLst>
          </p:cNvPr>
          <p:cNvSpPr>
            <a:spLocks noGrp="1"/>
          </p:cNvSpPr>
          <p:nvPr>
            <p:ph type="title"/>
          </p:nvPr>
        </p:nvSpPr>
        <p:spPr/>
        <p:txBody>
          <a:bodyPr/>
          <a:lstStyle/>
          <a:p>
            <a:endParaRPr lang="de-DE"/>
          </a:p>
        </p:txBody>
      </p:sp>
      <p:sp>
        <p:nvSpPr>
          <p:cNvPr id="7" name="Text Box 2">
            <a:extLst>
              <a:ext uri="{FF2B5EF4-FFF2-40B4-BE49-F238E27FC236}">
                <a16:creationId xmlns:a16="http://schemas.microsoft.com/office/drawing/2014/main" id="{F75BB2C5-F6D5-4D03-8A2B-1D655EE12839}"/>
              </a:ext>
            </a:extLst>
          </p:cNvPr>
          <p:cNvSpPr txBox="1">
            <a:spLocks noChangeArrowheads="1"/>
          </p:cNvSpPr>
          <p:nvPr/>
        </p:nvSpPr>
        <p:spPr bwMode="auto">
          <a:xfrm>
            <a:off x="3203848" y="264426"/>
            <a:ext cx="2345812" cy="719109"/>
          </a:xfrm>
          <a:prstGeom prst="rect">
            <a:avLst/>
          </a:prstGeom>
          <a:noFill/>
          <a:ln w="9525" algn="ctr">
            <a:noFill/>
            <a:miter lim="800000"/>
            <a:headEnd/>
            <a:tailEnd/>
          </a:ln>
          <a:effectLst/>
        </p:spPr>
        <p:txBody>
          <a:bodyPr wrap="none" lIns="90000" tIns="46800" rIns="90000" bIns="46800">
            <a:spAutoFit/>
          </a:bodyPr>
          <a:lstStyle/>
          <a:p>
            <a:pPr>
              <a:defRPr/>
            </a:pPr>
            <a:r>
              <a:rPr lang="de-DE" sz="4000" b="1" dirty="0">
                <a:effectLst>
                  <a:outerShdw blurRad="38100" dist="38100" dir="2700000" algn="tl">
                    <a:srgbClr val="C0C0C0"/>
                  </a:outerShdw>
                </a:effectLst>
                <a:latin typeface="Arial" charset="0"/>
              </a:rPr>
              <a:t>Fragen ?</a:t>
            </a:r>
          </a:p>
        </p:txBody>
      </p:sp>
    </p:spTree>
    <p:extLst>
      <p:ext uri="{BB962C8B-B14F-4D97-AF65-F5344CB8AC3E}">
        <p14:creationId xmlns:p14="http://schemas.microsoft.com/office/powerpoint/2010/main" val="2392660763"/>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056" y="1174172"/>
            <a:ext cx="7646148" cy="4939542"/>
          </a:xfrm>
          <a:prstGeom prst="rect">
            <a:avLst/>
          </a:prstGeom>
          <a:noFill/>
          <a:ln>
            <a:noFill/>
          </a:ln>
        </p:spPr>
      </p:pic>
      <p:sp>
        <p:nvSpPr>
          <p:cNvPr id="4" name="Rechthoek 3"/>
          <p:cNvSpPr/>
          <p:nvPr/>
        </p:nvSpPr>
        <p:spPr>
          <a:xfrm>
            <a:off x="2501509" y="6236961"/>
            <a:ext cx="4904509" cy="307777"/>
          </a:xfrm>
          <a:prstGeom prst="rect">
            <a:avLst/>
          </a:prstGeom>
        </p:spPr>
        <p:txBody>
          <a:bodyPr wrap="square">
            <a:spAutoFit/>
          </a:bodyPr>
          <a:lstStyle/>
          <a:p>
            <a:pPr algn="r"/>
            <a:r>
              <a:rPr lang="en-GB" sz="1400" dirty="0" err="1">
                <a:solidFill>
                  <a:schemeClr val="tx2"/>
                </a:solidFill>
              </a:rPr>
              <a:t>Adrogué</a:t>
            </a:r>
            <a:r>
              <a:rPr lang="en-GB" sz="1400" dirty="0">
                <a:solidFill>
                  <a:schemeClr val="tx2"/>
                </a:solidFill>
              </a:rPr>
              <a:t> HJ et al. </a:t>
            </a:r>
            <a:r>
              <a:rPr lang="en-GB" sz="1400" i="1" dirty="0">
                <a:solidFill>
                  <a:schemeClr val="tx2"/>
                </a:solidFill>
              </a:rPr>
              <a:t>New </a:t>
            </a:r>
            <a:r>
              <a:rPr lang="en-GB" sz="1400" i="1" dirty="0" err="1">
                <a:solidFill>
                  <a:schemeClr val="tx2"/>
                </a:solidFill>
              </a:rPr>
              <a:t>Engl</a:t>
            </a:r>
            <a:r>
              <a:rPr lang="en-GB" sz="1400" i="1" dirty="0">
                <a:solidFill>
                  <a:schemeClr val="tx2"/>
                </a:solidFill>
              </a:rPr>
              <a:t> J Med</a:t>
            </a:r>
            <a:r>
              <a:rPr lang="en-GB" sz="1400" dirty="0">
                <a:solidFill>
                  <a:schemeClr val="tx2"/>
                </a:solidFill>
              </a:rPr>
              <a:t> 2000;  342: 1581-1589. </a:t>
            </a:r>
            <a:endParaRPr lang="nl-BE" sz="1400" dirty="0">
              <a:solidFill>
                <a:schemeClr val="tx2"/>
              </a:solidFill>
            </a:endParaRPr>
          </a:p>
        </p:txBody>
      </p:sp>
      <p:sp>
        <p:nvSpPr>
          <p:cNvPr id="7" name="Titel 6"/>
          <p:cNvSpPr>
            <a:spLocks noGrp="1"/>
          </p:cNvSpPr>
          <p:nvPr>
            <p:ph type="title"/>
          </p:nvPr>
        </p:nvSpPr>
        <p:spPr/>
        <p:txBody>
          <a:bodyPr/>
          <a:lstStyle/>
          <a:p>
            <a:r>
              <a:rPr lang="de-DE" b="1" dirty="0"/>
              <a:t>Warum Beschwerden ?</a:t>
            </a:r>
          </a:p>
        </p:txBody>
      </p:sp>
      <p:pic>
        <p:nvPicPr>
          <p:cNvPr id="8" name="Picture 2" descr="Liquid Kirsch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5200" y="1415435"/>
            <a:ext cx="1019810" cy="12972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http://media05.myheimat.de/2011/06/20/1661932_preview.jpg?13085249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764" y="1610180"/>
            <a:ext cx="1845686" cy="1371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http://www.zieler.de/images/3100269f3912a02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1626" y="4438058"/>
            <a:ext cx="883106" cy="66233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 Verbindung mit Pfeil 10"/>
          <p:cNvCxnSpPr/>
          <p:nvPr/>
        </p:nvCxnSpPr>
        <p:spPr bwMode="auto">
          <a:xfrm>
            <a:off x="3220720" y="2297757"/>
            <a:ext cx="1885444" cy="0"/>
          </a:xfrm>
          <a:prstGeom prst="straightConnector1">
            <a:avLst/>
          </a:prstGeom>
          <a:solidFill>
            <a:srgbClr val="FDF0C3"/>
          </a:solidFill>
          <a:ln w="63500" cap="flat" cmpd="sng" algn="ctr">
            <a:solidFill>
              <a:srgbClr val="FF0000"/>
            </a:solidFill>
            <a:prstDash val="solid"/>
            <a:round/>
            <a:headEnd type="none" w="med" len="med"/>
            <a:tailEnd type="triangle"/>
          </a:ln>
          <a:effectLst/>
        </p:spPr>
      </p:cxnSp>
      <p:sp>
        <p:nvSpPr>
          <p:cNvPr id="17" name="Textfeld 16"/>
          <p:cNvSpPr txBox="1"/>
          <p:nvPr/>
        </p:nvSpPr>
        <p:spPr>
          <a:xfrm>
            <a:off x="3446523" y="1679441"/>
            <a:ext cx="1279517" cy="584775"/>
          </a:xfrm>
          <a:prstGeom prst="rect">
            <a:avLst/>
          </a:prstGeom>
          <a:solidFill>
            <a:schemeClr val="bg1"/>
          </a:solidFill>
          <a:ln>
            <a:solidFill>
              <a:srgbClr val="FF0000"/>
            </a:solidFill>
          </a:ln>
        </p:spPr>
        <p:txBody>
          <a:bodyPr wrap="none" rtlCol="0">
            <a:spAutoFit/>
          </a:bodyPr>
          <a:lstStyle/>
          <a:p>
            <a:r>
              <a:rPr lang="de-DE" sz="3200" dirty="0">
                <a:solidFill>
                  <a:srgbClr val="FF0000"/>
                </a:solidFill>
              </a:rPr>
              <a:t>AKUT</a:t>
            </a:r>
          </a:p>
        </p:txBody>
      </p:sp>
      <p:sp>
        <p:nvSpPr>
          <p:cNvPr id="18" name="Textfeld 17"/>
          <p:cNvSpPr txBox="1"/>
          <p:nvPr/>
        </p:nvSpPr>
        <p:spPr>
          <a:xfrm>
            <a:off x="5670867" y="5051656"/>
            <a:ext cx="2670924" cy="584775"/>
          </a:xfrm>
          <a:prstGeom prst="rect">
            <a:avLst/>
          </a:prstGeom>
          <a:solidFill>
            <a:schemeClr val="bg1"/>
          </a:solidFill>
          <a:ln>
            <a:solidFill>
              <a:srgbClr val="FF0000"/>
            </a:solidFill>
          </a:ln>
        </p:spPr>
        <p:txBody>
          <a:bodyPr wrap="none" rtlCol="0">
            <a:spAutoFit/>
          </a:bodyPr>
          <a:lstStyle/>
          <a:p>
            <a:r>
              <a:rPr lang="de-DE" sz="3200" dirty="0">
                <a:solidFill>
                  <a:srgbClr val="0070C0"/>
                </a:solidFill>
              </a:rPr>
              <a:t>CHRONISCH</a:t>
            </a:r>
          </a:p>
        </p:txBody>
      </p:sp>
    </p:spTree>
    <p:extLst>
      <p:ext uri="{BB962C8B-B14F-4D97-AF65-F5344CB8AC3E}">
        <p14:creationId xmlns:p14="http://schemas.microsoft.com/office/powerpoint/2010/main" val="2330327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0AE0E7FC-0677-4AC1-8E04-D0A819393460}"/>
              </a:ext>
            </a:extLst>
          </p:cNvPr>
          <p:cNvPicPr>
            <a:picLocks noGrp="1" noChangeAspect="1"/>
          </p:cNvPicPr>
          <p:nvPr>
            <p:ph idx="1"/>
          </p:nvPr>
        </p:nvPicPr>
        <p:blipFill>
          <a:blip r:embed="rId3"/>
          <a:stretch>
            <a:fillRect/>
          </a:stretch>
        </p:blipFill>
        <p:spPr>
          <a:xfrm>
            <a:off x="750094" y="1340768"/>
            <a:ext cx="7252543" cy="4104456"/>
          </a:xfrm>
          <a:prstGeom prst="rect">
            <a:avLst/>
          </a:prstGeom>
        </p:spPr>
      </p:pic>
      <p:sp>
        <p:nvSpPr>
          <p:cNvPr id="3" name="Titel 2">
            <a:extLst>
              <a:ext uri="{FF2B5EF4-FFF2-40B4-BE49-F238E27FC236}">
                <a16:creationId xmlns:a16="http://schemas.microsoft.com/office/drawing/2014/main" id="{7F3FE9E3-BD41-4248-B109-BE511D01A308}"/>
              </a:ext>
            </a:extLst>
          </p:cNvPr>
          <p:cNvSpPr>
            <a:spLocks noGrp="1"/>
          </p:cNvSpPr>
          <p:nvPr>
            <p:ph type="title"/>
          </p:nvPr>
        </p:nvSpPr>
        <p:spPr/>
        <p:txBody>
          <a:bodyPr/>
          <a:lstStyle/>
          <a:p>
            <a:r>
              <a:rPr lang="de-DE" dirty="0"/>
              <a:t>Hyponatriämie</a:t>
            </a:r>
          </a:p>
        </p:txBody>
      </p:sp>
      <p:sp>
        <p:nvSpPr>
          <p:cNvPr id="2" name="Textfeld 1">
            <a:extLst>
              <a:ext uri="{FF2B5EF4-FFF2-40B4-BE49-F238E27FC236}">
                <a16:creationId xmlns:a16="http://schemas.microsoft.com/office/drawing/2014/main" id="{B7DBF347-2929-4779-B427-81CA1BD1D4FD}"/>
              </a:ext>
            </a:extLst>
          </p:cNvPr>
          <p:cNvSpPr txBox="1"/>
          <p:nvPr/>
        </p:nvSpPr>
        <p:spPr>
          <a:xfrm>
            <a:off x="1940362" y="6381328"/>
            <a:ext cx="5688632" cy="482633"/>
          </a:xfrm>
          <a:prstGeom prst="rect">
            <a:avLst/>
          </a:prstGeom>
        </p:spPr>
        <p:txBody>
          <a:bodyPr wrap="square">
            <a:spAutoFit/>
          </a:bodyPr>
          <a:lstStyle>
            <a:defPPr>
              <a:defRPr lang="de-DE"/>
            </a:defPPr>
            <a:lvl1pPr algn="r">
              <a:defRPr sz="1200">
                <a:solidFill>
                  <a:schemeClr val="accent1"/>
                </a:solidFill>
                <a:latin typeface="Segoe UI" panose="020B0502040204020203" pitchFamily="34" charset="0"/>
              </a:defRPr>
            </a:lvl1pPr>
          </a:lstStyle>
          <a:p>
            <a:r>
              <a:rPr lang="de-DE" dirty="0"/>
              <a:t>Hafer, C. (2020). </a:t>
            </a:r>
            <a:r>
              <a:rPr lang="de-DE" b="1" dirty="0"/>
              <a:t>"[</a:t>
            </a:r>
            <a:r>
              <a:rPr lang="de-DE" b="1" dirty="0" err="1"/>
              <a:t>Hyponatremia</a:t>
            </a:r>
            <a:r>
              <a:rPr lang="de-DE" b="1" dirty="0"/>
              <a:t>-workflow </a:t>
            </a:r>
            <a:r>
              <a:rPr lang="de-DE" b="1" dirty="0" err="1"/>
              <a:t>for</a:t>
            </a:r>
            <a:r>
              <a:rPr lang="de-DE" b="1" dirty="0"/>
              <a:t> intensive care </a:t>
            </a:r>
            <a:r>
              <a:rPr lang="de-DE" b="1" dirty="0" err="1"/>
              <a:t>physicians</a:t>
            </a:r>
            <a:r>
              <a:rPr lang="de-DE" b="1" dirty="0"/>
              <a:t>]."</a:t>
            </a:r>
            <a:r>
              <a:rPr lang="de-DE" dirty="0"/>
              <a:t> Med </a:t>
            </a:r>
            <a:r>
              <a:rPr lang="de-DE" dirty="0" err="1"/>
              <a:t>Klin</a:t>
            </a:r>
            <a:r>
              <a:rPr lang="de-DE" dirty="0"/>
              <a:t> </a:t>
            </a:r>
            <a:r>
              <a:rPr lang="de-DE" dirty="0" err="1"/>
              <a:t>Intensivmed</a:t>
            </a:r>
            <a:r>
              <a:rPr lang="de-DE" dirty="0"/>
              <a:t> </a:t>
            </a:r>
            <a:r>
              <a:rPr lang="de-DE" dirty="0" err="1"/>
              <a:t>Notfmed</a:t>
            </a:r>
            <a:r>
              <a:rPr lang="de-DE" dirty="0"/>
              <a:t> 115(1): 29-36.</a:t>
            </a:r>
          </a:p>
        </p:txBody>
      </p:sp>
    </p:spTree>
    <p:extLst>
      <p:ext uri="{BB962C8B-B14F-4D97-AF65-F5344CB8AC3E}">
        <p14:creationId xmlns:p14="http://schemas.microsoft.com/office/powerpoint/2010/main" val="3841049677"/>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1209176" y="5972042"/>
            <a:ext cx="6705490" cy="162609"/>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656650" algn="l"/>
                <a:tab pos="1313299" algn="l"/>
                <a:tab pos="1969949" algn="l"/>
                <a:tab pos="2626599" algn="l"/>
                <a:tab pos="3283248" algn="l"/>
              </a:tabLst>
            </a:pPr>
            <a:r>
              <a:rPr lang="en-GB" sz="1089" b="1">
                <a:solidFill>
                  <a:srgbClr val="FFFFFF"/>
                </a:solidFill>
                <a:latin typeface="Arial" charset="0"/>
              </a:rPr>
              <a:t>Seethapathy H et al. NEJM Evid2023;2:EVIDoa2300107</a:t>
            </a:r>
            <a:endParaRPr lang="en-GB" sz="1089" b="1" dirty="0">
              <a:solidFill>
                <a:srgbClr val="FFFFFF"/>
              </a:solidFill>
              <a:latin typeface="Arial" charset="0"/>
            </a:endParaRPr>
          </a:p>
        </p:txBody>
      </p:sp>
      <p:pic>
        <p:nvPicPr>
          <p:cNvPr id="6" name="Picture 5" descr="Image"/>
          <p:cNvPicPr>
            <a:picLocks noChangeAspect="1"/>
          </p:cNvPicPr>
          <p:nvPr/>
        </p:nvPicPr>
        <p:blipFill>
          <a:blip r:embed="rId3" cstate="print"/>
          <a:stretch>
            <a:fillRect/>
          </a:stretch>
        </p:blipFill>
        <p:spPr>
          <a:xfrm>
            <a:off x="395536" y="1328705"/>
            <a:ext cx="6705490" cy="4976640"/>
          </a:xfrm>
          <a:prstGeom prst="rect">
            <a:avLst/>
          </a:prstGeom>
        </p:spPr>
      </p:pic>
      <p:sp>
        <p:nvSpPr>
          <p:cNvPr id="2" name="Text Box 4">
            <a:extLst>
              <a:ext uri="{FF2B5EF4-FFF2-40B4-BE49-F238E27FC236}">
                <a16:creationId xmlns:a16="http://schemas.microsoft.com/office/drawing/2014/main" id="{00D7F227-9F10-2158-3137-AAAF39E79798}"/>
              </a:ext>
            </a:extLst>
          </p:cNvPr>
          <p:cNvSpPr txBox="1">
            <a:spLocks noChangeArrowheads="1"/>
          </p:cNvSpPr>
          <p:nvPr/>
        </p:nvSpPr>
        <p:spPr bwMode="auto">
          <a:xfrm>
            <a:off x="1644604" y="6476039"/>
            <a:ext cx="5854792" cy="279500"/>
          </a:xfrm>
          <a:prstGeom prst="rect">
            <a:avLst/>
          </a:prstGeom>
        </p:spPr>
        <p:txBody>
          <a:bodyPr wrap="square">
            <a:spAutoFit/>
          </a:bodyPr>
          <a:lstStyle>
            <a:defPPr>
              <a:defRPr lang="de-DE"/>
            </a:defPPr>
            <a:lvl1pPr algn="r">
              <a:defRPr sz="1200">
                <a:solidFill>
                  <a:schemeClr val="accent1"/>
                </a:solidFill>
                <a:latin typeface="Segoe UI" panose="020B0502040204020203" pitchFamily="34" charset="0"/>
              </a:defRPr>
            </a:lvl1pPr>
          </a:lstStyle>
          <a:p>
            <a:r>
              <a:rPr lang="en-GB" dirty="0" err="1"/>
              <a:t>Seethapathy</a:t>
            </a:r>
            <a:r>
              <a:rPr lang="en-GB" dirty="0"/>
              <a:t> H et al. NEJM Evid2023;2:EVIDoa2300107</a:t>
            </a:r>
          </a:p>
        </p:txBody>
      </p:sp>
      <p:sp>
        <p:nvSpPr>
          <p:cNvPr id="3" name="Titel 2">
            <a:extLst>
              <a:ext uri="{FF2B5EF4-FFF2-40B4-BE49-F238E27FC236}">
                <a16:creationId xmlns:a16="http://schemas.microsoft.com/office/drawing/2014/main" id="{13E86C52-3FD5-59F4-0E11-EFDBD823D041}"/>
              </a:ext>
            </a:extLst>
          </p:cNvPr>
          <p:cNvSpPr>
            <a:spLocks noGrp="1"/>
          </p:cNvSpPr>
          <p:nvPr>
            <p:ph type="title"/>
          </p:nvPr>
        </p:nvSpPr>
        <p:spPr/>
        <p:txBody>
          <a:bodyPr/>
          <a:lstStyle/>
          <a:p>
            <a:r>
              <a:rPr lang="en-GB" dirty="0" err="1"/>
              <a:t>Characteristika</a:t>
            </a:r>
            <a:r>
              <a:rPr lang="en-GB" dirty="0"/>
              <a:t> </a:t>
            </a:r>
            <a:r>
              <a:rPr lang="en-GB" dirty="0" err="1"/>
              <a:t>bei</a:t>
            </a:r>
            <a:r>
              <a:rPr lang="en-GB" dirty="0"/>
              <a:t> </a:t>
            </a:r>
            <a:r>
              <a:rPr lang="en-GB" dirty="0" err="1"/>
              <a:t>Pontiner</a:t>
            </a:r>
            <a:r>
              <a:rPr lang="en-GB" dirty="0"/>
              <a:t> </a:t>
            </a:r>
            <a:r>
              <a:rPr lang="en-GB" dirty="0" err="1"/>
              <a:t>Myelinolyse</a:t>
            </a:r>
            <a:endParaRPr lang="de-DE" dirty="0"/>
          </a:p>
        </p:txBody>
      </p:sp>
    </p:spTree>
    <p:extLst>
      <p:ext uri="{BB962C8B-B14F-4D97-AF65-F5344CB8AC3E}">
        <p14:creationId xmlns:p14="http://schemas.microsoft.com/office/powerpoint/2010/main" val="321506589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2D087C3-581B-4548-B2A6-66832F86E3F5}"/>
              </a:ext>
            </a:extLst>
          </p:cNvPr>
          <p:cNvSpPr>
            <a:spLocks noGrp="1"/>
          </p:cNvSpPr>
          <p:nvPr>
            <p:ph idx="1"/>
          </p:nvPr>
        </p:nvSpPr>
        <p:spPr/>
        <p:txBody>
          <a:bodyPr/>
          <a:lstStyle/>
          <a:p>
            <a:r>
              <a:rPr lang="de-DE" altLang="de-DE" sz="2400" b="1" dirty="0"/>
              <a:t> </a:t>
            </a:r>
          </a:p>
          <a:p>
            <a:pPr lvl="1"/>
            <a:r>
              <a:rPr lang="de-DE" altLang="de-DE" sz="2400" b="1" dirty="0"/>
              <a:t>Cortisol – Mangel </a:t>
            </a:r>
            <a:r>
              <a:rPr lang="de-DE" altLang="de-DE" sz="2400" b="1" dirty="0">
                <a:sym typeface="Symbol" panose="05050102010706020507" pitchFamily="18" charset="2"/>
              </a:rPr>
              <a:t></a:t>
            </a:r>
          </a:p>
          <a:p>
            <a:pPr lvl="3"/>
            <a:r>
              <a:rPr lang="de-DE" altLang="de-DE" sz="2000" b="1" dirty="0">
                <a:sym typeface="Symbol" panose="05050102010706020507" pitchFamily="18" charset="2"/>
              </a:rPr>
              <a:t>Hyponatriämie</a:t>
            </a:r>
            <a:r>
              <a:rPr lang="de-DE" altLang="de-DE" sz="2000" dirty="0">
                <a:sym typeface="Symbol" panose="05050102010706020507" pitchFamily="18" charset="2"/>
              </a:rPr>
              <a:t>, Hypotension</a:t>
            </a:r>
            <a:endParaRPr lang="de-DE" altLang="de-DE" sz="2000" dirty="0"/>
          </a:p>
          <a:p>
            <a:pPr lvl="1"/>
            <a:r>
              <a:rPr lang="de-DE" altLang="de-DE" sz="2400" b="1" dirty="0"/>
              <a:t>Aldosteron</a:t>
            </a:r>
          </a:p>
          <a:p>
            <a:pPr lvl="3"/>
            <a:r>
              <a:rPr lang="de-DE" altLang="de-DE" sz="2000" b="1" dirty="0"/>
              <a:t>Anstieg</a:t>
            </a:r>
            <a:r>
              <a:rPr lang="de-DE" altLang="de-DE" sz="2000" b="1" dirty="0">
                <a:sym typeface="Wingdings" panose="05000000000000000000" pitchFamily="2" charset="2"/>
              </a:rPr>
              <a:t> </a:t>
            </a:r>
            <a:r>
              <a:rPr lang="de-DE" altLang="de-DE" sz="2000" b="1" dirty="0" err="1">
                <a:sym typeface="Wingdings" panose="05000000000000000000" pitchFamily="2" charset="2"/>
              </a:rPr>
              <a:t>Hyperaldosteronismus</a:t>
            </a:r>
            <a:r>
              <a:rPr lang="de-DE" altLang="de-DE" sz="2000" b="1" dirty="0">
                <a:sym typeface="Wingdings" panose="05000000000000000000" pitchFamily="2" charset="2"/>
              </a:rPr>
              <a:t>  HYPO – K, Na</a:t>
            </a:r>
            <a:r>
              <a:rPr lang="de-DE" altLang="de-DE" sz="2000" b="1" dirty="0"/>
              <a:t> </a:t>
            </a:r>
            <a:br>
              <a:rPr lang="de-DE" altLang="de-DE" sz="2000" b="1" dirty="0"/>
            </a:br>
            <a:r>
              <a:rPr lang="de-DE" altLang="de-DE" sz="2000" dirty="0"/>
              <a:t>PEEP, Volumenmangel, Herzinsuffizienz, Diuretika</a:t>
            </a:r>
          </a:p>
          <a:p>
            <a:pPr lvl="3"/>
            <a:r>
              <a:rPr lang="de-DE" altLang="de-DE" sz="2000" b="1" dirty="0"/>
              <a:t>Abfall: </a:t>
            </a:r>
            <a:r>
              <a:rPr lang="de-DE" altLang="de-DE" sz="2000" dirty="0"/>
              <a:t>Heparin, Diabetiker, Spironolacton </a:t>
            </a:r>
            <a:r>
              <a:rPr lang="de-DE" altLang="de-DE" sz="2000" dirty="0">
                <a:sym typeface="Wingdings" panose="05000000000000000000" pitchFamily="2" charset="2"/>
              </a:rPr>
              <a:t> Hyperkaliämie</a:t>
            </a:r>
            <a:endParaRPr lang="de-DE" altLang="de-DE" sz="2000" dirty="0"/>
          </a:p>
          <a:p>
            <a:pPr lvl="1"/>
            <a:r>
              <a:rPr lang="de-DE" altLang="de-DE" sz="2400" b="1" dirty="0"/>
              <a:t>Katecholamine</a:t>
            </a:r>
          </a:p>
          <a:p>
            <a:pPr lvl="3"/>
            <a:r>
              <a:rPr lang="de-DE" altLang="de-DE" sz="2000" dirty="0" err="1"/>
              <a:t>Kaliumshift</a:t>
            </a:r>
            <a:r>
              <a:rPr lang="de-DE" altLang="de-DE" sz="2000" dirty="0"/>
              <a:t> in die Zellen </a:t>
            </a:r>
            <a:r>
              <a:rPr lang="de-DE" altLang="de-DE" sz="2000" dirty="0">
                <a:sym typeface="Wingdings" panose="05000000000000000000" pitchFamily="2" charset="2"/>
              </a:rPr>
              <a:t> Hypokaliämie</a:t>
            </a:r>
            <a:endParaRPr lang="de-DE" altLang="de-DE" sz="2000" dirty="0"/>
          </a:p>
          <a:p>
            <a:endParaRPr lang="de-DE" dirty="0"/>
          </a:p>
        </p:txBody>
      </p:sp>
      <p:sp>
        <p:nvSpPr>
          <p:cNvPr id="818178" name="Rectangle 2">
            <a:extLst>
              <a:ext uri="{FF2B5EF4-FFF2-40B4-BE49-F238E27FC236}">
                <a16:creationId xmlns:a16="http://schemas.microsoft.com/office/drawing/2014/main" id="{91D07AE5-1648-460E-BAC2-54C089235CA5}"/>
              </a:ext>
            </a:extLst>
          </p:cNvPr>
          <p:cNvSpPr>
            <a:spLocks noGrp="1" noChangeArrowheads="1"/>
          </p:cNvSpPr>
          <p:nvPr>
            <p:ph type="title"/>
          </p:nvPr>
        </p:nvSpPr>
        <p:spPr/>
        <p:txBody>
          <a:bodyPr/>
          <a:lstStyle/>
          <a:p>
            <a:pPr eaLnBrk="1" hangingPunct="1">
              <a:defRPr/>
            </a:pPr>
            <a:r>
              <a:rPr lang="de-DE" sz="3200" dirty="0"/>
              <a:t>Neuroendokrine Veränderungen </a:t>
            </a:r>
            <a:br>
              <a:rPr lang="de-DE" sz="3200" dirty="0"/>
            </a:br>
            <a:r>
              <a:rPr lang="de-DE" sz="3200" dirty="0"/>
              <a:t>in der Akut – und Intensivmedizin</a:t>
            </a:r>
          </a:p>
        </p:txBody>
      </p:sp>
    </p:spTree>
    <p:extLst>
      <p:ext uri="{BB962C8B-B14F-4D97-AF65-F5344CB8AC3E}">
        <p14:creationId xmlns:p14="http://schemas.microsoft.com/office/powerpoint/2010/main" val="305263237"/>
      </p:ext>
    </p:extLst>
  </p:cSld>
  <p:clrMapOvr>
    <a:masterClrMapping/>
  </p:clrMapOvr>
  <p:transition spd="slow">
    <p:push dir="u"/>
  </p:transition>
</p:sld>
</file>

<file path=ppt/theme/theme1.xml><?xml version="1.0" encoding="utf-8"?>
<a:theme xmlns:a="http://schemas.openxmlformats.org/drawingml/2006/main" name="Standarddesign">
  <a:themeElements>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ortragsvorlage Carsten" id="{FFE39CD8-730A-4A0E-AA67-ED9830D31C3E}" vid="{3841205D-0D25-46F6-B6D8-ABD1E44844A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5046</Words>
  <Application>Microsoft Office PowerPoint</Application>
  <PresentationFormat>Bildschirmpräsentation (4:3)</PresentationFormat>
  <Paragraphs>684</Paragraphs>
  <Slides>83</Slides>
  <Notes>68</Notes>
  <HiddenSlides>0</HiddenSlides>
  <MMClips>0</MMClips>
  <ScaleCrop>false</ScaleCrop>
  <HeadingPairs>
    <vt:vector size="6" baseType="variant">
      <vt:variant>
        <vt:lpstr>Verwendete Schriftarten</vt:lpstr>
      </vt:variant>
      <vt:variant>
        <vt:i4>36</vt:i4>
      </vt:variant>
      <vt:variant>
        <vt:lpstr>Design</vt:lpstr>
      </vt:variant>
      <vt:variant>
        <vt:i4>1</vt:i4>
      </vt:variant>
      <vt:variant>
        <vt:lpstr>Folientitel</vt:lpstr>
      </vt:variant>
      <vt:variant>
        <vt:i4>83</vt:i4>
      </vt:variant>
    </vt:vector>
  </HeadingPairs>
  <TitlesOfParts>
    <vt:vector size="120" baseType="lpstr">
      <vt:lpstr>AdvOT1a356080.I</vt:lpstr>
      <vt:lpstr>AdvOT2015df00</vt:lpstr>
      <vt:lpstr>AdvOT2986fa51</vt:lpstr>
      <vt:lpstr>AdvOT2986fa51+20</vt:lpstr>
      <vt:lpstr>AdvOT5b669f61</vt:lpstr>
      <vt:lpstr>AdvOT635f2c37</vt:lpstr>
      <vt:lpstr>AdvOT635f2c37+fb</vt:lpstr>
      <vt:lpstr>AdvOT6cddfb43.B</vt:lpstr>
      <vt:lpstr>AdvOTa14f9db0.I</vt:lpstr>
      <vt:lpstr>AdvOTc3f2c111.B</vt:lpstr>
      <vt:lpstr>AdvOTc999d02f</vt:lpstr>
      <vt:lpstr>AdvOTe60b6cd3.B</vt:lpstr>
      <vt:lpstr>AdvOTe81213fa</vt:lpstr>
      <vt:lpstr>AdvP4C4E74</vt:lpstr>
      <vt:lpstr>AdvPS3FDD77</vt:lpstr>
      <vt:lpstr>Arial</vt:lpstr>
      <vt:lpstr>Arial-BoldMT</vt:lpstr>
      <vt:lpstr>Calibri</vt:lpstr>
      <vt:lpstr>Cambria</vt:lpstr>
      <vt:lpstr>Courier New</vt:lpstr>
      <vt:lpstr>DhynjvAdvTTaf7f9f4f.B</vt:lpstr>
      <vt:lpstr>HelveticaNeue-Medium</vt:lpstr>
      <vt:lpstr>Karla</vt:lpstr>
      <vt:lpstr>KlklpkAdvTTb5929f4c</vt:lpstr>
      <vt:lpstr>PalatinoLinotype-Bold</vt:lpstr>
      <vt:lpstr>PalatinoLinotype-Roman</vt:lpstr>
      <vt:lpstr>PTSerif-Italic</vt:lpstr>
      <vt:lpstr>PTSerif-Regular</vt:lpstr>
      <vt:lpstr>Segoe UI</vt:lpstr>
      <vt:lpstr>SegoeUI-Bold</vt:lpstr>
      <vt:lpstr>StarSymbol</vt:lpstr>
      <vt:lpstr>SxhbgtAdvTT99c4c969</vt:lpstr>
      <vt:lpstr>Symbol</vt:lpstr>
      <vt:lpstr>Times</vt:lpstr>
      <vt:lpstr>Times New Roman</vt:lpstr>
      <vt:lpstr>Wingdings</vt:lpstr>
      <vt:lpstr>Standarddesign</vt:lpstr>
      <vt:lpstr>Elektrolytstörungen</vt:lpstr>
      <vt:lpstr>Literatur</vt:lpstr>
      <vt:lpstr>Elektrolytstörungen in der Intensivmedizin …</vt:lpstr>
      <vt:lpstr>PowerPoint-Präsentation</vt:lpstr>
      <vt:lpstr>Neph – Alert: Häufigkeiten</vt:lpstr>
      <vt:lpstr>ITV - Krankheitsbilder  Synopsis Elektrolytstörungen</vt:lpstr>
      <vt:lpstr>Sinnvolle Labordiagnsotik </vt:lpstr>
      <vt:lpstr>Basis: Urin – Diagnostik !!</vt:lpstr>
      <vt:lpstr>Neuroendokrine Veränderungen  in der Akut – und Intensivmedizin</vt:lpstr>
      <vt:lpstr>Früher Vogel fängt den Wurm</vt:lpstr>
      <vt:lpstr>Risikofaktoren</vt:lpstr>
      <vt:lpstr>Elektrolytstörungen bei  geriatrischen Patienten und AKI</vt:lpstr>
      <vt:lpstr>Alkohol – assoziierte Elektrolytstörungen</vt:lpstr>
      <vt:lpstr>Alkohol – assoziierte Elektrolytstörungen</vt:lpstr>
      <vt:lpstr>Elektrolytstörungen bei Alkoholikern</vt:lpstr>
      <vt:lpstr>Elektrolytstörungen sind Prädiktor  für Mortalität bei COVID 19</vt:lpstr>
      <vt:lpstr>Metabolische Alkalose und niedriges Cl</vt:lpstr>
      <vt:lpstr>Chlorid als Marker für Sterblichkeit</vt:lpstr>
      <vt:lpstr>Auswirkungen des niedrigen Chlorid</vt:lpstr>
      <vt:lpstr>Hyperchlorämie ist auch doof:  Renale Endpunkte</vt:lpstr>
      <vt:lpstr>Dysnatriämien in der ICU  oft iatrogen</vt:lpstr>
      <vt:lpstr>Fall</vt:lpstr>
      <vt:lpstr>Befund</vt:lpstr>
      <vt:lpstr>Frage 1</vt:lpstr>
      <vt:lpstr>PowerPoint-Präsentation</vt:lpstr>
      <vt:lpstr>Hyperkaliämie: wichtige Fragen</vt:lpstr>
      <vt:lpstr>EKG - Veränderungen</vt:lpstr>
      <vt:lpstr>PowerPoint-Präsentation</vt:lpstr>
      <vt:lpstr>PowerPoint-Präsentation</vt:lpstr>
      <vt:lpstr>PowerPoint-Präsentation</vt:lpstr>
      <vt:lpstr>Therapie:  3 Säulen bei Hyperkaliämie </vt:lpstr>
      <vt:lpstr>Patiromer als Monotherapie in der Notaufnahme</vt:lpstr>
      <vt:lpstr>Therapie der Hyperkaliämie</vt:lpstr>
      <vt:lpstr>PowerPoint-Präsentation</vt:lpstr>
      <vt:lpstr>Rebound - Phänomen</vt:lpstr>
      <vt:lpstr>Kaliumkinetik an der Dialyse</vt:lpstr>
      <vt:lpstr>Rebound - Phänomen</vt:lpstr>
      <vt:lpstr>Akut – Therapie einer Hyperkaliämie</vt:lpstr>
      <vt:lpstr>Nierenersatztherapie / Dialyse  bei Hyperkaliämie auf Intensivstation: </vt:lpstr>
      <vt:lpstr>Optimales Kalium beim Dialysepatienten</vt:lpstr>
      <vt:lpstr>Blutzucker beachten</vt:lpstr>
      <vt:lpstr>PowerPoint-Präsentation</vt:lpstr>
      <vt:lpstr>Hyponatriämie ist eine KONZENTRATIONSangabe</vt:lpstr>
      <vt:lpstr>Frage 1</vt:lpstr>
      <vt:lpstr>Akute Hyponatriämie</vt:lpstr>
      <vt:lpstr>Ist schnelle Korrektur schlimm?</vt:lpstr>
      <vt:lpstr>Assoziation Natriumkorrektur und Mortalität</vt:lpstr>
      <vt:lpstr>Symptome</vt:lpstr>
      <vt:lpstr>Zwei (drei) Fragen klären</vt:lpstr>
      <vt:lpstr> zeitliche Dynamik</vt:lpstr>
      <vt:lpstr> Definition Hyponatriämie</vt:lpstr>
      <vt:lpstr>Hyponatriämie: Diagnostik</vt:lpstr>
      <vt:lpstr>AKUTER Behandlungsalgorithmus </vt:lpstr>
      <vt:lpstr>Therapiezile Hyponatriämie</vt:lpstr>
      <vt:lpstr>Rapid- Diagnostik Hyponatriämie</vt:lpstr>
      <vt:lpstr>Therapieansatz  bei moderater Hyponatriämie</vt:lpstr>
      <vt:lpstr>Natrium - Lösungen</vt:lpstr>
      <vt:lpstr>PowerPoint-Präsentation</vt:lpstr>
      <vt:lpstr>Veränderungen Serum-Natrium  bei verschiedenen Infusionen</vt:lpstr>
      <vt:lpstr>Präoperative Hyponatriämie und Mortalität</vt:lpstr>
      <vt:lpstr>Natriumkonzentration</vt:lpstr>
      <vt:lpstr>Hyponatriämie bei Herzinsuffizienz (stationär)</vt:lpstr>
      <vt:lpstr>Rapid- Diagnostik Hyponatriämie</vt:lpstr>
      <vt:lpstr>Hyponatriämie bei HFpEF</vt:lpstr>
      <vt:lpstr>ADH - Freisetzung</vt:lpstr>
      <vt:lpstr>Pathophysiology of Hyponatremia  in Acute Decompensated Heart Failure</vt:lpstr>
      <vt:lpstr>Therapie</vt:lpstr>
      <vt:lpstr>Diuretikaresistenz</vt:lpstr>
      <vt:lpstr>Differentialdiagnose</vt:lpstr>
      <vt:lpstr>Kaliumzusatz hebt Natrium !</vt:lpstr>
      <vt:lpstr>Was fürchten wir eigentlich?</vt:lpstr>
      <vt:lpstr>Osmotische Demyelinisierung</vt:lpstr>
      <vt:lpstr>Hohes Risiko eines OD</vt:lpstr>
      <vt:lpstr>Korrektur der Hyponatriämie</vt:lpstr>
      <vt:lpstr>Hyponatriämie: Dialyse möglich?</vt:lpstr>
      <vt:lpstr>Handlungsalgorhithmus Hyponatriämie </vt:lpstr>
      <vt:lpstr>Hypernatriämie </vt:lpstr>
      <vt:lpstr>Copeptin  DD der Hypernatriämie</vt:lpstr>
      <vt:lpstr>Therapie der Hypernatriämie</vt:lpstr>
      <vt:lpstr>PowerPoint-Präsentation</vt:lpstr>
      <vt:lpstr>Warum Beschwerden ?</vt:lpstr>
      <vt:lpstr>Hyponatriämie</vt:lpstr>
      <vt:lpstr>Characteristika bei Pontiner Myelinolyse</vt:lpstr>
    </vt:vector>
  </TitlesOfParts>
  <Company>Werbeagentur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Elektrolytstörungen</dc:title>
  <dc:creator>Carsten Hafer</dc:creator>
  <cp:lastModifiedBy>Carsten Hafer</cp:lastModifiedBy>
  <cp:revision>113</cp:revision>
  <dcterms:created xsi:type="dcterms:W3CDTF">2017-09-22T04:30:50Z</dcterms:created>
  <dcterms:modified xsi:type="dcterms:W3CDTF">2023-11-20T21:10:43Z</dcterms:modified>
</cp:coreProperties>
</file>