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1843" r:id="rId2"/>
    <p:sldId id="1847" r:id="rId3"/>
    <p:sldId id="1712" r:id="rId4"/>
    <p:sldId id="2141412833" r:id="rId5"/>
    <p:sldId id="2141412830" r:id="rId6"/>
    <p:sldId id="1850" r:id="rId7"/>
    <p:sldId id="1853" r:id="rId8"/>
    <p:sldId id="344" r:id="rId9"/>
    <p:sldId id="730" r:id="rId10"/>
    <p:sldId id="268" r:id="rId11"/>
    <p:sldId id="338" r:id="rId12"/>
    <p:sldId id="356" r:id="rId13"/>
    <p:sldId id="508" r:id="rId14"/>
    <p:sldId id="561" r:id="rId15"/>
    <p:sldId id="260" r:id="rId16"/>
    <p:sldId id="310" r:id="rId17"/>
    <p:sldId id="2141412870" r:id="rId18"/>
    <p:sldId id="277" r:id="rId19"/>
    <p:sldId id="339" r:id="rId20"/>
    <p:sldId id="271" r:id="rId21"/>
    <p:sldId id="281" r:id="rId22"/>
    <p:sldId id="261" r:id="rId23"/>
    <p:sldId id="2141412877" r:id="rId24"/>
    <p:sldId id="367" r:id="rId25"/>
    <p:sldId id="1708" r:id="rId26"/>
    <p:sldId id="279" r:id="rId27"/>
    <p:sldId id="2141412836" r:id="rId28"/>
    <p:sldId id="283" r:id="rId29"/>
    <p:sldId id="1703" r:id="rId30"/>
    <p:sldId id="518" r:id="rId31"/>
    <p:sldId id="1881839886" r:id="rId32"/>
    <p:sldId id="2141412864" r:id="rId33"/>
    <p:sldId id="559" r:id="rId34"/>
    <p:sldId id="505" r:id="rId35"/>
    <p:sldId id="507" r:id="rId36"/>
    <p:sldId id="2141412844" r:id="rId37"/>
    <p:sldId id="516" r:id="rId38"/>
    <p:sldId id="2141412831" r:id="rId39"/>
    <p:sldId id="2141412871" r:id="rId40"/>
    <p:sldId id="1873" r:id="rId41"/>
    <p:sldId id="1881839878" r:id="rId42"/>
    <p:sldId id="1881840013" r:id="rId43"/>
    <p:sldId id="1881840005" r:id="rId44"/>
    <p:sldId id="1881840006" r:id="rId45"/>
    <p:sldId id="540" r:id="rId46"/>
    <p:sldId id="298" r:id="rId47"/>
    <p:sldId id="300" r:id="rId48"/>
    <p:sldId id="735" r:id="rId49"/>
    <p:sldId id="272" r:id="rId50"/>
    <p:sldId id="2141412828" r:id="rId51"/>
    <p:sldId id="1943" r:id="rId52"/>
    <p:sldId id="1663" r:id="rId53"/>
    <p:sldId id="1662" r:id="rId54"/>
    <p:sldId id="2141412869" r:id="rId55"/>
    <p:sldId id="2141412872" r:id="rId56"/>
    <p:sldId id="324" r:id="rId57"/>
    <p:sldId id="335" r:id="rId58"/>
    <p:sldId id="263" r:id="rId59"/>
    <p:sldId id="2141412873" r:id="rId60"/>
    <p:sldId id="2141412874" r:id="rId61"/>
    <p:sldId id="696" r:id="rId62"/>
    <p:sldId id="2141412867" r:id="rId63"/>
    <p:sldId id="2141412876" r:id="rId64"/>
    <p:sldId id="1697" r:id="rId65"/>
    <p:sldId id="492" r:id="rId66"/>
    <p:sldId id="1931" r:id="rId67"/>
    <p:sldId id="473" r:id="rId68"/>
    <p:sldId id="1929" r:id="rId69"/>
    <p:sldId id="469" r:id="rId70"/>
    <p:sldId id="545" r:id="rId71"/>
    <p:sldId id="265" r:id="rId72"/>
    <p:sldId id="266" r:id="rId73"/>
    <p:sldId id="305" r:id="rId74"/>
    <p:sldId id="282" r:id="rId75"/>
    <p:sldId id="1846" r:id="rId76"/>
    <p:sldId id="547" r:id="rId77"/>
    <p:sldId id="526" r:id="rId78"/>
    <p:sldId id="1669" r:id="rId79"/>
    <p:sldId id="2141412858" r:id="rId80"/>
    <p:sldId id="1702" r:id="rId81"/>
    <p:sldId id="2141412838" r:id="rId82"/>
    <p:sldId id="2141412860" r:id="rId83"/>
    <p:sldId id="2141412861" r:id="rId84"/>
    <p:sldId id="2141412862" r:id="rId85"/>
    <p:sldId id="1667" r:id="rId86"/>
    <p:sldId id="586" r:id="rId87"/>
    <p:sldId id="585" r:id="rId88"/>
    <p:sldId id="580" r:id="rId89"/>
    <p:sldId id="596" r:id="rId90"/>
    <p:sldId id="2141412875" r:id="rId91"/>
    <p:sldId id="1717" r:id="rId92"/>
    <p:sldId id="2141412851" r:id="rId93"/>
    <p:sldId id="2141412850" r:id="rId94"/>
    <p:sldId id="2141412842" r:id="rId95"/>
  </p:sldIdLst>
  <p:sldSz cx="9144000" cy="6858000" type="screen4x3"/>
  <p:notesSz cx="6858000" cy="9144000"/>
  <p:defaultTextStyle>
    <a:defPPr>
      <a:defRPr lang="de-DE"/>
    </a:defPPr>
    <a:lvl1pPr algn="l" rtl="0" fontAlgn="base">
      <a:lnSpc>
        <a:spcPct val="110000"/>
      </a:lnSpc>
      <a:spcBef>
        <a:spcPct val="3000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lnSpc>
        <a:spcPct val="110000"/>
      </a:lnSpc>
      <a:spcBef>
        <a:spcPct val="3000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lnSpc>
        <a:spcPct val="110000"/>
      </a:lnSpc>
      <a:spcBef>
        <a:spcPct val="3000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lnSpc>
        <a:spcPct val="110000"/>
      </a:lnSpc>
      <a:spcBef>
        <a:spcPct val="3000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lnSpc>
        <a:spcPct val="110000"/>
      </a:lnSpc>
      <a:spcBef>
        <a:spcPct val="3000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9B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22E6D9-5D8A-44CA-8F03-8D3BC27E4002}" v="194" dt="2023-02-13T22:21:34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8" autoAdjust="0"/>
    <p:restoredTop sz="89561" autoAdjust="0"/>
  </p:normalViewPr>
  <p:slideViewPr>
    <p:cSldViewPr>
      <p:cViewPr>
        <p:scale>
          <a:sx n="83" d="100"/>
          <a:sy n="83" d="100"/>
        </p:scale>
        <p:origin x="1422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32"/>
    </p:cViewPr>
  </p:sorterViewPr>
  <p:notesViewPr>
    <p:cSldViewPr>
      <p:cViewPr varScale="1">
        <p:scale>
          <a:sx n="66" d="100"/>
          <a:sy n="66" d="100"/>
        </p:scale>
        <p:origin x="228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sten Hafer" userId="186a76b5598ff639" providerId="LiveId" clId="{3722E6D9-5D8A-44CA-8F03-8D3BC27E4002}"/>
    <pc:docChg chg="undo custSel addSld delSld modSld sldOrd modMainMaster">
      <pc:chgData name="Carsten Hafer" userId="186a76b5598ff639" providerId="LiveId" clId="{3722E6D9-5D8A-44CA-8F03-8D3BC27E4002}" dt="2023-02-13T22:21:34.108" v="1051" actId="1076"/>
      <pc:docMkLst>
        <pc:docMk/>
      </pc:docMkLst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878156634" sldId="257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761210363" sldId="258"/>
        </pc:sldMkLst>
      </pc:sldChg>
      <pc:sldChg chg="modSp">
        <pc:chgData name="Carsten Hafer" userId="186a76b5598ff639" providerId="LiveId" clId="{3722E6D9-5D8A-44CA-8F03-8D3BC27E4002}" dt="2023-02-13T21:48:01.902" v="845" actId="1076"/>
        <pc:sldMkLst>
          <pc:docMk/>
          <pc:sldMk cId="0" sldId="260"/>
        </pc:sldMkLst>
        <pc:spChg chg="mod">
          <ac:chgData name="Carsten Hafer" userId="186a76b5598ff639" providerId="LiveId" clId="{3722E6D9-5D8A-44CA-8F03-8D3BC27E4002}" dt="2023-02-13T21:48:01.902" v="845" actId="1076"/>
          <ac:spMkLst>
            <pc:docMk/>
            <pc:sldMk cId="0" sldId="260"/>
            <ac:spMk id="12295" creationId="{52D47484-8733-4D61-A2A3-4DA271E2E47D}"/>
          </ac:spMkLst>
        </pc:spChg>
      </pc:sldChg>
      <pc:sldChg chg="modSp mod">
        <pc:chgData name="Carsten Hafer" userId="186a76b5598ff639" providerId="LiveId" clId="{3722E6D9-5D8A-44CA-8F03-8D3BC27E4002}" dt="2023-02-13T19:21:30.031" v="172" actId="14100"/>
        <pc:sldMkLst>
          <pc:docMk/>
          <pc:sldMk cId="4070214178" sldId="261"/>
        </pc:sldMkLst>
        <pc:spChg chg="mod">
          <ac:chgData name="Carsten Hafer" userId="186a76b5598ff639" providerId="LiveId" clId="{3722E6D9-5D8A-44CA-8F03-8D3BC27E4002}" dt="2023-02-13T19:20:02.262" v="171" actId="20577"/>
          <ac:spMkLst>
            <pc:docMk/>
            <pc:sldMk cId="4070214178" sldId="261"/>
            <ac:spMk id="2" creationId="{FE12A781-DE64-4FE0-8A57-A0F2A4FF37C2}"/>
          </ac:spMkLst>
        </pc:spChg>
        <pc:spChg chg="mod">
          <ac:chgData name="Carsten Hafer" userId="186a76b5598ff639" providerId="LiveId" clId="{3722E6D9-5D8A-44CA-8F03-8D3BC27E4002}" dt="2023-02-13T19:19:43.872" v="166" actId="14100"/>
          <ac:spMkLst>
            <pc:docMk/>
            <pc:sldMk cId="4070214178" sldId="261"/>
            <ac:spMk id="5122" creationId="{00000000-0000-0000-0000-000000000000}"/>
          </ac:spMkLst>
        </pc:spChg>
        <pc:picChg chg="mod">
          <ac:chgData name="Carsten Hafer" userId="186a76b5598ff639" providerId="LiveId" clId="{3722E6D9-5D8A-44CA-8F03-8D3BC27E4002}" dt="2023-02-13T19:21:30.031" v="172" actId="14100"/>
          <ac:picMkLst>
            <pc:docMk/>
            <pc:sldMk cId="4070214178" sldId="261"/>
            <ac:picMk id="5125" creationId="{00000000-0000-0000-0000-000000000000}"/>
          </ac:picMkLst>
        </pc:picChg>
      </pc:sldChg>
      <pc:sldChg chg="modSp add mod">
        <pc:chgData name="Carsten Hafer" userId="186a76b5598ff639" providerId="LiveId" clId="{3722E6D9-5D8A-44CA-8F03-8D3BC27E4002}" dt="2023-02-13T19:48:55.479" v="461" actId="20577"/>
        <pc:sldMkLst>
          <pc:docMk/>
          <pc:sldMk cId="3553449938" sldId="263"/>
        </pc:sldMkLst>
        <pc:spChg chg="mod">
          <ac:chgData name="Carsten Hafer" userId="186a76b5598ff639" providerId="LiveId" clId="{3722E6D9-5D8A-44CA-8F03-8D3BC27E4002}" dt="2023-02-13T19:48:55.479" v="461" actId="20577"/>
          <ac:spMkLst>
            <pc:docMk/>
            <pc:sldMk cId="3553449938" sldId="263"/>
            <ac:spMk id="46082" creationId="{00000000-0000-0000-0000-000000000000}"/>
          </ac:spMkLst>
        </pc:spChg>
      </pc:sldChg>
      <pc:sldChg chg="delSp modSp add ord">
        <pc:chgData name="Carsten Hafer" userId="186a76b5598ff639" providerId="LiveId" clId="{3722E6D9-5D8A-44CA-8F03-8D3BC27E4002}" dt="2023-02-13T21:51:27.149" v="901" actId="478"/>
        <pc:sldMkLst>
          <pc:docMk/>
          <pc:sldMk cId="3453508761" sldId="271"/>
        </pc:sldMkLst>
        <pc:spChg chg="mod">
          <ac:chgData name="Carsten Hafer" userId="186a76b5598ff639" providerId="LiveId" clId="{3722E6D9-5D8A-44CA-8F03-8D3BC27E4002}" dt="2023-02-13T20:22:28.343" v="578" actId="20577"/>
          <ac:spMkLst>
            <pc:docMk/>
            <pc:sldMk cId="3453508761" sldId="271"/>
            <ac:spMk id="12290" creationId="{00000000-0000-0000-0000-000000000000}"/>
          </ac:spMkLst>
        </pc:spChg>
        <pc:picChg chg="del">
          <ac:chgData name="Carsten Hafer" userId="186a76b5598ff639" providerId="LiveId" clId="{3722E6D9-5D8A-44CA-8F03-8D3BC27E4002}" dt="2023-02-13T21:51:27.149" v="901" actId="478"/>
          <ac:picMkLst>
            <pc:docMk/>
            <pc:sldMk cId="3453508761" sldId="271"/>
            <ac:picMk id="10" creationId="{00000000-0000-0000-0000-000000000000}"/>
          </ac:picMkLst>
        </pc:picChg>
      </pc:sldChg>
      <pc:sldChg chg="modSp mod">
        <pc:chgData name="Carsten Hafer" userId="186a76b5598ff639" providerId="LiveId" clId="{3722E6D9-5D8A-44CA-8F03-8D3BC27E4002}" dt="2023-02-13T21:09:05.031" v="653" actId="1076"/>
        <pc:sldMkLst>
          <pc:docMk/>
          <pc:sldMk cId="1788495242" sldId="272"/>
        </pc:sldMkLst>
        <pc:spChg chg="mod">
          <ac:chgData name="Carsten Hafer" userId="186a76b5598ff639" providerId="LiveId" clId="{3722E6D9-5D8A-44CA-8F03-8D3BC27E4002}" dt="2023-02-13T21:08:56.389" v="651" actId="20577"/>
          <ac:spMkLst>
            <pc:docMk/>
            <pc:sldMk cId="1788495242" sldId="272"/>
            <ac:spMk id="2" creationId="{00000000-0000-0000-0000-000000000000}"/>
          </ac:spMkLst>
        </pc:spChg>
        <pc:spChg chg="mod">
          <ac:chgData name="Carsten Hafer" userId="186a76b5598ff639" providerId="LiveId" clId="{3722E6D9-5D8A-44CA-8F03-8D3BC27E4002}" dt="2023-02-13T21:09:05.031" v="653" actId="1076"/>
          <ac:spMkLst>
            <pc:docMk/>
            <pc:sldMk cId="1788495242" sldId="272"/>
            <ac:spMk id="3" creationId="{00000000-0000-0000-0000-000000000000}"/>
          </ac:spMkLst>
        </pc:spChg>
      </pc:sldChg>
      <pc:sldChg chg="modSp add mod ord">
        <pc:chgData name="Carsten Hafer" userId="186a76b5598ff639" providerId="LiveId" clId="{3722E6D9-5D8A-44CA-8F03-8D3BC27E4002}" dt="2023-02-13T20:37:17.389" v="604"/>
        <pc:sldMkLst>
          <pc:docMk/>
          <pc:sldMk cId="1163079170" sldId="281"/>
        </pc:sldMkLst>
        <pc:spChg chg="mod">
          <ac:chgData name="Carsten Hafer" userId="186a76b5598ff639" providerId="LiveId" clId="{3722E6D9-5D8A-44CA-8F03-8D3BC27E4002}" dt="2023-02-13T20:36:58.518" v="602" actId="20577"/>
          <ac:spMkLst>
            <pc:docMk/>
            <pc:sldMk cId="1163079170" sldId="281"/>
            <ac:spMk id="2" creationId="{00000000-0000-0000-0000-000000000000}"/>
          </ac:spMkLst>
        </pc:spChg>
      </pc:sldChg>
      <pc:sldChg chg="delSp modSp mod modAnim">
        <pc:chgData name="Carsten Hafer" userId="186a76b5598ff639" providerId="LiveId" clId="{3722E6D9-5D8A-44CA-8F03-8D3BC27E4002}" dt="2023-02-13T21:53:01.181" v="903" actId="478"/>
        <pc:sldMkLst>
          <pc:docMk/>
          <pc:sldMk cId="4004224526" sldId="283"/>
        </pc:sldMkLst>
        <pc:grpChg chg="del">
          <ac:chgData name="Carsten Hafer" userId="186a76b5598ff639" providerId="LiveId" clId="{3722E6D9-5D8A-44CA-8F03-8D3BC27E4002}" dt="2023-02-13T21:52:57.960" v="902" actId="478"/>
          <ac:grpSpMkLst>
            <pc:docMk/>
            <pc:sldMk cId="4004224526" sldId="283"/>
            <ac:grpSpMk id="41" creationId="{03C14021-CE8C-4AF9-9124-4AF080FED4D5}"/>
          </ac:grpSpMkLst>
        </pc:grpChg>
        <pc:cxnChg chg="mod">
          <ac:chgData name="Carsten Hafer" userId="186a76b5598ff639" providerId="LiveId" clId="{3722E6D9-5D8A-44CA-8F03-8D3BC27E4002}" dt="2023-02-13T20:25:07.817" v="582" actId="1035"/>
          <ac:cxnSpMkLst>
            <pc:docMk/>
            <pc:sldMk cId="4004224526" sldId="283"/>
            <ac:cxnSpMk id="40994" creationId="{8F1BD2EF-73DD-443D-AAEF-8E33A37058FC}"/>
          </ac:cxnSpMkLst>
        </pc:cxnChg>
        <pc:cxnChg chg="del">
          <ac:chgData name="Carsten Hafer" userId="186a76b5598ff639" providerId="LiveId" clId="{3722E6D9-5D8A-44CA-8F03-8D3BC27E4002}" dt="2023-02-13T21:53:01.181" v="903" actId="478"/>
          <ac:cxnSpMkLst>
            <pc:docMk/>
            <pc:sldMk cId="4004224526" sldId="283"/>
            <ac:cxnSpMk id="40997" creationId="{900B8B72-CEBA-456C-B4FA-4BB242CB1DE0}"/>
          </ac:cxnSpMkLst>
        </pc:cxnChg>
      </pc:sldChg>
      <pc:sldChg chg="delSp modAnim">
        <pc:chgData name="Carsten Hafer" userId="186a76b5598ff639" providerId="LiveId" clId="{3722E6D9-5D8A-44CA-8F03-8D3BC27E4002}" dt="2023-02-13T22:00:59.403" v="1033" actId="478"/>
        <pc:sldMkLst>
          <pc:docMk/>
          <pc:sldMk cId="217872707" sldId="300"/>
        </pc:sldMkLst>
        <pc:picChg chg="del">
          <ac:chgData name="Carsten Hafer" userId="186a76b5598ff639" providerId="LiveId" clId="{3722E6D9-5D8A-44CA-8F03-8D3BC27E4002}" dt="2023-02-13T22:00:59.403" v="1033" actId="478"/>
          <ac:picMkLst>
            <pc:docMk/>
            <pc:sldMk cId="217872707" sldId="300"/>
            <ac:picMk id="110600" creationId="{CC6110B6-EE0E-48B5-ABF2-7BDEDE3C64ED}"/>
          </ac:picMkLst>
        </pc:picChg>
      </pc:sldChg>
      <pc:sldChg chg="add">
        <pc:chgData name="Carsten Hafer" userId="186a76b5598ff639" providerId="LiveId" clId="{3722E6D9-5D8A-44CA-8F03-8D3BC27E4002}" dt="2023-02-13T19:43:35.249" v="459"/>
        <pc:sldMkLst>
          <pc:docMk/>
          <pc:sldMk cId="1624390978" sldId="324"/>
        </pc:sldMkLst>
      </pc:sldChg>
      <pc:sldChg chg="modSp add mod">
        <pc:chgData name="Carsten Hafer" userId="186a76b5598ff639" providerId="LiveId" clId="{3722E6D9-5D8A-44CA-8F03-8D3BC27E4002}" dt="2023-02-13T19:40:19.025" v="458" actId="1035"/>
        <pc:sldMkLst>
          <pc:docMk/>
          <pc:sldMk cId="4227031671" sldId="335"/>
        </pc:sldMkLst>
        <pc:spChg chg="mod">
          <ac:chgData name="Carsten Hafer" userId="186a76b5598ff639" providerId="LiveId" clId="{3722E6D9-5D8A-44CA-8F03-8D3BC27E4002}" dt="2023-02-13T19:40:19.025" v="458" actId="1035"/>
          <ac:spMkLst>
            <pc:docMk/>
            <pc:sldMk cId="4227031671" sldId="335"/>
            <ac:spMk id="7" creationId="{00000000-0000-0000-0000-000000000000}"/>
          </ac:spMkLst>
        </pc:spChg>
      </pc:sldChg>
      <pc:sldChg chg="modSp">
        <pc:chgData name="Carsten Hafer" userId="186a76b5598ff639" providerId="LiveId" clId="{3722E6D9-5D8A-44CA-8F03-8D3BC27E4002}" dt="2023-02-13T22:21:34.108" v="1051" actId="1076"/>
        <pc:sldMkLst>
          <pc:docMk/>
          <pc:sldMk cId="982029554" sldId="338"/>
        </pc:sldMkLst>
        <pc:picChg chg="mod">
          <ac:chgData name="Carsten Hafer" userId="186a76b5598ff639" providerId="LiveId" clId="{3722E6D9-5D8A-44CA-8F03-8D3BC27E4002}" dt="2023-02-13T22:21:34.108" v="1051" actId="1076"/>
          <ac:picMkLst>
            <pc:docMk/>
            <pc:sldMk cId="982029554" sldId="338"/>
            <ac:picMk id="142339" creationId="{32CD5322-8FC1-4BB1-A2AA-C2CF6D8EB5F3}"/>
          </ac:picMkLst>
        </pc:picChg>
      </pc:sldChg>
      <pc:sldChg chg="add">
        <pc:chgData name="Carsten Hafer" userId="186a76b5598ff639" providerId="LiveId" clId="{3722E6D9-5D8A-44CA-8F03-8D3BC27E4002}" dt="2023-02-13T20:19:19.224" v="576"/>
        <pc:sldMkLst>
          <pc:docMk/>
          <pc:sldMk cId="0" sldId="339"/>
        </pc:sldMkLst>
      </pc:sldChg>
      <pc:sldChg chg="add del">
        <pc:chgData name="Carsten Hafer" userId="186a76b5598ff639" providerId="LiveId" clId="{3722E6D9-5D8A-44CA-8F03-8D3BC27E4002}" dt="2023-02-13T19:39:07.078" v="445"/>
        <pc:sldMkLst>
          <pc:docMk/>
          <pc:sldMk cId="3696047073" sldId="339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0" sldId="342"/>
        </pc:sldMkLst>
      </pc:sldChg>
      <pc:sldChg chg="addSp modSp mod">
        <pc:chgData name="Carsten Hafer" userId="186a76b5598ff639" providerId="LiveId" clId="{3722E6D9-5D8A-44CA-8F03-8D3BC27E4002}" dt="2023-02-13T21:46:53.373" v="843" actId="1037"/>
        <pc:sldMkLst>
          <pc:docMk/>
          <pc:sldMk cId="2312007995" sldId="344"/>
        </pc:sldMkLst>
        <pc:spChg chg="add mod">
          <ac:chgData name="Carsten Hafer" userId="186a76b5598ff639" providerId="LiveId" clId="{3722E6D9-5D8A-44CA-8F03-8D3BC27E4002}" dt="2023-02-13T21:46:53.373" v="843" actId="1037"/>
          <ac:spMkLst>
            <pc:docMk/>
            <pc:sldMk cId="2312007995" sldId="344"/>
            <ac:spMk id="3" creationId="{1E5E464C-467E-D979-345A-821F5DB21DC7}"/>
          </ac:spMkLst>
        </pc:spChg>
        <pc:spChg chg="mod">
          <ac:chgData name="Carsten Hafer" userId="186a76b5598ff639" providerId="LiveId" clId="{3722E6D9-5D8A-44CA-8F03-8D3BC27E4002}" dt="2023-02-13T21:46:37.099" v="774" actId="21"/>
          <ac:spMkLst>
            <pc:docMk/>
            <pc:sldMk cId="2312007995" sldId="344"/>
            <ac:spMk id="186374" creationId="{0A43A89F-2869-4F8F-A46B-7B3C5CDC4AAE}"/>
          </ac:spMkLst>
        </pc:spChg>
        <pc:picChg chg="mod">
          <ac:chgData name="Carsten Hafer" userId="186a76b5598ff639" providerId="LiveId" clId="{3722E6D9-5D8A-44CA-8F03-8D3BC27E4002}" dt="2023-02-13T21:46:43.707" v="776" actId="1076"/>
          <ac:picMkLst>
            <pc:docMk/>
            <pc:sldMk cId="2312007995" sldId="344"/>
            <ac:picMk id="186371" creationId="{C8A4B569-2F4A-4D50-BDFA-C47392F189B3}"/>
          </ac:picMkLst>
        </pc:picChg>
      </pc:sldChg>
      <pc:sldChg chg="addSp delSp modSp ord modAnim">
        <pc:chgData name="Carsten Hafer" userId="186a76b5598ff639" providerId="LiveId" clId="{3722E6D9-5D8A-44CA-8F03-8D3BC27E4002}" dt="2023-02-13T22:21:15.341" v="1047"/>
        <pc:sldMkLst>
          <pc:docMk/>
          <pc:sldMk cId="0" sldId="356"/>
        </pc:sldMkLst>
        <pc:spChg chg="add del mod">
          <ac:chgData name="Carsten Hafer" userId="186a76b5598ff639" providerId="LiveId" clId="{3722E6D9-5D8A-44CA-8F03-8D3BC27E4002}" dt="2023-02-13T22:20:36.563" v="1040" actId="478"/>
          <ac:spMkLst>
            <pc:docMk/>
            <pc:sldMk cId="0" sldId="356"/>
            <ac:spMk id="2" creationId="{678935B7-50EB-D07E-A33A-8F3D69B63E34}"/>
          </ac:spMkLst>
        </pc:spChg>
        <pc:spChg chg="add del mod">
          <ac:chgData name="Carsten Hafer" userId="186a76b5598ff639" providerId="LiveId" clId="{3722E6D9-5D8A-44CA-8F03-8D3BC27E4002}" dt="2023-02-13T22:20:43.741" v="1043" actId="478"/>
          <ac:spMkLst>
            <pc:docMk/>
            <pc:sldMk cId="0" sldId="356"/>
            <ac:spMk id="3" creationId="{DB27BD6E-3E4E-254F-05F2-CEB4FE25DB30}"/>
          </ac:spMkLst>
        </pc:spChg>
        <pc:spChg chg="del">
          <ac:chgData name="Carsten Hafer" userId="186a76b5598ff639" providerId="LiveId" clId="{3722E6D9-5D8A-44CA-8F03-8D3BC27E4002}" dt="2023-02-13T22:20:31.912" v="1039" actId="478"/>
          <ac:spMkLst>
            <pc:docMk/>
            <pc:sldMk cId="0" sldId="356"/>
            <ac:spMk id="211971" creationId="{4A795FE7-D55A-46E1-B7C3-84C3A5A9762C}"/>
          </ac:spMkLst>
        </pc:spChg>
        <pc:spChg chg="del">
          <ac:chgData name="Carsten Hafer" userId="186a76b5598ff639" providerId="LiveId" clId="{3722E6D9-5D8A-44CA-8F03-8D3BC27E4002}" dt="2023-02-13T22:20:41.817" v="1042" actId="478"/>
          <ac:spMkLst>
            <pc:docMk/>
            <pc:sldMk cId="0" sldId="356"/>
            <ac:spMk id="211972" creationId="{A034FCE4-4294-4D19-BB56-46C24585E5A5}"/>
          </ac:spMkLst>
        </pc:spChg>
        <pc:picChg chg="mod">
          <ac:chgData name="Carsten Hafer" userId="186a76b5598ff639" providerId="LiveId" clId="{3722E6D9-5D8A-44CA-8F03-8D3BC27E4002}" dt="2023-02-13T22:20:54.306" v="1046" actId="1076"/>
          <ac:picMkLst>
            <pc:docMk/>
            <pc:sldMk cId="0" sldId="356"/>
            <ac:picMk id="211974" creationId="{83E66B82-5014-4C40-AD21-FF89C023FBF2}"/>
          </ac:picMkLst>
        </pc:picChg>
      </pc:sldChg>
      <pc:sldChg chg="del">
        <pc:chgData name="Carsten Hafer" userId="186a76b5598ff639" providerId="LiveId" clId="{3722E6D9-5D8A-44CA-8F03-8D3BC27E4002}" dt="2023-02-12T22:21:05.577" v="6" actId="47"/>
        <pc:sldMkLst>
          <pc:docMk/>
          <pc:sldMk cId="2900145174" sldId="367"/>
        </pc:sldMkLst>
      </pc:sldChg>
      <pc:sldChg chg="add">
        <pc:chgData name="Carsten Hafer" userId="186a76b5598ff639" providerId="LiveId" clId="{3722E6D9-5D8A-44CA-8F03-8D3BC27E4002}" dt="2023-02-13T20:36:43.874" v="598"/>
        <pc:sldMkLst>
          <pc:docMk/>
          <pc:sldMk cId="2900145174" sldId="367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577245486" sldId="383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0" sldId="411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0" sldId="431"/>
        </pc:sldMkLst>
      </pc:sldChg>
      <pc:sldChg chg="modSp del modAnim">
        <pc:chgData name="Carsten Hafer" userId="186a76b5598ff639" providerId="LiveId" clId="{3722E6D9-5D8A-44CA-8F03-8D3BC27E4002}" dt="2023-02-13T21:45:44.684" v="773" actId="47"/>
        <pc:sldMkLst>
          <pc:docMk/>
          <pc:sldMk cId="2292906571" sldId="449"/>
        </pc:sldMkLst>
        <pc:spChg chg="mod">
          <ac:chgData name="Carsten Hafer" userId="186a76b5598ff639" providerId="LiveId" clId="{3722E6D9-5D8A-44CA-8F03-8D3BC27E4002}" dt="2023-02-13T21:45:23.906" v="772" actId="20577"/>
          <ac:spMkLst>
            <pc:docMk/>
            <pc:sldMk cId="2292906571" sldId="449"/>
            <ac:spMk id="437253" creationId="{88DF4FAE-6F28-4B60-8A51-605AAFD15AE4}"/>
          </ac:spMkLst>
        </pc:spChg>
      </pc:sldChg>
      <pc:sldChg chg="del">
        <pc:chgData name="Carsten Hafer" userId="186a76b5598ff639" providerId="LiveId" clId="{3722E6D9-5D8A-44CA-8F03-8D3BC27E4002}" dt="2023-02-13T21:20:22.002" v="713" actId="47"/>
        <pc:sldMkLst>
          <pc:docMk/>
          <pc:sldMk cId="0" sldId="477"/>
        </pc:sldMkLst>
      </pc:sldChg>
      <pc:sldChg chg="addSp modSp mod modAnim">
        <pc:chgData name="Carsten Hafer" userId="186a76b5598ff639" providerId="LiveId" clId="{3722E6D9-5D8A-44CA-8F03-8D3BC27E4002}" dt="2023-02-12T22:24:34.344" v="43"/>
        <pc:sldMkLst>
          <pc:docMk/>
          <pc:sldMk cId="265726792" sldId="507"/>
        </pc:sldMkLst>
        <pc:spChg chg="add mod">
          <ac:chgData name="Carsten Hafer" userId="186a76b5598ff639" providerId="LiveId" clId="{3722E6D9-5D8A-44CA-8F03-8D3BC27E4002}" dt="2023-02-12T22:24:22.459" v="42" actId="14100"/>
          <ac:spMkLst>
            <pc:docMk/>
            <pc:sldMk cId="265726792" sldId="507"/>
            <ac:spMk id="2" creationId="{447CDEB5-03E3-70AF-2496-E86E3FFA1B16}"/>
          </ac:spMkLst>
        </pc:spChg>
        <pc:spChg chg="mod">
          <ac:chgData name="Carsten Hafer" userId="186a76b5598ff639" providerId="LiveId" clId="{3722E6D9-5D8A-44CA-8F03-8D3BC27E4002}" dt="2023-02-12T22:23:29.742" v="8" actId="20577"/>
          <ac:spMkLst>
            <pc:docMk/>
            <pc:sldMk cId="265726792" sldId="507"/>
            <ac:spMk id="3" creationId="{00000000-0000-0000-0000-000000000000}"/>
          </ac:spMkLst>
        </pc:spChg>
      </pc:sldChg>
      <pc:sldChg chg="modSp mod">
        <pc:chgData name="Carsten Hafer" userId="186a76b5598ff639" providerId="LiveId" clId="{3722E6D9-5D8A-44CA-8F03-8D3BC27E4002}" dt="2023-02-13T20:46:44.452" v="610" actId="692"/>
        <pc:sldMkLst>
          <pc:docMk/>
          <pc:sldMk cId="509127266" sldId="516"/>
        </pc:sldMkLst>
        <pc:spChg chg="mod">
          <ac:chgData name="Carsten Hafer" userId="186a76b5598ff639" providerId="LiveId" clId="{3722E6D9-5D8A-44CA-8F03-8D3BC27E4002}" dt="2023-02-13T20:46:44.452" v="610" actId="692"/>
          <ac:spMkLst>
            <pc:docMk/>
            <pc:sldMk cId="509127266" sldId="516"/>
            <ac:spMk id="11" creationId="{00000000-0000-0000-0000-000000000000}"/>
          </ac:spMkLst>
        </pc:spChg>
        <pc:cxnChg chg="mod">
          <ac:chgData name="Carsten Hafer" userId="186a76b5598ff639" providerId="LiveId" clId="{3722E6D9-5D8A-44CA-8F03-8D3BC27E4002}" dt="2023-02-13T20:46:38.420" v="609" actId="692"/>
          <ac:cxnSpMkLst>
            <pc:docMk/>
            <pc:sldMk cId="509127266" sldId="516"/>
            <ac:cxnSpMk id="8" creationId="{00000000-0000-0000-0000-000000000000}"/>
          </ac:cxnSpMkLst>
        </pc:cxnChg>
      </pc:sldChg>
      <pc:sldChg chg="modSp mod">
        <pc:chgData name="Carsten Hafer" userId="186a76b5598ff639" providerId="LiveId" clId="{3722E6D9-5D8A-44CA-8F03-8D3BC27E4002}" dt="2023-02-13T22:11:06.227" v="1035" actId="20577"/>
        <pc:sldMkLst>
          <pc:docMk/>
          <pc:sldMk cId="2792541971" sldId="545"/>
        </pc:sldMkLst>
        <pc:spChg chg="mod">
          <ac:chgData name="Carsten Hafer" userId="186a76b5598ff639" providerId="LiveId" clId="{3722E6D9-5D8A-44CA-8F03-8D3BC27E4002}" dt="2023-02-13T20:11:07.111" v="571" actId="20577"/>
          <ac:spMkLst>
            <pc:docMk/>
            <pc:sldMk cId="2792541971" sldId="545"/>
            <ac:spMk id="2" creationId="{3C07D26B-8BE8-4B02-BA81-AC98D4F1AD2C}"/>
          </ac:spMkLst>
        </pc:spChg>
        <pc:spChg chg="mod">
          <ac:chgData name="Carsten Hafer" userId="186a76b5598ff639" providerId="LiveId" clId="{3722E6D9-5D8A-44CA-8F03-8D3BC27E4002}" dt="2023-02-13T22:11:06.227" v="1035" actId="20577"/>
          <ac:spMkLst>
            <pc:docMk/>
            <pc:sldMk cId="2792541971" sldId="545"/>
            <ac:spMk id="3" creationId="{6D01848E-B24F-457B-B1EC-C145F20CE9F4}"/>
          </ac:spMkLst>
        </pc:spChg>
      </pc:sldChg>
      <pc:sldChg chg="add del ord">
        <pc:chgData name="Carsten Hafer" userId="186a76b5598ff639" providerId="LiveId" clId="{3722E6D9-5D8A-44CA-8F03-8D3BC27E4002}" dt="2023-02-13T21:35:43.657" v="739" actId="47"/>
        <pc:sldMkLst>
          <pc:docMk/>
          <pc:sldMk cId="4178313803" sldId="552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947763381" sldId="659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2986803432" sldId="660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879085601" sldId="661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4260382295" sldId="664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778496596" sldId="666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876506997" sldId="667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4029814048" sldId="668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819917189" sldId="670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764073189" sldId="671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185848834" sldId="672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689985299" sldId="673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567409379" sldId="674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123855983" sldId="675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934167545" sldId="676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023904056" sldId="679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344053506" sldId="680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573224305" sldId="681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672371106" sldId="766"/>
        </pc:sldMkLst>
      </pc:sldChg>
      <pc:sldChg chg="del">
        <pc:chgData name="Carsten Hafer" userId="186a76b5598ff639" providerId="LiveId" clId="{3722E6D9-5D8A-44CA-8F03-8D3BC27E4002}" dt="2023-02-13T19:38:52.699" v="443" actId="47"/>
        <pc:sldMkLst>
          <pc:docMk/>
          <pc:sldMk cId="598305182" sldId="1664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552898836" sldId="1666"/>
        </pc:sldMkLst>
      </pc:sldChg>
      <pc:sldChg chg="del">
        <pc:chgData name="Carsten Hafer" userId="186a76b5598ff639" providerId="LiveId" clId="{3722E6D9-5D8A-44CA-8F03-8D3BC27E4002}" dt="2023-02-13T21:26:41.477" v="729" actId="2696"/>
        <pc:sldMkLst>
          <pc:docMk/>
          <pc:sldMk cId="304150242" sldId="1667"/>
        </pc:sldMkLst>
      </pc:sldChg>
      <pc:sldChg chg="add">
        <pc:chgData name="Carsten Hafer" userId="186a76b5598ff639" providerId="LiveId" clId="{3722E6D9-5D8A-44CA-8F03-8D3BC27E4002}" dt="2023-02-13T21:27:33.690" v="732"/>
        <pc:sldMkLst>
          <pc:docMk/>
          <pc:sldMk cId="792807953" sldId="1667"/>
        </pc:sldMkLst>
      </pc:sldChg>
      <pc:sldChg chg="add del">
        <pc:chgData name="Carsten Hafer" userId="186a76b5598ff639" providerId="LiveId" clId="{3722E6D9-5D8A-44CA-8F03-8D3BC27E4002}" dt="2023-02-13T21:27:19.378" v="731" actId="2696"/>
        <pc:sldMkLst>
          <pc:docMk/>
          <pc:sldMk cId="1471458433" sldId="1667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42779900" sldId="1668"/>
        </pc:sldMkLst>
      </pc:sldChg>
      <pc:sldChg chg="ord">
        <pc:chgData name="Carsten Hafer" userId="186a76b5598ff639" providerId="LiveId" clId="{3722E6D9-5D8A-44CA-8F03-8D3BC27E4002}" dt="2023-02-13T19:50:41.073" v="468"/>
        <pc:sldMkLst>
          <pc:docMk/>
          <pc:sldMk cId="1013272551" sldId="1669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424346430" sldId="1694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2928104990" sldId="1695"/>
        </pc:sldMkLst>
      </pc:sldChg>
      <pc:sldChg chg="modAnim">
        <pc:chgData name="Carsten Hafer" userId="186a76b5598ff639" providerId="LiveId" clId="{3722E6D9-5D8A-44CA-8F03-8D3BC27E4002}" dt="2023-02-13T21:31:45.164" v="738"/>
        <pc:sldMkLst>
          <pc:docMk/>
          <pc:sldMk cId="2519579958" sldId="1697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677821070" sldId="1698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702919839" sldId="1699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2764661374" sldId="1700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383999010" sldId="1701"/>
        </pc:sldMkLst>
      </pc:sldChg>
      <pc:sldChg chg="add del">
        <pc:chgData name="Carsten Hafer" userId="186a76b5598ff639" providerId="LiveId" clId="{3722E6D9-5D8A-44CA-8F03-8D3BC27E4002}" dt="2023-02-13T21:27:19.378" v="731" actId="2696"/>
        <pc:sldMkLst>
          <pc:docMk/>
          <pc:sldMk cId="380681004" sldId="1702"/>
        </pc:sldMkLst>
      </pc:sldChg>
      <pc:sldChg chg="add">
        <pc:chgData name="Carsten Hafer" userId="186a76b5598ff639" providerId="LiveId" clId="{3722E6D9-5D8A-44CA-8F03-8D3BC27E4002}" dt="2023-02-13T21:27:33.690" v="732"/>
        <pc:sldMkLst>
          <pc:docMk/>
          <pc:sldMk cId="2066397408" sldId="1702"/>
        </pc:sldMkLst>
      </pc:sldChg>
      <pc:sldChg chg="modSp del mod modAnim">
        <pc:chgData name="Carsten Hafer" userId="186a76b5598ff639" providerId="LiveId" clId="{3722E6D9-5D8A-44CA-8F03-8D3BC27E4002}" dt="2023-02-13T21:26:41.477" v="729" actId="2696"/>
        <pc:sldMkLst>
          <pc:docMk/>
          <pc:sldMk cId="3834388479" sldId="1702"/>
        </pc:sldMkLst>
        <pc:graphicFrameChg chg="modGraphic">
          <ac:chgData name="Carsten Hafer" userId="186a76b5598ff639" providerId="LiveId" clId="{3722E6D9-5D8A-44CA-8F03-8D3BC27E4002}" dt="2023-02-13T21:16:55.559" v="708" actId="20577"/>
          <ac:graphicFrameMkLst>
            <pc:docMk/>
            <pc:sldMk cId="3834388479" sldId="1702"/>
            <ac:graphicFrameMk id="46083" creationId="{00000000-0000-0000-0000-000000000000}"/>
          </ac:graphicFrameMkLst>
        </pc:graphicFrameChg>
        <pc:graphicFrameChg chg="modGraphic">
          <ac:chgData name="Carsten Hafer" userId="186a76b5598ff639" providerId="LiveId" clId="{3722E6D9-5D8A-44CA-8F03-8D3BC27E4002}" dt="2023-02-12T22:33:06.988" v="81" actId="20577"/>
          <ac:graphicFrameMkLst>
            <pc:docMk/>
            <pc:sldMk cId="3834388479" sldId="1702"/>
            <ac:graphicFrameMk id="46099" creationId="{00000000-0000-0000-0000-000000000000}"/>
          </ac:graphicFrameMkLst>
        </pc:graphicFrameChg>
        <pc:graphicFrameChg chg="modGraphic">
          <ac:chgData name="Carsten Hafer" userId="186a76b5598ff639" providerId="LiveId" clId="{3722E6D9-5D8A-44CA-8F03-8D3BC27E4002}" dt="2023-02-12T22:33:22.381" v="100" actId="6549"/>
          <ac:graphicFrameMkLst>
            <pc:docMk/>
            <pc:sldMk cId="3834388479" sldId="1702"/>
            <ac:graphicFrameMk id="46107" creationId="{00000000-0000-0000-0000-000000000000}"/>
          </ac:graphicFrameMkLst>
        </pc:graphicFrameChg>
        <pc:graphicFrameChg chg="modGraphic">
          <ac:chgData name="Carsten Hafer" userId="186a76b5598ff639" providerId="LiveId" clId="{3722E6D9-5D8A-44CA-8F03-8D3BC27E4002}" dt="2023-02-12T22:33:27.340" v="101" actId="6549"/>
          <ac:graphicFrameMkLst>
            <pc:docMk/>
            <pc:sldMk cId="3834388479" sldId="1702"/>
            <ac:graphicFrameMk id="46115" creationId="{00000000-0000-0000-0000-000000000000}"/>
          </ac:graphicFrameMkLst>
        </pc:graphicFrameChg>
      </pc:sldChg>
      <pc:sldChg chg="addSp modSp mod ord modAnim">
        <pc:chgData name="Carsten Hafer" userId="186a76b5598ff639" providerId="LiveId" clId="{3722E6D9-5D8A-44CA-8F03-8D3BC27E4002}" dt="2023-02-13T22:00:10.653" v="1032"/>
        <pc:sldMkLst>
          <pc:docMk/>
          <pc:sldMk cId="1495297776" sldId="1703"/>
        </pc:sldMkLst>
        <pc:graphicFrameChg chg="add mod">
          <ac:chgData name="Carsten Hafer" userId="186a76b5598ff639" providerId="LiveId" clId="{3722E6D9-5D8A-44CA-8F03-8D3BC27E4002}" dt="2023-02-13T21:55:05.330" v="987" actId="1038"/>
          <ac:graphicFrameMkLst>
            <pc:docMk/>
            <pc:sldMk cId="1495297776" sldId="1703"/>
            <ac:graphicFrameMk id="2" creationId="{80F8FA5C-2527-DEEF-B06D-6C540DA70A71}"/>
          </ac:graphicFrameMkLst>
        </pc:graphicFrameChg>
        <pc:graphicFrameChg chg="add mod modGraphic">
          <ac:chgData name="Carsten Hafer" userId="186a76b5598ff639" providerId="LiveId" clId="{3722E6D9-5D8A-44CA-8F03-8D3BC27E4002}" dt="2023-02-13T21:59:47.626" v="1029" actId="20577"/>
          <ac:graphicFrameMkLst>
            <pc:docMk/>
            <pc:sldMk cId="1495297776" sldId="1703"/>
            <ac:graphicFrameMk id="3" creationId="{FCB22257-51CA-BD09-C379-FA752F0B492D}"/>
          </ac:graphicFrameMkLst>
        </pc:graphicFrameChg>
        <pc:graphicFrameChg chg="mod modGraphic">
          <ac:chgData name="Carsten Hafer" userId="186a76b5598ff639" providerId="LiveId" clId="{3722E6D9-5D8A-44CA-8F03-8D3BC27E4002}" dt="2023-02-13T21:59:20.928" v="1006" actId="1036"/>
          <ac:graphicFrameMkLst>
            <pc:docMk/>
            <pc:sldMk cId="1495297776" sldId="1703"/>
            <ac:graphicFrameMk id="46115" creationId="{00000000-0000-0000-0000-000000000000}"/>
          </ac:graphicFrameMkLst>
        </pc:graphicFrameChg>
      </pc:sldChg>
      <pc:sldChg chg="addSp delSp modSp mod">
        <pc:chgData name="Carsten Hafer" userId="186a76b5598ff639" providerId="LiveId" clId="{3722E6D9-5D8A-44CA-8F03-8D3BC27E4002}" dt="2023-02-13T19:30:02.372" v="378" actId="22"/>
        <pc:sldMkLst>
          <pc:docMk/>
          <pc:sldMk cId="2360325404" sldId="1712"/>
        </pc:sldMkLst>
        <pc:spChg chg="add del mod">
          <ac:chgData name="Carsten Hafer" userId="186a76b5598ff639" providerId="LiveId" clId="{3722E6D9-5D8A-44CA-8F03-8D3BC27E4002}" dt="2023-02-13T19:30:00.915" v="377" actId="478"/>
          <ac:spMkLst>
            <pc:docMk/>
            <pc:sldMk cId="2360325404" sldId="1712"/>
            <ac:spMk id="2" creationId="{0C5739E9-C96E-F890-FD22-2CADC2AC528D}"/>
          </ac:spMkLst>
        </pc:spChg>
        <pc:spChg chg="mod">
          <ac:chgData name="Carsten Hafer" userId="186a76b5598ff639" providerId="LiveId" clId="{3722E6D9-5D8A-44CA-8F03-8D3BC27E4002}" dt="2023-02-13T19:26:12.560" v="373" actId="20577"/>
          <ac:spMkLst>
            <pc:docMk/>
            <pc:sldMk cId="2360325404" sldId="1712"/>
            <ac:spMk id="3" creationId="{DB64DF53-A1D2-87B4-3BCC-CFCF186C2984}"/>
          </ac:spMkLst>
        </pc:spChg>
        <pc:picChg chg="del mod">
          <ac:chgData name="Carsten Hafer" userId="186a76b5598ff639" providerId="LiveId" clId="{3722E6D9-5D8A-44CA-8F03-8D3BC27E4002}" dt="2023-02-13T19:29:56.178" v="376" actId="478"/>
          <ac:picMkLst>
            <pc:docMk/>
            <pc:sldMk cId="2360325404" sldId="1712"/>
            <ac:picMk id="5" creationId="{451A17E4-B9EB-9C60-58AB-2651A6ED968C}"/>
          </ac:picMkLst>
        </pc:picChg>
        <pc:picChg chg="add">
          <ac:chgData name="Carsten Hafer" userId="186a76b5598ff639" providerId="LiveId" clId="{3722E6D9-5D8A-44CA-8F03-8D3BC27E4002}" dt="2023-02-13T19:30:02.372" v="378" actId="22"/>
          <ac:picMkLst>
            <pc:docMk/>
            <pc:sldMk cId="2360325404" sldId="1712"/>
            <ac:picMk id="6" creationId="{E192389A-B974-ABBE-FF7A-5A97D121D4C8}"/>
          </ac:picMkLst>
        </pc:picChg>
      </pc:sldChg>
      <pc:sldChg chg="addSp delSp modSp mod modClrScheme chgLayout">
        <pc:chgData name="Carsten Hafer" userId="186a76b5598ff639" providerId="LiveId" clId="{3722E6D9-5D8A-44CA-8F03-8D3BC27E4002}" dt="2023-02-13T19:24:06.693" v="217" actId="700"/>
        <pc:sldMkLst>
          <pc:docMk/>
          <pc:sldMk cId="598254529" sldId="1843"/>
        </pc:sldMkLst>
        <pc:spChg chg="add del mod ord">
          <ac:chgData name="Carsten Hafer" userId="186a76b5598ff639" providerId="LiveId" clId="{3722E6D9-5D8A-44CA-8F03-8D3BC27E4002}" dt="2023-02-13T19:23:39.522" v="216" actId="700"/>
          <ac:spMkLst>
            <pc:docMk/>
            <pc:sldMk cId="598254529" sldId="1843"/>
            <ac:spMk id="2" creationId="{B43C7BB2-2A67-3271-1984-6D8DFE113C80}"/>
          </ac:spMkLst>
        </pc:spChg>
        <pc:spChg chg="add del mod ord">
          <ac:chgData name="Carsten Hafer" userId="186a76b5598ff639" providerId="LiveId" clId="{3722E6D9-5D8A-44CA-8F03-8D3BC27E4002}" dt="2023-02-13T19:23:39.522" v="216" actId="700"/>
          <ac:spMkLst>
            <pc:docMk/>
            <pc:sldMk cId="598254529" sldId="1843"/>
            <ac:spMk id="4" creationId="{CC7988F2-B63F-3FF0-A35F-558540C56AEA}"/>
          </ac:spMkLst>
        </pc:spChg>
        <pc:spChg chg="mod">
          <ac:chgData name="Carsten Hafer" userId="186a76b5598ff639" providerId="LiveId" clId="{3722E6D9-5D8A-44CA-8F03-8D3BC27E4002}" dt="2023-02-13T19:22:04.487" v="176" actId="113"/>
          <ac:spMkLst>
            <pc:docMk/>
            <pc:sldMk cId="598254529" sldId="1843"/>
            <ac:spMk id="11" creationId="{D153466D-0149-46DF-BF68-ED236AD7E5E4}"/>
          </ac:spMkLst>
        </pc:spChg>
        <pc:spChg chg="mod">
          <ac:chgData name="Carsten Hafer" userId="186a76b5598ff639" providerId="LiveId" clId="{3722E6D9-5D8A-44CA-8F03-8D3BC27E4002}" dt="2023-02-13T19:23:10.712" v="214" actId="1076"/>
          <ac:spMkLst>
            <pc:docMk/>
            <pc:sldMk cId="598254529" sldId="1843"/>
            <ac:spMk id="2052" creationId="{9D226FEB-9CE9-4392-84F0-2B5712FD7F11}"/>
          </ac:spMkLst>
        </pc:spChg>
      </pc:sldChg>
      <pc:sldChg chg="modSp mod modAnim">
        <pc:chgData name="Carsten Hafer" userId="186a76b5598ff639" providerId="LiveId" clId="{3722E6D9-5D8A-44CA-8F03-8D3BC27E4002}" dt="2023-02-13T19:28:32.582" v="375" actId="20577"/>
        <pc:sldMkLst>
          <pc:docMk/>
          <pc:sldMk cId="466619236" sldId="1847"/>
        </pc:sldMkLst>
        <pc:spChg chg="mod">
          <ac:chgData name="Carsten Hafer" userId="186a76b5598ff639" providerId="LiveId" clId="{3722E6D9-5D8A-44CA-8F03-8D3BC27E4002}" dt="2023-02-13T19:25:27.495" v="362" actId="20577"/>
          <ac:spMkLst>
            <pc:docMk/>
            <pc:sldMk cId="466619236" sldId="1847"/>
            <ac:spMk id="5" creationId="{00000000-0000-0000-0000-000000000000}"/>
          </ac:spMkLst>
        </pc:spChg>
        <pc:spChg chg="mod">
          <ac:chgData name="Carsten Hafer" userId="186a76b5598ff639" providerId="LiveId" clId="{3722E6D9-5D8A-44CA-8F03-8D3BC27E4002}" dt="2023-02-13T19:28:32.582" v="375" actId="20577"/>
          <ac:spMkLst>
            <pc:docMk/>
            <pc:sldMk cId="466619236" sldId="1847"/>
            <ac:spMk id="7" creationId="{10FC4F98-43D1-4DB8-BBD7-EF5FDDEB0726}"/>
          </ac:spMkLst>
        </pc:spChg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0" sldId="1849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0" sldId="1852"/>
        </pc:sldMkLst>
      </pc:sldChg>
      <pc:sldChg chg="modSp mod chgLayout">
        <pc:chgData name="Carsten Hafer" userId="186a76b5598ff639" providerId="LiveId" clId="{3722E6D9-5D8A-44CA-8F03-8D3BC27E4002}" dt="2023-02-13T19:33:24.951" v="440" actId="20577"/>
        <pc:sldMkLst>
          <pc:docMk/>
          <pc:sldMk cId="4054507626" sldId="1853"/>
        </pc:sldMkLst>
        <pc:spChg chg="mod ord">
          <ac:chgData name="Carsten Hafer" userId="186a76b5598ff639" providerId="LiveId" clId="{3722E6D9-5D8A-44CA-8F03-8D3BC27E4002}" dt="2023-02-13T19:32:02.240" v="381" actId="700"/>
          <ac:spMkLst>
            <pc:docMk/>
            <pc:sldMk cId="4054507626" sldId="1853"/>
            <ac:spMk id="337922" creationId="{71260A85-ABBE-43F0-8077-7F8105E04924}"/>
          </ac:spMkLst>
        </pc:spChg>
        <pc:spChg chg="mod ord">
          <ac:chgData name="Carsten Hafer" userId="186a76b5598ff639" providerId="LiveId" clId="{3722E6D9-5D8A-44CA-8F03-8D3BC27E4002}" dt="2023-02-13T19:33:24.951" v="440" actId="20577"/>
          <ac:spMkLst>
            <pc:docMk/>
            <pc:sldMk cId="4054507626" sldId="1853"/>
            <ac:spMk id="337923" creationId="{D706C5A6-674E-4DC1-8809-A009DEDE9B86}"/>
          </ac:spMkLst>
        </pc:spChg>
      </pc:sldChg>
      <pc:sldChg chg="add ord">
        <pc:chgData name="Carsten Hafer" userId="186a76b5598ff639" providerId="LiveId" clId="{3722E6D9-5D8A-44CA-8F03-8D3BC27E4002}" dt="2023-02-13T20:08:45.603" v="515"/>
        <pc:sldMkLst>
          <pc:docMk/>
          <pc:sldMk cId="1854223886" sldId="1929"/>
        </pc:sldMkLst>
      </pc:sldChg>
      <pc:sldChg chg="add ord">
        <pc:chgData name="Carsten Hafer" userId="186a76b5598ff639" providerId="LiveId" clId="{3722E6D9-5D8A-44CA-8F03-8D3BC27E4002}" dt="2023-02-13T20:07:54.894" v="513"/>
        <pc:sldMkLst>
          <pc:docMk/>
          <pc:sldMk cId="2639109559" sldId="1931"/>
        </pc:sldMkLst>
      </pc:sldChg>
      <pc:sldChg chg="delSp modSp mod">
        <pc:chgData name="Carsten Hafer" userId="186a76b5598ff639" providerId="LiveId" clId="{3722E6D9-5D8A-44CA-8F03-8D3BC27E4002}" dt="2023-02-13T21:12:44.473" v="707" actId="20577"/>
        <pc:sldMkLst>
          <pc:docMk/>
          <pc:sldMk cId="3422170937" sldId="1943"/>
        </pc:sldMkLst>
        <pc:spChg chg="mod">
          <ac:chgData name="Carsten Hafer" userId="186a76b5598ff639" providerId="LiveId" clId="{3722E6D9-5D8A-44CA-8F03-8D3BC27E4002}" dt="2023-02-13T21:12:44.473" v="707" actId="20577"/>
          <ac:spMkLst>
            <pc:docMk/>
            <pc:sldMk cId="3422170937" sldId="1943"/>
            <ac:spMk id="3" creationId="{B66A3A0E-7AB2-4498-8ADB-DD16F4DEE54C}"/>
          </ac:spMkLst>
        </pc:spChg>
        <pc:spChg chg="del mod">
          <ac:chgData name="Carsten Hafer" userId="186a76b5598ff639" providerId="LiveId" clId="{3722E6D9-5D8A-44CA-8F03-8D3BC27E4002}" dt="2023-02-13T21:12:19.942" v="685" actId="478"/>
          <ac:spMkLst>
            <pc:docMk/>
            <pc:sldMk cId="3422170937" sldId="1943"/>
            <ac:spMk id="4" creationId="{A8E8C38F-A6D2-8256-C113-BE24059ED916}"/>
          </ac:spMkLst>
        </pc:spChg>
      </pc:sldChg>
      <pc:sldChg chg="addSp modSp mod modClrScheme chgLayout">
        <pc:chgData name="Carsten Hafer" userId="186a76b5598ff639" providerId="LiveId" clId="{3722E6D9-5D8A-44CA-8F03-8D3BC27E4002}" dt="2023-02-13T20:27:54.544" v="596" actId="20577"/>
        <pc:sldMkLst>
          <pc:docMk/>
          <pc:sldMk cId="2964939024" sldId="1881840006"/>
        </pc:sldMkLst>
        <pc:spChg chg="add mod ord">
          <ac:chgData name="Carsten Hafer" userId="186a76b5598ff639" providerId="LiveId" clId="{3722E6D9-5D8A-44CA-8F03-8D3BC27E4002}" dt="2023-02-13T20:27:54.544" v="596" actId="20577"/>
          <ac:spMkLst>
            <pc:docMk/>
            <pc:sldMk cId="2964939024" sldId="1881840006"/>
            <ac:spMk id="3" creationId="{22666C75-E990-A42D-5F12-608270541621}"/>
          </ac:spMkLst>
        </pc:spChg>
      </pc:sldChg>
      <pc:sldChg chg="del">
        <pc:chgData name="Carsten Hafer" userId="186a76b5598ff639" providerId="LiveId" clId="{3722E6D9-5D8A-44CA-8F03-8D3BC27E4002}" dt="2023-02-13T22:01:32.306" v="1034" actId="47"/>
        <pc:sldMkLst>
          <pc:docMk/>
          <pc:sldMk cId="324805481" sldId="2141412817"/>
        </pc:sldMkLst>
      </pc:sldChg>
      <pc:sldChg chg="modSp mod ord">
        <pc:chgData name="Carsten Hafer" userId="186a76b5598ff639" providerId="LiveId" clId="{3722E6D9-5D8A-44CA-8F03-8D3BC27E4002}" dt="2023-02-13T21:08:19.714" v="640"/>
        <pc:sldMkLst>
          <pc:docMk/>
          <pc:sldMk cId="45125465" sldId="2141412828"/>
        </pc:sldMkLst>
        <pc:spChg chg="mod">
          <ac:chgData name="Carsten Hafer" userId="186a76b5598ff639" providerId="LiveId" clId="{3722E6D9-5D8A-44CA-8F03-8D3BC27E4002}" dt="2023-02-13T20:52:49.986" v="634" actId="120"/>
          <ac:spMkLst>
            <pc:docMk/>
            <pc:sldMk cId="45125465" sldId="2141412828"/>
            <ac:spMk id="2" creationId="{D322DD85-5801-4FAC-A2F5-28EFC059EF0B}"/>
          </ac:spMkLst>
        </pc:spChg>
      </pc:sldChg>
      <pc:sldChg chg="delSp modSp mod modAnim">
        <pc:chgData name="Carsten Hafer" userId="186a76b5598ff639" providerId="LiveId" clId="{3722E6D9-5D8A-44CA-8F03-8D3BC27E4002}" dt="2023-02-13T19:30:41.132" v="380" actId="14100"/>
        <pc:sldMkLst>
          <pc:docMk/>
          <pc:sldMk cId="873854139" sldId="2141412833"/>
        </pc:sldMkLst>
        <pc:picChg chg="del mod">
          <ac:chgData name="Carsten Hafer" userId="186a76b5598ff639" providerId="LiveId" clId="{3722E6D9-5D8A-44CA-8F03-8D3BC27E4002}" dt="2023-02-13T19:30:35.997" v="379" actId="478"/>
          <ac:picMkLst>
            <pc:docMk/>
            <pc:sldMk cId="873854139" sldId="2141412833"/>
            <ac:picMk id="2" creationId="{074CB5E2-351F-EE56-75EA-19A93EBB0890}"/>
          </ac:picMkLst>
        </pc:picChg>
        <pc:picChg chg="mod">
          <ac:chgData name="Carsten Hafer" userId="186a76b5598ff639" providerId="LiveId" clId="{3722E6D9-5D8A-44CA-8F03-8D3BC27E4002}" dt="2023-02-13T19:30:41.132" v="380" actId="14100"/>
          <ac:picMkLst>
            <pc:docMk/>
            <pc:sldMk cId="873854139" sldId="2141412833"/>
            <ac:picMk id="6" creationId="{DBFEA0A4-D2D2-A206-ED34-9160A20B3BE2}"/>
          </ac:picMkLst>
        </pc:picChg>
      </pc:sldChg>
      <pc:sldChg chg="del">
        <pc:chgData name="Carsten Hafer" userId="186a76b5598ff639" providerId="LiveId" clId="{3722E6D9-5D8A-44CA-8F03-8D3BC27E4002}" dt="2023-02-13T20:04:35.447" v="508" actId="47"/>
        <pc:sldMkLst>
          <pc:docMk/>
          <pc:sldMk cId="1383435608" sldId="2141412835"/>
        </pc:sldMkLst>
      </pc:sldChg>
      <pc:sldChg chg="add del">
        <pc:chgData name="Carsten Hafer" userId="186a76b5598ff639" providerId="LiveId" clId="{3722E6D9-5D8A-44CA-8F03-8D3BC27E4002}" dt="2023-02-13T21:27:19.378" v="731" actId="2696"/>
        <pc:sldMkLst>
          <pc:docMk/>
          <pc:sldMk cId="162867606" sldId="2141412838"/>
        </pc:sldMkLst>
      </pc:sldChg>
      <pc:sldChg chg="add">
        <pc:chgData name="Carsten Hafer" userId="186a76b5598ff639" providerId="LiveId" clId="{3722E6D9-5D8A-44CA-8F03-8D3BC27E4002}" dt="2023-02-13T21:27:33.690" v="732"/>
        <pc:sldMkLst>
          <pc:docMk/>
          <pc:sldMk cId="188000286" sldId="2141412838"/>
        </pc:sldMkLst>
      </pc:sldChg>
      <pc:sldChg chg="del ord">
        <pc:chgData name="Carsten Hafer" userId="186a76b5598ff639" providerId="LiveId" clId="{3722E6D9-5D8A-44CA-8F03-8D3BC27E4002}" dt="2023-02-13T21:26:41.477" v="729" actId="2696"/>
        <pc:sldMkLst>
          <pc:docMk/>
          <pc:sldMk cId="510557712" sldId="2141412838"/>
        </pc:sldMkLst>
      </pc:sldChg>
      <pc:sldChg chg="del">
        <pc:chgData name="Carsten Hafer" userId="186a76b5598ff639" providerId="LiveId" clId="{3722E6D9-5D8A-44CA-8F03-8D3BC27E4002}" dt="2023-02-13T20:34:31.280" v="597" actId="47"/>
        <pc:sldMkLst>
          <pc:docMk/>
          <pc:sldMk cId="1983638294" sldId="2141412839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938414428" sldId="2141412843"/>
        </pc:sldMkLst>
      </pc:sldChg>
      <pc:sldChg chg="ord">
        <pc:chgData name="Carsten Hafer" userId="186a76b5598ff639" providerId="LiveId" clId="{3722E6D9-5D8A-44CA-8F03-8D3BC27E4002}" dt="2023-02-12T22:34:54.922" v="103"/>
        <pc:sldMkLst>
          <pc:docMk/>
          <pc:sldMk cId="2293589887" sldId="2141412844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1509338689" sldId="2141412845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18529210" sldId="2141412846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2923692034" sldId="2141412847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2308976477" sldId="2141412848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552895931" sldId="2141412849"/>
        </pc:sldMkLst>
      </pc:sldChg>
      <pc:sldChg chg="ord">
        <pc:chgData name="Carsten Hafer" userId="186a76b5598ff639" providerId="LiveId" clId="{3722E6D9-5D8A-44CA-8F03-8D3BC27E4002}" dt="2023-02-12T22:20:34.204" v="5"/>
        <pc:sldMkLst>
          <pc:docMk/>
          <pc:sldMk cId="2607262843" sldId="2141412850"/>
        </pc:sldMkLst>
      </pc:sldChg>
      <pc:sldChg chg="ord">
        <pc:chgData name="Carsten Hafer" userId="186a76b5598ff639" providerId="LiveId" clId="{3722E6D9-5D8A-44CA-8F03-8D3BC27E4002}" dt="2023-02-12T22:20:25.455" v="3"/>
        <pc:sldMkLst>
          <pc:docMk/>
          <pc:sldMk cId="2413559232" sldId="2141412851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486895973" sldId="2141412852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343992347" sldId="2141412853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102043355" sldId="2141412854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560742771" sldId="2141412855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2015032096" sldId="2141412856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2895932291" sldId="2141412857"/>
        </pc:sldMkLst>
      </pc:sldChg>
      <pc:sldChg chg="add del">
        <pc:chgData name="Carsten Hafer" userId="186a76b5598ff639" providerId="LiveId" clId="{3722E6D9-5D8A-44CA-8F03-8D3BC27E4002}" dt="2023-02-13T21:27:19.378" v="731" actId="2696"/>
        <pc:sldMkLst>
          <pc:docMk/>
          <pc:sldMk cId="1590920395" sldId="2141412858"/>
        </pc:sldMkLst>
      </pc:sldChg>
      <pc:sldChg chg="del">
        <pc:chgData name="Carsten Hafer" userId="186a76b5598ff639" providerId="LiveId" clId="{3722E6D9-5D8A-44CA-8F03-8D3BC27E4002}" dt="2023-02-13T21:26:41.477" v="729" actId="2696"/>
        <pc:sldMkLst>
          <pc:docMk/>
          <pc:sldMk cId="2141558770" sldId="2141412858"/>
        </pc:sldMkLst>
      </pc:sldChg>
      <pc:sldChg chg="add">
        <pc:chgData name="Carsten Hafer" userId="186a76b5598ff639" providerId="LiveId" clId="{3722E6D9-5D8A-44CA-8F03-8D3BC27E4002}" dt="2023-02-13T21:27:33.690" v="732"/>
        <pc:sldMkLst>
          <pc:docMk/>
          <pc:sldMk cId="2159238761" sldId="2141412858"/>
        </pc:sldMkLst>
      </pc:sldChg>
      <pc:sldChg chg="del">
        <pc:chgData name="Carsten Hafer" userId="186a76b5598ff639" providerId="LiveId" clId="{3722E6D9-5D8A-44CA-8F03-8D3BC27E4002}" dt="2023-02-12T22:29:52.604" v="46" actId="47"/>
        <pc:sldMkLst>
          <pc:docMk/>
          <pc:sldMk cId="3583535997" sldId="2141412859"/>
        </pc:sldMkLst>
      </pc:sldChg>
      <pc:sldChg chg="addSp modSp del mod">
        <pc:chgData name="Carsten Hafer" userId="186a76b5598ff639" providerId="LiveId" clId="{3722E6D9-5D8A-44CA-8F03-8D3BC27E4002}" dt="2023-02-13T21:26:41.477" v="729" actId="2696"/>
        <pc:sldMkLst>
          <pc:docMk/>
          <pc:sldMk cId="2422822619" sldId="2141412860"/>
        </pc:sldMkLst>
        <pc:spChg chg="add mod">
          <ac:chgData name="Carsten Hafer" userId="186a76b5598ff639" providerId="LiveId" clId="{3722E6D9-5D8A-44CA-8F03-8D3BC27E4002}" dt="2023-02-12T22:31:48.476" v="68" actId="1076"/>
          <ac:spMkLst>
            <pc:docMk/>
            <pc:sldMk cId="2422822619" sldId="2141412860"/>
            <ac:spMk id="4" creationId="{AB47E2FD-F023-7B02-E0EA-283D788A450E}"/>
          </ac:spMkLst>
        </pc:spChg>
      </pc:sldChg>
      <pc:sldChg chg="add del">
        <pc:chgData name="Carsten Hafer" userId="186a76b5598ff639" providerId="LiveId" clId="{3722E6D9-5D8A-44CA-8F03-8D3BC27E4002}" dt="2023-02-13T21:27:19.378" v="731" actId="2696"/>
        <pc:sldMkLst>
          <pc:docMk/>
          <pc:sldMk cId="2992873143" sldId="2141412860"/>
        </pc:sldMkLst>
      </pc:sldChg>
      <pc:sldChg chg="add">
        <pc:chgData name="Carsten Hafer" userId="186a76b5598ff639" providerId="LiveId" clId="{3722E6D9-5D8A-44CA-8F03-8D3BC27E4002}" dt="2023-02-13T21:27:33.690" v="732"/>
        <pc:sldMkLst>
          <pc:docMk/>
          <pc:sldMk cId="4146026228" sldId="2141412860"/>
        </pc:sldMkLst>
      </pc:sldChg>
      <pc:sldChg chg="del">
        <pc:chgData name="Carsten Hafer" userId="186a76b5598ff639" providerId="LiveId" clId="{3722E6D9-5D8A-44CA-8F03-8D3BC27E4002}" dt="2023-02-13T21:26:41.477" v="729" actId="2696"/>
        <pc:sldMkLst>
          <pc:docMk/>
          <pc:sldMk cId="892199310" sldId="2141412861"/>
        </pc:sldMkLst>
      </pc:sldChg>
      <pc:sldChg chg="add del">
        <pc:chgData name="Carsten Hafer" userId="186a76b5598ff639" providerId="LiveId" clId="{3722E6D9-5D8A-44CA-8F03-8D3BC27E4002}" dt="2023-02-13T21:27:19.378" v="731" actId="2696"/>
        <pc:sldMkLst>
          <pc:docMk/>
          <pc:sldMk cId="3029969046" sldId="2141412861"/>
        </pc:sldMkLst>
      </pc:sldChg>
      <pc:sldChg chg="add">
        <pc:chgData name="Carsten Hafer" userId="186a76b5598ff639" providerId="LiveId" clId="{3722E6D9-5D8A-44CA-8F03-8D3BC27E4002}" dt="2023-02-13T21:27:33.690" v="732"/>
        <pc:sldMkLst>
          <pc:docMk/>
          <pc:sldMk cId="3504499370" sldId="2141412861"/>
        </pc:sldMkLst>
      </pc:sldChg>
      <pc:sldChg chg="add">
        <pc:chgData name="Carsten Hafer" userId="186a76b5598ff639" providerId="LiveId" clId="{3722E6D9-5D8A-44CA-8F03-8D3BC27E4002}" dt="2023-02-13T21:27:33.690" v="732"/>
        <pc:sldMkLst>
          <pc:docMk/>
          <pc:sldMk cId="2590360505" sldId="2141412862"/>
        </pc:sldMkLst>
      </pc:sldChg>
      <pc:sldChg chg="add del">
        <pc:chgData name="Carsten Hafer" userId="186a76b5598ff639" providerId="LiveId" clId="{3722E6D9-5D8A-44CA-8F03-8D3BC27E4002}" dt="2023-02-13T21:27:19.378" v="731" actId="2696"/>
        <pc:sldMkLst>
          <pc:docMk/>
          <pc:sldMk cId="2792572240" sldId="2141412862"/>
        </pc:sldMkLst>
      </pc:sldChg>
      <pc:sldChg chg="del">
        <pc:chgData name="Carsten Hafer" userId="186a76b5598ff639" providerId="LiveId" clId="{3722E6D9-5D8A-44CA-8F03-8D3BC27E4002}" dt="2023-02-13T21:26:41.477" v="729" actId="2696"/>
        <pc:sldMkLst>
          <pc:docMk/>
          <pc:sldMk cId="3274945167" sldId="2141412862"/>
        </pc:sldMkLst>
      </pc:sldChg>
      <pc:sldChg chg="addSp modSp mod modClrScheme chgLayout">
        <pc:chgData name="Carsten Hafer" userId="186a76b5598ff639" providerId="LiveId" clId="{3722E6D9-5D8A-44CA-8F03-8D3BC27E4002}" dt="2023-02-13T21:26:13.385" v="728" actId="20577"/>
        <pc:sldMkLst>
          <pc:docMk/>
          <pc:sldMk cId="2922695715" sldId="2141412867"/>
        </pc:sldMkLst>
        <pc:spChg chg="add mod ord">
          <ac:chgData name="Carsten Hafer" userId="186a76b5598ff639" providerId="LiveId" clId="{3722E6D9-5D8A-44CA-8F03-8D3BC27E4002}" dt="2023-02-13T21:26:13.385" v="728" actId="20577"/>
          <ac:spMkLst>
            <pc:docMk/>
            <pc:sldMk cId="2922695715" sldId="2141412867"/>
            <ac:spMk id="2" creationId="{57FFD617-C55A-69B2-073C-28EE1398E6DD}"/>
          </ac:spMkLst>
        </pc:spChg>
      </pc:sldChg>
      <pc:sldChg chg="ord">
        <pc:chgData name="Carsten Hafer" userId="186a76b5598ff639" providerId="LiveId" clId="{3722E6D9-5D8A-44CA-8F03-8D3BC27E4002}" dt="2023-02-13T21:27:56.979" v="734"/>
        <pc:sldMkLst>
          <pc:docMk/>
          <pc:sldMk cId="4179766542" sldId="2141412869"/>
        </pc:sldMkLst>
      </pc:sldChg>
      <pc:sldChg chg="modSp mod">
        <pc:chgData name="Carsten Hafer" userId="186a76b5598ff639" providerId="LiveId" clId="{3722E6D9-5D8A-44CA-8F03-8D3BC27E4002}" dt="2023-02-13T21:50:48.384" v="900" actId="1035"/>
        <pc:sldMkLst>
          <pc:docMk/>
          <pc:sldMk cId="1744804970" sldId="2141412870"/>
        </pc:sldMkLst>
        <pc:spChg chg="mod">
          <ac:chgData name="Carsten Hafer" userId="186a76b5598ff639" providerId="LiveId" clId="{3722E6D9-5D8A-44CA-8F03-8D3BC27E4002}" dt="2023-02-13T21:50:48.384" v="900" actId="1035"/>
          <ac:spMkLst>
            <pc:docMk/>
            <pc:sldMk cId="1744804970" sldId="2141412870"/>
            <ac:spMk id="2" creationId="{9D64EB86-8E6C-6984-37E8-1960143C64B6}"/>
          </ac:spMkLst>
        </pc:spChg>
        <pc:spChg chg="mod">
          <ac:chgData name="Carsten Hafer" userId="186a76b5598ff639" providerId="LiveId" clId="{3722E6D9-5D8A-44CA-8F03-8D3BC27E4002}" dt="2023-02-13T21:50:48.384" v="900" actId="1035"/>
          <ac:spMkLst>
            <pc:docMk/>
            <pc:sldMk cId="1744804970" sldId="2141412870"/>
            <ac:spMk id="4" creationId="{30659A1C-FCB1-BD0A-EFA6-940D7E2333D9}"/>
          </ac:spMkLst>
        </pc:spChg>
        <pc:spChg chg="mod">
          <ac:chgData name="Carsten Hafer" userId="186a76b5598ff639" providerId="LiveId" clId="{3722E6D9-5D8A-44CA-8F03-8D3BC27E4002}" dt="2023-02-13T21:50:48.384" v="900" actId="1035"/>
          <ac:spMkLst>
            <pc:docMk/>
            <pc:sldMk cId="1744804970" sldId="2141412870"/>
            <ac:spMk id="5" creationId="{BB5AD191-E5B9-7C57-B4DC-73378DA7EFDA}"/>
          </ac:spMkLst>
        </pc:spChg>
        <pc:spChg chg="mod">
          <ac:chgData name="Carsten Hafer" userId="186a76b5598ff639" providerId="LiveId" clId="{3722E6D9-5D8A-44CA-8F03-8D3BC27E4002}" dt="2023-02-13T21:50:48.384" v="900" actId="1035"/>
          <ac:spMkLst>
            <pc:docMk/>
            <pc:sldMk cId="1744804970" sldId="2141412870"/>
            <ac:spMk id="6" creationId="{E72D171A-2BB6-B18F-CD68-EADA2F0B5DEF}"/>
          </ac:spMkLst>
        </pc:spChg>
        <pc:spChg chg="mod">
          <ac:chgData name="Carsten Hafer" userId="186a76b5598ff639" providerId="LiveId" clId="{3722E6D9-5D8A-44CA-8F03-8D3BC27E4002}" dt="2023-02-13T21:50:48.384" v="900" actId="1035"/>
          <ac:spMkLst>
            <pc:docMk/>
            <pc:sldMk cId="1744804970" sldId="2141412870"/>
            <ac:spMk id="7" creationId="{202B5261-8E69-E61A-028A-ACEBF4ACC7E7}"/>
          </ac:spMkLst>
        </pc:spChg>
        <pc:spChg chg="mod">
          <ac:chgData name="Carsten Hafer" userId="186a76b5598ff639" providerId="LiveId" clId="{3722E6D9-5D8A-44CA-8F03-8D3BC27E4002}" dt="2023-02-13T21:50:48.384" v="900" actId="1035"/>
          <ac:spMkLst>
            <pc:docMk/>
            <pc:sldMk cId="1744804970" sldId="2141412870"/>
            <ac:spMk id="8" creationId="{D8EF8183-8D89-289D-B91C-260365B0C83A}"/>
          </ac:spMkLst>
        </pc:spChg>
        <pc:spChg chg="mod">
          <ac:chgData name="Carsten Hafer" userId="186a76b5598ff639" providerId="LiveId" clId="{3722E6D9-5D8A-44CA-8F03-8D3BC27E4002}" dt="2023-02-13T21:50:48.384" v="900" actId="1035"/>
          <ac:spMkLst>
            <pc:docMk/>
            <pc:sldMk cId="1744804970" sldId="2141412870"/>
            <ac:spMk id="9" creationId="{150C1195-7875-5812-7BBC-7A64BCEDE4F5}"/>
          </ac:spMkLst>
        </pc:spChg>
        <pc:graphicFrameChg chg="mod">
          <ac:chgData name="Carsten Hafer" userId="186a76b5598ff639" providerId="LiveId" clId="{3722E6D9-5D8A-44CA-8F03-8D3BC27E4002}" dt="2023-02-13T21:50:48.384" v="900" actId="1035"/>
          <ac:graphicFrameMkLst>
            <pc:docMk/>
            <pc:sldMk cId="1744804970" sldId="2141412870"/>
            <ac:graphicFrameMk id="46083" creationId="{00000000-0000-0000-0000-000000000000}"/>
          </ac:graphicFrameMkLst>
        </pc:graphicFrameChg>
        <pc:graphicFrameChg chg="mod">
          <ac:chgData name="Carsten Hafer" userId="186a76b5598ff639" providerId="LiveId" clId="{3722E6D9-5D8A-44CA-8F03-8D3BC27E4002}" dt="2023-02-13T21:50:48.384" v="900" actId="1035"/>
          <ac:graphicFrameMkLst>
            <pc:docMk/>
            <pc:sldMk cId="1744804970" sldId="2141412870"/>
            <ac:graphicFrameMk id="46091" creationId="{00000000-0000-0000-0000-000000000000}"/>
          </ac:graphicFrameMkLst>
        </pc:graphicFrameChg>
        <pc:graphicFrameChg chg="mod">
          <ac:chgData name="Carsten Hafer" userId="186a76b5598ff639" providerId="LiveId" clId="{3722E6D9-5D8A-44CA-8F03-8D3BC27E4002}" dt="2023-02-13T21:50:48.384" v="900" actId="1035"/>
          <ac:graphicFrameMkLst>
            <pc:docMk/>
            <pc:sldMk cId="1744804970" sldId="2141412870"/>
            <ac:graphicFrameMk id="46099" creationId="{00000000-0000-0000-0000-000000000000}"/>
          </ac:graphicFrameMkLst>
        </pc:graphicFrameChg>
        <pc:graphicFrameChg chg="mod">
          <ac:chgData name="Carsten Hafer" userId="186a76b5598ff639" providerId="LiveId" clId="{3722E6D9-5D8A-44CA-8F03-8D3BC27E4002}" dt="2023-02-13T21:50:48.384" v="900" actId="1035"/>
          <ac:graphicFrameMkLst>
            <pc:docMk/>
            <pc:sldMk cId="1744804970" sldId="2141412870"/>
            <ac:graphicFrameMk id="46107" creationId="{00000000-0000-0000-0000-000000000000}"/>
          </ac:graphicFrameMkLst>
        </pc:graphicFrameChg>
        <pc:graphicFrameChg chg="mod">
          <ac:chgData name="Carsten Hafer" userId="186a76b5598ff639" providerId="LiveId" clId="{3722E6D9-5D8A-44CA-8F03-8D3BC27E4002}" dt="2023-02-13T21:50:48.384" v="900" actId="1035"/>
          <ac:graphicFrameMkLst>
            <pc:docMk/>
            <pc:sldMk cId="1744804970" sldId="2141412870"/>
            <ac:graphicFrameMk id="46115" creationId="{00000000-0000-0000-0000-000000000000}"/>
          </ac:graphicFrameMkLst>
        </pc:graphicFrameChg>
        <pc:graphicFrameChg chg="mod modGraphic">
          <ac:chgData name="Carsten Hafer" userId="186a76b5598ff639" providerId="LiveId" clId="{3722E6D9-5D8A-44CA-8F03-8D3BC27E4002}" dt="2023-02-13T21:50:48.384" v="900" actId="1035"/>
          <ac:graphicFrameMkLst>
            <pc:docMk/>
            <pc:sldMk cId="1744804970" sldId="2141412870"/>
            <ac:graphicFrameMk id="46123" creationId="{00000000-0000-0000-0000-000000000000}"/>
          </ac:graphicFrameMkLst>
        </pc:graphicFrameChg>
      </pc:sldChg>
      <pc:sldChg chg="add">
        <pc:chgData name="Carsten Hafer" userId="186a76b5598ff639" providerId="LiveId" clId="{3722E6D9-5D8A-44CA-8F03-8D3BC27E4002}" dt="2023-02-13T19:37:12.893" v="441"/>
        <pc:sldMkLst>
          <pc:docMk/>
          <pc:sldMk cId="1562858075" sldId="2141412872"/>
        </pc:sldMkLst>
      </pc:sldChg>
      <pc:sldChg chg="add del">
        <pc:chgData name="Carsten Hafer" userId="186a76b5598ff639" providerId="LiveId" clId="{3722E6D9-5D8A-44CA-8F03-8D3BC27E4002}" dt="2023-02-13T19:22:01.812" v="175" actId="2890"/>
        <pc:sldMkLst>
          <pc:docMk/>
          <pc:sldMk cId="3342691960" sldId="2141412872"/>
        </pc:sldMkLst>
      </pc:sldChg>
      <pc:sldChg chg="modSp add mod">
        <pc:chgData name="Carsten Hafer" userId="186a76b5598ff639" providerId="LiveId" clId="{3722E6D9-5D8A-44CA-8F03-8D3BC27E4002}" dt="2023-02-13T19:49:02.057" v="462" actId="20577"/>
        <pc:sldMkLst>
          <pc:docMk/>
          <pc:sldMk cId="2595242452" sldId="2141412873"/>
        </pc:sldMkLst>
        <pc:spChg chg="mod">
          <ac:chgData name="Carsten Hafer" userId="186a76b5598ff639" providerId="LiveId" clId="{3722E6D9-5D8A-44CA-8F03-8D3BC27E4002}" dt="2023-02-13T19:49:02.057" v="462" actId="20577"/>
          <ac:spMkLst>
            <pc:docMk/>
            <pc:sldMk cId="2595242452" sldId="2141412873"/>
            <ac:spMk id="46082" creationId="{00000000-0000-0000-0000-000000000000}"/>
          </ac:spMkLst>
        </pc:spChg>
      </pc:sldChg>
      <pc:sldChg chg="add del">
        <pc:chgData name="Carsten Hafer" userId="186a76b5598ff639" providerId="LiveId" clId="{3722E6D9-5D8A-44CA-8F03-8D3BC27E4002}" dt="2023-02-13T19:39:07.078" v="445"/>
        <pc:sldMkLst>
          <pc:docMk/>
          <pc:sldMk cId="2791462375" sldId="2141412873"/>
        </pc:sldMkLst>
      </pc:sldChg>
      <pc:sldChg chg="modSp add mod modAnim">
        <pc:chgData name="Carsten Hafer" userId="186a76b5598ff639" providerId="LiveId" clId="{3722E6D9-5D8A-44CA-8F03-8D3BC27E4002}" dt="2023-02-13T21:24:39.184" v="714"/>
        <pc:sldMkLst>
          <pc:docMk/>
          <pc:sldMk cId="3414463928" sldId="2141412874"/>
        </pc:sldMkLst>
        <pc:spChg chg="mod">
          <ac:chgData name="Carsten Hafer" userId="186a76b5598ff639" providerId="LiveId" clId="{3722E6D9-5D8A-44CA-8F03-8D3BC27E4002}" dt="2023-02-13T19:49:36.308" v="464" actId="20577"/>
          <ac:spMkLst>
            <pc:docMk/>
            <pc:sldMk cId="3414463928" sldId="2141412874"/>
            <ac:spMk id="46082" creationId="{00000000-0000-0000-0000-000000000000}"/>
          </ac:spMkLst>
        </pc:spChg>
      </pc:sldChg>
      <pc:sldChg chg="add">
        <pc:chgData name="Carsten Hafer" userId="186a76b5598ff639" providerId="LiveId" clId="{3722E6D9-5D8A-44CA-8F03-8D3BC27E4002}" dt="2023-02-13T19:51:08.428" v="469"/>
        <pc:sldMkLst>
          <pc:docMk/>
          <pc:sldMk cId="1538743689" sldId="2141412875"/>
        </pc:sldMkLst>
      </pc:sldChg>
      <pc:sldChg chg="addSp modSp new mod modClrScheme modAnim chgLayout">
        <pc:chgData name="Carsten Hafer" userId="186a76b5598ff639" providerId="LiveId" clId="{3722E6D9-5D8A-44CA-8F03-8D3BC27E4002}" dt="2023-02-13T20:03:35.574" v="507" actId="20577"/>
        <pc:sldMkLst>
          <pc:docMk/>
          <pc:sldMk cId="3144069282" sldId="2141412876"/>
        </pc:sldMkLst>
        <pc:spChg chg="add mod ord">
          <ac:chgData name="Carsten Hafer" userId="186a76b5598ff639" providerId="LiveId" clId="{3722E6D9-5D8A-44CA-8F03-8D3BC27E4002}" dt="2023-02-13T20:03:35.574" v="507" actId="20577"/>
          <ac:spMkLst>
            <pc:docMk/>
            <pc:sldMk cId="3144069282" sldId="2141412876"/>
            <ac:spMk id="7" creationId="{F1C826BA-6CFF-FDB0-E1CB-897984C07741}"/>
          </ac:spMkLst>
        </pc:spChg>
        <pc:picChg chg="add mod">
          <ac:chgData name="Carsten Hafer" userId="186a76b5598ff639" providerId="LiveId" clId="{3722E6D9-5D8A-44CA-8F03-8D3BC27E4002}" dt="2023-02-13T20:02:47.924" v="481" actId="1076"/>
          <ac:picMkLst>
            <pc:docMk/>
            <pc:sldMk cId="3144069282" sldId="2141412876"/>
            <ac:picMk id="3" creationId="{D2727104-6C95-CB6F-3A91-FFD3E0270C79}"/>
          </ac:picMkLst>
        </pc:picChg>
        <pc:picChg chg="add mod">
          <ac:chgData name="Carsten Hafer" userId="186a76b5598ff639" providerId="LiveId" clId="{3722E6D9-5D8A-44CA-8F03-8D3BC27E4002}" dt="2023-02-13T20:02:54.529" v="483" actId="14100"/>
          <ac:picMkLst>
            <pc:docMk/>
            <pc:sldMk cId="3144069282" sldId="2141412876"/>
            <ac:picMk id="4" creationId="{1C32AAAF-891D-7D31-5E40-D2DFCF0ED976}"/>
          </ac:picMkLst>
        </pc:picChg>
        <pc:picChg chg="add mod">
          <ac:chgData name="Carsten Hafer" userId="186a76b5598ff639" providerId="LiveId" clId="{3722E6D9-5D8A-44CA-8F03-8D3BC27E4002}" dt="2023-02-13T20:03:21.756" v="493" actId="1076"/>
          <ac:picMkLst>
            <pc:docMk/>
            <pc:sldMk cId="3144069282" sldId="2141412876"/>
            <ac:picMk id="5" creationId="{18F9E79D-DE3D-9B41-C6FA-18254A10F694}"/>
          </ac:picMkLst>
        </pc:picChg>
        <pc:picChg chg="add mod">
          <ac:chgData name="Carsten Hafer" userId="186a76b5598ff639" providerId="LiveId" clId="{3722E6D9-5D8A-44CA-8F03-8D3BC27E4002}" dt="2023-02-13T20:03:19.365" v="492" actId="14100"/>
          <ac:picMkLst>
            <pc:docMk/>
            <pc:sldMk cId="3144069282" sldId="2141412876"/>
            <ac:picMk id="6" creationId="{F8E61D00-902B-7961-6E22-09C290000145}"/>
          </ac:picMkLst>
        </pc:picChg>
      </pc:sldChg>
      <pc:sldChg chg="modSp add">
        <pc:chgData name="Carsten Hafer" userId="186a76b5598ff639" providerId="LiveId" clId="{3722E6D9-5D8A-44CA-8F03-8D3BC27E4002}" dt="2023-02-13T20:38:32.331" v="608" actId="207"/>
        <pc:sldMkLst>
          <pc:docMk/>
          <pc:sldMk cId="63937619" sldId="2141412877"/>
        </pc:sldMkLst>
        <pc:spChg chg="mod">
          <ac:chgData name="Carsten Hafer" userId="186a76b5598ff639" providerId="LiveId" clId="{3722E6D9-5D8A-44CA-8F03-8D3BC27E4002}" dt="2023-02-13T20:38:32.331" v="608" actId="207"/>
          <ac:spMkLst>
            <pc:docMk/>
            <pc:sldMk cId="63937619" sldId="2141412877"/>
            <ac:spMk id="36868" creationId="{00000000-0000-0000-0000-000000000000}"/>
          </ac:spMkLst>
        </pc:spChg>
        <pc:picChg chg="mod">
          <ac:chgData name="Carsten Hafer" userId="186a76b5598ff639" providerId="LiveId" clId="{3722E6D9-5D8A-44CA-8F03-8D3BC27E4002}" dt="2023-02-13T20:38:21.377" v="606" actId="1076"/>
          <ac:picMkLst>
            <pc:docMk/>
            <pc:sldMk cId="63937619" sldId="2141412877"/>
            <ac:picMk id="36867" creationId="{00000000-0000-0000-0000-000000000000}"/>
          </ac:picMkLst>
        </pc:picChg>
      </pc:sldChg>
      <pc:sldChg chg="new del">
        <pc:chgData name="Carsten Hafer" userId="186a76b5598ff639" providerId="LiveId" clId="{3722E6D9-5D8A-44CA-8F03-8D3BC27E4002}" dt="2023-02-13T20:09:23.913" v="521" actId="47"/>
        <pc:sldMkLst>
          <pc:docMk/>
          <pc:sldMk cId="446990516" sldId="2141412877"/>
        </pc:sldMkLst>
      </pc:sldChg>
      <pc:sldMasterChg chg="addSp delSp modSp mod modAnim">
        <pc:chgData name="Carsten Hafer" userId="186a76b5598ff639" providerId="LiveId" clId="{3722E6D9-5D8A-44CA-8F03-8D3BC27E4002}" dt="2023-02-13T19:19:19.752" v="165" actId="1076"/>
        <pc:sldMasterMkLst>
          <pc:docMk/>
          <pc:sldMasterMk cId="0" sldId="2147483648"/>
        </pc:sldMasterMkLst>
        <pc:picChg chg="del">
          <ac:chgData name="Carsten Hafer" userId="186a76b5598ff639" providerId="LiveId" clId="{3722E6D9-5D8A-44CA-8F03-8D3BC27E4002}" dt="2023-02-13T17:21:15.856" v="104" actId="478"/>
          <ac:picMkLst>
            <pc:docMk/>
            <pc:sldMasterMk cId="0" sldId="2147483648"/>
            <ac:picMk id="2" creationId="{878E8D05-C0B9-343C-C00A-E95A3F4B1C39}"/>
          </ac:picMkLst>
        </pc:picChg>
        <pc:picChg chg="add mod">
          <ac:chgData name="Carsten Hafer" userId="186a76b5598ff639" providerId="LiveId" clId="{3722E6D9-5D8A-44CA-8F03-8D3BC27E4002}" dt="2023-02-13T19:19:19.752" v="165" actId="1076"/>
          <ac:picMkLst>
            <pc:docMk/>
            <pc:sldMasterMk cId="0" sldId="2147483648"/>
            <ac:picMk id="4" creationId="{1A07C474-173D-4F9B-39A8-55C59CEFCBC7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5F513-A561-4D4D-AC0F-C31697E36673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67262-3383-4D67-BBA7-EAC4FA87120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20688" y="8680987"/>
            <a:ext cx="2873896" cy="31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900"/>
            </a:lvl1pPr>
          </a:lstStyle>
          <a:p>
            <a:r>
              <a:rPr lang="de-DE" altLang="de-DE" dirty="0"/>
              <a:t>Dr. med. Carsten Hafer</a:t>
            </a:r>
          </a:p>
          <a:p>
            <a:r>
              <a:rPr lang="de-DE" altLang="de-DE" dirty="0"/>
              <a:t>Medizinische Klinik V, Städt. Klinik Braunschweig</a:t>
            </a:r>
          </a:p>
        </p:txBody>
      </p:sp>
    </p:spTree>
    <p:extLst>
      <p:ext uri="{BB962C8B-B14F-4D97-AF65-F5344CB8AC3E}">
        <p14:creationId xmlns:p14="http://schemas.microsoft.com/office/powerpoint/2010/main" val="3480946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fld id="{AA55AA2F-4E93-4509-85C8-CCA704B7FAFC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672" y="8686800"/>
            <a:ext cx="2873896" cy="31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900"/>
            </a:lvl1pPr>
          </a:lstStyle>
          <a:p>
            <a:r>
              <a:rPr lang="de-DE" altLang="de-DE" dirty="0"/>
              <a:t>Dr. med. Carsten Hafer</a:t>
            </a:r>
          </a:p>
          <a:p>
            <a:r>
              <a:rPr lang="de-DE" altLang="de-DE" dirty="0"/>
              <a:t>Medizinische Klinik V, Städt. Klinik Braunschweig</a:t>
            </a:r>
          </a:p>
        </p:txBody>
      </p:sp>
    </p:spTree>
    <p:extLst>
      <p:ext uri="{BB962C8B-B14F-4D97-AF65-F5344CB8AC3E}">
        <p14:creationId xmlns:p14="http://schemas.microsoft.com/office/powerpoint/2010/main" val="3708896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neph/journal/v6/n12/full/nrneph.2010.143.html#B3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neph/journal/v6/n12/full/nrneph.2010.143.html#B98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087D44-BC8D-4AA7-9899-C5BBEA791B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06A948-09DF-4982-A6AC-8F06A486680E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A734E07C-6F48-48D8-8F82-AD88B2137E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5C534C2-C622-4AA1-8A93-77137C8701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0235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F679EE-2497-437C-BCCE-35A05BF494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2D348D-2131-41CA-885C-A5D16E6EA199}" type="slidenum">
              <a:rPr lang="de-DE" altLang="de-DE"/>
              <a:pPr/>
              <a:t>15</a:t>
            </a:fld>
            <a:endParaRPr lang="de-DE" altLang="de-DE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AA57D3BB-5AB0-42F1-8E8D-BAAF3659F4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4354EBA-5041-45DC-AF60-5781D0987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17A8FF0-3718-4148-BF08-533E9FD04C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828B3E-4FF6-4459-A7C4-10B7B974AF53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877C61E8-57B5-4386-9F6C-D582B222E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D33F6E8C-7AE2-4379-8D5B-6F66E4AA3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98328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4A9D22-83EF-4436-AF05-ABFB4F5E3837}" type="slidenum">
              <a:rPr lang="de-DE" altLang="de-DE"/>
              <a:pPr/>
              <a:t>17</a:t>
            </a:fld>
            <a:endParaRPr lang="de-DE" altLang="de-DE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Müdigkeit</a:t>
            </a:r>
          </a:p>
          <a:p>
            <a:r>
              <a:rPr lang="de-DE" sz="1200" b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Obwohl Müdigkeit bei chronischen Erkrankungen multifaktoriell bedingt sein kann, kann eine Verschlechterung der Müdigkeit den Verdacht auf Urämie wecken.</a:t>
            </a:r>
          </a:p>
          <a:p>
            <a:endParaRPr lang="de-DE" altLang="de-DE" sz="1200" b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i="0" dirty="0">
                <a:solidFill>
                  <a:srgbClr val="FF0000"/>
                </a:solidFill>
                <a:effectLst/>
                <a:latin typeface="Chivo"/>
              </a:rPr>
              <a:t>Muskellähmung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i="0" dirty="0">
                <a:solidFill>
                  <a:srgbClr val="FF0000"/>
                </a:solidFill>
                <a:effectLst/>
                <a:latin typeface="Chivo"/>
              </a:rPr>
              <a:t>Lähmungen sind </a:t>
            </a:r>
            <a:r>
              <a:rPr lang="de-DE" b="1" i="0" dirty="0">
                <a:solidFill>
                  <a:srgbClr val="FF0000"/>
                </a:solidFill>
                <a:effectLst/>
                <a:latin typeface="Chivo"/>
              </a:rPr>
              <a:t>keine</a:t>
            </a:r>
            <a:r>
              <a:rPr lang="de-DE" b="0" i="0" dirty="0">
                <a:solidFill>
                  <a:srgbClr val="FF0000"/>
                </a:solidFill>
                <a:effectLst/>
                <a:latin typeface="Chivo"/>
              </a:rPr>
              <a:t> häufige Erscheinung bei Urämie. Die Patienten können jedoch Muskelzuckungen verspüren.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b="0" i="0" dirty="0">
              <a:solidFill>
                <a:srgbClr val="FF0000"/>
              </a:solidFill>
              <a:effectLst/>
              <a:latin typeface="Chivo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b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Übelkeit</a:t>
            </a:r>
            <a:br>
              <a:rPr lang="de-DE" dirty="0"/>
            </a:br>
            <a:r>
              <a:rPr lang="de-DE" dirty="0" err="1"/>
              <a:t>Übelkeit</a:t>
            </a:r>
            <a:r>
              <a:rPr lang="de-DE" dirty="0"/>
              <a:t> ist bei Urämie sehr häufig und kann oft mit Würgen oder Erbrechen verbunden sein.</a:t>
            </a:r>
            <a:br>
              <a:rPr lang="de-DE" dirty="0"/>
            </a:b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Verändertes Geschmacksempfinden</a:t>
            </a:r>
            <a:br>
              <a:rPr lang="de-DE" b="1" dirty="0"/>
            </a:br>
            <a:r>
              <a:rPr lang="de-DE" dirty="0"/>
              <a:t>Ein manchmal subtiles Anzeichen für eine Urämie ist ein verändertes Geschmacksempfinden von Lebensmitteln, ein saurer oder metallischer Geschmack. Die Patienten können eine Appetitminderung beschreiben, die mit diesem veränderten Geschmacksempfinden zusammenhängt.</a:t>
            </a:r>
            <a:br>
              <a:rPr lang="de-DE" dirty="0"/>
            </a:b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Muskellähmung</a:t>
            </a:r>
            <a:br>
              <a:rPr lang="de-DE" b="1" dirty="0"/>
            </a:br>
            <a:r>
              <a:rPr lang="de-DE" dirty="0"/>
              <a:t>Lähmungserscheinungen treten bei Urämie nicht häufig auf. Die Patienten können jedoch Muskelzuckungen verspüren.</a:t>
            </a:r>
            <a:br>
              <a:rPr lang="de-DE" dirty="0"/>
            </a:b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Schmerzen in der Brust</a:t>
            </a:r>
            <a:br>
              <a:rPr lang="de-DE" b="1" dirty="0"/>
            </a:br>
            <a:r>
              <a:rPr lang="de-DE" dirty="0"/>
              <a:t>Schmerzen in der Brust sind ein besorgniserregendes Symptom, das bei der Entwicklung einer urämischen Perikarditis beobachtet werden kann.</a:t>
            </a:r>
            <a:br>
              <a:rPr lang="de-DE" dirty="0"/>
            </a:b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Pruritus (Juckreiz)</a:t>
            </a:r>
            <a:br>
              <a:rPr lang="de-DE" b="1" dirty="0"/>
            </a:br>
            <a:r>
              <a:rPr lang="de-DE" dirty="0"/>
              <a:t>Juckreiz wird häufig mit Urämie in Verbindung gebracht und ist vermutlich auf die Ansammlung von Giftstoffen zurückzuführen.</a:t>
            </a:r>
            <a:br>
              <a:rPr lang="de-DE" dirty="0"/>
            </a:b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Gesteigerter Appetit</a:t>
            </a:r>
            <a:br>
              <a:rPr lang="de-DE" b="1" dirty="0"/>
            </a:br>
            <a:r>
              <a:rPr lang="de-DE" dirty="0"/>
              <a:t>Häufiger kommt es bei Patienten zu einer Appetitminderung. Bei schwerer Urämie können die Patienten auch einen metallischen oder schlechten Geschmack im Mund haben, insbesondere beim Essen. </a:t>
            </a:r>
            <a:endParaRPr lang="de-DE" altLang="de-DE" b="0" dirty="0"/>
          </a:p>
        </p:txBody>
      </p:sp>
    </p:spTree>
    <p:extLst>
      <p:ext uri="{BB962C8B-B14F-4D97-AF65-F5344CB8AC3E}">
        <p14:creationId xmlns:p14="http://schemas.microsoft.com/office/powerpoint/2010/main" val="3228962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EA2E2FE4-3A47-4AB3-B579-0CA5655A37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24B06B6-86E9-4384-B313-28C2D633C64C}" type="slidenum">
              <a:rPr lang="en-US" altLang="de-DE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de-DE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507C53D1-9E70-42C1-8C6C-ECA4603B1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AA2B9E26-5CD8-49C5-B90C-DAD27C6A1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/>
          <a:lstStyle/>
          <a:p>
            <a:pPr eaLnBrk="1" hangingPunct="1">
              <a:spcBef>
                <a:spcPct val="0"/>
              </a:spcBef>
            </a:pPr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7557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DB8D53-3F33-49E4-ADBB-C41AAFBF0B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9B024-2E84-4F16-AFE3-8D50A3FC4D5F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A579A4B1-F05B-4B40-A158-34F96633C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37822CA3-C7EE-43AB-AA04-6E18D764F3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141065-C82A-4765-BCBA-5E37DE59FBE1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38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 dirty="0">
                <a:latin typeface="Arial" pitchFamily="34" charset="0"/>
                <a:ea typeface="Arial" pitchFamily="34" charset="0"/>
              </a:rPr>
              <a:t> </a:t>
            </a:r>
            <a:endParaRPr lang="en-US" altLang="en-US" dirty="0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 dirty="0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The Author(s) 2020. Published by Oxford University Press on behalf of ERA-EDTA. All rights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reserved.This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 article is published and distributed under the terms of the Oxford University Press, Standard Journals Publication Model (https://academic.oup.com/journals/pages/open_access/funder_policies/chorus/standard_publication_model)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79FE5FC4-AF21-43C3-B630-1ED6B6A8179D}" type="slidenum">
              <a:rPr lang="en-US" altLang="en-US" sz="1200"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66985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Arial" panose="020B0604020202020204" pitchFamily="34" charset="0"/>
              </a:rPr>
              <a:t>B-mode ultrasound images of (</a:t>
            </a:r>
            <a:r>
              <a:rPr lang="de-DE" altLang="de-DE" b="1">
                <a:latin typeface="Arial" panose="020B0604020202020204" pitchFamily="34" charset="0"/>
              </a:rPr>
              <a:t>A</a:t>
            </a:r>
            <a:r>
              <a:rPr lang="de-DE" altLang="de-DE">
                <a:latin typeface="Arial" panose="020B0604020202020204" pitchFamily="34" charset="0"/>
              </a:rPr>
              <a:t>) normal kidney, (</a:t>
            </a:r>
            <a:r>
              <a:rPr lang="de-DE" altLang="de-DE" b="1">
                <a:latin typeface="Arial" panose="020B0604020202020204" pitchFamily="34" charset="0"/>
              </a:rPr>
              <a:t>B</a:t>
            </a:r>
            <a:r>
              <a:rPr lang="de-DE" altLang="de-DE">
                <a:latin typeface="Arial" panose="020B0604020202020204" pitchFamily="34" charset="0"/>
              </a:rPr>
              <a:t>) enlarged and echogenic kidney with loss of differentiation between cortical, medullary and sinus fat compartments in a case with acute kidney injury, (</a:t>
            </a:r>
            <a:r>
              <a:rPr lang="de-DE" altLang="de-DE" b="1">
                <a:latin typeface="Arial" panose="020B0604020202020204" pitchFamily="34" charset="0"/>
              </a:rPr>
              <a:t>C</a:t>
            </a:r>
            <a:r>
              <a:rPr lang="de-DE" altLang="de-DE">
                <a:latin typeface="Arial" panose="020B0604020202020204" pitchFamily="34" charset="0"/>
              </a:rPr>
              <a:t>) small, slightly echogenic kidney with thin cortex in a patient with chronic kidney disease and (</a:t>
            </a:r>
            <a:r>
              <a:rPr lang="de-DE" altLang="de-DE" b="1">
                <a:latin typeface="Arial" panose="020B0604020202020204" pitchFamily="34" charset="0"/>
              </a:rPr>
              <a:t>D</a:t>
            </a:r>
            <a:r>
              <a:rPr lang="de-DE" altLang="de-DE">
                <a:latin typeface="Arial" panose="020B0604020202020204" pitchFamily="34" charset="0"/>
              </a:rPr>
              <a:t>) normal size but echogenic kidney with a single simple cyst in a patient with chronic kidney disease secondary to diabetic nephropath</a:t>
            </a:r>
          </a:p>
          <a:p>
            <a:r>
              <a:rPr lang="en-US" altLang="de-DE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Kambiz Kalantarinia</a:t>
            </a:r>
            <a:endParaRPr lang="de-DE" altLang="de-DE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de-DE" altLang="de-DE">
                <a:latin typeface="Arial" panose="020B0604020202020204" pitchFamily="34" charset="0"/>
              </a:rPr>
              <a:t>y</a:t>
            </a:r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C3F583-B46D-4E24-8EEC-BDE2954037D2}" type="slidenum">
              <a:rPr lang="de-DE" altLang="de-DE" sz="1200" smtClean="0">
                <a:cs typeface="Arial" panose="020B0604020202020204" pitchFamily="34" charset="0"/>
              </a:rPr>
              <a:pPr/>
              <a:t>23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299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4A9D22-83EF-4436-AF05-ABFB4F5E3837}" type="slidenum">
              <a:rPr lang="de-DE" altLang="de-DE"/>
              <a:pPr/>
              <a:t>29</a:t>
            </a:fld>
            <a:endParaRPr lang="de-DE" altLang="de-DE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%</a:t>
            </a:r>
            <a:endParaRPr lang="de-DE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A 690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mEq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    34%  </a:t>
            </a:r>
            <a:endParaRPr lang="de-DE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61913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B8E72-70F8-4B54-BF2E-FB00A0E1668D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461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52269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6463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04821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37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07168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38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7781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2563" y="795338"/>
            <a:ext cx="7329487" cy="5497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Serumkalium-Analysen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basieren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auf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zentralen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Laboranalysen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 3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Patienten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(2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milder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Hyperkaliämie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und 1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moderater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Hyperkaliämie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hatten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keine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zentralen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Serumkalium-Laborwerte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Baseline und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wurden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deshalb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zu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diesem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Zeitpunkt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nicht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die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Auswertung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eingeschlossen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p&lt;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0,001 (2-seitiger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-test)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für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Methode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der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kleinsten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Quadtrate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mittlere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Änderungen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von Baseline zu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Woche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52 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oder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von der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letzten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gegebenen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Dosis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Patiromer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Rahmen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der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Studie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 </a:t>
            </a:r>
            <a:r>
              <a:rPr lang="da-D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da-DK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da-D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Kalium.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01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B8E72-70F8-4B54-BF2E-FB00A0E1668D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1963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B8E72-70F8-4B54-BF2E-FB00A0E1668D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6154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B8E72-70F8-4B54-BF2E-FB00A0E1668D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653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de-DE">
                <a:latin typeface="Arial" panose="020B0604020202020204" pitchFamily="34" charset="0"/>
                <a:ea typeface="ＭＳ Ｐゴシック" panose="020B0600070205080204" pitchFamily="34" charset="-128"/>
              </a:rPr>
              <a:t>The rate of cardiovascular events increased substantially with the progressive decreases in estimated GFR in 1,120,295 ambulatory patients from the USA who had not undergone dialysis or kidney transplantation. A total of 138,291 cardiovascular events occurred between 1996 and 2000.</a:t>
            </a:r>
            <a:r>
              <a:rPr lang="en-US" altLang="de-DE" baseline="30000">
                <a:latin typeface="Arial" panose="020B0604020202020204" pitchFamily="34" charset="0"/>
                <a:ea typeface="ＭＳ Ｐゴシック" panose="020B0600070205080204" pitchFamily="34" charset="-128"/>
                <a:hlinkClick r:id="rId3"/>
              </a:rPr>
              <a:t>3</a:t>
            </a:r>
            <a:r>
              <a:rPr lang="en-US" altLang="de-DE">
                <a:latin typeface="Arial" panose="020B0604020202020204" pitchFamily="34" charset="0"/>
                <a:ea typeface="ＭＳ Ｐゴシック" panose="020B0600070205080204" pitchFamily="34" charset="-128"/>
              </a:rPr>
              <a:t> A cardiovascular event was defined as hospitalization for coronary heart disease, heart failure, ischemic stroke and peripheral arterial disease. </a:t>
            </a:r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B9A62B-5A06-443D-8844-AFAA49725206}" type="slidenum">
              <a:rPr lang="de-DE" altLang="de-DE" sz="1200" smtClean="0"/>
              <a:pPr/>
              <a:t>45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41484724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>
            <a:extLst>
              <a:ext uri="{FF2B5EF4-FFF2-40B4-BE49-F238E27FC236}">
                <a16:creationId xmlns:a16="http://schemas.microsoft.com/office/drawing/2014/main" id="{64887F85-DAB9-4601-B97B-A3E3ADF456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izenplatzhalter 2">
            <a:extLst>
              <a:ext uri="{FF2B5EF4-FFF2-40B4-BE49-F238E27FC236}">
                <a16:creationId xmlns:a16="http://schemas.microsoft.com/office/drawing/2014/main" id="{D97C723D-1B2F-408A-B11E-50578640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de-DE">
                <a:latin typeface="Arial" panose="020B0604020202020204" pitchFamily="34" charset="0"/>
                <a:ea typeface="ＭＳ Ｐゴシック" panose="020B0600070205080204" pitchFamily="34" charset="-128"/>
              </a:rPr>
              <a:t>Typical light microscopy images of arteries from a postmortem study</a:t>
            </a:r>
            <a:r>
              <a:rPr lang="en-US" altLang="de-DE" baseline="30000">
                <a:latin typeface="Arial" panose="020B0604020202020204" pitchFamily="34" charset="0"/>
                <a:ea typeface="ＭＳ Ｐゴシック" panose="020B0600070205080204" pitchFamily="34" charset="-128"/>
                <a:hlinkClick r:id="rId3"/>
              </a:rPr>
              <a:t>98</a:t>
            </a:r>
            <a:r>
              <a:rPr lang="en-US" altLang="de-DE">
                <a:latin typeface="Arial" panose="020B0604020202020204" pitchFamily="34" charset="0"/>
                <a:ea typeface="ＭＳ Ｐゴシック" panose="020B0600070205080204" pitchFamily="34" charset="-128"/>
              </a:rPr>
              <a:t> of patients with CKD: a | stages 1–2 CKD; b | stage 3a CKD; c | stage 3b CKD; and d | stages 4–5 CKD. Stenosis rates of respective arteries were (a) 36.8%, (b) 42.3%, (c) 54.2%, and (d) 58.9%. The dark purple areas (indicated by arrows) in panels b and d show focal calcifications at arterial plaque sites.</a:t>
            </a:r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7588" name="Foliennummernplatzhalter 3">
            <a:extLst>
              <a:ext uri="{FF2B5EF4-FFF2-40B4-BE49-F238E27FC236}">
                <a16:creationId xmlns:a16="http://schemas.microsoft.com/office/drawing/2014/main" id="{435A265D-385E-4B9A-A0CA-3DF37D6CA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094814-918E-4343-89C6-2A09DC74E017}" type="slidenum">
              <a:rPr lang="de-DE" altLang="de-DE" sz="1200" smtClean="0"/>
              <a:pPr/>
              <a:t>46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236502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E67895C1-271A-4D75-BDE8-C5C2ECE3D6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C6A47BA-DDAB-42C0-ACE2-1A9381E9E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/>
              <a:t>Warum ist es notwendig sich mit den kognitiven Fähigkeiten bei Patienten mit chronischer Niereninsuffizient zu beschäftigen?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de-DE" dirty="0"/>
              <a:t>Nimmt die Zahl der Betroffenen in der Bevölkerung mit zunehmendem Lebensalter zu. Nach neusten </a:t>
            </a:r>
            <a:r>
              <a:rPr lang="de-DE" dirty="0" err="1"/>
              <a:t>daten</a:t>
            </a:r>
            <a:r>
              <a:rPr lang="de-DE" dirty="0"/>
              <a:t> aus den USA leiden 1/3 aller über 60-jährigen an einer Nierenfunktionseinschränkung.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de-DE" dirty="0"/>
              <a:t>Die Zahl der Patienten die Dialysepflichtig ist oder transplantiert ist steigt ebenfalls dramatisch an. Bei diesen Patienten, die häufig zwischen 15-20 verschiedene Pharmaka am Tag zu unterschiedlichen Zeitpunkten einnehmen müssen ist ein Überblick über die </a:t>
            </a:r>
            <a:r>
              <a:rPr lang="de-DE" dirty="0" err="1"/>
              <a:t>cognitiven</a:t>
            </a:r>
            <a:r>
              <a:rPr lang="de-DE" dirty="0"/>
              <a:t> Fähigkeiten ebenfalls erforderlich. </a:t>
            </a:r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09DBC41A-8C6C-4BCE-8DBA-D83B60DF4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B8B0ED4-0521-483E-8CBA-C72AF04E606D}" type="slidenum">
              <a:rPr lang="de-DE" altLang="de-DE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de-DE" altLang="de-DE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20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48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19070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102E7-CD22-4B42-95DE-2725892CDFAA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770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50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4317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51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540838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52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423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54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31629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384E98-9855-4754-B228-4AEEA30DF3AB}" type="slidenum">
              <a:rPr lang="de-DE" altLang="de-DE" smtClean="0"/>
              <a:pPr>
                <a:defRPr/>
              </a:pPr>
              <a:t>55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134476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i="0" dirty="0"/>
              <a:t>J</a:t>
            </a:r>
            <a:r>
              <a:rPr lang="en-US" sz="1200" i="0" kern="1200" dirty="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rPr>
              <a:t>un, M., et al.: </a:t>
            </a:r>
            <a:r>
              <a:rPr lang="en-US" sz="1200" b="1" i="0" kern="1200" dirty="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rPr>
              <a:t>The association between kidney function and major bleeding in older adults with atrial fibrillation starting warfarin treatment: population based observational study. </a:t>
            </a:r>
            <a:r>
              <a:rPr lang="en-US" sz="1200" i="0" kern="1200" dirty="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rPr>
              <a:t>BMJ, 2015. </a:t>
            </a:r>
            <a:r>
              <a:rPr lang="en-US" sz="1200" b="1" i="0" kern="1200" dirty="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rPr>
              <a:t>350</a:t>
            </a:r>
            <a:r>
              <a:rPr lang="en-US" sz="1200" b="0" i="0" kern="1200" dirty="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rPr>
              <a:t>: p. h246.</a:t>
            </a:r>
            <a:endParaRPr lang="de-DE" i="0" dirty="0"/>
          </a:p>
          <a:p>
            <a:r>
              <a:rPr lang="de-DE" dirty="0"/>
              <a:t>Exzessives Blutungsrisiko in den ersten 30 Tagen ! Bei reduzierter GFR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7BCABE-C277-4822-8651-EF4068D14F68}" type="slidenum">
              <a:rPr lang="de-DE" altLang="de-DE" smtClean="0"/>
              <a:pPr>
                <a:defRPr/>
              </a:pPr>
              <a:t>56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25670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Böhm, m et al, A Am </a:t>
            </a:r>
            <a:r>
              <a:rPr lang="de-DE" dirty="0" err="1"/>
              <a:t>Coll</a:t>
            </a:r>
            <a:r>
              <a:rPr lang="de-DE" dirty="0"/>
              <a:t> </a:t>
            </a:r>
            <a:r>
              <a:rPr lang="de-DE" dirty="0" err="1"/>
              <a:t>Cardiol</a:t>
            </a:r>
            <a:r>
              <a:rPr lang="de-DE" dirty="0"/>
              <a:t> 2015, 65:2481-93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7BCABE-C277-4822-8651-EF4068D14F68}" type="slidenum">
              <a:rPr lang="de-DE" altLang="de-DE" smtClean="0"/>
              <a:pPr>
                <a:defRPr/>
              </a:pPr>
              <a:t>57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75764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4A9D22-83EF-4436-AF05-ABFB4F5E3837}" type="slidenum">
              <a:rPr lang="de-DE" altLang="de-DE"/>
              <a:pPr/>
              <a:t>58</a:t>
            </a:fld>
            <a:endParaRPr lang="de-DE" altLang="de-DE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95226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7DB0A9-B9BA-4B7D-A37F-757FBD5762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A4E82B-B3DE-47C7-A1F9-15711B026D2F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8980F9ED-C59D-4632-ADAD-9AE5B1839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E6A235CD-EEEE-4AB2-98AA-FD40B7252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42839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4A9D22-83EF-4436-AF05-ABFB4F5E3837}" type="slidenum">
              <a:rPr lang="de-DE" altLang="de-DE"/>
              <a:pPr/>
              <a:t>59</a:t>
            </a:fld>
            <a:endParaRPr lang="de-DE" altLang="de-DE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86096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4A9D22-83EF-4436-AF05-ABFB4F5E3837}" type="slidenum">
              <a:rPr lang="de-DE" altLang="de-DE"/>
              <a:pPr/>
              <a:t>60</a:t>
            </a:fld>
            <a:endParaRPr lang="de-DE" altLang="de-DE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173637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4A9D22-83EF-4436-AF05-ABFB4F5E3837}" type="slidenum">
              <a:rPr lang="de-DE" altLang="de-DE"/>
              <a:pPr/>
              <a:t>64</a:t>
            </a:fld>
            <a:endParaRPr lang="de-DE" altLang="de-DE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77129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SegoeUI-Bold"/>
              </a:rPr>
              <a:t>Fig. 1. A </a:t>
            </a:r>
            <a:r>
              <a:rPr lang="en-US" sz="1800" b="0" i="0" u="none" strike="noStrike" baseline="0" dirty="0">
                <a:latin typeface="Cambria" panose="02040503050406030204" pitchFamily="18" charset="0"/>
              </a:rPr>
              <a:t>Changes of urinary sodium excretion fraction in response to furosemide administration. A shift of</a:t>
            </a:r>
          </a:p>
          <a:p>
            <a:pPr algn="l"/>
            <a:r>
              <a:rPr lang="en-US" sz="1800" b="0" i="0" u="none" strike="noStrike" baseline="0" dirty="0">
                <a:latin typeface="Cambria" panose="02040503050406030204" pitchFamily="18" charset="0"/>
              </a:rPr>
              <a:t>the dose-response curve is evident in CHF patients. </a:t>
            </a:r>
            <a:r>
              <a:rPr lang="en-US" sz="1800" b="1" i="0" u="none" strike="noStrike" baseline="0" dirty="0">
                <a:latin typeface="SegoeUI-Bold"/>
              </a:rPr>
              <a:t>B </a:t>
            </a:r>
            <a:r>
              <a:rPr lang="en-US" sz="1800" b="0" i="0" u="none" strike="noStrike" baseline="0" dirty="0">
                <a:latin typeface="Cambria" panose="02040503050406030204" pitchFamily="18" charset="0"/>
              </a:rPr>
              <a:t>Relationship between serum chloride and the probability</a:t>
            </a:r>
          </a:p>
          <a:p>
            <a:pPr algn="l"/>
            <a:r>
              <a:rPr lang="de-DE" sz="1800" b="0" i="0" u="none" strike="noStrike" baseline="0" dirty="0">
                <a:latin typeface="Cambria" panose="02040503050406030204" pitchFamily="18" charset="0"/>
              </a:rPr>
              <a:t>of </a:t>
            </a:r>
            <a:r>
              <a:rPr lang="de-DE" sz="1800" b="0" i="0" u="none" strike="noStrike" baseline="0" dirty="0" err="1">
                <a:latin typeface="Cambria" panose="02040503050406030204" pitchFamily="18" charset="0"/>
              </a:rPr>
              <a:t>developing</a:t>
            </a:r>
            <a:r>
              <a:rPr lang="de-DE" sz="1800" b="0" i="0" u="none" strike="noStrike" baseline="0" dirty="0">
                <a:latin typeface="Cambria" panose="02040503050406030204" pitchFamily="18" charset="0"/>
              </a:rPr>
              <a:t> </a:t>
            </a:r>
            <a:r>
              <a:rPr lang="de-DE" sz="1800" b="0" i="0" u="none" strike="noStrike" baseline="0" dirty="0" err="1">
                <a:latin typeface="Cambria" panose="02040503050406030204" pitchFamily="18" charset="0"/>
              </a:rPr>
              <a:t>diuretic</a:t>
            </a:r>
            <a:r>
              <a:rPr lang="de-DE" sz="1800" b="0" i="0" u="none" strike="noStrike" baseline="0" dirty="0">
                <a:latin typeface="Cambria" panose="02040503050406030204" pitchFamily="18" charset="0"/>
              </a:rPr>
              <a:t> </a:t>
            </a:r>
            <a:r>
              <a:rPr lang="de-DE" sz="1800" b="0" i="0" u="none" strike="noStrike" baseline="0" dirty="0" err="1">
                <a:latin typeface="Cambria" panose="02040503050406030204" pitchFamily="18" charset="0"/>
              </a:rPr>
              <a:t>resistance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66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2417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67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482770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68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03161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9E0DB-0DAF-4E58-B1CD-6D61344396F4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081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73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41675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Nur 23 % sehen eine Unterdosierung bei der antibiotischen Therapie als das größere Problem an, während mit 51 % signifikant mehr Antwortende (</a:t>
            </a:r>
            <a:r>
              <a:rPr lang="de-DE" i="1" dirty="0"/>
              <a:t>p = 0,02) die Gefahr </a:t>
            </a:r>
            <a:r>
              <a:rPr lang="de-DE" dirty="0"/>
              <a:t>der Überdosierung als schwerwiegender einschätzten</a:t>
            </a:r>
          </a:p>
          <a:p>
            <a:endParaRPr lang="de-DE" dirty="0"/>
          </a:p>
          <a:p>
            <a:r>
              <a:rPr lang="de-DE" dirty="0"/>
              <a:t>Zur </a:t>
            </a:r>
            <a:r>
              <a:rPr lang="de-DE" dirty="0" err="1"/>
              <a:t>Dosisanpassung</a:t>
            </a:r>
            <a:r>
              <a:rPr lang="de-DE" dirty="0"/>
              <a:t> würden 49 % der Befragten das Intervall verlängern, während 53 % eine </a:t>
            </a:r>
            <a:r>
              <a:rPr lang="de-DE" dirty="0" err="1"/>
              <a:t>Dosisreduktion</a:t>
            </a:r>
            <a:r>
              <a:rPr lang="de-DE" dirty="0"/>
              <a:t> vornehmen.</a:t>
            </a:r>
            <a:r>
              <a:rPr lang="de-DE" baseline="0" dirty="0"/>
              <a:t> </a:t>
            </a:r>
            <a:r>
              <a:rPr lang="de-DE" dirty="0"/>
              <a:t>Genau betrachtet wäre diese Entscheidung aber von der </a:t>
            </a:r>
            <a:r>
              <a:rPr lang="de-DE" dirty="0" err="1"/>
              <a:t>Pharmakodynamik</a:t>
            </a:r>
            <a:r>
              <a:rPr lang="de-DE" dirty="0"/>
              <a:t> des verabreichten Medikamentes abhängig.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9E0DB-0DAF-4E58-B1CD-6D61344396F4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203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Pharmakokinetik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undPharmakodynamik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vonAntibiotika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. </a:t>
            </a:r>
            <a:r>
              <a:rPr lang="de-DE" sz="1200" b="0" i="1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AUC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Fläche unter der Plasmaspiegelkurve,</a:t>
            </a:r>
          </a:p>
          <a:p>
            <a:r>
              <a:rPr lang="de-DE" sz="1200" b="0" i="1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max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maximal erreichbare Plasmakonzentration, </a:t>
            </a:r>
            <a:r>
              <a:rPr lang="de-DE" sz="1200" b="0" i="1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MHK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minimale Hemmkonzentration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75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51787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205C90-0DC2-43CC-B2B4-57F143C33A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6BA4DF-A7FC-4ED2-843B-508DAF8226A2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338946" name="Rectangle 2">
            <a:extLst>
              <a:ext uri="{FF2B5EF4-FFF2-40B4-BE49-F238E27FC236}">
                <a16:creationId xmlns:a16="http://schemas.microsoft.com/office/drawing/2014/main" id="{C50D21E3-39AD-4A7D-9F95-A9560C021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CF772C67-934A-4B32-B8C6-5A0434B59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252583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9E0DB-0DAF-4E58-B1CD-6D61344396F4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7823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4A9D22-83EF-4436-AF05-ABFB4F5E3837}" type="slidenum">
              <a:rPr lang="de-DE" altLang="de-DE"/>
              <a:pPr/>
              <a:t>80</a:t>
            </a:fld>
            <a:endParaRPr lang="de-DE" altLang="de-DE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405167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81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3004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sz="1800" b="0" i="0" u="none" strike="noStrike" baseline="0" dirty="0">
              <a:solidFill>
                <a:srgbClr val="000000"/>
              </a:solidFill>
              <a:latin typeface="Myriad Pro SemiCond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Myriad Pro SemiCond"/>
              </a:rPr>
              <a:t> </a:t>
            </a:r>
            <a:r>
              <a:rPr lang="de-DE" sz="1800" b="0" i="0" u="none" strike="noStrike" baseline="0" dirty="0">
                <a:latin typeface="Myriad Pro Light SemiCond"/>
              </a:rPr>
              <a:t>P.A. </a:t>
            </a:r>
            <a:r>
              <a:rPr lang="de-DE" sz="1800" b="0" i="0" u="none" strike="noStrike" baseline="0" dirty="0" err="1">
                <a:latin typeface="Myriad Pro Light SemiCond"/>
              </a:rPr>
              <a:t>Thürmann</a:t>
            </a:r>
            <a:r>
              <a:rPr lang="de-DE" sz="1800" b="0" i="0" u="none" strike="noStrike" baseline="0" dirty="0">
                <a:latin typeface="Myriad Pro Light SemiCond"/>
              </a:rPr>
              <a:t>, S. Schmiedl</a:t>
            </a:r>
            <a:r>
              <a:rPr lang="de-DE" sz="1800" b="0" i="0" u="none" strike="noStrike" baseline="0" dirty="0">
                <a:solidFill>
                  <a:schemeClr val="tx1"/>
                </a:solidFill>
                <a:latin typeface="Myriad Pro Light SemiCond"/>
              </a:rPr>
              <a:t>: </a:t>
            </a:r>
            <a:r>
              <a:rPr lang="de-DE" sz="1800" b="1" i="0" u="none" strike="noStrike" baseline="0" dirty="0">
                <a:solidFill>
                  <a:srgbClr val="005BA8"/>
                </a:solidFill>
                <a:latin typeface="Myriad Pro SemiCond"/>
              </a:rPr>
              <a:t>Pharmakotherapie alter Patienten</a:t>
            </a:r>
            <a:endParaRPr lang="de-DE" sz="1800" b="0" i="0" u="none" strike="noStrike" baseline="0" dirty="0">
              <a:solidFill>
                <a:srgbClr val="000000"/>
              </a:solidFill>
              <a:latin typeface="Myriad Pro SemiCond"/>
            </a:endParaRPr>
          </a:p>
          <a:p>
            <a:r>
              <a:rPr lang="sv-SE" sz="1800" b="0" i="0" u="none" strike="noStrike" baseline="0" dirty="0">
                <a:latin typeface="Myriad Pro SemiCond"/>
              </a:rPr>
              <a:t>Med </a:t>
            </a:r>
            <a:r>
              <a:rPr lang="sv-SE" sz="1800" b="0" i="0" u="none" strike="noStrike" baseline="0" dirty="0" err="1">
                <a:latin typeface="Myriad Pro SemiCond"/>
              </a:rPr>
              <a:t>Klin</a:t>
            </a:r>
            <a:r>
              <a:rPr lang="sv-SE" sz="1800" b="0" i="0" u="none" strike="noStrike" baseline="0" dirty="0">
                <a:latin typeface="Myriad Pro SemiCond"/>
              </a:rPr>
              <a:t> Intensivmed 2011 · 106:16–23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82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164668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83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54761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84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55597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86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839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Nauta</a:t>
            </a:r>
            <a:r>
              <a:rPr lang="en-US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, S. T., et al. (2013). "Decline in 20-year mortality after myocardial infarction in patients with chronic kidney disease: evolution from the </a:t>
            </a:r>
            <a:r>
              <a:rPr lang="en-US" sz="1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prethrombolysis</a:t>
            </a:r>
            <a:r>
              <a:rPr lang="en-US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to the percutaneous coronary intervention era." </a:t>
            </a:r>
            <a:r>
              <a:rPr lang="en-US" sz="1200" u="sng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Kidney </a:t>
            </a:r>
            <a:r>
              <a:rPr lang="en-US" sz="1200" u="sng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Int</a:t>
            </a:r>
            <a:r>
              <a:rPr lang="en-US" sz="1200" u="sng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1200" b="1" u="sng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84</a:t>
            </a:r>
            <a:r>
              <a:rPr lang="en-US" sz="1200" b="0" u="sng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(2): 353-358.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87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02280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Figure 2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The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cumulative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incidence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of end-stage renal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disease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(ESRD),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cardiovascular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death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, and non-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cardiovascular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death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during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follow-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up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J Gen Intern Med. 2011 Apr; 26(4): 379–385.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88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19002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89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0128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AAED1F-2C96-43F8-954D-C16623F594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137877-D12B-4355-A613-B221480272D8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1AB73249-8B11-4DB0-86C4-11D8C4757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0AF691DD-F555-4EA2-A852-3DFA8667EC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358069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91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976328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Figure 2.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Changes in systolic BP (top) and pulse pressure (bottom) with age in studies of over 1 million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individualscollectively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. See reference 5 for individual reports. Originally published in </a:t>
            </a:r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Current Hypertension Reports.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Adapted by O’Rourke and Seward in reference 5. Figure above has been adapted from reference 5 with kind permission from 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Springer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ScienceBusiness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Media: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O’Rourke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MF,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Isolated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systolic hypertension, pulse pressure, and arterial stiffness as risk factors for cardiovascular disease. </a:t>
            </a:r>
            <a:r>
              <a:rPr lang="en-US" sz="1800" b="0" i="1" u="none" strike="noStrike" baseline="0" dirty="0" err="1">
                <a:latin typeface="Times New Roman" panose="02020603050405020304" pitchFamily="18" charset="0"/>
              </a:rPr>
              <a:t>Curr</a:t>
            </a:r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1" u="none" strike="noStrike" baseline="0" dirty="0" err="1">
                <a:latin typeface="Times New Roman" panose="02020603050405020304" pitchFamily="18" charset="0"/>
              </a:rPr>
              <a:t>Hypertens</a:t>
            </a:r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de-DE" sz="1800" b="0" i="1" u="none" strike="noStrike" baseline="0" dirty="0">
                <a:latin typeface="Times New Roman" panose="02020603050405020304" pitchFamily="18" charset="0"/>
              </a:rPr>
              <a:t>Rep 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1: 204–211, 1999.</a:t>
            </a:r>
          </a:p>
          <a:p>
            <a:pPr algn="l"/>
            <a:endParaRPr lang="de-DE" sz="1800" b="0" i="0" u="none" strike="noStrike" baseline="0" dirty="0">
              <a:latin typeface="Times New Roman" panose="02020603050405020304" pitchFamily="18" charset="0"/>
            </a:endParaRPr>
          </a:p>
          <a:p>
            <a:pPr algn="l"/>
            <a:endParaRPr lang="de-DE" sz="1800" b="0" i="0" u="none" strike="noStrike" baseline="0" dirty="0">
              <a:latin typeface="Times New Roman" panose="02020603050405020304" pitchFamily="18" charset="0"/>
            </a:endParaRPr>
          </a:p>
          <a:p>
            <a:pPr algn="l"/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Figure 1.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Prevalence of high BP in adults aged 20 years by age and gender in the United States (NHANES 2005 to 2006). Hypertension is defined as systolic BP 140 mmHg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or diastolic BP 90 mmHg, taking antihypertensive medication, or being told twice by a physician or other professional that one has hypertension. Reprinted with permission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from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reference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4 (Lloyd-Jones D, Adams R,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Caranethon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M,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DeSimone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G, Ferguson TB,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Flegal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K, Ho EM, Howard V,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Kissela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B, Kittner S,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Lackland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D,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Lisabeth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L, Marelli A, McDermott M,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Meigs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J,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Mozaffarian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D, </a:t>
            </a:r>
            <a:r>
              <a:rPr lang="de-DE" sz="1800" b="0" i="0" u="none" strike="noStrike" baseline="0" dirty="0" err="1">
                <a:latin typeface="Times New Roman" panose="02020603050405020304" pitchFamily="18" charset="0"/>
              </a:rPr>
              <a:t>Nichol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G,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O’Donnell C, Roger V, Thom WT,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Wassertheil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-Smoller S, Wong N, Wylie-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Rosett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J, Hong Y: Heart disease and stroke </a:t>
            </a:r>
            <a:r>
              <a:rPr lang="it-IT" sz="1800" b="0" i="0" u="none" strike="noStrike" baseline="0" dirty="0" err="1">
                <a:latin typeface="Times New Roman" panose="02020603050405020304" pitchFamily="18" charset="0"/>
              </a:rPr>
              <a:t>statistics</a:t>
            </a:r>
            <a:r>
              <a:rPr lang="it-IT" sz="1800" b="0" i="0" u="none" strike="noStrike" baseline="0" dirty="0">
                <a:latin typeface="Times New Roman" panose="02020603050405020304" pitchFamily="18" charset="0"/>
              </a:rPr>
              <a:t>: 2009 Update. </a:t>
            </a:r>
            <a:r>
              <a:rPr lang="it-IT" sz="1800" b="0" i="1" u="none" strike="noStrike" baseline="0" dirty="0" err="1">
                <a:latin typeface="Times New Roman" panose="02020603050405020304" pitchFamily="18" charset="0"/>
              </a:rPr>
              <a:t>Circulation</a:t>
            </a:r>
            <a:r>
              <a:rPr lang="it-IT" sz="1800" b="0" i="1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baseline="0" dirty="0">
                <a:latin typeface="Times New Roman" panose="02020603050405020304" pitchFamily="18" charset="0"/>
              </a:rPr>
              <a:t>119: e21–e181, 2009).</a:t>
            </a:r>
            <a:endParaRPr lang="de-DE" sz="1800" b="0" i="0" u="none" strike="noStrike" baseline="0" dirty="0">
              <a:latin typeface="Times New Roman" panose="02020603050405020304" pitchFamily="18" charset="0"/>
            </a:endParaRPr>
          </a:p>
          <a:p>
            <a:pPr algn="l"/>
            <a:endParaRPr lang="de-DE" sz="1800" b="0" i="0" u="none" strike="noStrike" baseline="0" dirty="0">
              <a:latin typeface="Times New Roman" panose="02020603050405020304" pitchFamily="18" charset="0"/>
            </a:endParaRPr>
          </a:p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94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09703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5AA2F-4E93-4509-85C8-CCA704B7FAFC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8616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592F014-CEE0-453A-8F7D-3D61421BC3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5D5416-3668-496A-B4DF-EF0B2D52C741}" type="slidenum">
              <a:rPr lang="de-DE" altLang="de-DE" sz="1200" smtClean="0"/>
              <a:pPr/>
              <a:t>10</a:t>
            </a:fld>
            <a:endParaRPr lang="de-DE" altLang="de-DE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E3452AAB-0F4F-46F8-B30A-0F368EEE63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640FF8AC-D186-4E60-BBB1-8D5C19C1B0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3494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3B6B01-5A5E-4482-BB53-9647A89492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BC4952-10F7-4CD7-BC8E-831A81B28746}" type="slidenum">
              <a:rPr lang="de-DE" altLang="de-DE"/>
              <a:pPr/>
              <a:t>12</a:t>
            </a:fld>
            <a:endParaRPr lang="de-DE" altLang="de-DE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015AD1F0-90D0-4887-8D70-93E888BE5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937C1408-A0A3-469F-B330-A53761579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3200" y="2286000"/>
            <a:ext cx="6476400" cy="1144800"/>
          </a:xfrm>
        </p:spPr>
        <p:txBody>
          <a:bodyPr/>
          <a:lstStyle>
            <a:lvl1pPr algn="l">
              <a:defRPr sz="3000"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63200" y="3582000"/>
            <a:ext cx="6476400" cy="2059200"/>
          </a:xfrm>
        </p:spPr>
        <p:txBody>
          <a:bodyPr/>
          <a:lstStyle>
            <a:lvl1pPr marL="0" indent="0" algn="l"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8473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731"/>
            <a:ext cx="8229600" cy="4441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25450"/>
            <a:ext cx="6108853" cy="6127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7789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1CBE2-A6FD-4513-AC06-C5A68984C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-6350"/>
            <a:ext cx="7272338" cy="9144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11ACBC-4128-4477-A9D7-6E161799F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2AC092-CD50-4280-A3E0-95416A628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125538"/>
            <a:ext cx="4038600" cy="500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64EB48-0024-47E8-9187-9CF2662D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2B2CA3-67C0-4CA8-AEC3-898BE5C1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A3A1553-965D-4DE9-807B-487DEFD2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AE09C-D82E-4311-9E14-D5A25353ED7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6626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79429" y="1233503"/>
            <a:ext cx="3921136" cy="4859337"/>
          </a:xfrm>
        </p:spPr>
        <p:txBody>
          <a:bodyPr/>
          <a:lstStyle>
            <a:lvl1pPr>
              <a:spcBef>
                <a:spcPts val="525"/>
              </a:spcBef>
              <a:spcAft>
                <a:spcPts val="525"/>
              </a:spcAft>
              <a:defRPr sz="1425">
                <a:solidFill>
                  <a:schemeClr val="accent1"/>
                </a:solidFill>
              </a:defRPr>
            </a:lvl1pPr>
            <a:lvl2pPr marL="0" indent="0">
              <a:buNone/>
              <a:defRPr sz="1125" b="0">
                <a:solidFill>
                  <a:schemeClr val="tx1"/>
                </a:solidFill>
              </a:defRPr>
            </a:lvl2pPr>
            <a:lvl3pPr marL="130966" indent="-130966">
              <a:buFont typeface="Arial" panose="020B0604020202020204" pitchFamily="34" charset="0"/>
              <a:buChar char="●"/>
              <a:defRPr sz="1125">
                <a:solidFill>
                  <a:schemeClr val="tx1"/>
                </a:solidFill>
              </a:defRPr>
            </a:lvl3pPr>
            <a:lvl4pPr marL="271457" indent="-123822">
              <a:buFont typeface="Arial" panose="020B0604020202020204" pitchFamily="34" charset="0"/>
              <a:buChar char="−"/>
              <a:defRPr sz="900">
                <a:solidFill>
                  <a:schemeClr val="tx1"/>
                </a:solidFill>
              </a:defRPr>
            </a:lvl4pPr>
            <a:lvl5pPr marL="402421" indent="-130966">
              <a:buFont typeface="Arial" panose="020B0604020202020204" pitchFamily="34" charset="0"/>
              <a:buChar char="●"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646604" y="1233503"/>
            <a:ext cx="3921136" cy="4859337"/>
          </a:xfrm>
        </p:spPr>
        <p:txBody>
          <a:bodyPr/>
          <a:lstStyle>
            <a:lvl1pPr>
              <a:spcBef>
                <a:spcPts val="525"/>
              </a:spcBef>
              <a:spcAft>
                <a:spcPts val="525"/>
              </a:spcAft>
              <a:defRPr sz="1425">
                <a:solidFill>
                  <a:schemeClr val="accent1"/>
                </a:solidFill>
              </a:defRPr>
            </a:lvl1pPr>
            <a:lvl2pPr marL="0" indent="0">
              <a:buNone/>
              <a:defRPr sz="1125" b="0">
                <a:solidFill>
                  <a:schemeClr val="tx1"/>
                </a:solidFill>
              </a:defRPr>
            </a:lvl2pPr>
            <a:lvl3pPr marL="130966" indent="-130966">
              <a:buFont typeface="Arial" panose="020B0604020202020204" pitchFamily="34" charset="0"/>
              <a:buChar char="●"/>
              <a:defRPr sz="1125">
                <a:solidFill>
                  <a:schemeClr val="tx1"/>
                </a:solidFill>
              </a:defRPr>
            </a:lvl3pPr>
            <a:lvl4pPr marL="271457" indent="-123822">
              <a:buFont typeface="Arial" panose="020B0604020202020204" pitchFamily="34" charset="0"/>
              <a:buChar char="−"/>
              <a:defRPr sz="900">
                <a:solidFill>
                  <a:schemeClr val="tx1"/>
                </a:solidFill>
              </a:defRPr>
            </a:lvl4pPr>
            <a:lvl5pPr marL="402421" indent="-130966">
              <a:buFont typeface="Arial" panose="020B0604020202020204" pitchFamily="34" charset="0"/>
              <a:buChar char="●"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91438" tIns="45719" rIns="91438" bIns="45719"/>
          <a:lstStyle/>
          <a:p>
            <a:pPr defTabSz="685783"/>
            <a:endParaRPr lang="en-GB" sz="1425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2764-5882-4199-92D8-E6BC67C3D71F}" type="slidenum">
              <a:rPr lang="en-GB" smtClean="0">
                <a:solidFill>
                  <a:srgbClr val="636363"/>
                </a:solidFill>
              </a:rPr>
              <a:pPr/>
              <a:t>‹Nr.›</a:t>
            </a:fld>
            <a:endParaRPr lang="en-GB" dirty="0">
              <a:solidFill>
                <a:srgbClr val="6363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94" y="236538"/>
            <a:ext cx="755917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127653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3200" y="2286000"/>
            <a:ext cx="6476400" cy="1144800"/>
          </a:xfrm>
        </p:spPr>
        <p:txBody>
          <a:bodyPr/>
          <a:lstStyle>
            <a:lvl1pPr>
              <a:defRPr sz="3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3200" y="3582000"/>
            <a:ext cx="6476400" cy="20592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5508698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55576" y="1563216"/>
            <a:ext cx="3162300" cy="381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76056" y="1563216"/>
            <a:ext cx="3162300" cy="381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895094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369688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8324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0430444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619750" y="1066800"/>
            <a:ext cx="1619250" cy="51054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62000" y="1066800"/>
            <a:ext cx="4705350" cy="5105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1679909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539750" y="476250"/>
            <a:ext cx="7920038" cy="64928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900113" y="1700213"/>
            <a:ext cx="3740150" cy="2011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92663" y="1700213"/>
            <a:ext cx="3740150" cy="2011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900113" y="3863975"/>
            <a:ext cx="3740150" cy="2012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92663" y="3863975"/>
            <a:ext cx="3740150" cy="2012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021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94" y="236538"/>
            <a:ext cx="755917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4856" y="1439862"/>
            <a:ext cx="755362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die Formate des Vorlagentextes zu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</p:txBody>
      </p:sp>
      <p:pic>
        <p:nvPicPr>
          <p:cNvPr id="1036" name="Picture 12" descr="C:\Dokumente und Einstellungen\c.otto.AGENTUR\Desktop\Klinikum-HP\ppt\Arbeitsmaterialien\Balken_Blau.t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2344738"/>
            <a:ext cx="96837" cy="171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 flipH="1">
            <a:off x="762000" y="922338"/>
            <a:ext cx="8050213" cy="0"/>
          </a:xfrm>
          <a:prstGeom prst="line">
            <a:avLst/>
          </a:prstGeom>
          <a:noFill/>
          <a:ln w="12700">
            <a:solidFill>
              <a:srgbClr val="0079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 flipV="1">
            <a:off x="7632700" y="6426200"/>
            <a:ext cx="0" cy="431800"/>
          </a:xfrm>
          <a:prstGeom prst="line">
            <a:avLst/>
          </a:prstGeom>
          <a:noFill/>
          <a:ln w="9525">
            <a:solidFill>
              <a:srgbClr val="0079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762000" y="23622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endParaRPr lang="de-DE" altLang="de-DE" sz="2400">
              <a:latin typeface="Times New Roman" panose="02020603050405020304" pitchFamily="18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8830EF6-67CB-4BC0-8554-61A9FF28863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733256"/>
            <a:ext cx="1231035" cy="110333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A07C474-173D-4F9B-39A8-55C59CEFCBC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5971153"/>
            <a:ext cx="857256" cy="8810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5" r:id="rId12"/>
  </p:sldLayoutIdLst>
  <p:transition spd="slow">
    <p:push dir="u"/>
  </p:transition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79413" indent="-185738" algn="l" rtl="0" eaLnBrk="1" fontAlgn="base" hangingPunct="1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58825" indent="-185738" algn="l" rtl="0" eaLnBrk="1" fontAlgn="base" hangingPunct="1">
        <a:spcBef>
          <a:spcPct val="20000"/>
        </a:spcBef>
        <a:spcAft>
          <a:spcPct val="0"/>
        </a:spcAft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9838" indent="-195263" algn="l" rtl="0" eaLnBrk="1" fontAlgn="base" hangingPunct="1">
        <a:spcBef>
          <a:spcPct val="20000"/>
        </a:spcBef>
        <a:spcAft>
          <a:spcPct val="0"/>
        </a:spcAft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1304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ndt/gfaa15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lww.com/cjasn/pages/currenttoc.asp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nephsim.com/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9D226FEB-9CE9-4392-84F0-2B5712FD7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6" y="814179"/>
            <a:ext cx="91440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rgbClr val="000000"/>
                </a:solidFill>
              </a:rPr>
              <a:t>Medikamentöse Therapie </a:t>
            </a:r>
            <a:br>
              <a:rPr lang="de-DE" altLang="de-DE" dirty="0">
                <a:solidFill>
                  <a:srgbClr val="000000"/>
                </a:solidFill>
              </a:rPr>
            </a:br>
            <a:r>
              <a:rPr lang="de-DE" altLang="de-DE" dirty="0">
                <a:solidFill>
                  <a:srgbClr val="000000"/>
                </a:solidFill>
              </a:rPr>
              <a:t>bei Niereninsuffizienz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88D933F-3A19-4200-A14E-B31645BF8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9" y="2233169"/>
            <a:ext cx="1802378" cy="174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8A4E9F0-228E-49B6-B938-6D135494F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957068"/>
            <a:ext cx="1663015" cy="292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4898BE01-51EF-4DA7-AB16-995DD483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56" y="4041282"/>
            <a:ext cx="2325192" cy="163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153466D-0149-46DF-BF68-ED236AD7E5E4}"/>
              </a:ext>
            </a:extLst>
          </p:cNvPr>
          <p:cNvSpPr txBox="1"/>
          <p:nvPr/>
        </p:nvSpPr>
        <p:spPr>
          <a:xfrm>
            <a:off x="2513606" y="2515887"/>
            <a:ext cx="4708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Fallstricke und Optimierungsmöglichkeiten</a:t>
            </a:r>
          </a:p>
        </p:txBody>
      </p:sp>
      <p:pic>
        <p:nvPicPr>
          <p:cNvPr id="3" name="Picture 2" descr="Hann. MÃ¼nden">
            <a:extLst>
              <a:ext uri="{FF2B5EF4-FFF2-40B4-BE49-F238E27FC236}">
                <a16:creationId xmlns:a16="http://schemas.microsoft.com/office/drawing/2014/main" id="{F87834B8-DA3B-40A2-6FB1-5692383D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06" y="4221088"/>
            <a:ext cx="4442398" cy="222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54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5">
            <a:extLst>
              <a:ext uri="{FF2B5EF4-FFF2-40B4-BE49-F238E27FC236}">
                <a16:creationId xmlns:a16="http://schemas.microsoft.com/office/drawing/2014/main" id="{D8A8A841-82E7-480D-92C0-57AA24ACA2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4856" y="1340768"/>
            <a:ext cx="7553624" cy="3810000"/>
          </a:xfrm>
          <a:noFill/>
        </p:spPr>
        <p:txBody>
          <a:bodyPr/>
          <a:lstStyle/>
          <a:p>
            <a:pPr marL="457200" indent="-457200">
              <a:lnSpc>
                <a:spcPct val="150000"/>
              </a:lnSpc>
              <a:spcBef>
                <a:spcPct val="35000"/>
              </a:spcBef>
              <a:buFont typeface="+mj-lt"/>
              <a:buAutoNum type="arabicPeriod"/>
            </a:pPr>
            <a:r>
              <a:rPr lang="de-DE" altLang="de-DE" sz="2000" b="1" dirty="0">
                <a:highlight>
                  <a:srgbClr val="00FF00"/>
                </a:highlight>
                <a:ea typeface="ＭＳ Ｐゴシック" panose="020B0600070205080204" pitchFamily="34" charset="-128"/>
              </a:rPr>
              <a:t>Blutdruckeinstellung (mit RAAS Blockade)</a:t>
            </a:r>
          </a:p>
          <a:p>
            <a:pPr marL="457200" indent="-457200">
              <a:lnSpc>
                <a:spcPct val="150000"/>
              </a:lnSpc>
              <a:spcBef>
                <a:spcPct val="35000"/>
              </a:spcBef>
              <a:buFont typeface="+mj-lt"/>
              <a:buAutoNum type="arabicPeriod"/>
            </a:pPr>
            <a:r>
              <a:rPr lang="de-DE" altLang="de-DE" sz="2000" dirty="0">
                <a:ea typeface="ＭＳ Ｐゴシック" panose="020B0600070205080204" pitchFamily="34" charset="-128"/>
              </a:rPr>
              <a:t>Behandlung prädisponierender Faktoren</a:t>
            </a:r>
          </a:p>
          <a:p>
            <a:pPr marL="1697038" lvl="3" indent="-457200">
              <a:lnSpc>
                <a:spcPct val="150000"/>
              </a:lnSpc>
              <a:spcBef>
                <a:spcPct val="35000"/>
              </a:spcBef>
            </a:pPr>
            <a:r>
              <a:rPr lang="de-DE" altLang="de-DE" sz="1600" dirty="0">
                <a:ea typeface="ＭＳ Ｐゴシック" panose="020B0600070205080204" pitchFamily="34" charset="-128"/>
              </a:rPr>
              <a:t>(Harnaufstau/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Abflußprobleme</a:t>
            </a:r>
            <a:r>
              <a:rPr lang="de-DE" altLang="de-DE" sz="1600" dirty="0">
                <a:ea typeface="ＭＳ Ｐゴシック" panose="020B0600070205080204" pitchFamily="34" charset="-128"/>
              </a:rPr>
              <a:t>)</a:t>
            </a:r>
          </a:p>
          <a:p>
            <a:pPr marL="1697038" lvl="3" indent="-457200">
              <a:lnSpc>
                <a:spcPct val="150000"/>
              </a:lnSpc>
              <a:spcBef>
                <a:spcPct val="35000"/>
              </a:spcBef>
            </a:pPr>
            <a:r>
              <a:rPr lang="de-DE" altLang="de-DE" sz="1600" dirty="0">
                <a:ea typeface="ＭＳ Ｐゴシック" panose="020B0600070205080204" pitchFamily="34" charset="-128"/>
              </a:rPr>
              <a:t>Konsequente Behandlung von Harnwegsinfekten</a:t>
            </a:r>
          </a:p>
          <a:p>
            <a:pPr marL="457200" indent="-457200">
              <a:lnSpc>
                <a:spcPct val="150000"/>
              </a:lnSpc>
              <a:spcBef>
                <a:spcPct val="35000"/>
              </a:spcBef>
              <a:buFont typeface="+mj-lt"/>
              <a:buAutoNum type="arabicPeriod"/>
            </a:pPr>
            <a:r>
              <a:rPr lang="de-DE" altLang="de-DE" sz="2000" dirty="0">
                <a:highlight>
                  <a:srgbClr val="00FF00"/>
                </a:highlight>
                <a:ea typeface="ＭＳ Ｐゴシック" panose="020B0600070205080204" pitchFamily="34" charset="-128"/>
              </a:rPr>
              <a:t>Vermeidung nephrotoxischer Substanzen</a:t>
            </a:r>
          </a:p>
          <a:p>
            <a:pPr marL="1697038" lvl="3" indent="-457200">
              <a:lnSpc>
                <a:spcPct val="150000"/>
              </a:lnSpc>
              <a:spcBef>
                <a:spcPct val="35000"/>
              </a:spcBef>
            </a:pPr>
            <a:r>
              <a:rPr lang="de-DE" altLang="de-DE" sz="1600" dirty="0">
                <a:highlight>
                  <a:srgbClr val="00FF00"/>
                </a:highlight>
                <a:ea typeface="ＭＳ Ｐゴシック" panose="020B0600070205080204" pitchFamily="34" charset="-128"/>
              </a:rPr>
              <a:t>Aufhören zu rauchen !</a:t>
            </a:r>
          </a:p>
          <a:p>
            <a:pPr marL="457200" indent="-457200">
              <a:lnSpc>
                <a:spcPct val="150000"/>
              </a:lnSpc>
              <a:spcBef>
                <a:spcPct val="35000"/>
              </a:spcBef>
              <a:buFont typeface="+mj-lt"/>
              <a:buAutoNum type="arabicPeriod"/>
            </a:pPr>
            <a:r>
              <a:rPr lang="de-DE" altLang="de-DE" sz="2000" dirty="0">
                <a:ea typeface="ＭＳ Ｐゴシック" panose="020B0600070205080204" pitchFamily="34" charset="-128"/>
              </a:rPr>
              <a:t>Supportive Therapie der Niereninsuffizienz</a:t>
            </a:r>
          </a:p>
          <a:p>
            <a:pPr marL="1697038" lvl="3" indent="-457200">
              <a:lnSpc>
                <a:spcPct val="150000"/>
              </a:lnSpc>
              <a:spcBef>
                <a:spcPct val="35000"/>
              </a:spcBef>
            </a:pPr>
            <a:r>
              <a:rPr lang="de-DE" altLang="de-DE" sz="1600" dirty="0">
                <a:ea typeface="ＭＳ Ｐゴシック" panose="020B0600070205080204" pitchFamily="34" charset="-128"/>
              </a:rPr>
              <a:t>Anämie: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Erythropoitin</a:t>
            </a:r>
            <a:endParaRPr lang="de-DE" altLang="de-DE" sz="1600" dirty="0">
              <a:ea typeface="ＭＳ Ｐゴシック" panose="020B0600070205080204" pitchFamily="34" charset="-128"/>
            </a:endParaRPr>
          </a:p>
          <a:p>
            <a:pPr marL="1697038" lvl="3" indent="-457200">
              <a:lnSpc>
                <a:spcPct val="150000"/>
              </a:lnSpc>
              <a:spcBef>
                <a:spcPct val="35000"/>
              </a:spcBef>
            </a:pPr>
            <a:r>
              <a:rPr lang="de-DE" altLang="de-DE" sz="1600" dirty="0">
                <a:ea typeface="ＭＳ Ｐゴシック" panose="020B0600070205080204" pitchFamily="34" charset="-128"/>
              </a:rPr>
              <a:t>Sek. Hyperparathyreoidismus</a:t>
            </a:r>
          </a:p>
          <a:p>
            <a:pPr marL="1697038" lvl="3" indent="-457200">
              <a:lnSpc>
                <a:spcPct val="150000"/>
              </a:lnSpc>
              <a:spcBef>
                <a:spcPct val="35000"/>
              </a:spcBef>
            </a:pPr>
            <a:r>
              <a:rPr lang="de-DE" altLang="de-DE" sz="1600" dirty="0">
                <a:ea typeface="ＭＳ Ｐゴシック" panose="020B0600070205080204" pitchFamily="34" charset="-128"/>
              </a:rPr>
              <a:t>Azidose: </a:t>
            </a:r>
            <a:r>
              <a:rPr lang="de-DE" altLang="de-DE" sz="1600" dirty="0">
                <a:highlight>
                  <a:srgbClr val="00FF00"/>
                </a:highlight>
                <a:ea typeface="ＭＳ Ｐゴシック" panose="020B0600070205080204" pitchFamily="34" charset="-128"/>
              </a:rPr>
              <a:t>Bikarbonat</a:t>
            </a:r>
            <a:r>
              <a:rPr lang="de-DE" altLang="de-DE" sz="1600" dirty="0">
                <a:ea typeface="ＭＳ Ｐゴシック" panose="020B0600070205080204" pitchFamily="34" charset="-128"/>
              </a:rPr>
              <a:t> </a:t>
            </a:r>
          </a:p>
          <a:p>
            <a:pPr marL="457200" indent="-457200">
              <a:lnSpc>
                <a:spcPct val="150000"/>
              </a:lnSpc>
              <a:spcBef>
                <a:spcPct val="35000"/>
              </a:spcBef>
              <a:buFont typeface="+mj-lt"/>
              <a:buAutoNum type="arabicPeriod"/>
            </a:pPr>
            <a:r>
              <a:rPr lang="de-DE" altLang="de-DE" sz="2000" dirty="0">
                <a:highlight>
                  <a:srgbClr val="00FF00"/>
                </a:highlight>
                <a:ea typeface="ＭＳ Ｐゴシック" panose="020B0600070205080204" pitchFamily="34" charset="-128"/>
              </a:rPr>
              <a:t>SGLT2 – Inhibitoren 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B8BDD76F-FF24-429C-A076-30BC39773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b="1">
                <a:ea typeface="ＭＳ Ｐゴシック" panose="020B0600070205080204" pitchFamily="34" charset="-128"/>
              </a:rPr>
              <a:t>Allgemeine Therapie</a:t>
            </a:r>
          </a:p>
        </p:txBody>
      </p:sp>
      <p:cxnSp>
        <p:nvCxnSpPr>
          <p:cNvPr id="14339" name="AutoShape 3">
            <a:extLst>
              <a:ext uri="{FF2B5EF4-FFF2-40B4-BE49-F238E27FC236}">
                <a16:creationId xmlns:a16="http://schemas.microsoft.com/office/drawing/2014/main" id="{B1D58AAD-90A9-453C-AF1E-B70910296D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28988" y="6024563"/>
            <a:ext cx="0" cy="0"/>
          </a:xfrm>
          <a:prstGeom prst="straightConnector1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0848375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el 1">
            <a:extLst>
              <a:ext uri="{FF2B5EF4-FFF2-40B4-BE49-F238E27FC236}">
                <a16:creationId xmlns:a16="http://schemas.microsoft.com/office/drawing/2014/main" id="{BDB360C3-50CD-480E-AECD-C841B6013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ea typeface="ＭＳ Ｐゴシック" panose="020B0600070205080204" pitchFamily="34" charset="-128"/>
              </a:rPr>
              <a:t>Es sollten die „richtigen Medikamente“ sein</a:t>
            </a:r>
          </a:p>
        </p:txBody>
      </p:sp>
      <p:pic>
        <p:nvPicPr>
          <p:cNvPr id="142339" name="Inhaltsplatzhalter 4">
            <a:extLst>
              <a:ext uri="{FF2B5EF4-FFF2-40B4-BE49-F238E27FC236}">
                <a16:creationId xmlns:a16="http://schemas.microsoft.com/office/drawing/2014/main" id="{32CD5322-8FC1-4BB1-A2AA-C2CF6D8EB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1620" y="1052736"/>
            <a:ext cx="6840760" cy="5129988"/>
          </a:xfrm>
        </p:spPr>
      </p:pic>
    </p:spTree>
    <p:extLst>
      <p:ext uri="{BB962C8B-B14F-4D97-AF65-F5344CB8AC3E}">
        <p14:creationId xmlns:p14="http://schemas.microsoft.com/office/powerpoint/2010/main" val="98202955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26819D1F-239C-42B3-B235-23D384203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Häufig verordnete Medikamente</a:t>
            </a:r>
          </a:p>
        </p:txBody>
      </p:sp>
      <p:pic>
        <p:nvPicPr>
          <p:cNvPr id="211974" name="Picture 6">
            <a:extLst>
              <a:ext uri="{FF2B5EF4-FFF2-40B4-BE49-F238E27FC236}">
                <a16:creationId xmlns:a16="http://schemas.microsoft.com/office/drawing/2014/main" id="{83E66B82-5014-4C40-AD21-FF89C023F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235726" cy="495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 hangingPunct="1"/>
            <a:endParaRPr lang="de-DE" altLang="de-DE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 marL="476250" indent="-476250" eaLnBrk="1" hangingPunct="1"/>
            <a:endParaRPr lang="de-DE" altLang="de-DE"/>
          </a:p>
        </p:txBody>
      </p:sp>
      <p:pic>
        <p:nvPicPr>
          <p:cNvPr id="65540" name="Picture 2" descr="C:\Users\Volker\Desktop\Scans ab 09-2009\Cartoons\Stein - Nebenwirkun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60350"/>
            <a:ext cx="72929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1992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2E77410-838B-4B39-B72E-D650BC534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994116"/>
            <a:ext cx="5926271" cy="526356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6D4C5DF-6034-429C-AEBF-231C91246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ADME von Medikamenten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1EBA601-BAE1-41B2-A9E6-0DFD3A021C90}"/>
              </a:ext>
            </a:extLst>
          </p:cNvPr>
          <p:cNvSpPr/>
          <p:nvPr/>
        </p:nvSpPr>
        <p:spPr>
          <a:xfrm>
            <a:off x="-10044" y="6380979"/>
            <a:ext cx="7638653" cy="482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Ellison DH. </a:t>
            </a:r>
            <a:r>
              <a:rPr lang="en-US" sz="1200" b="1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Clinical Pharmacology in Diuretic Use. </a:t>
            </a:r>
            <a:r>
              <a:rPr lang="en-US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Clinical Journal of the American Society of Nephrology. 2019:CJN.09630818.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63D3A88-B05B-4C27-80F2-DFD22B88E44B}"/>
              </a:ext>
            </a:extLst>
          </p:cNvPr>
          <p:cNvSpPr/>
          <p:nvPr/>
        </p:nvSpPr>
        <p:spPr>
          <a:xfrm>
            <a:off x="1323800" y="971842"/>
            <a:ext cx="7121648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dirty="0"/>
              <a:t>bsorption, </a:t>
            </a:r>
            <a:r>
              <a:rPr lang="en-US" sz="2400" b="1" dirty="0"/>
              <a:t>D</a:t>
            </a:r>
            <a:r>
              <a:rPr lang="en-US" sz="2400" dirty="0"/>
              <a:t>istribution, </a:t>
            </a:r>
            <a:r>
              <a:rPr lang="en-US" sz="2400" b="1" dirty="0"/>
              <a:t>M</a:t>
            </a:r>
            <a:r>
              <a:rPr lang="en-US" sz="2400" dirty="0"/>
              <a:t>etabolism, </a:t>
            </a:r>
            <a:r>
              <a:rPr lang="en-US" sz="2400" b="1" dirty="0"/>
              <a:t>E</a:t>
            </a:r>
            <a:r>
              <a:rPr lang="en-US" sz="2400" dirty="0"/>
              <a:t>xcretion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4659718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5247F65-FDA9-4E82-83B8-BE6AB10762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dirty="0"/>
              <a:t>Pharmakokinetik und - </a:t>
            </a:r>
            <a:r>
              <a:rPr lang="de-DE" altLang="de-DE" sz="3200" dirty="0" err="1"/>
              <a:t>dynamik</a:t>
            </a:r>
            <a:endParaRPr lang="de-DE" altLang="de-DE" sz="3200" dirty="0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C5159086-FE29-4C38-BF26-A83A5FC87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924175"/>
            <a:ext cx="36195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1A651E7E-DB0D-4F67-8E49-CF31A5F0F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141663"/>
            <a:ext cx="1314450" cy="19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 Box 7">
            <a:extLst>
              <a:ext uri="{FF2B5EF4-FFF2-40B4-BE49-F238E27FC236}">
                <a16:creationId xmlns:a16="http://schemas.microsoft.com/office/drawing/2014/main" id="{52D47484-8733-4D61-A2A3-4DA271E2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340768"/>
            <a:ext cx="8594725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altLang="de-DE" sz="2800" b="1" dirty="0"/>
              <a:t>Die Niere ist neben der Leber das </a:t>
            </a:r>
          </a:p>
          <a:p>
            <a:pPr algn="ctr">
              <a:spcBef>
                <a:spcPct val="20000"/>
              </a:spcBef>
            </a:pPr>
            <a:r>
              <a:rPr lang="de-DE" altLang="de-DE" sz="2800" b="1" dirty="0"/>
              <a:t>wichtigste Ausscheidungsorgan für Medikamente</a:t>
            </a:r>
            <a:endParaRPr lang="de-DE" altLang="de-DE" sz="2800" dirty="0"/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>
            <a:extLst>
              <a:ext uri="{FF2B5EF4-FFF2-40B4-BE49-F238E27FC236}">
                <a16:creationId xmlns:a16="http://schemas.microsoft.com/office/drawing/2014/main" id="{372A8C7A-95C3-4C83-9452-2A4C32A0D2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sz="2800" dirty="0"/>
              <a:t>Stadium 1: GFR &gt; 90 ml/min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Schädigung mit normaler oder erhöhter GFR</a:t>
            </a:r>
          </a:p>
          <a:p>
            <a:pPr>
              <a:lnSpc>
                <a:spcPct val="90000"/>
              </a:lnSpc>
            </a:pPr>
            <a:r>
              <a:rPr lang="de-DE" altLang="de-DE" sz="2800" dirty="0">
                <a:solidFill>
                  <a:srgbClr val="00FF00"/>
                </a:solidFill>
              </a:rPr>
              <a:t>Stadium 2: GFR 60 – 90 ml /min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>
                <a:solidFill>
                  <a:srgbClr val="00FF00"/>
                </a:solidFill>
              </a:rPr>
              <a:t>Schädigung mit milder Einschränkung der GFR</a:t>
            </a:r>
          </a:p>
          <a:p>
            <a:pPr lvl="1">
              <a:lnSpc>
                <a:spcPct val="90000"/>
              </a:lnSpc>
            </a:pPr>
            <a:endParaRPr lang="de-DE" altLang="de-DE" sz="2400" dirty="0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</a:pPr>
            <a:r>
              <a:rPr lang="de-DE" altLang="de-DE" sz="2800" dirty="0">
                <a:solidFill>
                  <a:srgbClr val="FFFF00"/>
                </a:solidFill>
              </a:rPr>
              <a:t>Stadium 3: 30 – 59 ml/min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>
                <a:solidFill>
                  <a:srgbClr val="FFFF00"/>
                </a:solidFill>
              </a:rPr>
              <a:t>Moderate Einschränkung der GFR</a:t>
            </a:r>
          </a:p>
          <a:p>
            <a:pPr>
              <a:lnSpc>
                <a:spcPct val="90000"/>
              </a:lnSpc>
            </a:pPr>
            <a:r>
              <a:rPr lang="de-DE" altLang="de-DE" sz="2800" dirty="0">
                <a:solidFill>
                  <a:srgbClr val="FF9900"/>
                </a:solidFill>
              </a:rPr>
              <a:t>Stadium 4: 15 – 29 ml/min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>
                <a:solidFill>
                  <a:srgbClr val="FF9900"/>
                </a:solidFill>
              </a:rPr>
              <a:t>Schwere Einschränkung der GFR</a:t>
            </a:r>
          </a:p>
          <a:p>
            <a:pPr>
              <a:lnSpc>
                <a:spcPct val="90000"/>
              </a:lnSpc>
            </a:pPr>
            <a:r>
              <a:rPr lang="de-DE" altLang="de-DE" sz="2800" dirty="0">
                <a:solidFill>
                  <a:srgbClr val="FF3300"/>
                </a:solidFill>
              </a:rPr>
              <a:t>Stadium 5: &lt; 15 ml /min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>
                <a:solidFill>
                  <a:srgbClr val="FF3300"/>
                </a:solidFill>
              </a:rPr>
              <a:t>(dialysepflichtiges) Nierenversagen</a:t>
            </a: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81577065-9904-4012-AE9D-59F50AF45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dirty="0"/>
              <a:t>Stadien Niereninsuffizienz</a:t>
            </a:r>
          </a:p>
        </p:txBody>
      </p:sp>
      <p:sp>
        <p:nvSpPr>
          <p:cNvPr id="115716" name="Line 4">
            <a:extLst>
              <a:ext uri="{FF2B5EF4-FFF2-40B4-BE49-F238E27FC236}">
                <a16:creationId xmlns:a16="http://schemas.microsoft.com/office/drawing/2014/main" id="{C7E642E4-3C11-4E76-9B89-1D844172D9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560" y="3356992"/>
            <a:ext cx="7086600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5717" name="Rectangle 5">
            <a:extLst>
              <a:ext uri="{FF2B5EF4-FFF2-40B4-BE49-F238E27FC236}">
                <a16:creationId xmlns:a16="http://schemas.microsoft.com/office/drawing/2014/main" id="{0B713200-E4E5-4335-A0A7-C0099158D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3356992"/>
            <a:ext cx="2667000" cy="3196208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dirty="0"/>
              <a:t>Progression</a:t>
            </a:r>
          </a:p>
          <a:p>
            <a:pPr algn="ctr"/>
            <a:endParaRPr lang="de-DE" altLang="de-DE" dirty="0"/>
          </a:p>
          <a:p>
            <a:pPr algn="ctr"/>
            <a:endParaRPr lang="de-DE" altLang="de-DE" dirty="0"/>
          </a:p>
          <a:p>
            <a:pPr algn="ctr"/>
            <a:endParaRPr lang="de-DE" altLang="de-DE" dirty="0"/>
          </a:p>
          <a:p>
            <a:pPr algn="ctr"/>
            <a:endParaRPr lang="de-DE" altLang="de-DE" dirty="0"/>
          </a:p>
          <a:p>
            <a:pPr algn="ctr"/>
            <a:endParaRPr lang="de-DE" altLang="de-DE" dirty="0"/>
          </a:p>
          <a:p>
            <a:pPr algn="ctr"/>
            <a:r>
              <a:rPr lang="de-DE" altLang="de-DE" dirty="0"/>
              <a:t>Dialyse</a:t>
            </a:r>
          </a:p>
        </p:txBody>
      </p:sp>
      <p:sp>
        <p:nvSpPr>
          <p:cNvPr id="115718" name="Line 6">
            <a:extLst>
              <a:ext uri="{FF2B5EF4-FFF2-40B4-BE49-F238E27FC236}">
                <a16:creationId xmlns:a16="http://schemas.microsoft.com/office/drawing/2014/main" id="{8D57FD1D-FA52-4742-86C8-701C0C7BD4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4114800"/>
            <a:ext cx="0" cy="1828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16282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9750" y="188913"/>
            <a:ext cx="7920038" cy="649287"/>
          </a:xfrm>
        </p:spPr>
        <p:txBody>
          <a:bodyPr/>
          <a:lstStyle/>
          <a:p>
            <a:r>
              <a:rPr lang="de-DE" altLang="de-DE" sz="2800" dirty="0"/>
              <a:t>Frage 2</a:t>
            </a:r>
          </a:p>
        </p:txBody>
      </p:sp>
      <p:graphicFrame>
        <p:nvGraphicFramePr>
          <p:cNvPr id="46083" name="Group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89941721"/>
              </p:ext>
            </p:extLst>
          </p:nvPr>
        </p:nvGraphicFramePr>
        <p:xfrm>
          <a:off x="0" y="1871594"/>
          <a:ext cx="9144000" cy="742950"/>
        </p:xfrm>
        <a:graphic>
          <a:graphicData uri="http://schemas.openxmlformats.org/drawingml/2006/table">
            <a:tbl>
              <a:tblPr/>
              <a:tblGrid>
                <a:gridCol w="558800">
                  <a:extLst>
                    <a:ext uri="{9D8B030D-6E8A-4147-A177-3AD203B41FA5}">
                      <a16:colId xmlns:a16="http://schemas.microsoft.com/office/drawing/2014/main" val="57745063"/>
                    </a:ext>
                  </a:extLst>
                </a:gridCol>
                <a:gridCol w="8585200">
                  <a:extLst>
                    <a:ext uri="{9D8B030D-6E8A-4147-A177-3AD203B41FA5}">
                      <a16:colId xmlns:a16="http://schemas.microsoft.com/office/drawing/2014/main" val="3707825183"/>
                    </a:ext>
                  </a:extLst>
                </a:gridCol>
              </a:tblGrid>
              <a:tr h="742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Übelkeit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01181"/>
                  </a:ext>
                </a:extLst>
              </a:tr>
            </a:tbl>
          </a:graphicData>
        </a:graphic>
      </p:graphicFrame>
      <p:graphicFrame>
        <p:nvGraphicFramePr>
          <p:cNvPr id="46091" name="Group 11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876858501"/>
              </p:ext>
            </p:extLst>
          </p:nvPr>
        </p:nvGraphicFramePr>
        <p:xfrm>
          <a:off x="0" y="2614544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3465703955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4099770447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Muskellähmung</a:t>
                      </a:r>
                      <a:endParaRPr lang="de-DE" altLang="de-DE" sz="2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1178"/>
                  </a:ext>
                </a:extLst>
              </a:tr>
            </a:tbl>
          </a:graphicData>
        </a:graphic>
      </p:graphicFrame>
      <p:graphicFrame>
        <p:nvGraphicFramePr>
          <p:cNvPr id="46099" name="Group 19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641911697"/>
              </p:ext>
            </p:extLst>
          </p:nvPr>
        </p:nvGraphicFramePr>
        <p:xfrm>
          <a:off x="0" y="3295581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4146681190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1655645105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19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de-DE" b="1" dirty="0"/>
                        <a:t>Pruritus (Juckreiz)</a:t>
                      </a:r>
                      <a:endParaRPr lang="de-DE" sz="2000" b="1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14856"/>
                  </a:ext>
                </a:extLst>
              </a:tr>
            </a:tbl>
          </a:graphicData>
        </a:graphic>
      </p:graphicFrame>
      <p:graphicFrame>
        <p:nvGraphicFramePr>
          <p:cNvPr id="46107" name="Group 2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241692513"/>
              </p:ext>
            </p:extLst>
          </p:nvPr>
        </p:nvGraphicFramePr>
        <p:xfrm>
          <a:off x="0" y="3982969"/>
          <a:ext cx="9180513" cy="673100"/>
        </p:xfrm>
        <a:graphic>
          <a:graphicData uri="http://schemas.openxmlformats.org/drawingml/2006/table">
            <a:tbl>
              <a:tblPr/>
              <a:tblGrid>
                <a:gridCol w="557213">
                  <a:extLst>
                    <a:ext uri="{9D8B030D-6E8A-4147-A177-3AD203B41FA5}">
                      <a16:colId xmlns:a16="http://schemas.microsoft.com/office/drawing/2014/main" val="3411641881"/>
                    </a:ext>
                  </a:extLst>
                </a:gridCol>
                <a:gridCol w="8623300">
                  <a:extLst>
                    <a:ext uri="{9D8B030D-6E8A-4147-A177-3AD203B41FA5}">
                      <a16:colId xmlns:a16="http://schemas.microsoft.com/office/drawing/2014/main" val="1979585652"/>
                    </a:ext>
                  </a:extLst>
                </a:gridCol>
              </a:tblGrid>
              <a:tr h="673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b="1" dirty="0"/>
                        <a:t>Gesteigerter Appetit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48928"/>
                  </a:ext>
                </a:extLst>
              </a:tr>
            </a:tbl>
          </a:graphicData>
        </a:graphic>
      </p:graphicFrame>
      <p:graphicFrame>
        <p:nvGraphicFramePr>
          <p:cNvPr id="46115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394096"/>
              </p:ext>
            </p:extLst>
          </p:nvPr>
        </p:nvGraphicFramePr>
        <p:xfrm>
          <a:off x="0" y="4656069"/>
          <a:ext cx="9180513" cy="1871664"/>
        </p:xfrm>
        <a:graphic>
          <a:graphicData uri="http://schemas.openxmlformats.org/drawingml/2006/table">
            <a:tbl>
              <a:tblPr/>
              <a:tblGrid>
                <a:gridCol w="550863">
                  <a:extLst>
                    <a:ext uri="{9D8B030D-6E8A-4147-A177-3AD203B41FA5}">
                      <a16:colId xmlns:a16="http://schemas.microsoft.com/office/drawing/2014/main" val="3470411589"/>
                    </a:ext>
                  </a:extLst>
                </a:gridCol>
                <a:gridCol w="8629650">
                  <a:extLst>
                    <a:ext uri="{9D8B030D-6E8A-4147-A177-3AD203B41FA5}">
                      <a16:colId xmlns:a16="http://schemas.microsoft.com/office/drawing/2014/main" val="4271978402"/>
                    </a:ext>
                  </a:extLst>
                </a:gridCol>
              </a:tblGrid>
              <a:tr h="623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66E4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sz="20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Müdigkeit</a:t>
                      </a:r>
                      <a:endParaRPr lang="en-US" sz="2000" b="1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984136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Verändertes Geschmacksempfinden</a:t>
                      </a:r>
                      <a:endParaRPr lang="en-US" sz="2000" b="1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684472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Schmerzen in der Brust</a:t>
                      </a:r>
                      <a:endParaRPr lang="en-US" sz="2000" b="1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771209"/>
                  </a:ext>
                </a:extLst>
              </a:tr>
            </a:tbl>
          </a:graphicData>
        </a:graphic>
      </p:graphicFrame>
      <p:graphicFrame>
        <p:nvGraphicFramePr>
          <p:cNvPr id="4612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882042"/>
              </p:ext>
            </p:extLst>
          </p:nvPr>
        </p:nvGraphicFramePr>
        <p:xfrm>
          <a:off x="-1" y="908720"/>
          <a:ext cx="9144001" cy="944880"/>
        </p:xfrm>
        <a:graphic>
          <a:graphicData uri="http://schemas.openxmlformats.org/drawingml/2006/table">
            <a:tbl>
              <a:tblPr/>
              <a:tblGrid>
                <a:gridCol w="9144001">
                  <a:extLst>
                    <a:ext uri="{9D8B030D-6E8A-4147-A177-3AD203B41FA5}">
                      <a16:colId xmlns:a16="http://schemas.microsoft.com/office/drawing/2014/main" val="2921720045"/>
                    </a:ext>
                  </a:extLst>
                </a:gridCol>
              </a:tblGrid>
              <a:tr h="762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1" i="0" kern="1200" dirty="0"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Welche der folgenden Symptome weisen auf eine schwere Nierenschädigung oder eine Urämie hin?</a:t>
                      </a:r>
                      <a:endParaRPr lang="en-US" sz="2800" b="1" i="0" kern="1200" dirty="0">
                        <a:solidFill>
                          <a:srgbClr val="EAEAEA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93298"/>
                  </a:ext>
                </a:extLst>
              </a:tr>
            </a:tbl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9D64EB86-8E6C-6984-37E8-1960143C64B6}"/>
              </a:ext>
            </a:extLst>
          </p:cNvPr>
          <p:cNvSpPr/>
          <p:nvPr/>
        </p:nvSpPr>
        <p:spPr bwMode="auto">
          <a:xfrm>
            <a:off x="3419872" y="4673687"/>
            <a:ext cx="7200800" cy="53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r>
              <a:rPr lang="de-DE" sz="1400" dirty="0">
                <a:latin typeface="+mj-lt"/>
              </a:rPr>
              <a:t>Bei chronischen Erkrankungen </a:t>
            </a:r>
            <a:r>
              <a:rPr lang="de-DE" sz="1400" b="1" dirty="0">
                <a:latin typeface="+mj-lt"/>
              </a:rPr>
              <a:t>multifaktoriell </a:t>
            </a:r>
            <a:r>
              <a:rPr lang="de-DE" sz="1400" dirty="0">
                <a:latin typeface="+mj-lt"/>
              </a:rPr>
              <a:t>bedingt,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aber bei </a:t>
            </a:r>
            <a:r>
              <a:rPr lang="de-DE" sz="1400" b="1" dirty="0">
                <a:latin typeface="+mj-lt"/>
              </a:rPr>
              <a:t>Urämie auch typisch </a:t>
            </a:r>
            <a:endParaRPr lang="en-US" sz="1400" b="1" dirty="0">
              <a:latin typeface="+mj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659A1C-FCB1-BD0A-EFA6-940D7E2333D9}"/>
              </a:ext>
            </a:extLst>
          </p:cNvPr>
          <p:cNvSpPr txBox="1"/>
          <p:nvPr/>
        </p:nvSpPr>
        <p:spPr>
          <a:xfrm>
            <a:off x="3419872" y="2562943"/>
            <a:ext cx="5591873" cy="618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0" i="0" dirty="0">
                <a:solidFill>
                  <a:srgbClr val="FF0000"/>
                </a:solidFill>
                <a:effectLst/>
                <a:latin typeface="Chivo"/>
              </a:rPr>
              <a:t>Lähmungen sind </a:t>
            </a:r>
            <a:r>
              <a:rPr lang="de-DE" sz="1600" b="1" i="0" dirty="0">
                <a:solidFill>
                  <a:srgbClr val="FF0000"/>
                </a:solidFill>
                <a:effectLst/>
                <a:latin typeface="Chivo"/>
              </a:rPr>
              <a:t>keine</a:t>
            </a:r>
            <a:r>
              <a:rPr lang="de-DE" sz="1600" b="0" i="0" dirty="0">
                <a:solidFill>
                  <a:srgbClr val="FF0000"/>
                </a:solidFill>
                <a:effectLst/>
                <a:latin typeface="Chivo"/>
              </a:rPr>
              <a:t> häufige Erscheinung bei Urämie. Die Patienten können jedoch Muskelzuckungen verspüren.</a:t>
            </a:r>
            <a:endParaRPr lang="de-DE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5AD191-E5B9-7C57-B4DC-73378DA7EFDA}"/>
              </a:ext>
            </a:extLst>
          </p:cNvPr>
          <p:cNvSpPr txBox="1"/>
          <p:nvPr/>
        </p:nvSpPr>
        <p:spPr>
          <a:xfrm>
            <a:off x="3497072" y="1942917"/>
            <a:ext cx="5591873" cy="54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defRPr sz="1400">
                <a:latin typeface="+mj-lt"/>
              </a:defRPr>
            </a:lvl1pPr>
          </a:lstStyle>
          <a:p>
            <a:r>
              <a:rPr lang="de-DE" dirty="0"/>
              <a:t>Übelkeit ist bei Urämie sehr häufig und kann oft mit Würgen oder Erbrechen verbunden sein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2D171A-2BB6-B18F-CD68-EADA2F0B5DEF}"/>
              </a:ext>
            </a:extLst>
          </p:cNvPr>
          <p:cNvSpPr txBox="1"/>
          <p:nvPr/>
        </p:nvSpPr>
        <p:spPr>
          <a:xfrm>
            <a:off x="3419872" y="3359381"/>
            <a:ext cx="5688632" cy="54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defRPr sz="1400">
                <a:latin typeface="+mj-lt"/>
              </a:defRPr>
            </a:lvl1pPr>
          </a:lstStyle>
          <a:p>
            <a:r>
              <a:rPr lang="de-DE" dirty="0"/>
              <a:t>häufig mit / bei Urämie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2B5261-8E69-E61A-028A-ACEBF4ACC7E7}"/>
              </a:ext>
            </a:extLst>
          </p:cNvPr>
          <p:cNvSpPr txBox="1"/>
          <p:nvPr/>
        </p:nvSpPr>
        <p:spPr>
          <a:xfrm>
            <a:off x="3395610" y="3998414"/>
            <a:ext cx="5649568" cy="58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defRPr sz="1400">
                <a:latin typeface="+mj-lt"/>
              </a:defRPr>
            </a:lvl1pPr>
          </a:lstStyle>
          <a:p>
            <a:r>
              <a:rPr lang="de-DE" dirty="0">
                <a:solidFill>
                  <a:srgbClr val="FF0000"/>
                </a:solidFill>
              </a:rPr>
              <a:t>Übelkeit ist bei Urämie sehr häufig und kann oft mit Würgen oder Erbrechen verbunden sein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EF8183-8D89-289D-B91C-260365B0C83A}"/>
              </a:ext>
            </a:extLst>
          </p:cNvPr>
          <p:cNvSpPr txBox="1"/>
          <p:nvPr/>
        </p:nvSpPr>
        <p:spPr>
          <a:xfrm>
            <a:off x="5148063" y="5303597"/>
            <a:ext cx="3960441" cy="5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defRPr sz="1400">
                <a:latin typeface="+mj-lt"/>
              </a:defRPr>
            </a:lvl1pPr>
          </a:lstStyle>
          <a:p>
            <a:r>
              <a:rPr lang="de-DE" dirty="0"/>
              <a:t>saurer oder metallischer Geschmack.  </a:t>
            </a:r>
            <a:br>
              <a:rPr lang="de-DE" dirty="0"/>
            </a:br>
            <a:r>
              <a:rPr lang="de-DE" dirty="0"/>
              <a:t>Und Appetitminderung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50C1195-7875-5812-7BBC-7A64BCEDE4F5}"/>
              </a:ext>
            </a:extLst>
          </p:cNvPr>
          <p:cNvSpPr txBox="1"/>
          <p:nvPr/>
        </p:nvSpPr>
        <p:spPr>
          <a:xfrm>
            <a:off x="3497072" y="5907818"/>
            <a:ext cx="5620113" cy="9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defRPr sz="1400">
                <a:latin typeface="+mj-lt"/>
              </a:defRPr>
            </a:lvl1pPr>
          </a:lstStyle>
          <a:p>
            <a:r>
              <a:rPr lang="de-DE" dirty="0"/>
              <a:t>Selten, aber bei der Entwicklung einer </a:t>
            </a:r>
            <a:br>
              <a:rPr lang="de-DE" dirty="0"/>
            </a:br>
            <a:r>
              <a:rPr lang="de-DE" dirty="0"/>
              <a:t>urämischen Perikarditis</a:t>
            </a:r>
          </a:p>
        </p:txBody>
      </p:sp>
    </p:spTree>
    <p:extLst>
      <p:ext uri="{BB962C8B-B14F-4D97-AF65-F5344CB8AC3E}">
        <p14:creationId xmlns:p14="http://schemas.microsoft.com/office/powerpoint/2010/main" val="174480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0E5AF570-7C92-4CFD-B124-EABDE9799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1000" t="26667" r="38500" b="20000"/>
          <a:stretch>
            <a:fillRect/>
          </a:stretch>
        </p:blipFill>
        <p:spPr bwMode="auto">
          <a:xfrm>
            <a:off x="1387475" y="1344613"/>
            <a:ext cx="6369050" cy="47196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4" name="Rechteck 2">
            <a:extLst>
              <a:ext uri="{FF2B5EF4-FFF2-40B4-BE49-F238E27FC236}">
                <a16:creationId xmlns:a16="http://schemas.microsoft.com/office/drawing/2014/main" id="{3735EAAF-07EF-4258-ABE0-CD3F03926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6309320"/>
            <a:ext cx="5659437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de-DE" sz="1200" dirty="0">
                <a:solidFill>
                  <a:srgbClr val="00799B"/>
                </a:solidFill>
                <a:latin typeface="AdvOT3c2d9f11"/>
              </a:rPr>
              <a:t>Clinical Practice Guideline for the Evaluation and Management of</a:t>
            </a:r>
          </a:p>
          <a:p>
            <a:pPr algn="r"/>
            <a:r>
              <a:rPr lang="en-US" altLang="de-DE" sz="1200" dirty="0">
                <a:solidFill>
                  <a:srgbClr val="00799B"/>
                </a:solidFill>
                <a:latin typeface="AdvOT3c2d9f11"/>
              </a:rPr>
              <a:t>Chronic Kidney Disease. </a:t>
            </a:r>
            <a:r>
              <a:rPr lang="de-DE" altLang="de-DE" sz="1200" dirty="0" err="1">
                <a:solidFill>
                  <a:srgbClr val="00799B"/>
                </a:solidFill>
                <a:latin typeface="AdvOT3c2d9f11"/>
              </a:rPr>
              <a:t>Kidney</a:t>
            </a:r>
            <a:r>
              <a:rPr lang="de-DE" altLang="de-DE" sz="1200" dirty="0">
                <a:solidFill>
                  <a:srgbClr val="00799B"/>
                </a:solidFill>
                <a:latin typeface="AdvOT3c2d9f11"/>
              </a:rPr>
              <a:t> International Supplements 3, 15–18, 2013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55FC9-9F7F-D304-DFE5-4362C8E4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Diagnostik: </a:t>
            </a:r>
            <a:r>
              <a:rPr lang="de-DE" dirty="0" err="1"/>
              <a:t>eGFR</a:t>
            </a:r>
            <a:r>
              <a:rPr lang="de-DE" dirty="0"/>
              <a:t> und Proteinurie</a:t>
            </a:r>
          </a:p>
        </p:txBody>
      </p:sp>
    </p:spTree>
    <p:extLst>
      <p:ext uri="{BB962C8B-B14F-4D97-AF65-F5344CB8AC3E}">
        <p14:creationId xmlns:p14="http://schemas.microsoft.com/office/powerpoint/2010/main" val="262439651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>
            <a:extLst>
              <a:ext uri="{FF2B5EF4-FFF2-40B4-BE49-F238E27FC236}">
                <a16:creationId xmlns:a16="http://schemas.microsoft.com/office/drawing/2014/main" id="{C334B2D4-F925-4AF0-8CCA-392606F7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7" t="60156" r="24023" b="25000"/>
          <a:stretch>
            <a:fillRect/>
          </a:stretch>
        </p:blipFill>
        <p:spPr bwMode="auto">
          <a:xfrm>
            <a:off x="2114550" y="1676400"/>
            <a:ext cx="48768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2" name="Picture 4">
            <a:extLst>
              <a:ext uri="{FF2B5EF4-FFF2-40B4-BE49-F238E27FC236}">
                <a16:creationId xmlns:a16="http://schemas.microsoft.com/office/drawing/2014/main" id="{1877CF5E-D288-4DDE-B02D-9DF281282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0" t="25809" r="29883" b="37239"/>
          <a:stretch>
            <a:fillRect/>
          </a:stretch>
        </p:blipFill>
        <p:spPr bwMode="auto">
          <a:xfrm>
            <a:off x="1485900" y="2816225"/>
            <a:ext cx="5981700" cy="396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3" name="Rectangle 5">
            <a:extLst>
              <a:ext uri="{FF2B5EF4-FFF2-40B4-BE49-F238E27FC236}">
                <a16:creationId xmlns:a16="http://schemas.microsoft.com/office/drawing/2014/main" id="{99877752-051E-4D1B-9237-4C166C619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43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2400" b="1"/>
              <a:t>MDRD</a:t>
            </a:r>
            <a:r>
              <a:rPr lang="de-DE" altLang="de-DE" sz="2400" b="1"/>
              <a:t> Formel </a:t>
            </a:r>
            <a:r>
              <a:rPr lang="de-DE" altLang="de-DE" i="1"/>
              <a:t>http://nephron.com/cgi-bin/MDRD_GFR.cgi</a:t>
            </a:r>
          </a:p>
        </p:txBody>
      </p:sp>
      <p:sp>
        <p:nvSpPr>
          <p:cNvPr id="176134" name="Rectangle 6">
            <a:extLst>
              <a:ext uri="{FF2B5EF4-FFF2-40B4-BE49-F238E27FC236}">
                <a16:creationId xmlns:a16="http://schemas.microsoft.com/office/drawing/2014/main" id="{5DCA7449-11D3-413D-B884-9C665C221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-6350"/>
            <a:ext cx="72723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3200">
                <a:solidFill>
                  <a:schemeClr val="tx1"/>
                </a:solidFill>
              </a:rPr>
              <a:t>Wie kann ich </a:t>
            </a:r>
            <a:br>
              <a:rPr lang="de-DE" altLang="de-DE" sz="3200">
                <a:solidFill>
                  <a:schemeClr val="tx1"/>
                </a:solidFill>
              </a:rPr>
            </a:br>
            <a:r>
              <a:rPr lang="de-DE" altLang="de-DE" sz="3200">
                <a:solidFill>
                  <a:schemeClr val="tx1"/>
                </a:solidFill>
              </a:rPr>
              <a:t>die Nierenfunktion bestimmen?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latin typeface="Century Gothic" pitchFamily="34" charset="0"/>
              </a:rPr>
              <a:t>Offenlegung von Interessenkonflikten </a:t>
            </a:r>
            <a:br>
              <a:rPr lang="de-DE" sz="2000" dirty="0">
                <a:latin typeface="Century Gothic" pitchFamily="34" charset="0"/>
              </a:rPr>
            </a:br>
            <a:r>
              <a:rPr lang="de-DE" sz="2000" dirty="0">
                <a:latin typeface="Century Gothic" pitchFamily="34" charset="0"/>
              </a:rPr>
              <a:t>Carsten Hafer</a:t>
            </a:r>
            <a:endParaRPr lang="de-DE" sz="200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>
                <a:latin typeface="Century Gothic" pitchFamily="34" charset="0"/>
                <a:cs typeface="Arial" pitchFamily="34" charset="0"/>
              </a:rPr>
              <a:t>Meine Interessenkonflikte innerhalb der letzten 12 Monate: </a:t>
            </a:r>
            <a:endParaRPr lang="de-DE" sz="2000" b="1" dirty="0">
              <a:latin typeface="Century Gothic" pitchFamily="34" charset="0"/>
              <a:cs typeface="Arial" pitchFamily="34" charset="0"/>
            </a:endParaRPr>
          </a:p>
          <a:p>
            <a:pPr marL="342900" indent="-342900">
              <a:lnSpc>
                <a:spcPct val="170000"/>
              </a:lnSpc>
              <a:buFontTx/>
              <a:buChar char="-"/>
            </a:pPr>
            <a:r>
              <a:rPr lang="de-DE" sz="2000" b="1" dirty="0">
                <a:latin typeface="Century Gothic" pitchFamily="34" charset="0"/>
                <a:cs typeface="Arial" pitchFamily="34" charset="0"/>
              </a:rPr>
              <a:t>Vifor </a:t>
            </a:r>
            <a:r>
              <a:rPr lang="de-DE" sz="2000" b="1" dirty="0" err="1">
                <a:latin typeface="Century Gothic" pitchFamily="34" charset="0"/>
                <a:cs typeface="Arial" pitchFamily="34" charset="0"/>
              </a:rPr>
              <a:t>Pharma</a:t>
            </a:r>
            <a:r>
              <a:rPr lang="de-DE" sz="2000" b="1" dirty="0">
                <a:latin typeface="Century Gothic" pitchFamily="34" charset="0"/>
                <a:cs typeface="Arial" pitchFamily="34" charset="0"/>
              </a:rPr>
              <a:t>  </a:t>
            </a:r>
          </a:p>
          <a:p>
            <a:pPr marL="342900" indent="-342900">
              <a:lnSpc>
                <a:spcPct val="170000"/>
              </a:lnSpc>
              <a:buFontTx/>
              <a:buChar char="-"/>
            </a:pPr>
            <a:r>
              <a:rPr lang="de-DE" sz="2000" b="1" dirty="0">
                <a:latin typeface="Century Gothic" pitchFamily="34" charset="0"/>
                <a:cs typeface="Arial" pitchFamily="34" charset="0"/>
              </a:rPr>
              <a:t>Fresenius Medical Care</a:t>
            </a:r>
          </a:p>
          <a:p>
            <a:pPr>
              <a:lnSpc>
                <a:spcPct val="170000"/>
              </a:lnSpc>
            </a:pPr>
            <a:endParaRPr lang="de-DE" dirty="0">
              <a:latin typeface="Century Gothic" pitchFamily="34" charset="0"/>
              <a:cs typeface="Arial" pitchFamily="34" charset="0"/>
              <a:sym typeface="Wingdings"/>
            </a:endParaRPr>
          </a:p>
          <a:p>
            <a:pPr>
              <a:lnSpc>
                <a:spcPct val="170000"/>
              </a:lnSpc>
            </a:pPr>
            <a:r>
              <a:rPr lang="de-DE" dirty="0">
                <a:latin typeface="Century Gothic" pitchFamily="34" charset="0"/>
                <a:cs typeface="Arial" pitchFamily="34" charset="0"/>
                <a:sym typeface="Wingdings"/>
              </a:rPr>
              <a:t> </a:t>
            </a:r>
            <a:r>
              <a:rPr lang="de-DE" dirty="0">
                <a:latin typeface="Century Gothic" pitchFamily="34" charset="0"/>
                <a:cs typeface="Arial" pitchFamily="34" charset="0"/>
              </a:rPr>
              <a:t>Honorare für Vortrags- und/ oder Beratertätigkeiten</a:t>
            </a:r>
            <a:r>
              <a:rPr lang="de-DE" dirty="0">
                <a:latin typeface="Century Gothic" pitchFamily="34" charset="0"/>
                <a:cs typeface="Arial" pitchFamily="34" charset="0"/>
                <a:sym typeface="Symbol"/>
              </a:rPr>
              <a:t>		</a:t>
            </a:r>
            <a:endParaRPr lang="de-DE" dirty="0">
              <a:latin typeface="Century Gothic" pitchFamily="34" charset="0"/>
              <a:cs typeface="Arial" pitchFamily="34" charset="0"/>
            </a:endParaRPr>
          </a:p>
          <a:p>
            <a:pPr algn="ctr">
              <a:lnSpc>
                <a:spcPct val="170000"/>
              </a:lnSpc>
            </a:pPr>
            <a:br>
              <a:rPr lang="de-DE" b="1" dirty="0">
                <a:latin typeface="Century Gothic" pitchFamily="34" charset="0"/>
                <a:cs typeface="Arial" pitchFamily="34" charset="0"/>
              </a:rPr>
            </a:br>
            <a:r>
              <a:rPr lang="de-DE" b="1" dirty="0">
                <a:latin typeface="Century Gothic" pitchFamily="34" charset="0"/>
                <a:cs typeface="Arial" pitchFamily="34" charset="0"/>
              </a:rPr>
              <a:t> Dank für Rat, Tat, Freundschaft und Folien an </a:t>
            </a:r>
            <a:br>
              <a:rPr lang="de-DE" b="1" dirty="0">
                <a:latin typeface="Century Gothic" pitchFamily="34" charset="0"/>
                <a:cs typeface="Arial" pitchFamily="34" charset="0"/>
              </a:rPr>
            </a:br>
            <a:r>
              <a:rPr lang="de-DE" b="1" dirty="0">
                <a:latin typeface="Century Gothic" pitchFamily="34" charset="0"/>
                <a:cs typeface="Arial" pitchFamily="34" charset="0"/>
              </a:rPr>
              <a:t>Prof. Jan T. Kielstein </a:t>
            </a:r>
            <a:br>
              <a:rPr lang="de-DE" b="1" dirty="0">
                <a:latin typeface="Century Gothic" pitchFamily="34" charset="0"/>
                <a:cs typeface="Arial" pitchFamily="34" charset="0"/>
              </a:rPr>
            </a:br>
            <a:r>
              <a:rPr lang="de-DE" b="1" dirty="0">
                <a:latin typeface="Century Gothic" pitchFamily="34" charset="0"/>
                <a:cs typeface="Arial" pitchFamily="34" charset="0"/>
              </a:rPr>
              <a:t>(Chefarzt Nephrologie Städt. Klinikum Braunschweig)</a:t>
            </a:r>
          </a:p>
          <a:p>
            <a:pPr>
              <a:lnSpc>
                <a:spcPct val="170000"/>
              </a:lnSpc>
            </a:pPr>
            <a:endParaRPr lang="de-DE" dirty="0">
              <a:latin typeface="Century Gothic" pitchFamily="34" charset="0"/>
              <a:cs typeface="Arial" pitchFamily="34" charset="0"/>
            </a:endParaRP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0FC4F98-43D1-4DB8-BBD7-EF5FDDEB0726}"/>
              </a:ext>
            </a:extLst>
          </p:cNvPr>
          <p:cNvSpPr txBox="1"/>
          <p:nvPr/>
        </p:nvSpPr>
        <p:spPr>
          <a:xfrm>
            <a:off x="1318942" y="5785849"/>
            <a:ext cx="7134274" cy="835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Fragen</a:t>
            </a:r>
            <a:r>
              <a:rPr lang="de-DE" sz="2000" dirty="0"/>
              <a:t> ?? </a:t>
            </a:r>
            <a:r>
              <a:rPr lang="de-DE" sz="2000" dirty="0">
                <a:sym typeface="Wingdings" panose="05000000000000000000" pitchFamily="2" charset="2"/>
              </a:rPr>
              <a:t> 	</a:t>
            </a:r>
            <a:r>
              <a:rPr lang="de-DE" sz="2000" b="1" dirty="0">
                <a:solidFill>
                  <a:schemeClr val="accent1"/>
                </a:solidFill>
              </a:rPr>
              <a:t>Post@CarstenHafer.de</a:t>
            </a:r>
          </a:p>
          <a:p>
            <a:r>
              <a:rPr lang="de-DE" sz="2000" b="1" dirty="0"/>
              <a:t>Vortrag</a:t>
            </a:r>
            <a:r>
              <a:rPr lang="de-DE" sz="2000" dirty="0"/>
              <a:t>  </a:t>
            </a:r>
            <a:r>
              <a:rPr lang="de-DE" sz="2000" dirty="0">
                <a:sym typeface="Wingdings" panose="05000000000000000000" pitchFamily="2" charset="2"/>
              </a:rPr>
              <a:t> 	</a:t>
            </a:r>
            <a:r>
              <a:rPr lang="de-DE" sz="2000" b="1" dirty="0">
                <a:solidFill>
                  <a:schemeClr val="accent1"/>
                </a:solidFill>
              </a:rPr>
              <a:t>praxis-kattenbuehl.de/</a:t>
            </a:r>
            <a:r>
              <a:rPr lang="de-DE" sz="2000" b="1" dirty="0" err="1">
                <a:solidFill>
                  <a:schemeClr val="accent1"/>
                </a:solidFill>
              </a:rPr>
              <a:t>downloads</a:t>
            </a:r>
            <a:endParaRPr lang="de-DE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19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268225"/>
            <a:ext cx="7920037" cy="649287"/>
          </a:xfrm>
        </p:spPr>
        <p:txBody>
          <a:bodyPr/>
          <a:lstStyle/>
          <a:p>
            <a:pPr eaLnBrk="1" hangingPunct="1"/>
            <a:r>
              <a:rPr lang="de-DE" altLang="de-DE" dirty="0"/>
              <a:t>Definition</a:t>
            </a:r>
            <a:br>
              <a:rPr lang="de-DE" altLang="de-DE" dirty="0"/>
            </a:br>
            <a:r>
              <a:rPr lang="de-DE" altLang="de-DE" sz="3200" dirty="0"/>
              <a:t>Akute Nierenschädigung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dirty="0"/>
          </a:p>
          <a:p>
            <a:pPr eaLnBrk="1" hangingPunct="1"/>
            <a:endParaRPr lang="de-DE" altLang="de-DE" dirty="0"/>
          </a:p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dirty="0"/>
              <a:t>	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b="1" dirty="0"/>
              <a:t>Rascher Verlust </a:t>
            </a:r>
            <a:r>
              <a:rPr lang="de-DE" altLang="de-DE" dirty="0"/>
              <a:t>der Nierenfunktion </a:t>
            </a:r>
          </a:p>
          <a:p>
            <a:pPr lvl="3" eaLnBrk="1" hangingPunct="1"/>
            <a:r>
              <a:rPr lang="de-DE" altLang="de-DE" dirty="0"/>
              <a:t>gemessen als GFR</a:t>
            </a:r>
          </a:p>
          <a:p>
            <a:pPr lvl="3" eaLnBrk="1" hangingPunct="1"/>
            <a:r>
              <a:rPr lang="de-DE" altLang="de-DE" dirty="0"/>
              <a:t>über Stunden bis Tage</a:t>
            </a:r>
          </a:p>
          <a:p>
            <a:pPr eaLnBrk="1" hangingPunct="1"/>
            <a:r>
              <a:rPr lang="de-DE" altLang="de-DE" dirty="0"/>
              <a:t>	mit Retention von harnpflichtigen Substanzen im Blut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-40332" y="2501899"/>
            <a:ext cx="9144000" cy="1871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 algn="ctr" eaLnBrk="1" hangingPunct="1">
              <a:defRPr/>
            </a:pPr>
            <a:r>
              <a:rPr lang="de-DE" sz="3200" b="1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</a:rPr>
              <a:t>Wichtig: </a:t>
            </a:r>
            <a:r>
              <a:rPr lang="de-DE" sz="3200" b="1" dirty="0" err="1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</a:rPr>
              <a:t>eGFR</a:t>
            </a:r>
            <a:r>
              <a:rPr lang="de-DE" sz="3200" b="1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</a:rPr>
              <a:t> – Berechnungen </a:t>
            </a:r>
            <a:r>
              <a:rPr lang="de-DE" sz="3200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</a:rPr>
              <a:t>(MDRD, CG)</a:t>
            </a:r>
            <a:br>
              <a:rPr lang="de-DE" sz="3200" b="1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</a:rPr>
            </a:br>
            <a:r>
              <a:rPr lang="de-DE" sz="3200" b="1" u="sng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</a:rPr>
              <a:t>nur</a:t>
            </a:r>
            <a:r>
              <a:rPr lang="de-DE" sz="3200" b="1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</a:rPr>
              <a:t> für den </a:t>
            </a:r>
            <a:r>
              <a:rPr lang="de-DE" sz="3200" b="1" u="sng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</a:rPr>
              <a:t>chronischen, stabilen </a:t>
            </a:r>
            <a:r>
              <a:rPr lang="de-DE" sz="3200" b="1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</a:rPr>
              <a:t>Patienten</a:t>
            </a:r>
          </a:p>
          <a:p>
            <a:pPr algn="ctr" eaLnBrk="1" hangingPunct="1">
              <a:defRPr/>
            </a:pPr>
            <a:br>
              <a:rPr lang="de-DE" sz="1600" b="1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</a:rPr>
            </a:br>
            <a:r>
              <a:rPr lang="de-DE" sz="3200" b="1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</a:rPr>
              <a:t>NICHT fürs ANV 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-36513" y="4581525"/>
            <a:ext cx="9144001" cy="11509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 algn="ctr" eaLnBrk="1" hangingPunct="1">
              <a:defRPr/>
            </a:pPr>
            <a:r>
              <a:rPr lang="de-DE" sz="4000" b="1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</a:rPr>
              <a:t>Kein Pipi </a:t>
            </a:r>
            <a:r>
              <a:rPr lang="de-DE" sz="4000" b="1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  <a:sym typeface="Wingdings" pitchFamily="2" charset="2"/>
              </a:rPr>
              <a:t> keine GFR</a:t>
            </a:r>
          </a:p>
          <a:p>
            <a:pPr algn="ctr" eaLnBrk="1" hangingPunct="1">
              <a:defRPr/>
            </a:pPr>
            <a:r>
              <a:rPr lang="de-DE" sz="2400" dirty="0">
                <a:solidFill>
                  <a:srgbClr val="FF0000"/>
                </a:solidFill>
                <a:latin typeface="Arial" charset="0"/>
                <a:ea typeface="MS PGothic" pitchFamily="34" charset="-128"/>
                <a:cs typeface="Arial" charset="0"/>
                <a:sym typeface="Wingdings" pitchFamily="2" charset="2"/>
              </a:rPr>
              <a:t>(egal wie die Werte sind)</a:t>
            </a:r>
            <a:endParaRPr lang="de-DE" sz="2400" dirty="0">
              <a:solidFill>
                <a:srgbClr val="FF0000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7544" y="1592383"/>
            <a:ext cx="79200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ctr"/>
          <a:lstStyle/>
          <a:p>
            <a:pPr algn="ctr" eaLnBrk="1" hangingPunct="1">
              <a:defRPr/>
            </a:pPr>
            <a:r>
              <a:rPr lang="de-DE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Merksatz</a:t>
            </a:r>
            <a:br>
              <a:rPr lang="de-DE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de-DE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GFR - Bestimmung</a:t>
            </a:r>
          </a:p>
        </p:txBody>
      </p:sp>
    </p:spTree>
    <p:extLst>
      <p:ext uri="{BB962C8B-B14F-4D97-AF65-F5344CB8AC3E}">
        <p14:creationId xmlns:p14="http://schemas.microsoft.com/office/powerpoint/2010/main" val="3453508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4" grpId="0" animBg="1"/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eGFR</a:t>
            </a:r>
            <a:endParaRPr lang="de-DE" dirty="0"/>
          </a:p>
        </p:txBody>
      </p:sp>
      <p:pic>
        <p:nvPicPr>
          <p:cNvPr id="218114" name="Picture 2" descr="http://www.mensvita.de/wp-content/uploads/2010/01/mann_dicker_Bau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4517098" cy="4392488"/>
          </a:xfrm>
          <a:prstGeom prst="rect">
            <a:avLst/>
          </a:prstGeom>
          <a:noFill/>
        </p:spPr>
      </p:pic>
      <p:grpSp>
        <p:nvGrpSpPr>
          <p:cNvPr id="8" name="Gruppieren 7"/>
          <p:cNvGrpSpPr/>
          <p:nvPr/>
        </p:nvGrpSpPr>
        <p:grpSpPr>
          <a:xfrm>
            <a:off x="5004048" y="1268760"/>
            <a:ext cx="3672408" cy="4896544"/>
            <a:chOff x="5004048" y="1268760"/>
            <a:chExt cx="3672408" cy="4896544"/>
          </a:xfrm>
        </p:grpSpPr>
        <p:pic>
          <p:nvPicPr>
            <p:cNvPr id="218116" name="Picture 4" descr="http://de.dreamstime.com/alte-frau-thumb1768989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4048" y="1268760"/>
              <a:ext cx="3600400" cy="4850838"/>
            </a:xfrm>
            <a:prstGeom prst="rect">
              <a:avLst/>
            </a:prstGeom>
            <a:noFill/>
          </p:spPr>
        </p:pic>
        <p:sp>
          <p:nvSpPr>
            <p:cNvPr id="6" name="Rechteck 5"/>
            <p:cNvSpPr/>
            <p:nvPr/>
          </p:nvSpPr>
          <p:spPr bwMode="auto">
            <a:xfrm>
              <a:off x="6660232" y="5877272"/>
              <a:ext cx="2016224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hteck 6"/>
            <p:cNvSpPr/>
            <p:nvPr/>
          </p:nvSpPr>
          <p:spPr bwMode="auto">
            <a:xfrm>
              <a:off x="6084168" y="2017306"/>
              <a:ext cx="547036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307917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2A781-DE64-4FE0-8A57-A0F2A4FF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Nierenfunktion </a:t>
            </a:r>
            <a:r>
              <a:rPr lang="de-DE" dirty="0">
                <a:sym typeface="Wingdings" panose="05000000000000000000" pitchFamily="2" charset="2"/>
              </a:rPr>
              <a:t> Ermittlung </a:t>
            </a:r>
            <a:r>
              <a:rPr lang="de-DE" dirty="0" err="1">
                <a:sym typeface="Wingdings" panose="05000000000000000000" pitchFamily="2" charset="2"/>
              </a:rPr>
              <a:t>eGFR</a:t>
            </a:r>
            <a:endParaRPr lang="de-DE" dirty="0"/>
          </a:p>
        </p:txBody>
      </p:sp>
      <p:sp>
        <p:nvSpPr>
          <p:cNvPr id="5122" name="Footer Placeholder 3"/>
          <p:cNvSpPr>
            <a:spLocks noGrp="1"/>
          </p:cNvSpPr>
          <p:nvPr>
            <p:ph type="ftr" idx="4294967295"/>
          </p:nvPr>
        </p:nvSpPr>
        <p:spPr>
          <a:xfrm>
            <a:off x="971600" y="6093296"/>
            <a:ext cx="6705550" cy="76470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 dirty="0">
                <a:solidFill>
                  <a:srgbClr val="333333"/>
                </a:solidFill>
              </a:rPr>
              <a:t>Nephrol Dial Transplant</a:t>
            </a:r>
            <a:r>
              <a:rPr lang="en-US" altLang="en-US" sz="1000" dirty="0">
                <a:solidFill>
                  <a:srgbClr val="333333"/>
                </a:solidFill>
              </a:rPr>
              <a:t>, Volume 36, Issue 1, January 2021, Pages 39–41, </a:t>
            </a:r>
            <a:r>
              <a:rPr lang="en-US" altLang="en-US" sz="1000" dirty="0">
                <a:solidFill>
                  <a:srgbClr val="333333"/>
                </a:solidFill>
                <a:hlinkClick r:id="rId3"/>
              </a:rPr>
              <a:t>https://doi.org/10.1093/ndt/gfaa152</a:t>
            </a:r>
            <a:endParaRPr lang="en-US" altLang="en-US" sz="1000" dirty="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 dirty="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 dirty="0">
              <a:solidFill>
                <a:srgbClr val="333333"/>
              </a:solidFill>
            </a:endParaRPr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6496893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539552" y="980728"/>
            <a:ext cx="806489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1417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Ultraschall</a:t>
            </a:r>
          </a:p>
        </p:txBody>
      </p:sp>
      <p:pic>
        <p:nvPicPr>
          <p:cNvPr id="36867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16" y="980728"/>
            <a:ext cx="7298533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hteck 3"/>
          <p:cNvSpPr>
            <a:spLocks noChangeArrowheads="1"/>
          </p:cNvSpPr>
          <p:nvPr/>
        </p:nvSpPr>
        <p:spPr bwMode="auto">
          <a:xfrm>
            <a:off x="2267744" y="6268318"/>
            <a:ext cx="5003800" cy="48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1200">
                <a:solidFill>
                  <a:srgbClr val="00799B"/>
                </a:solidFill>
                <a:cs typeface="Arial" panose="020B0604020202020204" pitchFamily="34" charset="0"/>
              </a:rPr>
              <a:t>Kalantarinia K: </a:t>
            </a:r>
            <a:r>
              <a:rPr lang="en-US" altLang="de-DE" sz="1200" b="1">
                <a:solidFill>
                  <a:srgbClr val="00799B"/>
                </a:solidFill>
                <a:cs typeface="Arial" panose="020B0604020202020204" pitchFamily="34" charset="0"/>
              </a:rPr>
              <a:t> Novel Imaging Techniques in Acute Kidney Injury. </a:t>
            </a:r>
            <a:r>
              <a:rPr lang="de-DE" altLang="de-DE" sz="1200">
                <a:solidFill>
                  <a:srgbClr val="00799B"/>
                </a:solidFill>
                <a:cs typeface="Arial" panose="020B0604020202020204" pitchFamily="34" charset="0"/>
              </a:rPr>
              <a:t>Curr Drug Targets. Dec 2009; 10(12): 1184–1189. </a:t>
            </a:r>
          </a:p>
        </p:txBody>
      </p:sp>
    </p:spTree>
    <p:extLst>
      <p:ext uri="{BB962C8B-B14F-4D97-AF65-F5344CB8AC3E}">
        <p14:creationId xmlns:p14="http://schemas.microsoft.com/office/powerpoint/2010/main" val="6393761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61E3071-4841-46B0-BFB5-507746BC4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Urin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AB3E9A4-91BB-47AF-993A-447275847E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66354"/>
            <a:ext cx="4014291" cy="301071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BB38ACE-4396-4EDC-8CC8-FCDB30948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4" y="1060999"/>
            <a:ext cx="4021431" cy="301607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8CDC7F5-229C-486E-B15D-99CD2323A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91" y="3686471"/>
            <a:ext cx="3150018" cy="31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4517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0D370C1-7FAB-300D-3CD9-D480477D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EBM 32018 </a:t>
            </a:r>
            <a:br>
              <a:rPr lang="de-DE" dirty="0"/>
            </a:br>
            <a:r>
              <a:rPr lang="de-DE" dirty="0"/>
              <a:t>Chronische Niereninsuffizienz </a:t>
            </a:r>
            <a:r>
              <a:rPr lang="de-DE" dirty="0" err="1"/>
              <a:t>eGFR</a:t>
            </a:r>
            <a:r>
              <a:rPr lang="de-DE" dirty="0"/>
              <a:t> &lt; 25 ml/min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A1C5666-2B9D-1540-2E11-BBE0AB1E7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20714"/>
            <a:ext cx="9144000" cy="361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0702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>
            <a:extLst>
              <a:ext uri="{FF2B5EF4-FFF2-40B4-BE49-F238E27FC236}">
                <a16:creationId xmlns:a16="http://schemas.microsoft.com/office/drawing/2014/main" id="{AEBC5FA3-E80E-4525-8F9C-727A2BDE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b="1">
                <a:ea typeface="ＭＳ Ｐゴシック" panose="020B0600070205080204" pitchFamily="34" charset="-128"/>
              </a:rPr>
              <a:t>Funktionsverlust und Einflußfaktoren</a:t>
            </a:r>
          </a:p>
        </p:txBody>
      </p:sp>
      <p:cxnSp>
        <p:nvCxnSpPr>
          <p:cNvPr id="34820" name="Gerade Verbindung mit Pfeil 6">
            <a:extLst>
              <a:ext uri="{FF2B5EF4-FFF2-40B4-BE49-F238E27FC236}">
                <a16:creationId xmlns:a16="http://schemas.microsoft.com/office/drawing/2014/main" id="{F7F4D2CD-46DE-4A6F-AA32-4087CAF3A94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93838" y="2063750"/>
            <a:ext cx="0" cy="3276600"/>
          </a:xfrm>
          <a:prstGeom prst="straightConnector1">
            <a:avLst/>
          </a:prstGeom>
          <a:noFill/>
          <a:ln w="28575" algn="ctr">
            <a:solidFill>
              <a:srgbClr val="0070C0">
                <a:alpha val="98822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1" name="Gerade Verbindung mit Pfeil 9">
            <a:extLst>
              <a:ext uri="{FF2B5EF4-FFF2-40B4-BE49-F238E27FC236}">
                <a16:creationId xmlns:a16="http://schemas.microsoft.com/office/drawing/2014/main" id="{2A59816D-1D1F-46D5-B8EE-3DEA753E13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95425" y="5329238"/>
            <a:ext cx="6872288" cy="0"/>
          </a:xfrm>
          <a:prstGeom prst="straightConnector1">
            <a:avLst/>
          </a:prstGeom>
          <a:noFill/>
          <a:ln w="28575" algn="ctr">
            <a:solidFill>
              <a:srgbClr val="0070C0">
                <a:alpha val="98822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2" name="Textfeld 12">
            <a:extLst>
              <a:ext uri="{FF2B5EF4-FFF2-40B4-BE49-F238E27FC236}">
                <a16:creationId xmlns:a16="http://schemas.microsoft.com/office/drawing/2014/main" id="{31164D8A-7BDB-4C1C-97A0-DA55E5970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0" y="5370513"/>
            <a:ext cx="48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/>
              <a:t>Zeit</a:t>
            </a:r>
          </a:p>
        </p:txBody>
      </p:sp>
      <p:sp>
        <p:nvSpPr>
          <p:cNvPr id="34823" name="Textfeld 13">
            <a:extLst>
              <a:ext uri="{FF2B5EF4-FFF2-40B4-BE49-F238E27FC236}">
                <a16:creationId xmlns:a16="http://schemas.microsoft.com/office/drawing/2014/main" id="{3BCD8FBE-7829-4D37-B631-E5FDF3BBD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2081213"/>
            <a:ext cx="6619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/>
              <a:t>eGFR</a:t>
            </a:r>
          </a:p>
          <a:p>
            <a:pPr algn="ctr"/>
            <a:r>
              <a:rPr lang="de-DE" altLang="de-DE" sz="800"/>
              <a:t>ml/min</a:t>
            </a:r>
          </a:p>
        </p:txBody>
      </p:sp>
      <p:cxnSp>
        <p:nvCxnSpPr>
          <p:cNvPr id="34824" name="Gerader Verbinder 15">
            <a:extLst>
              <a:ext uri="{FF2B5EF4-FFF2-40B4-BE49-F238E27FC236}">
                <a16:creationId xmlns:a16="http://schemas.microsoft.com/office/drawing/2014/main" id="{10769C4A-7BE6-4C2F-84DE-7B3A57CF83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49375" y="2286000"/>
            <a:ext cx="158750" cy="0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5" name="Gerader Verbinder 17">
            <a:extLst>
              <a:ext uri="{FF2B5EF4-FFF2-40B4-BE49-F238E27FC236}">
                <a16:creationId xmlns:a16="http://schemas.microsoft.com/office/drawing/2014/main" id="{7D542987-7528-4154-BDB8-BC95C7C517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33500" y="2438400"/>
            <a:ext cx="160338" cy="0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6" name="Gerader Verbinder 19">
            <a:extLst>
              <a:ext uri="{FF2B5EF4-FFF2-40B4-BE49-F238E27FC236}">
                <a16:creationId xmlns:a16="http://schemas.microsoft.com/office/drawing/2014/main" id="{A239E21B-B892-4481-93C8-36DA0D90996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33500" y="2743200"/>
            <a:ext cx="160338" cy="0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7" name="Gerader Verbinder 20">
            <a:extLst>
              <a:ext uri="{FF2B5EF4-FFF2-40B4-BE49-F238E27FC236}">
                <a16:creationId xmlns:a16="http://schemas.microsoft.com/office/drawing/2014/main" id="{4346675E-EACA-4694-8EBA-8600443CF7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25563" y="2903538"/>
            <a:ext cx="160337" cy="0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8" name="Gerader Verbinder 21">
            <a:extLst>
              <a:ext uri="{FF2B5EF4-FFF2-40B4-BE49-F238E27FC236}">
                <a16:creationId xmlns:a16="http://schemas.microsoft.com/office/drawing/2014/main" id="{255AE58F-0BFE-4B10-B2F5-499864624BD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7625" y="3048000"/>
            <a:ext cx="160338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9" name="Gerader Verbinder 22">
            <a:extLst>
              <a:ext uri="{FF2B5EF4-FFF2-40B4-BE49-F238E27FC236}">
                <a16:creationId xmlns:a16="http://schemas.microsoft.com/office/drawing/2014/main" id="{A5BCC40A-38BD-4EEC-9733-8672109C3DD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33500" y="3200400"/>
            <a:ext cx="160338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0" name="Gerader Verbinder 23">
            <a:extLst>
              <a:ext uri="{FF2B5EF4-FFF2-40B4-BE49-F238E27FC236}">
                <a16:creationId xmlns:a16="http://schemas.microsoft.com/office/drawing/2014/main" id="{F2324202-94B3-4B09-BEC4-95119425B8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33500" y="3352800"/>
            <a:ext cx="160338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1" name="Gerader Verbinder 25">
            <a:extLst>
              <a:ext uri="{FF2B5EF4-FFF2-40B4-BE49-F238E27FC236}">
                <a16:creationId xmlns:a16="http://schemas.microsoft.com/office/drawing/2014/main" id="{78EBF863-9F67-433E-9CA8-E75655DDFA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2863" y="3662363"/>
            <a:ext cx="160337" cy="0"/>
          </a:xfrm>
          <a:prstGeom prst="line">
            <a:avLst/>
          </a:prstGeom>
          <a:noFill/>
          <a:ln w="127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2" name="Gerader Verbinder 26">
            <a:extLst>
              <a:ext uri="{FF2B5EF4-FFF2-40B4-BE49-F238E27FC236}">
                <a16:creationId xmlns:a16="http://schemas.microsoft.com/office/drawing/2014/main" id="{2A5D2FF0-D097-4B8F-B8E7-7A41BB60B0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20800" y="3810000"/>
            <a:ext cx="160338" cy="0"/>
          </a:xfrm>
          <a:prstGeom prst="line">
            <a:avLst/>
          </a:prstGeom>
          <a:noFill/>
          <a:ln w="127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3" name="Gerader Verbinder 28">
            <a:extLst>
              <a:ext uri="{FF2B5EF4-FFF2-40B4-BE49-F238E27FC236}">
                <a16:creationId xmlns:a16="http://schemas.microsoft.com/office/drawing/2014/main" id="{DC27A0CF-927C-4B0F-90FF-A93E1416FF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9213" y="4114800"/>
            <a:ext cx="160337" cy="0"/>
          </a:xfrm>
          <a:prstGeom prst="line">
            <a:avLst/>
          </a:prstGeom>
          <a:noFill/>
          <a:ln w="127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4" name="Gerader Verbinder 29">
            <a:extLst>
              <a:ext uri="{FF2B5EF4-FFF2-40B4-BE49-F238E27FC236}">
                <a16:creationId xmlns:a16="http://schemas.microsoft.com/office/drawing/2014/main" id="{DE05765B-E2C0-4948-91BA-E5A6D05E02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7625" y="4275138"/>
            <a:ext cx="160338" cy="0"/>
          </a:xfrm>
          <a:prstGeom prst="line">
            <a:avLst/>
          </a:prstGeom>
          <a:noFill/>
          <a:ln w="127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5" name="Gerader Verbinder 30">
            <a:extLst>
              <a:ext uri="{FF2B5EF4-FFF2-40B4-BE49-F238E27FC236}">
                <a16:creationId xmlns:a16="http://schemas.microsoft.com/office/drawing/2014/main" id="{70FB8997-BC35-4F9B-B1A2-B9C2A94D0353}"/>
              </a:ext>
            </a:extLst>
          </p:cNvPr>
          <p:cNvCxnSpPr>
            <a:cxnSpLocks noChangeShapeType="1"/>
            <a:stCxn id="34841" idx="3"/>
          </p:cNvCxnSpPr>
          <p:nvPr/>
        </p:nvCxnSpPr>
        <p:spPr bwMode="auto">
          <a:xfrm>
            <a:off x="1485900" y="4406900"/>
            <a:ext cx="6762750" cy="12700"/>
          </a:xfrm>
          <a:prstGeom prst="line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6" name="Gerader Verbinder 31">
            <a:extLst>
              <a:ext uri="{FF2B5EF4-FFF2-40B4-BE49-F238E27FC236}">
                <a16:creationId xmlns:a16="http://schemas.microsoft.com/office/drawing/2014/main" id="{DBE59EBA-E09A-423A-B46B-EEC2255FBA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6038" y="4572000"/>
            <a:ext cx="160337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7" name="Gerader Verbinder 32">
            <a:extLst>
              <a:ext uri="{FF2B5EF4-FFF2-40B4-BE49-F238E27FC236}">
                <a16:creationId xmlns:a16="http://schemas.microsoft.com/office/drawing/2014/main" id="{0D61AB8C-2451-4C01-AF12-A1290FFA9B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7625" y="4724400"/>
            <a:ext cx="160338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8" name="Gerader Verbinder 33">
            <a:extLst>
              <a:ext uri="{FF2B5EF4-FFF2-40B4-BE49-F238E27FC236}">
                <a16:creationId xmlns:a16="http://schemas.microsoft.com/office/drawing/2014/main" id="{D589F8F1-6C95-4D01-BCE0-BAC56EC4CB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85900" y="4813300"/>
            <a:ext cx="6762750" cy="7938"/>
          </a:xfrm>
          <a:prstGeom prst="line">
            <a:avLst/>
          </a:prstGeom>
          <a:noFill/>
          <a:ln w="12700" algn="ctr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9" name="Gerader Verbinder 34">
            <a:extLst>
              <a:ext uri="{FF2B5EF4-FFF2-40B4-BE49-F238E27FC236}">
                <a16:creationId xmlns:a16="http://schemas.microsoft.com/office/drawing/2014/main" id="{50711706-606A-4B99-895E-08F7C4F7E5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6038" y="5029200"/>
            <a:ext cx="160337" cy="0"/>
          </a:xfrm>
          <a:prstGeom prst="line">
            <a:avLst/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0" name="Gerader Verbinder 35">
            <a:extLst>
              <a:ext uri="{FF2B5EF4-FFF2-40B4-BE49-F238E27FC236}">
                <a16:creationId xmlns:a16="http://schemas.microsoft.com/office/drawing/2014/main" id="{A2066D2F-E17A-4790-936E-E8C65FDB74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6038" y="5181600"/>
            <a:ext cx="160337" cy="0"/>
          </a:xfrm>
          <a:prstGeom prst="line">
            <a:avLst/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41" name="Textfeld 39">
            <a:extLst>
              <a:ext uri="{FF2B5EF4-FFF2-40B4-BE49-F238E27FC236}">
                <a16:creationId xmlns:a16="http://schemas.microsoft.com/office/drawing/2014/main" id="{9C726903-295B-4B29-83F1-D1F106F37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4283075"/>
            <a:ext cx="325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0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4842" name="Textfeld 40">
            <a:extLst>
              <a:ext uri="{FF2B5EF4-FFF2-40B4-BE49-F238E27FC236}">
                <a16:creationId xmlns:a16="http://schemas.microsoft.com/office/drawing/2014/main" id="{41D930E9-DB0F-4783-B157-BFD2F05C5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4740275"/>
            <a:ext cx="325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00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34843" name="Textfeld 44">
            <a:extLst>
              <a:ext uri="{FF2B5EF4-FFF2-40B4-BE49-F238E27FC236}">
                <a16:creationId xmlns:a16="http://schemas.microsoft.com/office/drawing/2014/main" id="{8882AC18-1BDC-4B26-98FB-93162E712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3838575"/>
            <a:ext cx="325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000">
                <a:solidFill>
                  <a:srgbClr val="FFC000"/>
                </a:solidFill>
              </a:rPr>
              <a:t>45</a:t>
            </a:r>
          </a:p>
        </p:txBody>
      </p:sp>
      <p:sp>
        <p:nvSpPr>
          <p:cNvPr id="34844" name="Textfeld 45">
            <a:extLst>
              <a:ext uri="{FF2B5EF4-FFF2-40B4-BE49-F238E27FC236}">
                <a16:creationId xmlns:a16="http://schemas.microsoft.com/office/drawing/2014/main" id="{7202A0B7-D337-414D-BE88-C8B8A8109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3373438"/>
            <a:ext cx="325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000">
                <a:solidFill>
                  <a:srgbClr val="FFC000"/>
                </a:solidFill>
              </a:rPr>
              <a:t>60</a:t>
            </a:r>
          </a:p>
        </p:txBody>
      </p:sp>
      <p:sp>
        <p:nvSpPr>
          <p:cNvPr id="34845" name="Textfeld 46">
            <a:extLst>
              <a:ext uri="{FF2B5EF4-FFF2-40B4-BE49-F238E27FC236}">
                <a16:creationId xmlns:a16="http://schemas.microsoft.com/office/drawing/2014/main" id="{4460DAF3-5433-492A-8E7F-FDFCF1B48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638" y="2468563"/>
            <a:ext cx="327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000">
                <a:solidFill>
                  <a:schemeClr val="accent2"/>
                </a:solidFill>
              </a:rPr>
              <a:t>90</a:t>
            </a:r>
          </a:p>
        </p:txBody>
      </p:sp>
      <p:cxnSp>
        <p:nvCxnSpPr>
          <p:cNvPr id="34846" name="Gerader Verbinder 47">
            <a:extLst>
              <a:ext uri="{FF2B5EF4-FFF2-40B4-BE49-F238E27FC236}">
                <a16:creationId xmlns:a16="http://schemas.microsoft.com/office/drawing/2014/main" id="{92FB69FA-0202-43AF-83DC-13062C526F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12888" y="3524250"/>
            <a:ext cx="6762750" cy="12700"/>
          </a:xfrm>
          <a:prstGeom prst="line">
            <a:avLst/>
          </a:prstGeom>
          <a:noFill/>
          <a:ln w="12700" algn="ctr">
            <a:solidFill>
              <a:srgbClr val="FFC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7" name="Gerader Verbinder 48">
            <a:extLst>
              <a:ext uri="{FF2B5EF4-FFF2-40B4-BE49-F238E27FC236}">
                <a16:creationId xmlns:a16="http://schemas.microsoft.com/office/drawing/2014/main" id="{6267845E-1E91-4799-9AC3-D7F195D3F9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89075" y="2586038"/>
            <a:ext cx="6762750" cy="14287"/>
          </a:xfrm>
          <a:prstGeom prst="line">
            <a:avLst/>
          </a:prstGeom>
          <a:noFill/>
          <a:ln w="1270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48" name="Freihandform 8">
            <a:extLst>
              <a:ext uri="{FF2B5EF4-FFF2-40B4-BE49-F238E27FC236}">
                <a16:creationId xmlns:a16="http://schemas.microsoft.com/office/drawing/2014/main" id="{7EBAC573-2932-435E-9EEC-AA6838F6B7A8}"/>
              </a:ext>
            </a:extLst>
          </p:cNvPr>
          <p:cNvSpPr>
            <a:spLocks/>
          </p:cNvSpPr>
          <p:nvPr/>
        </p:nvSpPr>
        <p:spPr bwMode="auto">
          <a:xfrm>
            <a:off x="1484313" y="2286000"/>
            <a:ext cx="3471862" cy="1600200"/>
          </a:xfrm>
          <a:custGeom>
            <a:avLst/>
            <a:gdLst>
              <a:gd name="T0" fmla="*/ 0 w 6167887"/>
              <a:gd name="T1" fmla="*/ 0 h 2881223"/>
              <a:gd name="T2" fmla="*/ 1160562 w 6167887"/>
              <a:gd name="T3" fmla="*/ 501019 h 2881223"/>
              <a:gd name="T4" fmla="*/ 1160562 w 6167887"/>
              <a:gd name="T5" fmla="*/ 501019 h 2881223"/>
              <a:gd name="T6" fmla="*/ 1162188 w 6167887"/>
              <a:gd name="T7" fmla="*/ 501019 h 2881223"/>
              <a:gd name="T8" fmla="*/ 1162188 w 6167887"/>
              <a:gd name="T9" fmla="*/ 501019 h 28812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167887" h="2881223">
                <a:moveTo>
                  <a:pt x="0" y="0"/>
                </a:moveTo>
                <a:lnTo>
                  <a:pt x="6159261" y="2881223"/>
                </a:lnTo>
                <a:lnTo>
                  <a:pt x="6167887" y="2881223"/>
                </a:lnTo>
              </a:path>
            </a:pathLst>
          </a:cu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cxnSp>
        <p:nvCxnSpPr>
          <p:cNvPr id="20516" name="Gerade Verbindung mit Pfeil 11">
            <a:extLst>
              <a:ext uri="{FF2B5EF4-FFF2-40B4-BE49-F238E27FC236}">
                <a16:creationId xmlns:a16="http://schemas.microsoft.com/office/drawing/2014/main" id="{496635C1-50C5-42F4-94EB-302DFCF149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56175" y="3897313"/>
            <a:ext cx="3041650" cy="468312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4850" name="Picture 5">
            <a:extLst>
              <a:ext uri="{FF2B5EF4-FFF2-40B4-BE49-F238E27FC236}">
                <a16:creationId xmlns:a16="http://schemas.microsoft.com/office/drawing/2014/main" id="{79969CDE-3EE9-44AE-848A-099265BE3C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1238" y="1346200"/>
            <a:ext cx="2632075" cy="1879600"/>
          </a:xfrm>
          <a:noFill/>
        </p:spPr>
      </p:pic>
      <p:pic>
        <p:nvPicPr>
          <p:cNvPr id="34851" name="Picture 5">
            <a:extLst>
              <a:ext uri="{FF2B5EF4-FFF2-40B4-BE49-F238E27FC236}">
                <a16:creationId xmlns:a16="http://schemas.microsoft.com/office/drawing/2014/main" id="{1F44C576-3FA0-4269-8605-038ACD690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43100"/>
            <a:ext cx="2398713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CEDD9D7-825B-4E79-B227-287AB84EB4D8}"/>
              </a:ext>
            </a:extLst>
          </p:cNvPr>
          <p:cNvSpPr txBox="1">
            <a:spLocks noChangeArrowheads="1"/>
          </p:cNvSpPr>
          <p:nvPr/>
        </p:nvSpPr>
        <p:spPr bwMode="auto">
          <a:xfrm rot="538767">
            <a:off x="5486400" y="3836988"/>
            <a:ext cx="26463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600" b="1">
                <a:solidFill>
                  <a:schemeClr val="accent2"/>
                </a:solidFill>
              </a:rPr>
              <a:t>Nephrologische Therapie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3BE465F6-D807-4322-90C2-45FE1D52FF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56175" y="3886200"/>
            <a:ext cx="2809875" cy="1257300"/>
          </a:xfrm>
          <a:prstGeom prst="line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1121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03A08C7-FF97-2DA4-8CB6-911BE8C0A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Akute Nierenschädigung / rasche Funktionsabnahme </a:t>
            </a:r>
          </a:p>
          <a:p>
            <a:pPr marL="342900" indent="-342900">
              <a:buAutoNum type="arabicPeriod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Glomeruläre 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Hämaturie </a:t>
            </a:r>
          </a:p>
          <a:p>
            <a:pPr marL="722313" lvl="1" indent="-342900"/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nicht durch eine urologische Erkrankung erklärbar  </a:t>
            </a:r>
          </a:p>
          <a:p>
            <a:pPr marL="342900" indent="-342900" algn="l">
              <a:buAutoNum type="arabicPeriod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Proteinurie 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nennenswerte Mengen Eiweiß im Urin sind,</a:t>
            </a:r>
          </a:p>
          <a:p>
            <a:pPr marL="342900" indent="-342900" algn="l">
              <a:buAutoNum type="arabicPeriod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Therapierefraktäre Hypertonie 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(≥ 3 Antihypertensiva) </a:t>
            </a:r>
          </a:p>
          <a:p>
            <a:pPr marL="342900" indent="-342900" algn="l">
              <a:buAutoNum type="arabicPeriod"/>
            </a:pPr>
            <a:endParaRPr lang="de-D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Verdacht auf eine spezifische Nierenerkrankung (z.B. ADPKD)</a:t>
            </a:r>
          </a:p>
          <a:p>
            <a:pPr marL="342900" indent="-342900" algn="l">
              <a:buAutoNum type="arabicPeriod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GFR ≤ 30 ml /min</a:t>
            </a:r>
            <a:endParaRPr lang="de-D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828BE89-4CE7-DE49-6E60-04D1780F2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Überweisung Nephrologie ??</a:t>
            </a:r>
          </a:p>
        </p:txBody>
      </p:sp>
    </p:spTree>
    <p:extLst>
      <p:ext uri="{BB962C8B-B14F-4D97-AF65-F5344CB8AC3E}">
        <p14:creationId xmlns:p14="http://schemas.microsoft.com/office/powerpoint/2010/main" val="191657896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>
            <a:extLst>
              <a:ext uri="{FF2B5EF4-FFF2-40B4-BE49-F238E27FC236}">
                <a16:creationId xmlns:a16="http://schemas.microsoft.com/office/drawing/2014/main" id="{7E30581F-36ED-41FD-BA05-4B4288553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b="1">
                <a:ea typeface="ＭＳ Ｐゴシック" panose="020B0600070205080204" pitchFamily="34" charset="-128"/>
              </a:rPr>
              <a:t>Funktionsverlust und Einflußfaktoren</a:t>
            </a:r>
          </a:p>
        </p:txBody>
      </p:sp>
      <p:cxnSp>
        <p:nvCxnSpPr>
          <p:cNvPr id="40964" name="Gerade Verbindung mit Pfeil 6">
            <a:extLst>
              <a:ext uri="{FF2B5EF4-FFF2-40B4-BE49-F238E27FC236}">
                <a16:creationId xmlns:a16="http://schemas.microsoft.com/office/drawing/2014/main" id="{383CB32D-0094-4FEB-8DB2-D697E11376C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93838" y="2063750"/>
            <a:ext cx="0" cy="3276600"/>
          </a:xfrm>
          <a:prstGeom prst="straightConnector1">
            <a:avLst/>
          </a:prstGeom>
          <a:noFill/>
          <a:ln w="28575" algn="ctr">
            <a:solidFill>
              <a:srgbClr val="0070C0">
                <a:alpha val="98822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5" name="Gerade Verbindung mit Pfeil 9">
            <a:extLst>
              <a:ext uri="{FF2B5EF4-FFF2-40B4-BE49-F238E27FC236}">
                <a16:creationId xmlns:a16="http://schemas.microsoft.com/office/drawing/2014/main" id="{4997F44A-5A62-4BC0-BCFC-4B6D972BF5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95425" y="5329238"/>
            <a:ext cx="6872288" cy="0"/>
          </a:xfrm>
          <a:prstGeom prst="straightConnector1">
            <a:avLst/>
          </a:prstGeom>
          <a:noFill/>
          <a:ln w="28575" algn="ctr">
            <a:solidFill>
              <a:srgbClr val="0070C0">
                <a:alpha val="98822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6" name="Textfeld 12">
            <a:extLst>
              <a:ext uri="{FF2B5EF4-FFF2-40B4-BE49-F238E27FC236}">
                <a16:creationId xmlns:a16="http://schemas.microsoft.com/office/drawing/2014/main" id="{29C6ADA5-7C2C-466D-A8A0-068347017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0" y="5370513"/>
            <a:ext cx="48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/>
              <a:t>Zeit</a:t>
            </a:r>
          </a:p>
        </p:txBody>
      </p:sp>
      <p:sp>
        <p:nvSpPr>
          <p:cNvPr id="40967" name="Textfeld 13">
            <a:extLst>
              <a:ext uri="{FF2B5EF4-FFF2-40B4-BE49-F238E27FC236}">
                <a16:creationId xmlns:a16="http://schemas.microsoft.com/office/drawing/2014/main" id="{15506FC9-F83E-4E75-B8F3-09ADC7410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2081213"/>
            <a:ext cx="6619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/>
              <a:t>eGFR</a:t>
            </a:r>
          </a:p>
          <a:p>
            <a:pPr algn="ctr"/>
            <a:r>
              <a:rPr lang="de-DE" altLang="de-DE" sz="800"/>
              <a:t>ml/min</a:t>
            </a:r>
          </a:p>
        </p:txBody>
      </p:sp>
      <p:cxnSp>
        <p:nvCxnSpPr>
          <p:cNvPr id="40968" name="Gerader Verbinder 15">
            <a:extLst>
              <a:ext uri="{FF2B5EF4-FFF2-40B4-BE49-F238E27FC236}">
                <a16:creationId xmlns:a16="http://schemas.microsoft.com/office/drawing/2014/main" id="{9890ECC2-1021-407E-92C3-DBA367DA4D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49375" y="2286000"/>
            <a:ext cx="158750" cy="0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9" name="Gerader Verbinder 17">
            <a:extLst>
              <a:ext uri="{FF2B5EF4-FFF2-40B4-BE49-F238E27FC236}">
                <a16:creationId xmlns:a16="http://schemas.microsoft.com/office/drawing/2014/main" id="{59832821-7513-4D35-9D8D-CE1C964A0B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33500" y="2438400"/>
            <a:ext cx="160338" cy="0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0" name="Gerader Verbinder 19">
            <a:extLst>
              <a:ext uri="{FF2B5EF4-FFF2-40B4-BE49-F238E27FC236}">
                <a16:creationId xmlns:a16="http://schemas.microsoft.com/office/drawing/2014/main" id="{BA24FF70-080D-4954-AFAE-B821A77C63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33500" y="2743200"/>
            <a:ext cx="160338" cy="0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1" name="Gerader Verbinder 20">
            <a:extLst>
              <a:ext uri="{FF2B5EF4-FFF2-40B4-BE49-F238E27FC236}">
                <a16:creationId xmlns:a16="http://schemas.microsoft.com/office/drawing/2014/main" id="{69695980-A4CD-4AF1-9D91-D5C253DAFD2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25563" y="2903538"/>
            <a:ext cx="160337" cy="0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2" name="Gerader Verbinder 21">
            <a:extLst>
              <a:ext uri="{FF2B5EF4-FFF2-40B4-BE49-F238E27FC236}">
                <a16:creationId xmlns:a16="http://schemas.microsoft.com/office/drawing/2014/main" id="{15E1A722-4631-4DC0-972D-EC0627CC0F1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7625" y="3048000"/>
            <a:ext cx="160338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3" name="Gerader Verbinder 22">
            <a:extLst>
              <a:ext uri="{FF2B5EF4-FFF2-40B4-BE49-F238E27FC236}">
                <a16:creationId xmlns:a16="http://schemas.microsoft.com/office/drawing/2014/main" id="{32AA4C09-BB93-4C28-974B-DD70095B33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33500" y="3200400"/>
            <a:ext cx="160338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4" name="Gerader Verbinder 23">
            <a:extLst>
              <a:ext uri="{FF2B5EF4-FFF2-40B4-BE49-F238E27FC236}">
                <a16:creationId xmlns:a16="http://schemas.microsoft.com/office/drawing/2014/main" id="{96E337C2-76B4-4DAA-A034-62BB70AA5F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33500" y="3352800"/>
            <a:ext cx="160338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5" name="Gerader Verbinder 25">
            <a:extLst>
              <a:ext uri="{FF2B5EF4-FFF2-40B4-BE49-F238E27FC236}">
                <a16:creationId xmlns:a16="http://schemas.microsoft.com/office/drawing/2014/main" id="{DE795FD0-F5D6-4DF1-AA86-431E0CB1F9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2863" y="3662363"/>
            <a:ext cx="160337" cy="0"/>
          </a:xfrm>
          <a:prstGeom prst="line">
            <a:avLst/>
          </a:prstGeom>
          <a:noFill/>
          <a:ln w="127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6" name="Gerader Verbinder 26">
            <a:extLst>
              <a:ext uri="{FF2B5EF4-FFF2-40B4-BE49-F238E27FC236}">
                <a16:creationId xmlns:a16="http://schemas.microsoft.com/office/drawing/2014/main" id="{6F167087-9467-4688-9513-07D256E6A7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20800" y="3810000"/>
            <a:ext cx="160338" cy="0"/>
          </a:xfrm>
          <a:prstGeom prst="line">
            <a:avLst/>
          </a:prstGeom>
          <a:noFill/>
          <a:ln w="127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7" name="Gerader Verbinder 28">
            <a:extLst>
              <a:ext uri="{FF2B5EF4-FFF2-40B4-BE49-F238E27FC236}">
                <a16:creationId xmlns:a16="http://schemas.microsoft.com/office/drawing/2014/main" id="{C7483B37-170A-42F5-B636-56464F146AE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9213" y="4114800"/>
            <a:ext cx="160337" cy="0"/>
          </a:xfrm>
          <a:prstGeom prst="line">
            <a:avLst/>
          </a:prstGeom>
          <a:noFill/>
          <a:ln w="127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8" name="Gerader Verbinder 29">
            <a:extLst>
              <a:ext uri="{FF2B5EF4-FFF2-40B4-BE49-F238E27FC236}">
                <a16:creationId xmlns:a16="http://schemas.microsoft.com/office/drawing/2014/main" id="{DAFBF06C-3C68-4237-8A81-8A51F9676E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7625" y="4275138"/>
            <a:ext cx="160338" cy="0"/>
          </a:xfrm>
          <a:prstGeom prst="line">
            <a:avLst/>
          </a:prstGeom>
          <a:noFill/>
          <a:ln w="127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9" name="Gerader Verbinder 30">
            <a:extLst>
              <a:ext uri="{FF2B5EF4-FFF2-40B4-BE49-F238E27FC236}">
                <a16:creationId xmlns:a16="http://schemas.microsoft.com/office/drawing/2014/main" id="{13D15747-6F5B-465B-AA76-2B1D5BC79078}"/>
              </a:ext>
            </a:extLst>
          </p:cNvPr>
          <p:cNvCxnSpPr>
            <a:cxnSpLocks noChangeShapeType="1"/>
            <a:stCxn id="40985" idx="3"/>
          </p:cNvCxnSpPr>
          <p:nvPr/>
        </p:nvCxnSpPr>
        <p:spPr bwMode="auto">
          <a:xfrm>
            <a:off x="1485900" y="4406900"/>
            <a:ext cx="6762750" cy="12700"/>
          </a:xfrm>
          <a:prstGeom prst="line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80" name="Gerader Verbinder 31">
            <a:extLst>
              <a:ext uri="{FF2B5EF4-FFF2-40B4-BE49-F238E27FC236}">
                <a16:creationId xmlns:a16="http://schemas.microsoft.com/office/drawing/2014/main" id="{126F4A46-C196-44AB-8236-D333F40945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6038" y="4572000"/>
            <a:ext cx="160337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81" name="Gerader Verbinder 32">
            <a:extLst>
              <a:ext uri="{FF2B5EF4-FFF2-40B4-BE49-F238E27FC236}">
                <a16:creationId xmlns:a16="http://schemas.microsoft.com/office/drawing/2014/main" id="{512BA7F8-5CD5-4987-8761-666CDF70371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7625" y="4724400"/>
            <a:ext cx="160338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82" name="Gerader Verbinder 33">
            <a:extLst>
              <a:ext uri="{FF2B5EF4-FFF2-40B4-BE49-F238E27FC236}">
                <a16:creationId xmlns:a16="http://schemas.microsoft.com/office/drawing/2014/main" id="{C59AF37F-40B4-4938-AD15-F0B7DB8D81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85900" y="4813300"/>
            <a:ext cx="6762750" cy="7938"/>
          </a:xfrm>
          <a:prstGeom prst="line">
            <a:avLst/>
          </a:prstGeom>
          <a:noFill/>
          <a:ln w="12700" algn="ctr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83" name="Gerader Verbinder 34">
            <a:extLst>
              <a:ext uri="{FF2B5EF4-FFF2-40B4-BE49-F238E27FC236}">
                <a16:creationId xmlns:a16="http://schemas.microsoft.com/office/drawing/2014/main" id="{C39C9489-1A65-4538-BCC4-346FFF7DB8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6038" y="5029200"/>
            <a:ext cx="160337" cy="0"/>
          </a:xfrm>
          <a:prstGeom prst="line">
            <a:avLst/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84" name="Gerader Verbinder 35">
            <a:extLst>
              <a:ext uri="{FF2B5EF4-FFF2-40B4-BE49-F238E27FC236}">
                <a16:creationId xmlns:a16="http://schemas.microsoft.com/office/drawing/2014/main" id="{0E4B9383-DC10-4376-BF93-EDD49447EE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6038" y="5181600"/>
            <a:ext cx="160337" cy="0"/>
          </a:xfrm>
          <a:prstGeom prst="line">
            <a:avLst/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85" name="Textfeld 39">
            <a:extLst>
              <a:ext uri="{FF2B5EF4-FFF2-40B4-BE49-F238E27FC236}">
                <a16:creationId xmlns:a16="http://schemas.microsoft.com/office/drawing/2014/main" id="{651FFD77-C821-4EE8-B5EA-C378AFA86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4283075"/>
            <a:ext cx="325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0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0986" name="Textfeld 40">
            <a:extLst>
              <a:ext uri="{FF2B5EF4-FFF2-40B4-BE49-F238E27FC236}">
                <a16:creationId xmlns:a16="http://schemas.microsoft.com/office/drawing/2014/main" id="{F4AFE129-95D7-4D15-932A-A98164C0B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4740275"/>
            <a:ext cx="325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00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40987" name="Textfeld 44">
            <a:extLst>
              <a:ext uri="{FF2B5EF4-FFF2-40B4-BE49-F238E27FC236}">
                <a16:creationId xmlns:a16="http://schemas.microsoft.com/office/drawing/2014/main" id="{9549F1DE-4936-4F68-B10C-D3C95790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3838575"/>
            <a:ext cx="325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000">
                <a:solidFill>
                  <a:srgbClr val="FFC000"/>
                </a:solidFill>
              </a:rPr>
              <a:t>45</a:t>
            </a:r>
          </a:p>
        </p:txBody>
      </p:sp>
      <p:sp>
        <p:nvSpPr>
          <p:cNvPr id="40988" name="Textfeld 45">
            <a:extLst>
              <a:ext uri="{FF2B5EF4-FFF2-40B4-BE49-F238E27FC236}">
                <a16:creationId xmlns:a16="http://schemas.microsoft.com/office/drawing/2014/main" id="{8AC4798E-67B4-4594-8782-8FAAB1442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3373438"/>
            <a:ext cx="325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000">
                <a:solidFill>
                  <a:srgbClr val="FFC000"/>
                </a:solidFill>
              </a:rPr>
              <a:t>60</a:t>
            </a:r>
          </a:p>
        </p:txBody>
      </p:sp>
      <p:sp>
        <p:nvSpPr>
          <p:cNvPr id="40989" name="Textfeld 46">
            <a:extLst>
              <a:ext uri="{FF2B5EF4-FFF2-40B4-BE49-F238E27FC236}">
                <a16:creationId xmlns:a16="http://schemas.microsoft.com/office/drawing/2014/main" id="{B862735D-1802-4983-B335-FDEB9DA3C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638" y="2468563"/>
            <a:ext cx="327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000">
                <a:solidFill>
                  <a:schemeClr val="accent2"/>
                </a:solidFill>
              </a:rPr>
              <a:t>90</a:t>
            </a:r>
          </a:p>
        </p:txBody>
      </p:sp>
      <p:cxnSp>
        <p:nvCxnSpPr>
          <p:cNvPr id="40990" name="Gerader Verbinder 47">
            <a:extLst>
              <a:ext uri="{FF2B5EF4-FFF2-40B4-BE49-F238E27FC236}">
                <a16:creationId xmlns:a16="http://schemas.microsoft.com/office/drawing/2014/main" id="{C4E24A8B-1AC8-4B4B-8AB6-34B2DC8B8E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12888" y="3524250"/>
            <a:ext cx="6762750" cy="12700"/>
          </a:xfrm>
          <a:prstGeom prst="line">
            <a:avLst/>
          </a:prstGeom>
          <a:noFill/>
          <a:ln w="12700" algn="ctr">
            <a:solidFill>
              <a:srgbClr val="FFC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91" name="Gerader Verbinder 48">
            <a:extLst>
              <a:ext uri="{FF2B5EF4-FFF2-40B4-BE49-F238E27FC236}">
                <a16:creationId xmlns:a16="http://schemas.microsoft.com/office/drawing/2014/main" id="{453B2E59-34CA-4D4C-8064-602D48887A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89075" y="2586038"/>
            <a:ext cx="6762750" cy="14287"/>
          </a:xfrm>
          <a:prstGeom prst="line">
            <a:avLst/>
          </a:prstGeom>
          <a:noFill/>
          <a:ln w="1270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92" name="Freihandform 7">
            <a:extLst>
              <a:ext uri="{FF2B5EF4-FFF2-40B4-BE49-F238E27FC236}">
                <a16:creationId xmlns:a16="http://schemas.microsoft.com/office/drawing/2014/main" id="{F077EE9E-C617-434D-AEE8-02F78E83E51D}"/>
              </a:ext>
            </a:extLst>
          </p:cNvPr>
          <p:cNvSpPr>
            <a:spLocks/>
          </p:cNvSpPr>
          <p:nvPr/>
        </p:nvSpPr>
        <p:spPr bwMode="auto">
          <a:xfrm>
            <a:off x="1517650" y="2424113"/>
            <a:ext cx="6548438" cy="2719387"/>
          </a:xfrm>
          <a:custGeom>
            <a:avLst/>
            <a:gdLst>
              <a:gd name="T0" fmla="*/ 0 w 3769743"/>
              <a:gd name="T1" fmla="*/ 0 h 1255237"/>
              <a:gd name="T2" fmla="*/ 25222983 w 3769743"/>
              <a:gd name="T3" fmla="*/ 28534990 h 1255237"/>
              <a:gd name="T4" fmla="*/ 31949110 w 3769743"/>
              <a:gd name="T5" fmla="*/ 92738671 h 1255237"/>
              <a:gd name="T6" fmla="*/ 35522353 w 3769743"/>
              <a:gd name="T7" fmla="*/ 48152735 h 1255237"/>
              <a:gd name="T8" fmla="*/ 50866330 w 3769743"/>
              <a:gd name="T9" fmla="*/ 65095411 h 1255237"/>
              <a:gd name="T10" fmla="*/ 56541519 w 3769743"/>
              <a:gd name="T11" fmla="*/ 129299117 h 1255237"/>
              <a:gd name="T12" fmla="*/ 60745336 w 3769743"/>
              <a:gd name="T13" fmla="*/ 95413787 h 1255237"/>
              <a:gd name="T14" fmla="*/ 91853665 w 3769743"/>
              <a:gd name="T15" fmla="*/ 127515659 h 12552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769743" h="1255237">
                <a:moveTo>
                  <a:pt x="0" y="0"/>
                </a:moveTo>
                <a:cubicBezTo>
                  <a:pt x="408317" y="63260"/>
                  <a:pt x="816634" y="126521"/>
                  <a:pt x="1035170" y="276045"/>
                </a:cubicBezTo>
                <a:cubicBezTo>
                  <a:pt x="1253706" y="425570"/>
                  <a:pt x="1240766" y="865517"/>
                  <a:pt x="1311215" y="897147"/>
                </a:cubicBezTo>
                <a:cubicBezTo>
                  <a:pt x="1381664" y="928777"/>
                  <a:pt x="1328468" y="510396"/>
                  <a:pt x="1457864" y="465826"/>
                </a:cubicBezTo>
                <a:cubicBezTo>
                  <a:pt x="1587260" y="421256"/>
                  <a:pt x="1943818" y="498894"/>
                  <a:pt x="2087592" y="629728"/>
                </a:cubicBezTo>
                <a:cubicBezTo>
                  <a:pt x="2231366" y="760562"/>
                  <a:pt x="2252932" y="1201947"/>
                  <a:pt x="2320506" y="1250830"/>
                </a:cubicBezTo>
                <a:cubicBezTo>
                  <a:pt x="2388080" y="1299713"/>
                  <a:pt x="2251495" y="925901"/>
                  <a:pt x="2493034" y="923026"/>
                </a:cubicBezTo>
                <a:cubicBezTo>
                  <a:pt x="2734573" y="920151"/>
                  <a:pt x="3252158" y="1076864"/>
                  <a:pt x="3769743" y="1233577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93" name="Rechteck 1">
            <a:extLst>
              <a:ext uri="{FF2B5EF4-FFF2-40B4-BE49-F238E27FC236}">
                <a16:creationId xmlns:a16="http://schemas.microsoft.com/office/drawing/2014/main" id="{50A8E796-E7A9-49C9-92C7-C4EAE5367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1998663"/>
            <a:ext cx="16383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de-DE" altLang="de-DE" b="1"/>
              <a:t>Dehydratation</a:t>
            </a:r>
          </a:p>
          <a:p>
            <a:pPr>
              <a:lnSpc>
                <a:spcPct val="90000"/>
              </a:lnSpc>
            </a:pPr>
            <a:r>
              <a:rPr lang="de-DE" altLang="de-DE"/>
              <a:t>Infektion</a:t>
            </a:r>
          </a:p>
          <a:p>
            <a:pPr>
              <a:lnSpc>
                <a:spcPct val="90000"/>
              </a:lnSpc>
            </a:pPr>
            <a:r>
              <a:rPr lang="de-DE" altLang="de-DE" b="1"/>
              <a:t>Medikamente</a:t>
            </a:r>
          </a:p>
        </p:txBody>
      </p:sp>
      <p:cxnSp>
        <p:nvCxnSpPr>
          <p:cNvPr id="40994" name="Gerade Verbindung mit Pfeil 3">
            <a:extLst>
              <a:ext uri="{FF2B5EF4-FFF2-40B4-BE49-F238E27FC236}">
                <a16:creationId xmlns:a16="http://schemas.microsoft.com/office/drawing/2014/main" id="{8F1BD2EF-73DD-443D-AAEF-8E33A37058F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03650" y="2852936"/>
            <a:ext cx="130175" cy="620712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95" name="Gerader Verbinder 6">
            <a:extLst>
              <a:ext uri="{FF2B5EF4-FFF2-40B4-BE49-F238E27FC236}">
                <a16:creationId xmlns:a16="http://schemas.microsoft.com/office/drawing/2014/main" id="{1CF36785-37F8-490C-90EE-C8E8A4E00206}"/>
              </a:ext>
            </a:extLst>
          </p:cNvPr>
          <p:cNvCxnSpPr>
            <a:cxnSpLocks noChangeShapeType="1"/>
            <a:stCxn id="40992" idx="0"/>
          </p:cNvCxnSpPr>
          <p:nvPr/>
        </p:nvCxnSpPr>
        <p:spPr bwMode="auto">
          <a:xfrm>
            <a:off x="1517650" y="2424113"/>
            <a:ext cx="6988175" cy="1851025"/>
          </a:xfrm>
          <a:prstGeom prst="line">
            <a:avLst/>
          </a:prstGeom>
          <a:noFill/>
          <a:ln w="15875" algn="ctr">
            <a:solidFill>
              <a:srgbClr val="FF0000"/>
            </a:solidFill>
            <a:prstDash val="sysDash"/>
            <a:round/>
            <a:headEnd type="none" w="sm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98" name="Rechteck 45">
            <a:extLst>
              <a:ext uri="{FF2B5EF4-FFF2-40B4-BE49-F238E27FC236}">
                <a16:creationId xmlns:a16="http://schemas.microsoft.com/office/drawing/2014/main" id="{03D0DE03-7152-49D7-85D7-1DC4F661B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14" y="3662363"/>
            <a:ext cx="16383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de-DE" altLang="de-DE" dirty="0"/>
              <a:t>Dehydratation</a:t>
            </a:r>
          </a:p>
          <a:p>
            <a:pPr>
              <a:lnSpc>
                <a:spcPct val="90000"/>
              </a:lnSpc>
            </a:pPr>
            <a:r>
              <a:rPr lang="de-DE" altLang="de-DE" b="1" dirty="0"/>
              <a:t>Infektion</a:t>
            </a:r>
          </a:p>
          <a:p>
            <a:pPr>
              <a:lnSpc>
                <a:spcPct val="90000"/>
              </a:lnSpc>
            </a:pPr>
            <a:r>
              <a:rPr lang="de-DE" altLang="de-DE" dirty="0"/>
              <a:t>Medikamente</a:t>
            </a:r>
          </a:p>
        </p:txBody>
      </p:sp>
    </p:spTree>
    <p:extLst>
      <p:ext uri="{BB962C8B-B14F-4D97-AF65-F5344CB8AC3E}">
        <p14:creationId xmlns:p14="http://schemas.microsoft.com/office/powerpoint/2010/main" val="400422452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9750" y="188913"/>
            <a:ext cx="7920038" cy="649287"/>
          </a:xfrm>
        </p:spPr>
        <p:txBody>
          <a:bodyPr/>
          <a:lstStyle/>
          <a:p>
            <a:r>
              <a:rPr lang="de-DE" altLang="de-DE" sz="2800" dirty="0"/>
              <a:t>Frage 2</a:t>
            </a:r>
          </a:p>
        </p:txBody>
      </p:sp>
      <p:graphicFrame>
        <p:nvGraphicFramePr>
          <p:cNvPr id="46083" name="Group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35383324"/>
              </p:ext>
            </p:extLst>
          </p:nvPr>
        </p:nvGraphicFramePr>
        <p:xfrm>
          <a:off x="0" y="1965970"/>
          <a:ext cx="9144000" cy="742950"/>
        </p:xfrm>
        <a:graphic>
          <a:graphicData uri="http://schemas.openxmlformats.org/drawingml/2006/table">
            <a:tbl>
              <a:tblPr/>
              <a:tblGrid>
                <a:gridCol w="558800">
                  <a:extLst>
                    <a:ext uri="{9D8B030D-6E8A-4147-A177-3AD203B41FA5}">
                      <a16:colId xmlns:a16="http://schemas.microsoft.com/office/drawing/2014/main" val="57745063"/>
                    </a:ext>
                  </a:extLst>
                </a:gridCol>
                <a:gridCol w="8585200">
                  <a:extLst>
                    <a:ext uri="{9D8B030D-6E8A-4147-A177-3AD203B41FA5}">
                      <a16:colId xmlns:a16="http://schemas.microsoft.com/office/drawing/2014/main" val="3707825183"/>
                    </a:ext>
                  </a:extLst>
                </a:gridCol>
              </a:tblGrid>
              <a:tr h="742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Viel trinken (TM ≥ 3000 ml anstreben)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01181"/>
                  </a:ext>
                </a:extLst>
              </a:tr>
            </a:tbl>
          </a:graphicData>
        </a:graphic>
      </p:graphicFrame>
      <p:graphicFrame>
        <p:nvGraphicFramePr>
          <p:cNvPr id="46091" name="Group 11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848922671"/>
              </p:ext>
            </p:extLst>
          </p:nvPr>
        </p:nvGraphicFramePr>
        <p:xfrm>
          <a:off x="0" y="2684163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3465703955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4099770447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Ausgleich einer metabolischen Azidose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1178"/>
                  </a:ext>
                </a:extLst>
              </a:tr>
            </a:tbl>
          </a:graphicData>
        </a:graphic>
      </p:graphicFrame>
      <p:graphicFrame>
        <p:nvGraphicFramePr>
          <p:cNvPr id="46099" name="Group 19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000197799"/>
              </p:ext>
            </p:extLst>
          </p:nvPr>
        </p:nvGraphicFramePr>
        <p:xfrm>
          <a:off x="0" y="3365200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4146681190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1655645105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19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de-DE" sz="20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Reduktion oder Absetzen RAAS – Blockade bei </a:t>
                      </a:r>
                      <a:r>
                        <a:rPr lang="de-DE" sz="20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eGFR</a:t>
                      </a:r>
                      <a:r>
                        <a:rPr lang="de-DE" sz="20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&lt;30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14856"/>
                  </a:ext>
                </a:extLst>
              </a:tr>
            </a:tbl>
          </a:graphicData>
        </a:graphic>
      </p:graphicFrame>
      <p:graphicFrame>
        <p:nvGraphicFramePr>
          <p:cNvPr id="46107" name="Group 2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46649290"/>
              </p:ext>
            </p:extLst>
          </p:nvPr>
        </p:nvGraphicFramePr>
        <p:xfrm>
          <a:off x="0" y="4052588"/>
          <a:ext cx="9180513" cy="673100"/>
        </p:xfrm>
        <a:graphic>
          <a:graphicData uri="http://schemas.openxmlformats.org/drawingml/2006/table">
            <a:tbl>
              <a:tblPr/>
              <a:tblGrid>
                <a:gridCol w="557213">
                  <a:extLst>
                    <a:ext uri="{9D8B030D-6E8A-4147-A177-3AD203B41FA5}">
                      <a16:colId xmlns:a16="http://schemas.microsoft.com/office/drawing/2014/main" val="3411641881"/>
                    </a:ext>
                  </a:extLst>
                </a:gridCol>
                <a:gridCol w="8623300">
                  <a:extLst>
                    <a:ext uri="{9D8B030D-6E8A-4147-A177-3AD203B41FA5}">
                      <a16:colId xmlns:a16="http://schemas.microsoft.com/office/drawing/2014/main" val="1979585652"/>
                    </a:ext>
                  </a:extLst>
                </a:gridCol>
              </a:tblGrid>
              <a:tr h="673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Strenge BZ – Einstellung (Ziel HbA1c &lt; 6,4 %)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48928"/>
                  </a:ext>
                </a:extLst>
              </a:tr>
            </a:tbl>
          </a:graphicData>
        </a:graphic>
      </p:graphicFrame>
      <p:graphicFrame>
        <p:nvGraphicFramePr>
          <p:cNvPr id="46115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762989"/>
              </p:ext>
            </p:extLst>
          </p:nvPr>
        </p:nvGraphicFramePr>
        <p:xfrm>
          <a:off x="0" y="5348396"/>
          <a:ext cx="9180513" cy="623888"/>
        </p:xfrm>
        <a:graphic>
          <a:graphicData uri="http://schemas.openxmlformats.org/drawingml/2006/table">
            <a:tbl>
              <a:tblPr/>
              <a:tblGrid>
                <a:gridCol w="550863">
                  <a:extLst>
                    <a:ext uri="{9D8B030D-6E8A-4147-A177-3AD203B41FA5}">
                      <a16:colId xmlns:a16="http://schemas.microsoft.com/office/drawing/2014/main" val="3470411589"/>
                    </a:ext>
                  </a:extLst>
                </a:gridCol>
                <a:gridCol w="8629650">
                  <a:extLst>
                    <a:ext uri="{9D8B030D-6E8A-4147-A177-3AD203B41FA5}">
                      <a16:colId xmlns:a16="http://schemas.microsoft.com/office/drawing/2014/main" val="4271978402"/>
                    </a:ext>
                  </a:extLst>
                </a:gridCol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Harnsäure – senkende Therapie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8570604"/>
                  </a:ext>
                </a:extLst>
              </a:tr>
            </a:tbl>
          </a:graphicData>
        </a:graphic>
      </p:graphicFrame>
      <p:graphicFrame>
        <p:nvGraphicFramePr>
          <p:cNvPr id="4612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790892"/>
              </p:ext>
            </p:extLst>
          </p:nvPr>
        </p:nvGraphicFramePr>
        <p:xfrm>
          <a:off x="-1" y="1043960"/>
          <a:ext cx="9144001" cy="944880"/>
        </p:xfrm>
        <a:graphic>
          <a:graphicData uri="http://schemas.openxmlformats.org/drawingml/2006/table">
            <a:tbl>
              <a:tblPr/>
              <a:tblGrid>
                <a:gridCol w="9144001">
                  <a:extLst>
                    <a:ext uri="{9D8B030D-6E8A-4147-A177-3AD203B41FA5}">
                      <a16:colId xmlns:a16="http://schemas.microsoft.com/office/drawing/2014/main" val="2921720045"/>
                    </a:ext>
                  </a:extLst>
                </a:gridCol>
              </a:tblGrid>
              <a:tr h="762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1" i="0" kern="1200" dirty="0"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Welche Maßnahmen zur Progressionsinhibition bei chronischer Niereninsuffizienz sind sinnvoll</a:t>
                      </a:r>
                      <a:r>
                        <a:rPr lang="en-US" sz="2800" b="1" i="0" kern="1200" dirty="0"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93298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80F8FA5C-2527-DEEF-B06D-6C540DA70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840753"/>
              </p:ext>
            </p:extLst>
          </p:nvPr>
        </p:nvGraphicFramePr>
        <p:xfrm>
          <a:off x="-1" y="5973464"/>
          <a:ext cx="9180513" cy="623888"/>
        </p:xfrm>
        <a:graphic>
          <a:graphicData uri="http://schemas.openxmlformats.org/drawingml/2006/table">
            <a:tbl>
              <a:tblPr/>
              <a:tblGrid>
                <a:gridCol w="550863">
                  <a:extLst>
                    <a:ext uri="{9D8B030D-6E8A-4147-A177-3AD203B41FA5}">
                      <a16:colId xmlns:a16="http://schemas.microsoft.com/office/drawing/2014/main" val="4014216995"/>
                    </a:ext>
                  </a:extLst>
                </a:gridCol>
                <a:gridCol w="8629650">
                  <a:extLst>
                    <a:ext uri="{9D8B030D-6E8A-4147-A177-3AD203B41FA5}">
                      <a16:colId xmlns:a16="http://schemas.microsoft.com/office/drawing/2014/main" val="864782277"/>
                    </a:ext>
                  </a:extLst>
                </a:gridCol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Blutdruckoptimierung (Ziel &lt; 135 mmHg)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761827"/>
                  </a:ext>
                </a:extLst>
              </a:tr>
            </a:tbl>
          </a:graphicData>
        </a:graphic>
      </p:graphicFrame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FCB22257-51CA-BD09-C379-FA752F0B49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198330"/>
              </p:ext>
            </p:extLst>
          </p:nvPr>
        </p:nvGraphicFramePr>
        <p:xfrm>
          <a:off x="0" y="4739976"/>
          <a:ext cx="9180513" cy="623888"/>
        </p:xfrm>
        <a:graphic>
          <a:graphicData uri="http://schemas.openxmlformats.org/drawingml/2006/table">
            <a:tbl>
              <a:tblPr/>
              <a:tblGrid>
                <a:gridCol w="550863">
                  <a:extLst>
                    <a:ext uri="{9D8B030D-6E8A-4147-A177-3AD203B41FA5}">
                      <a16:colId xmlns:a16="http://schemas.microsoft.com/office/drawing/2014/main" val="2157185529"/>
                    </a:ext>
                  </a:extLst>
                </a:gridCol>
                <a:gridCol w="8629650">
                  <a:extLst>
                    <a:ext uri="{9D8B030D-6E8A-4147-A177-3AD203B41FA5}">
                      <a16:colId xmlns:a16="http://schemas.microsoft.com/office/drawing/2014/main" val="2031083198"/>
                    </a:ext>
                  </a:extLst>
                </a:gridCol>
              </a:tblGrid>
              <a:tr h="623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66E4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Therapie mit SGLT 2- Inhibitor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712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29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60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B64DF53-A1D2-87B4-3BCC-CFCF186C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Download Homepage Praxis Kattenbühl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92389A-B974-ABBE-FF7A-5A97D121D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012"/>
            <a:ext cx="9144000" cy="417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2540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69838"/>
            <a:ext cx="8209128" cy="7369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Calibri" pitchFamily="34" charset="0"/>
              </a:rPr>
              <a:t> 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Effect of Coaching to Increase Water Intake on Kidney Function Decline in Adults With Chronic Kidney Disease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635896" y="6319711"/>
            <a:ext cx="3920317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CLARK  et al. </a:t>
            </a:r>
          </a:p>
          <a:p>
            <a:pPr algn="r"/>
            <a:r>
              <a:rPr lang="en-US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JAMA. 319(18):1870-1879, 2018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FF2906A-9DE8-A24F-8BAB-0EA566016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2"/>
          <a:stretch/>
        </p:blipFill>
        <p:spPr>
          <a:xfrm>
            <a:off x="70900" y="1804814"/>
            <a:ext cx="8138228" cy="23835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BE573A2-E2D4-A64C-8D43-BFE9FAD2F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5" r="19024"/>
          <a:stretch/>
        </p:blipFill>
        <p:spPr>
          <a:xfrm>
            <a:off x="2999095" y="4222385"/>
            <a:ext cx="1944806" cy="175175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AAE919-B229-7865-81F7-D049D210E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highlight>
                  <a:srgbClr val="FF0000"/>
                </a:highlight>
              </a:rPr>
              <a:t>Viel trinken ….?</a:t>
            </a:r>
          </a:p>
        </p:txBody>
      </p:sp>
    </p:spTree>
    <p:extLst>
      <p:ext uri="{BB962C8B-B14F-4D97-AF65-F5344CB8AC3E}">
        <p14:creationId xmlns:p14="http://schemas.microsoft.com/office/powerpoint/2010/main" val="294725347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69838"/>
            <a:ext cx="8209128" cy="7369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intake and progression of chronic kidney disease: the CKD-REIN cohort study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707904" y="6418013"/>
            <a:ext cx="3920317" cy="41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WAGNER  et al.  </a:t>
            </a:r>
            <a:r>
              <a:rPr lang="en-US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Nephrology Dialysis Transplantation, 37(4,) : 730–739, 2022</a:t>
            </a:r>
          </a:p>
        </p:txBody>
      </p:sp>
      <p:pic>
        <p:nvPicPr>
          <p:cNvPr id="8" name="New picture">
            <a:extLst>
              <a:ext uri="{FF2B5EF4-FFF2-40B4-BE49-F238E27FC236}">
                <a16:creationId xmlns:a16="http://schemas.microsoft.com/office/drawing/2014/main" id="{804FEDB2-06D8-2F81-182D-D2071DEF4022}"/>
              </a:ext>
            </a:extLst>
          </p:cNvPr>
          <p:cNvPicPr/>
          <p:nvPr/>
        </p:nvPicPr>
        <p:blipFill rotWithShape="1">
          <a:blip r:embed="rId3"/>
          <a:srcRect t="15575" b="10660"/>
          <a:stretch/>
        </p:blipFill>
        <p:spPr>
          <a:xfrm>
            <a:off x="412845" y="1706823"/>
            <a:ext cx="7360277" cy="42939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C6AAEB2-F8D0-80AE-0EAB-59468397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highlight>
                  <a:srgbClr val="FF0000"/>
                </a:highlight>
              </a:rPr>
              <a:t>Viel trinken ….</a:t>
            </a:r>
          </a:p>
        </p:txBody>
      </p:sp>
    </p:spTree>
    <p:extLst>
      <p:ext uri="{BB962C8B-B14F-4D97-AF65-F5344CB8AC3E}">
        <p14:creationId xmlns:p14="http://schemas.microsoft.com/office/powerpoint/2010/main" val="105508024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50CDFF5-DA16-AC36-1A50-2CD9054DA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268760"/>
            <a:ext cx="8270733" cy="3168352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75CFE85-1F09-EE82-3C35-1AA7A964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highlight>
                  <a:srgbClr val="FF0000"/>
                </a:highlight>
              </a:rPr>
              <a:t>Viel trinken ….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A0D56B-0E51-0EC6-4334-D8D2439517F8}"/>
              </a:ext>
            </a:extLst>
          </p:cNvPr>
          <p:cNvSpPr txBox="1"/>
          <p:nvPr/>
        </p:nvSpPr>
        <p:spPr>
          <a:xfrm>
            <a:off x="2014691" y="4618133"/>
            <a:ext cx="6301725" cy="467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… hilft vorwiegend der Getränkeindustrie </a:t>
            </a:r>
          </a:p>
        </p:txBody>
      </p:sp>
    </p:spTree>
    <p:extLst>
      <p:ext uri="{BB962C8B-B14F-4D97-AF65-F5344CB8AC3E}">
        <p14:creationId xmlns:p14="http://schemas.microsoft.com/office/powerpoint/2010/main" val="2918528149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69838"/>
            <a:ext cx="8209128" cy="7369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1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 of Treatment of Metabolic Acidosis in CKD A Systematic Review and Meta-Analysis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635896" y="6319711"/>
            <a:ext cx="3920317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NAVANEETHAN  et al. </a:t>
            </a:r>
          </a:p>
          <a:p>
            <a:pPr algn="r"/>
            <a:r>
              <a:rPr lang="en-US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Clin J Am Soc Nephrol. 14(7):1011-1020, 2019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52832F6-EF64-5442-A3F6-05FBEFB03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15074"/>
          <a:stretch/>
        </p:blipFill>
        <p:spPr bwMode="auto">
          <a:xfrm>
            <a:off x="107504" y="1927153"/>
            <a:ext cx="7998237" cy="374441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254000"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0D7FB5-C141-1DF6-95ED-47B3D263F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Ausgleich metabolische Azidose: </a:t>
            </a:r>
            <a:r>
              <a:rPr kumimoji="0" lang="de-DE" altLang="de-D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Bicarboat</a:t>
            </a:r>
            <a:endParaRPr kumimoji="0" lang="de-DE" altLang="de-DE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FF00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0940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29"/>
          <p:cNvSpPr txBox="1">
            <a:spLocks noChangeArrowheads="1"/>
          </p:cNvSpPr>
          <p:nvPr/>
        </p:nvSpPr>
        <p:spPr bwMode="auto">
          <a:xfrm>
            <a:off x="41275" y="6532563"/>
            <a:ext cx="4119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  <a:cs typeface="Arial" panose="020B0604020202020204" pitchFamily="34" charset="0"/>
              </a:rPr>
              <a:t>http://library.med.utah.edu/WebPath/RENAHTML/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1311275"/>
            <a:ext cx="30099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highlight>
                  <a:srgbClr val="FF0000"/>
                </a:highlight>
              </a:rPr>
              <a:t>Hypertensive Hirn – und Nierenschädigung </a:t>
            </a:r>
            <a:endParaRPr lang="de-DE" dirty="0">
              <a:highlight>
                <a:srgbClr val="FF0000"/>
              </a:highlight>
            </a:endParaRPr>
          </a:p>
        </p:txBody>
      </p:sp>
      <p:pic>
        <p:nvPicPr>
          <p:cNvPr id="29698" name="Picture 2" descr="https://upload.wikimedia.org/wikipedia/commons/d/d6/Leucoaraios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7053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346064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Arterielle Hypertonie: Zielparameter</a:t>
            </a:r>
          </a:p>
        </p:txBody>
      </p:sp>
      <p:sp>
        <p:nvSpPr>
          <p:cNvPr id="5" name="Rechteck 4"/>
          <p:cNvSpPr/>
          <p:nvPr/>
        </p:nvSpPr>
        <p:spPr>
          <a:xfrm>
            <a:off x="2132117" y="6323472"/>
            <a:ext cx="5495905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accent1"/>
                </a:solidFill>
                <a:latin typeface="+mj-lt"/>
              </a:rPr>
              <a:t>Chobanian</a:t>
            </a:r>
            <a:r>
              <a:rPr lang="en-US" sz="1200" dirty="0">
                <a:solidFill>
                  <a:schemeClr val="accent1"/>
                </a:solidFill>
                <a:latin typeface="+mj-lt"/>
              </a:rPr>
              <a:t>, A.V., </a:t>
            </a:r>
            <a:r>
              <a:rPr lang="en-US" sz="1200" b="1" i="1" dirty="0">
                <a:solidFill>
                  <a:schemeClr val="accent1"/>
                </a:solidFill>
                <a:latin typeface="+mj-lt"/>
              </a:rPr>
              <a:t>Hypertension in 2017-What Is the Right Target?</a:t>
            </a:r>
            <a:r>
              <a:rPr lang="en-US" sz="1200" dirty="0">
                <a:solidFill>
                  <a:schemeClr val="accent1"/>
                </a:solidFill>
                <a:latin typeface="+mj-lt"/>
              </a:rPr>
              <a:t> </a:t>
            </a:r>
          </a:p>
          <a:p>
            <a:pPr algn="r"/>
            <a:r>
              <a:rPr lang="en-US" sz="1200" dirty="0">
                <a:solidFill>
                  <a:schemeClr val="accent1"/>
                </a:solidFill>
                <a:latin typeface="+mj-lt"/>
              </a:rPr>
              <a:t>JAMA, 2017. </a:t>
            </a:r>
            <a:r>
              <a:rPr lang="en-US" sz="1200" b="1" dirty="0">
                <a:solidFill>
                  <a:schemeClr val="accent1"/>
                </a:solidFill>
                <a:latin typeface="+mj-lt"/>
              </a:rPr>
              <a:t>317</a:t>
            </a:r>
            <a:r>
              <a:rPr lang="en-US" sz="1200" dirty="0">
                <a:solidFill>
                  <a:schemeClr val="accent1"/>
                </a:solidFill>
                <a:latin typeface="+mj-lt"/>
              </a:rPr>
              <a:t>(6): p. 579-580.</a:t>
            </a: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/>
        </p:nvGraphicFramePr>
        <p:xfrm>
          <a:off x="611560" y="1812424"/>
          <a:ext cx="7776863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67302318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195064415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105010020"/>
                    </a:ext>
                  </a:extLst>
                </a:gridCol>
                <a:gridCol w="1728191">
                  <a:extLst>
                    <a:ext uri="{9D8B030D-6E8A-4147-A177-3AD203B41FA5}">
                      <a16:colId xmlns:a16="http://schemas.microsoft.com/office/drawing/2014/main" val="764421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&lt; </a:t>
                      </a:r>
                      <a:r>
                        <a:rPr lang="de-DE" sz="2400"/>
                        <a:t>50 </a:t>
                      </a:r>
                    </a:p>
                    <a:p>
                      <a:pPr algn="ctr"/>
                      <a:r>
                        <a:rPr lang="de-DE"/>
                        <a:t>Jahre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50 – 74</a:t>
                      </a:r>
                    </a:p>
                    <a:p>
                      <a:pPr algn="ctr"/>
                      <a:r>
                        <a:rPr lang="de-DE" dirty="0"/>
                        <a:t>Jahre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/>
                        <a:t>≥ 75 </a:t>
                      </a:r>
                    </a:p>
                    <a:p>
                      <a:pPr algn="ctr"/>
                      <a:r>
                        <a:rPr lang="de-DE"/>
                        <a:t>Jahre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9399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Allgemeine Bevölkerung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 &lt; 120 / 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&lt; 130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&lt; 140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71305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Hoch – Risiko</a:t>
                      </a:r>
                    </a:p>
                    <a:p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Kardiovaskuläre Erkrankung</a:t>
                      </a:r>
                    </a:p>
                    <a:p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Niereninsuffizienz</a:t>
                      </a:r>
                    </a:p>
                    <a:p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Diabetes mellitus</a:t>
                      </a:r>
                    </a:p>
                    <a:p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  <a:p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&lt; 130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&lt; 130</a:t>
                      </a:r>
                    </a:p>
                    <a:p>
                      <a:pPr algn="ctr"/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KHK</a:t>
                      </a:r>
                    </a:p>
                    <a:p>
                      <a:pPr algn="ctr"/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Niereninsuffizienz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&lt; 140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756798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&lt; 140 </a:t>
                      </a:r>
                    </a:p>
                    <a:p>
                      <a:pPr algn="ctr"/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bei Diabetes mellitus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3042543"/>
                  </a:ext>
                </a:extLst>
              </a:tr>
            </a:tbl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447CDEB5-03E3-70AF-2496-E86E3FFA1B16}"/>
              </a:ext>
            </a:extLst>
          </p:cNvPr>
          <p:cNvSpPr/>
          <p:nvPr/>
        </p:nvSpPr>
        <p:spPr bwMode="auto">
          <a:xfrm>
            <a:off x="522083" y="4797152"/>
            <a:ext cx="7866339" cy="1080120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Bei Niereninsuffizienz: </a:t>
            </a:r>
            <a:b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Start mit </a:t>
            </a:r>
            <a:r>
              <a:rPr kumimoji="0" 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KOMBINATIONSTHERAPIE</a:t>
            </a:r>
            <a:br>
              <a:rPr kumimoji="0" 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ACE + Ca- </a:t>
            </a:r>
            <a:r>
              <a:rPr kumimoji="0" 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Antagonst</a:t>
            </a:r>
            <a:endParaRPr kumimoji="0" lang="de-D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26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622059F-04DB-87F4-C20A-2DF32BD7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Blutdrucksenkung ist effektiv (auch bei Alten)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66B212-0141-3A87-0D58-3DB5C482B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81" y="2322815"/>
            <a:ext cx="8068638" cy="22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89887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980728"/>
            <a:ext cx="5044290" cy="543928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04" y="61403"/>
            <a:ext cx="4502477" cy="84871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103428" y="6361619"/>
            <a:ext cx="552636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accent1"/>
                </a:solidFill>
                <a:latin typeface="+mj-lt"/>
              </a:rPr>
              <a:t>Benetos</a:t>
            </a:r>
            <a:r>
              <a:rPr lang="en-US" sz="1200" dirty="0">
                <a:solidFill>
                  <a:schemeClr val="accent1"/>
                </a:solidFill>
                <a:latin typeface="+mj-lt"/>
              </a:rPr>
              <a:t>, A., et al., </a:t>
            </a:r>
            <a:r>
              <a:rPr lang="en-US" sz="1200" b="1" dirty="0">
                <a:solidFill>
                  <a:schemeClr val="accent1"/>
                </a:solidFill>
                <a:latin typeface="+mj-lt"/>
              </a:rPr>
              <a:t>Polypharmacy in the Aging Patient: Management of Hypertension in Octogenarians. </a:t>
            </a:r>
            <a:r>
              <a:rPr lang="en-US" sz="1200" dirty="0">
                <a:solidFill>
                  <a:schemeClr val="accent1"/>
                </a:solidFill>
                <a:latin typeface="+mj-lt"/>
              </a:rPr>
              <a:t>JAMA, 2015. </a:t>
            </a:r>
            <a:r>
              <a:rPr lang="en-US" sz="1200" b="1" dirty="0">
                <a:solidFill>
                  <a:schemeClr val="accent1"/>
                </a:solidFill>
                <a:latin typeface="+mj-lt"/>
              </a:rPr>
              <a:t>314</a:t>
            </a:r>
            <a:r>
              <a:rPr lang="en-US" sz="1200" dirty="0">
                <a:solidFill>
                  <a:schemeClr val="accent1"/>
                </a:solidFill>
                <a:latin typeface="+mj-lt"/>
              </a:rPr>
              <a:t>(2): p. 170-80.</a:t>
            </a:r>
          </a:p>
        </p:txBody>
      </p:sp>
      <p:cxnSp>
        <p:nvCxnSpPr>
          <p:cNvPr id="8" name="Gerade Verbindung mit Pfeil 7"/>
          <p:cNvCxnSpPr>
            <a:cxnSpLocks/>
          </p:cNvCxnSpPr>
          <p:nvPr/>
        </p:nvCxnSpPr>
        <p:spPr bwMode="auto">
          <a:xfrm flipV="1">
            <a:off x="5652120" y="3140968"/>
            <a:ext cx="792088" cy="648072"/>
          </a:xfrm>
          <a:prstGeom prst="straightConnector1">
            <a:avLst/>
          </a:prstGeom>
          <a:noFill/>
          <a:ln w="1016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6564640" y="2064947"/>
            <a:ext cx="2255832" cy="140961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/>
              <a:t>Ca</a:t>
            </a:r>
            <a:r>
              <a:rPr lang="de-DE" dirty="0"/>
              <a:t>- Antagonisten</a:t>
            </a:r>
            <a:br>
              <a:rPr lang="de-DE" dirty="0"/>
            </a:br>
            <a:r>
              <a:rPr lang="de-DE" sz="1400" dirty="0" err="1"/>
              <a:t>Dihydropyridin</a:t>
            </a:r>
            <a:endParaRPr lang="de-DE" sz="1400" dirty="0"/>
          </a:p>
          <a:p>
            <a:r>
              <a:rPr lang="de-DE" dirty="0"/>
              <a:t>Diuretika (</a:t>
            </a:r>
            <a:r>
              <a:rPr lang="de-DE" dirty="0" err="1"/>
              <a:t>Thiazide</a:t>
            </a:r>
            <a:r>
              <a:rPr lang="de-DE" dirty="0"/>
              <a:t>)</a:t>
            </a:r>
          </a:p>
          <a:p>
            <a:r>
              <a:rPr lang="de-DE" dirty="0"/>
              <a:t>ACE-I / ATRA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554668" y="4715735"/>
            <a:ext cx="2265804" cy="108952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α</a:t>
            </a:r>
            <a:r>
              <a:rPr lang="de-DE" dirty="0"/>
              <a:t> – Blocker</a:t>
            </a:r>
          </a:p>
          <a:p>
            <a:r>
              <a:rPr lang="de-DE" dirty="0"/>
              <a:t>Zentrale </a:t>
            </a:r>
            <a:r>
              <a:rPr lang="el-GR" dirty="0"/>
              <a:t>α</a:t>
            </a:r>
            <a:r>
              <a:rPr lang="de-DE" dirty="0"/>
              <a:t> - Agonisten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564640" y="3561191"/>
            <a:ext cx="2255832" cy="10218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ß – Blocker</a:t>
            </a:r>
          </a:p>
          <a:p>
            <a:r>
              <a:rPr lang="de-DE" dirty="0" err="1"/>
              <a:t>Ca</a:t>
            </a:r>
            <a:r>
              <a:rPr lang="de-DE" dirty="0"/>
              <a:t>- Antagonisten</a:t>
            </a:r>
            <a:br>
              <a:rPr lang="de-DE" dirty="0"/>
            </a:br>
            <a:r>
              <a:rPr lang="de-DE" sz="1400" dirty="0"/>
              <a:t>Nicht-</a:t>
            </a:r>
            <a:r>
              <a:rPr lang="de-DE" sz="1400" dirty="0" err="1"/>
              <a:t>Dihydropyridin</a:t>
            </a:r>
            <a:endParaRPr lang="de-DE" sz="1400" dirty="0"/>
          </a:p>
        </p:txBody>
      </p:sp>
      <p:sp>
        <p:nvSpPr>
          <p:cNvPr id="15" name="Rechteck 14"/>
          <p:cNvSpPr/>
          <p:nvPr/>
        </p:nvSpPr>
        <p:spPr bwMode="auto">
          <a:xfrm>
            <a:off x="539552" y="1540014"/>
            <a:ext cx="1296144" cy="288032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539552" y="5123636"/>
            <a:ext cx="1296144" cy="288032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557728" y="980499"/>
            <a:ext cx="1296144" cy="407110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539552" y="1988840"/>
            <a:ext cx="1296144" cy="288032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539552" y="4365104"/>
            <a:ext cx="1296144" cy="758532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539552" y="5805264"/>
            <a:ext cx="1296144" cy="504056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27266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2196056-4EC7-4FF9-921E-112C920A6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0116" y="1052736"/>
            <a:ext cx="7716010" cy="475252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5ECD539-8D30-4A56-8D8D-213A1030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highlight>
                  <a:srgbClr val="00FF00"/>
                </a:highlight>
              </a:rPr>
              <a:t>Antihypertensive Therapie mit RAAS - Blockade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9FCCA87-5F7D-C68B-7CDE-D3CFBE4B14AD}"/>
              </a:ext>
            </a:extLst>
          </p:cNvPr>
          <p:cNvSpPr/>
          <p:nvPr/>
        </p:nvSpPr>
        <p:spPr bwMode="auto">
          <a:xfrm>
            <a:off x="2088095" y="4293096"/>
            <a:ext cx="6210156" cy="1080120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Bei Niereninsuffizienz: </a:t>
            </a:r>
            <a:b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Start mit </a:t>
            </a:r>
            <a:r>
              <a:rPr kumimoji="0" 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KOMBINATIONSTHERAPIE</a:t>
            </a:r>
            <a:br>
              <a:rPr kumimoji="0" 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ACE + Ca- </a:t>
            </a:r>
            <a:r>
              <a:rPr kumimoji="0" 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Antagonst</a:t>
            </a:r>
            <a:endParaRPr kumimoji="0" lang="de-D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34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22168" t="20767" r="11261" b="10089"/>
          <a:stretch/>
        </p:blipFill>
        <p:spPr>
          <a:xfrm>
            <a:off x="539552" y="1196752"/>
            <a:ext cx="7968632" cy="465565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F640A3E-C145-4EF1-94C7-98C78BE7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Adäquate RAAS - Inhibition</a:t>
            </a:r>
          </a:p>
        </p:txBody>
      </p:sp>
    </p:spTree>
    <p:extLst>
      <p:ext uri="{BB962C8B-B14F-4D97-AF65-F5344CB8AC3E}">
        <p14:creationId xmlns:p14="http://schemas.microsoft.com/office/powerpoint/2010/main" val="66467258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ADF5A08-9774-4A2E-0514-DD48B996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Weltnierentag 09. März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FEA0A4-D2D2-A206-ED34-9160A20B3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80729"/>
            <a:ext cx="6984776" cy="528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5413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256212" y="3068861"/>
            <a:ext cx="4928522" cy="755005"/>
          </a:xfrm>
          <a:prstGeom prst="rect">
            <a:avLst/>
          </a:prstGeom>
          <a:solidFill>
            <a:srgbClr val="E8F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A0D9D88-1AAF-4941-B9A5-DC0EEBE55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STOP RAAS-I </a:t>
            </a:r>
            <a:r>
              <a:rPr lang="en-US" sz="2100" dirty="0" err="1"/>
              <a:t>bei</a:t>
            </a:r>
            <a:r>
              <a:rPr lang="en-US" sz="2100" dirty="0"/>
              <a:t> CKD?</a:t>
            </a:r>
            <a:endParaRPr lang="de-DE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1469061" y="4709431"/>
            <a:ext cx="5960307" cy="212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lIns="51434" tIns="25717" rIns="51434" bIns="25717" anchor="ctr">
            <a:spAutoFit/>
          </a:bodyPr>
          <a:lstStyle/>
          <a:p>
            <a:pPr algn="ctr" defTabSz="514337"/>
            <a:r>
              <a:rPr lang="de-DE" sz="844" dirty="0">
                <a:solidFill>
                  <a:prstClr val="black"/>
                </a:solidFill>
              </a:rPr>
              <a:t>Die Compliance während der gesamten </a:t>
            </a:r>
            <a:r>
              <a:rPr lang="de-DE" sz="900" dirty="0">
                <a:solidFill>
                  <a:prstClr val="black"/>
                </a:solidFill>
              </a:rPr>
              <a:t>Studie</a:t>
            </a:r>
            <a:r>
              <a:rPr lang="de-DE" sz="844" dirty="0">
                <a:solidFill>
                  <a:prstClr val="black"/>
                </a:solidFill>
              </a:rPr>
              <a:t> lag zwischen 86,7% und 95,9% über alle Dosisgruppen und </a:t>
            </a:r>
            <a:r>
              <a:rPr lang="de-DE" sz="844" dirty="0" err="1">
                <a:solidFill>
                  <a:prstClr val="black"/>
                </a:solidFill>
              </a:rPr>
              <a:t>Strata</a:t>
            </a:r>
            <a:r>
              <a:rPr lang="de-DE" sz="844" dirty="0">
                <a:solidFill>
                  <a:prstClr val="black"/>
                </a:solidFill>
              </a:rPr>
              <a:t> hinweg</a:t>
            </a:r>
            <a:endParaRPr lang="en-US" sz="844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84500" y="2235282"/>
            <a:ext cx="5994728" cy="2347187"/>
            <a:chOff x="607108" y="1679566"/>
            <a:chExt cx="10657295" cy="4365752"/>
          </a:xfrm>
        </p:grpSpPr>
        <p:sp>
          <p:nvSpPr>
            <p:cNvPr id="15" name="TextBox 14"/>
            <p:cNvSpPr txBox="1"/>
            <p:nvPr/>
          </p:nvSpPr>
          <p:spPr>
            <a:xfrm>
              <a:off x="1063915" y="1902298"/>
              <a:ext cx="547045" cy="26538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514337"/>
              <a:r>
                <a:rPr lang="en-US" sz="788" dirty="0">
                  <a:solidFill>
                    <a:prstClr val="black"/>
                  </a:solidFill>
                </a:rPr>
                <a:t>Serum K</a:t>
              </a:r>
              <a:r>
                <a:rPr lang="en-US" sz="788" baseline="30000" dirty="0">
                  <a:solidFill>
                    <a:prstClr val="black"/>
                  </a:solidFill>
                </a:rPr>
                <a:t>+</a:t>
              </a:r>
              <a:r>
                <a:rPr lang="en-US" sz="788" dirty="0">
                  <a:solidFill>
                    <a:prstClr val="black"/>
                  </a:solidFill>
                </a:rPr>
                <a:t> (</a:t>
              </a:r>
              <a:r>
                <a:rPr lang="en-US" sz="788" dirty="0" err="1">
                  <a:solidFill>
                    <a:prstClr val="black"/>
                  </a:solidFill>
                </a:rPr>
                <a:t>mmol</a:t>
              </a:r>
              <a:r>
                <a:rPr lang="en-US" sz="788" dirty="0">
                  <a:solidFill>
                    <a:prstClr val="black"/>
                  </a:solidFill>
                </a:rPr>
                <a:t>/l)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42480" y="4689180"/>
              <a:ext cx="958160" cy="40329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Baseline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310307" y="4675521"/>
              <a:ext cx="298471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21769" y="5405567"/>
              <a:ext cx="1180579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ctr"/>
            <a:lstStyle/>
            <a:p>
              <a:pPr algn="ctr" defTabSz="514337"/>
              <a:r>
                <a:rPr lang="en-US" sz="619" dirty="0" err="1">
                  <a:solidFill>
                    <a:prstClr val="black"/>
                  </a:solidFill>
                </a:rPr>
                <a:t>Behandlung</a:t>
              </a:r>
              <a:endParaRPr lang="en-US" sz="619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77793" y="1679566"/>
              <a:ext cx="527780" cy="351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37"/>
              <a:r>
                <a:rPr lang="en-GB" sz="619" dirty="0">
                  <a:solidFill>
                    <a:prstClr val="black"/>
                  </a:solidFill>
                </a:rPr>
                <a:t>5,8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77793" y="2031804"/>
              <a:ext cx="527780" cy="351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37"/>
              <a:r>
                <a:rPr lang="en-GB" sz="619" dirty="0">
                  <a:solidFill>
                    <a:prstClr val="black"/>
                  </a:solidFill>
                </a:rPr>
                <a:t>5,6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77793" y="2384042"/>
              <a:ext cx="527780" cy="351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37"/>
              <a:r>
                <a:rPr lang="en-GB" sz="619" dirty="0">
                  <a:solidFill>
                    <a:prstClr val="black"/>
                  </a:solidFill>
                </a:rPr>
                <a:t>5,4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7793" y="2736282"/>
              <a:ext cx="527780" cy="351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37"/>
              <a:r>
                <a:rPr lang="en-GB" sz="619" dirty="0">
                  <a:solidFill>
                    <a:prstClr val="black"/>
                  </a:solidFill>
                </a:rPr>
                <a:t>5,2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77793" y="3088518"/>
              <a:ext cx="527780" cy="351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37"/>
              <a:r>
                <a:rPr lang="en-GB" sz="619" dirty="0">
                  <a:solidFill>
                    <a:prstClr val="black"/>
                  </a:solidFill>
                </a:rPr>
                <a:t>5,0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7793" y="3440756"/>
              <a:ext cx="527780" cy="351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37"/>
              <a:r>
                <a:rPr lang="en-GB" sz="619" dirty="0">
                  <a:solidFill>
                    <a:prstClr val="black"/>
                  </a:solidFill>
                </a:rPr>
                <a:t>4,8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77793" y="3792996"/>
              <a:ext cx="527780" cy="351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37"/>
              <a:r>
                <a:rPr lang="en-GB" sz="619" dirty="0">
                  <a:solidFill>
                    <a:prstClr val="black"/>
                  </a:solidFill>
                </a:rPr>
                <a:t>4,6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7793" y="4145233"/>
              <a:ext cx="527780" cy="351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37"/>
              <a:r>
                <a:rPr lang="en-GB" sz="619" dirty="0">
                  <a:solidFill>
                    <a:prstClr val="black"/>
                  </a:solidFill>
                </a:rPr>
                <a:t>4,4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77793" y="4497467"/>
              <a:ext cx="527780" cy="351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37"/>
              <a:r>
                <a:rPr lang="en-GB" sz="619" dirty="0">
                  <a:solidFill>
                    <a:prstClr val="black"/>
                  </a:solidFill>
                </a:rPr>
                <a:t>4,2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195053" y="5358126"/>
              <a:ext cx="803401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cxnSpLocks/>
            </p:cNvCxnSpPr>
            <p:nvPr/>
          </p:nvCxnSpPr>
          <p:spPr>
            <a:xfrm>
              <a:off x="10307765" y="5358126"/>
              <a:ext cx="59681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10022439" y="5405567"/>
              <a:ext cx="1180579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ctr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Follow-up</a:t>
              </a:r>
            </a:p>
          </p:txBody>
        </p:sp>
        <p:sp>
          <p:nvSpPr>
            <p:cNvPr id="36" name="Freeform 364"/>
            <p:cNvSpPr>
              <a:spLocks/>
            </p:cNvSpPr>
            <p:nvPr/>
          </p:nvSpPr>
          <p:spPr bwMode="auto">
            <a:xfrm>
              <a:off x="2165839" y="2964538"/>
              <a:ext cx="8566637" cy="1090619"/>
            </a:xfrm>
            <a:custGeom>
              <a:avLst/>
              <a:gdLst>
                <a:gd name="T0" fmla="*/ 0 w 4265"/>
                <a:gd name="T1" fmla="*/ 0 h 630"/>
                <a:gd name="T2" fmla="*/ 88 w 4265"/>
                <a:gd name="T3" fmla="*/ 291 h 630"/>
                <a:gd name="T4" fmla="*/ 140 w 4265"/>
                <a:gd name="T5" fmla="*/ 463 h 630"/>
                <a:gd name="T6" fmla="*/ 368 w 4265"/>
                <a:gd name="T7" fmla="*/ 630 h 630"/>
                <a:gd name="T8" fmla="*/ 664 w 4265"/>
                <a:gd name="T9" fmla="*/ 577 h 630"/>
                <a:gd name="T10" fmla="*/ 966 w 4265"/>
                <a:gd name="T11" fmla="*/ 606 h 630"/>
                <a:gd name="T12" fmla="*/ 1266 w 4265"/>
                <a:gd name="T13" fmla="*/ 528 h 630"/>
                <a:gd name="T14" fmla="*/ 1566 w 4265"/>
                <a:gd name="T15" fmla="*/ 551 h 630"/>
                <a:gd name="T16" fmla="*/ 1866 w 4265"/>
                <a:gd name="T17" fmla="*/ 578 h 630"/>
                <a:gd name="T18" fmla="*/ 2166 w 4265"/>
                <a:gd name="T19" fmla="*/ 515 h 630"/>
                <a:gd name="T20" fmla="*/ 2467 w 4265"/>
                <a:gd name="T21" fmla="*/ 482 h 630"/>
                <a:gd name="T22" fmla="*/ 2765 w 4265"/>
                <a:gd name="T23" fmla="*/ 484 h 630"/>
                <a:gd name="T24" fmla="*/ 3065 w 4265"/>
                <a:gd name="T25" fmla="*/ 508 h 630"/>
                <a:gd name="T26" fmla="*/ 3365 w 4265"/>
                <a:gd name="T27" fmla="*/ 560 h 630"/>
                <a:gd name="T28" fmla="*/ 3665 w 4265"/>
                <a:gd name="T29" fmla="*/ 536 h 630"/>
                <a:gd name="T30" fmla="*/ 3965 w 4265"/>
                <a:gd name="T31" fmla="*/ 512 h 630"/>
                <a:gd name="T32" fmla="*/ 3998 w 4265"/>
                <a:gd name="T33" fmla="*/ 365 h 630"/>
                <a:gd name="T34" fmla="*/ 4039 w 4265"/>
                <a:gd name="T35" fmla="*/ 291 h 630"/>
                <a:gd name="T36" fmla="*/ 4115 w 4265"/>
                <a:gd name="T37" fmla="*/ 167 h 630"/>
                <a:gd name="T38" fmla="*/ 4191 w 4265"/>
                <a:gd name="T39" fmla="*/ 213 h 630"/>
                <a:gd name="T40" fmla="*/ 4265 w 4265"/>
                <a:gd name="T41" fmla="*/ 224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65" h="630">
                  <a:moveTo>
                    <a:pt x="0" y="0"/>
                  </a:moveTo>
                  <a:lnTo>
                    <a:pt x="88" y="291"/>
                  </a:lnTo>
                  <a:lnTo>
                    <a:pt x="140" y="463"/>
                  </a:lnTo>
                  <a:lnTo>
                    <a:pt x="368" y="630"/>
                  </a:lnTo>
                  <a:lnTo>
                    <a:pt x="664" y="577"/>
                  </a:lnTo>
                  <a:lnTo>
                    <a:pt x="966" y="606"/>
                  </a:lnTo>
                  <a:lnTo>
                    <a:pt x="1266" y="528"/>
                  </a:lnTo>
                  <a:lnTo>
                    <a:pt x="1566" y="551"/>
                  </a:lnTo>
                  <a:lnTo>
                    <a:pt x="1866" y="578"/>
                  </a:lnTo>
                  <a:lnTo>
                    <a:pt x="2166" y="515"/>
                  </a:lnTo>
                  <a:lnTo>
                    <a:pt x="2467" y="482"/>
                  </a:lnTo>
                  <a:lnTo>
                    <a:pt x="2765" y="484"/>
                  </a:lnTo>
                  <a:lnTo>
                    <a:pt x="3065" y="508"/>
                  </a:lnTo>
                  <a:lnTo>
                    <a:pt x="3365" y="560"/>
                  </a:lnTo>
                  <a:lnTo>
                    <a:pt x="3665" y="536"/>
                  </a:lnTo>
                  <a:lnTo>
                    <a:pt x="3965" y="512"/>
                  </a:lnTo>
                  <a:lnTo>
                    <a:pt x="3998" y="365"/>
                  </a:lnTo>
                  <a:lnTo>
                    <a:pt x="4039" y="291"/>
                  </a:lnTo>
                  <a:lnTo>
                    <a:pt x="4115" y="167"/>
                  </a:lnTo>
                  <a:lnTo>
                    <a:pt x="4191" y="213"/>
                  </a:lnTo>
                  <a:lnTo>
                    <a:pt x="4265" y="224"/>
                  </a:lnTo>
                </a:path>
              </a:pathLst>
            </a:custGeom>
            <a:noFill/>
            <a:ln w="28575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37" name="Freeform 365"/>
            <p:cNvSpPr>
              <a:spLocks/>
            </p:cNvSpPr>
            <p:nvPr/>
          </p:nvSpPr>
          <p:spPr bwMode="auto">
            <a:xfrm>
              <a:off x="1979042" y="1818523"/>
              <a:ext cx="8753435" cy="2821758"/>
            </a:xfrm>
            <a:custGeom>
              <a:avLst/>
              <a:gdLst>
                <a:gd name="T0" fmla="*/ 0 w 4358"/>
                <a:gd name="T1" fmla="*/ 0 h 1630"/>
                <a:gd name="T2" fmla="*/ 0 w 4358"/>
                <a:gd name="T3" fmla="*/ 1630 h 1630"/>
                <a:gd name="T4" fmla="*/ 4358 w 4358"/>
                <a:gd name="T5" fmla="*/ 1630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58" h="1630">
                  <a:moveTo>
                    <a:pt x="0" y="0"/>
                  </a:moveTo>
                  <a:lnTo>
                    <a:pt x="0" y="1630"/>
                  </a:lnTo>
                  <a:lnTo>
                    <a:pt x="4358" y="1630"/>
                  </a:lnTo>
                </a:path>
              </a:pathLst>
            </a:custGeom>
            <a:noFill/>
            <a:ln w="1905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38" name="Line 366"/>
            <p:cNvSpPr>
              <a:spLocks noChangeShapeType="1"/>
            </p:cNvSpPr>
            <p:nvPr/>
          </p:nvSpPr>
          <p:spPr bwMode="auto">
            <a:xfrm>
              <a:off x="1892670" y="1818523"/>
              <a:ext cx="86371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39" name="Line 367"/>
            <p:cNvSpPr>
              <a:spLocks noChangeShapeType="1"/>
            </p:cNvSpPr>
            <p:nvPr/>
          </p:nvSpPr>
          <p:spPr bwMode="auto">
            <a:xfrm>
              <a:off x="1892670" y="3231133"/>
              <a:ext cx="86371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40" name="Line 368"/>
            <p:cNvSpPr>
              <a:spLocks noChangeShapeType="1"/>
            </p:cNvSpPr>
            <p:nvPr/>
          </p:nvSpPr>
          <p:spPr bwMode="auto">
            <a:xfrm>
              <a:off x="1892670" y="2877981"/>
              <a:ext cx="86371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41" name="Line 369"/>
            <p:cNvSpPr>
              <a:spLocks noChangeShapeType="1"/>
            </p:cNvSpPr>
            <p:nvPr/>
          </p:nvSpPr>
          <p:spPr bwMode="auto">
            <a:xfrm>
              <a:off x="1892670" y="2524828"/>
              <a:ext cx="86371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42" name="Line 370"/>
            <p:cNvSpPr>
              <a:spLocks noChangeShapeType="1"/>
            </p:cNvSpPr>
            <p:nvPr/>
          </p:nvSpPr>
          <p:spPr bwMode="auto">
            <a:xfrm>
              <a:off x="1892670" y="2171675"/>
              <a:ext cx="86371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43" name="Line 371"/>
            <p:cNvSpPr>
              <a:spLocks noChangeShapeType="1"/>
            </p:cNvSpPr>
            <p:nvPr/>
          </p:nvSpPr>
          <p:spPr bwMode="auto">
            <a:xfrm>
              <a:off x="1892670" y="3580824"/>
              <a:ext cx="86371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44" name="Line 372"/>
            <p:cNvSpPr>
              <a:spLocks noChangeShapeType="1"/>
            </p:cNvSpPr>
            <p:nvPr/>
          </p:nvSpPr>
          <p:spPr bwMode="auto">
            <a:xfrm>
              <a:off x="1892670" y="3933976"/>
              <a:ext cx="86371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45" name="Line 373"/>
            <p:cNvSpPr>
              <a:spLocks noChangeShapeType="1"/>
            </p:cNvSpPr>
            <p:nvPr/>
          </p:nvSpPr>
          <p:spPr bwMode="auto">
            <a:xfrm>
              <a:off x="1892670" y="4287128"/>
              <a:ext cx="86371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46" name="Line 374"/>
            <p:cNvSpPr>
              <a:spLocks noChangeShapeType="1"/>
            </p:cNvSpPr>
            <p:nvPr/>
          </p:nvSpPr>
          <p:spPr bwMode="auto">
            <a:xfrm>
              <a:off x="1892670" y="4640281"/>
              <a:ext cx="86371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47" name="Line 375"/>
            <p:cNvSpPr>
              <a:spLocks noChangeShapeType="1"/>
            </p:cNvSpPr>
            <p:nvPr/>
          </p:nvSpPr>
          <p:spPr bwMode="auto">
            <a:xfrm flipV="1">
              <a:off x="2161821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49" name="Line 377"/>
            <p:cNvSpPr>
              <a:spLocks noChangeShapeType="1"/>
            </p:cNvSpPr>
            <p:nvPr/>
          </p:nvSpPr>
          <p:spPr bwMode="auto">
            <a:xfrm flipV="1">
              <a:off x="2451058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50" name="Line 378"/>
            <p:cNvSpPr>
              <a:spLocks noChangeShapeType="1"/>
            </p:cNvSpPr>
            <p:nvPr/>
          </p:nvSpPr>
          <p:spPr bwMode="auto">
            <a:xfrm flipV="1">
              <a:off x="2900982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51" name="Line 379"/>
            <p:cNvSpPr>
              <a:spLocks noChangeShapeType="1"/>
            </p:cNvSpPr>
            <p:nvPr/>
          </p:nvSpPr>
          <p:spPr bwMode="auto">
            <a:xfrm flipV="1">
              <a:off x="3503559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52" name="Line 380"/>
            <p:cNvSpPr>
              <a:spLocks noChangeShapeType="1"/>
            </p:cNvSpPr>
            <p:nvPr/>
          </p:nvSpPr>
          <p:spPr bwMode="auto">
            <a:xfrm flipV="1">
              <a:off x="4106136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53" name="Line 381"/>
            <p:cNvSpPr>
              <a:spLocks noChangeShapeType="1"/>
            </p:cNvSpPr>
            <p:nvPr/>
          </p:nvSpPr>
          <p:spPr bwMode="auto">
            <a:xfrm flipV="1">
              <a:off x="4708713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54" name="Line 382"/>
            <p:cNvSpPr>
              <a:spLocks noChangeShapeType="1"/>
            </p:cNvSpPr>
            <p:nvPr/>
          </p:nvSpPr>
          <p:spPr bwMode="auto">
            <a:xfrm flipV="1">
              <a:off x="5311290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55" name="Line 383"/>
            <p:cNvSpPr>
              <a:spLocks noChangeShapeType="1"/>
            </p:cNvSpPr>
            <p:nvPr/>
          </p:nvSpPr>
          <p:spPr bwMode="auto">
            <a:xfrm flipV="1">
              <a:off x="5913867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56" name="Line 384"/>
            <p:cNvSpPr>
              <a:spLocks noChangeShapeType="1"/>
            </p:cNvSpPr>
            <p:nvPr/>
          </p:nvSpPr>
          <p:spPr bwMode="auto">
            <a:xfrm flipV="1">
              <a:off x="6516444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57" name="Line 385"/>
            <p:cNvSpPr>
              <a:spLocks noChangeShapeType="1"/>
            </p:cNvSpPr>
            <p:nvPr/>
          </p:nvSpPr>
          <p:spPr bwMode="auto">
            <a:xfrm flipV="1">
              <a:off x="7121030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58" name="Line 386"/>
            <p:cNvSpPr>
              <a:spLocks noChangeShapeType="1"/>
            </p:cNvSpPr>
            <p:nvPr/>
          </p:nvSpPr>
          <p:spPr bwMode="auto">
            <a:xfrm flipV="1">
              <a:off x="7723607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59" name="Line 387"/>
            <p:cNvSpPr>
              <a:spLocks noChangeShapeType="1"/>
            </p:cNvSpPr>
            <p:nvPr/>
          </p:nvSpPr>
          <p:spPr bwMode="auto">
            <a:xfrm flipV="1">
              <a:off x="8326184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60" name="Line 388"/>
            <p:cNvSpPr>
              <a:spLocks noChangeShapeType="1"/>
            </p:cNvSpPr>
            <p:nvPr/>
          </p:nvSpPr>
          <p:spPr bwMode="auto">
            <a:xfrm flipV="1">
              <a:off x="8924744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61" name="Line 389"/>
            <p:cNvSpPr>
              <a:spLocks noChangeShapeType="1"/>
            </p:cNvSpPr>
            <p:nvPr/>
          </p:nvSpPr>
          <p:spPr bwMode="auto">
            <a:xfrm flipV="1">
              <a:off x="9527321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62" name="Line 390"/>
            <p:cNvSpPr>
              <a:spLocks noChangeShapeType="1"/>
            </p:cNvSpPr>
            <p:nvPr/>
          </p:nvSpPr>
          <p:spPr bwMode="auto">
            <a:xfrm flipV="1">
              <a:off x="10129898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65" name="Line 393"/>
            <p:cNvSpPr>
              <a:spLocks noChangeShapeType="1"/>
            </p:cNvSpPr>
            <p:nvPr/>
          </p:nvSpPr>
          <p:spPr bwMode="auto">
            <a:xfrm flipV="1">
              <a:off x="10431187" y="4640280"/>
              <a:ext cx="0" cy="67355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67" name="Line 395"/>
            <p:cNvSpPr>
              <a:spLocks noChangeShapeType="1"/>
            </p:cNvSpPr>
            <p:nvPr/>
          </p:nvSpPr>
          <p:spPr bwMode="auto">
            <a:xfrm flipV="1">
              <a:off x="10732475" y="4640281"/>
              <a:ext cx="0" cy="7270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68" name="Line 396"/>
            <p:cNvSpPr>
              <a:spLocks noChangeShapeType="1"/>
            </p:cNvSpPr>
            <p:nvPr/>
          </p:nvSpPr>
          <p:spPr bwMode="auto">
            <a:xfrm>
              <a:off x="2121726" y="2867594"/>
              <a:ext cx="82201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69" name="Line 397"/>
            <p:cNvSpPr>
              <a:spLocks noChangeShapeType="1"/>
            </p:cNvSpPr>
            <p:nvPr/>
          </p:nvSpPr>
          <p:spPr bwMode="auto">
            <a:xfrm>
              <a:off x="2121726" y="3061481"/>
              <a:ext cx="82201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70" name="Line 398"/>
            <p:cNvSpPr>
              <a:spLocks noChangeShapeType="1"/>
            </p:cNvSpPr>
            <p:nvPr/>
          </p:nvSpPr>
          <p:spPr bwMode="auto">
            <a:xfrm>
              <a:off x="2165837" y="2867594"/>
              <a:ext cx="0" cy="193887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71" name="Oval 399"/>
            <p:cNvSpPr>
              <a:spLocks noChangeArrowheads="1"/>
            </p:cNvSpPr>
            <p:nvPr/>
          </p:nvSpPr>
          <p:spPr bwMode="auto">
            <a:xfrm>
              <a:off x="2123658" y="2933378"/>
              <a:ext cx="78336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72" name="Line 400"/>
            <p:cNvSpPr>
              <a:spLocks noChangeShapeType="1"/>
            </p:cNvSpPr>
            <p:nvPr/>
          </p:nvSpPr>
          <p:spPr bwMode="auto">
            <a:xfrm>
              <a:off x="2121726" y="1882576"/>
              <a:ext cx="82201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73" name="Line 401"/>
            <p:cNvSpPr>
              <a:spLocks noChangeShapeType="1"/>
            </p:cNvSpPr>
            <p:nvPr/>
          </p:nvSpPr>
          <p:spPr bwMode="auto">
            <a:xfrm>
              <a:off x="2121726" y="2239190"/>
              <a:ext cx="82201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74" name="Line 402"/>
            <p:cNvSpPr>
              <a:spLocks noChangeShapeType="1"/>
            </p:cNvSpPr>
            <p:nvPr/>
          </p:nvSpPr>
          <p:spPr bwMode="auto">
            <a:xfrm>
              <a:off x="2165837" y="1882577"/>
              <a:ext cx="0" cy="353152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75" name="Freeform 403"/>
            <p:cNvSpPr>
              <a:spLocks/>
            </p:cNvSpPr>
            <p:nvPr/>
          </p:nvSpPr>
          <p:spPr bwMode="auto">
            <a:xfrm>
              <a:off x="2115625" y="2027992"/>
              <a:ext cx="94404" cy="70978"/>
            </a:xfrm>
            <a:custGeom>
              <a:avLst/>
              <a:gdLst>
                <a:gd name="T0" fmla="*/ 25 w 47"/>
                <a:gd name="T1" fmla="*/ 0 h 41"/>
                <a:gd name="T2" fmla="*/ 0 w 47"/>
                <a:gd name="T3" fmla="*/ 41 h 41"/>
                <a:gd name="T4" fmla="*/ 47 w 47"/>
                <a:gd name="T5" fmla="*/ 41 h 41"/>
                <a:gd name="T6" fmla="*/ 25 w 47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1">
                  <a:moveTo>
                    <a:pt x="25" y="0"/>
                  </a:moveTo>
                  <a:lnTo>
                    <a:pt x="0" y="41"/>
                  </a:lnTo>
                  <a:lnTo>
                    <a:pt x="47" y="4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76" name="Line 404"/>
            <p:cNvSpPr>
              <a:spLocks noChangeShapeType="1"/>
            </p:cNvSpPr>
            <p:nvPr/>
          </p:nvSpPr>
          <p:spPr bwMode="auto">
            <a:xfrm>
              <a:off x="2304509" y="3366162"/>
              <a:ext cx="82201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77" name="Line 405"/>
            <p:cNvSpPr>
              <a:spLocks noChangeShapeType="1"/>
            </p:cNvSpPr>
            <p:nvPr/>
          </p:nvSpPr>
          <p:spPr bwMode="auto">
            <a:xfrm>
              <a:off x="2304509" y="3573899"/>
              <a:ext cx="82201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78" name="Line 406"/>
            <p:cNvSpPr>
              <a:spLocks noChangeShapeType="1"/>
            </p:cNvSpPr>
            <p:nvPr/>
          </p:nvSpPr>
          <p:spPr bwMode="auto">
            <a:xfrm>
              <a:off x="2342595" y="3366163"/>
              <a:ext cx="0" cy="204275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79" name="Oval 407"/>
            <p:cNvSpPr>
              <a:spLocks noChangeArrowheads="1"/>
            </p:cNvSpPr>
            <p:nvPr/>
          </p:nvSpPr>
          <p:spPr bwMode="auto">
            <a:xfrm>
              <a:off x="2306439" y="3437141"/>
              <a:ext cx="78336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80" name="Line 408"/>
            <p:cNvSpPr>
              <a:spLocks noChangeShapeType="1"/>
            </p:cNvSpPr>
            <p:nvPr/>
          </p:nvSpPr>
          <p:spPr bwMode="auto">
            <a:xfrm>
              <a:off x="2304509" y="2890099"/>
              <a:ext cx="82201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81" name="Line 409"/>
            <p:cNvSpPr>
              <a:spLocks noChangeShapeType="1"/>
            </p:cNvSpPr>
            <p:nvPr/>
          </p:nvSpPr>
          <p:spPr bwMode="auto">
            <a:xfrm>
              <a:off x="2304509" y="3269218"/>
              <a:ext cx="82201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82" name="Line 410"/>
            <p:cNvSpPr>
              <a:spLocks noChangeShapeType="1"/>
            </p:cNvSpPr>
            <p:nvPr/>
          </p:nvSpPr>
          <p:spPr bwMode="auto">
            <a:xfrm>
              <a:off x="2342595" y="2890099"/>
              <a:ext cx="0" cy="379121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83" name="Freeform 411"/>
            <p:cNvSpPr>
              <a:spLocks/>
            </p:cNvSpPr>
            <p:nvPr/>
          </p:nvSpPr>
          <p:spPr bwMode="auto">
            <a:xfrm>
              <a:off x="2298406" y="3028592"/>
              <a:ext cx="94404" cy="70978"/>
            </a:xfrm>
            <a:custGeom>
              <a:avLst/>
              <a:gdLst>
                <a:gd name="T0" fmla="*/ 22 w 47"/>
                <a:gd name="T1" fmla="*/ 0 h 41"/>
                <a:gd name="T2" fmla="*/ 0 w 47"/>
                <a:gd name="T3" fmla="*/ 41 h 41"/>
                <a:gd name="T4" fmla="*/ 47 w 47"/>
                <a:gd name="T5" fmla="*/ 41 h 41"/>
                <a:gd name="T6" fmla="*/ 22 w 47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1">
                  <a:moveTo>
                    <a:pt x="22" y="0"/>
                  </a:moveTo>
                  <a:lnTo>
                    <a:pt x="0" y="41"/>
                  </a:lnTo>
                  <a:lnTo>
                    <a:pt x="47" y="4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84" name="Line 412"/>
            <p:cNvSpPr>
              <a:spLocks noChangeShapeType="1"/>
            </p:cNvSpPr>
            <p:nvPr/>
          </p:nvSpPr>
          <p:spPr bwMode="auto">
            <a:xfrm>
              <a:off x="2409907" y="3667380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85" name="Line 413"/>
            <p:cNvSpPr>
              <a:spLocks noChangeShapeType="1"/>
            </p:cNvSpPr>
            <p:nvPr/>
          </p:nvSpPr>
          <p:spPr bwMode="auto">
            <a:xfrm>
              <a:off x="2409907" y="3859538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86" name="Line 414"/>
            <p:cNvSpPr>
              <a:spLocks noChangeShapeType="1"/>
            </p:cNvSpPr>
            <p:nvPr/>
          </p:nvSpPr>
          <p:spPr bwMode="auto">
            <a:xfrm>
              <a:off x="2447041" y="3667381"/>
              <a:ext cx="0" cy="192157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87" name="Oval 415"/>
            <p:cNvSpPr>
              <a:spLocks noChangeArrowheads="1"/>
            </p:cNvSpPr>
            <p:nvPr/>
          </p:nvSpPr>
          <p:spPr bwMode="auto">
            <a:xfrm>
              <a:off x="2410886" y="3734897"/>
              <a:ext cx="78336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88" name="Line 416"/>
            <p:cNvSpPr>
              <a:spLocks noChangeShapeType="1"/>
            </p:cNvSpPr>
            <p:nvPr/>
          </p:nvSpPr>
          <p:spPr bwMode="auto">
            <a:xfrm>
              <a:off x="2409907" y="3438870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89" name="Line 417"/>
            <p:cNvSpPr>
              <a:spLocks noChangeShapeType="1"/>
            </p:cNvSpPr>
            <p:nvPr/>
          </p:nvSpPr>
          <p:spPr bwMode="auto">
            <a:xfrm>
              <a:off x="2409907" y="3837032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90" name="Line 418"/>
            <p:cNvSpPr>
              <a:spLocks noChangeShapeType="1"/>
            </p:cNvSpPr>
            <p:nvPr/>
          </p:nvSpPr>
          <p:spPr bwMode="auto">
            <a:xfrm>
              <a:off x="2447041" y="3438871"/>
              <a:ext cx="0" cy="398162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91" name="Freeform 419"/>
            <p:cNvSpPr>
              <a:spLocks/>
            </p:cNvSpPr>
            <p:nvPr/>
          </p:nvSpPr>
          <p:spPr bwMode="auto">
            <a:xfrm>
              <a:off x="2402853" y="3603329"/>
              <a:ext cx="92395" cy="70978"/>
            </a:xfrm>
            <a:custGeom>
              <a:avLst/>
              <a:gdLst>
                <a:gd name="T0" fmla="*/ 22 w 46"/>
                <a:gd name="T1" fmla="*/ 0 h 41"/>
                <a:gd name="T2" fmla="*/ 0 w 46"/>
                <a:gd name="T3" fmla="*/ 41 h 41"/>
                <a:gd name="T4" fmla="*/ 46 w 46"/>
                <a:gd name="T5" fmla="*/ 41 h 41"/>
                <a:gd name="T6" fmla="*/ 22 w 4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1">
                  <a:moveTo>
                    <a:pt x="22" y="0"/>
                  </a:moveTo>
                  <a:lnTo>
                    <a:pt x="0" y="41"/>
                  </a:lnTo>
                  <a:lnTo>
                    <a:pt x="46" y="4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92" name="Line 420"/>
            <p:cNvSpPr>
              <a:spLocks noChangeShapeType="1"/>
            </p:cNvSpPr>
            <p:nvPr/>
          </p:nvSpPr>
          <p:spPr bwMode="auto">
            <a:xfrm>
              <a:off x="2863849" y="3965136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93" name="Line 421"/>
            <p:cNvSpPr>
              <a:spLocks noChangeShapeType="1"/>
            </p:cNvSpPr>
            <p:nvPr/>
          </p:nvSpPr>
          <p:spPr bwMode="auto">
            <a:xfrm>
              <a:off x="2863849" y="4145175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94" name="Line 422"/>
            <p:cNvSpPr>
              <a:spLocks noChangeShapeType="1"/>
            </p:cNvSpPr>
            <p:nvPr/>
          </p:nvSpPr>
          <p:spPr bwMode="auto">
            <a:xfrm>
              <a:off x="2904999" y="3965137"/>
              <a:ext cx="0" cy="180039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95" name="Oval 423"/>
            <p:cNvSpPr>
              <a:spLocks noChangeArrowheads="1"/>
            </p:cNvSpPr>
            <p:nvPr/>
          </p:nvSpPr>
          <p:spPr bwMode="auto">
            <a:xfrm>
              <a:off x="2864828" y="4020534"/>
              <a:ext cx="78336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96" name="Line 424"/>
            <p:cNvSpPr>
              <a:spLocks noChangeShapeType="1"/>
            </p:cNvSpPr>
            <p:nvPr/>
          </p:nvSpPr>
          <p:spPr bwMode="auto">
            <a:xfrm>
              <a:off x="2863849" y="3637952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97" name="Line 425"/>
            <p:cNvSpPr>
              <a:spLocks noChangeShapeType="1"/>
            </p:cNvSpPr>
            <p:nvPr/>
          </p:nvSpPr>
          <p:spPr bwMode="auto">
            <a:xfrm>
              <a:off x="2863849" y="4088048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98" name="Line 426"/>
            <p:cNvSpPr>
              <a:spLocks noChangeShapeType="1"/>
            </p:cNvSpPr>
            <p:nvPr/>
          </p:nvSpPr>
          <p:spPr bwMode="auto">
            <a:xfrm>
              <a:off x="2904999" y="3637953"/>
              <a:ext cx="0" cy="450096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99" name="Freeform 427"/>
            <p:cNvSpPr>
              <a:spLocks/>
            </p:cNvSpPr>
            <p:nvPr/>
          </p:nvSpPr>
          <p:spPr bwMode="auto">
            <a:xfrm>
              <a:off x="2856794" y="3833571"/>
              <a:ext cx="92395" cy="70978"/>
            </a:xfrm>
            <a:custGeom>
              <a:avLst/>
              <a:gdLst>
                <a:gd name="T0" fmla="*/ 24 w 46"/>
                <a:gd name="T1" fmla="*/ 0 h 41"/>
                <a:gd name="T2" fmla="*/ 0 w 46"/>
                <a:gd name="T3" fmla="*/ 41 h 41"/>
                <a:gd name="T4" fmla="*/ 46 w 46"/>
                <a:gd name="T5" fmla="*/ 41 h 41"/>
                <a:gd name="T6" fmla="*/ 24 w 4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1">
                  <a:moveTo>
                    <a:pt x="24" y="0"/>
                  </a:moveTo>
                  <a:lnTo>
                    <a:pt x="0" y="41"/>
                  </a:lnTo>
                  <a:lnTo>
                    <a:pt x="46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00" name="Line 428"/>
            <p:cNvSpPr>
              <a:spLocks noChangeShapeType="1"/>
            </p:cNvSpPr>
            <p:nvPr/>
          </p:nvSpPr>
          <p:spPr bwMode="auto">
            <a:xfrm>
              <a:off x="3466425" y="3850882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01" name="Line 429"/>
            <p:cNvSpPr>
              <a:spLocks noChangeShapeType="1"/>
            </p:cNvSpPr>
            <p:nvPr/>
          </p:nvSpPr>
          <p:spPr bwMode="auto">
            <a:xfrm>
              <a:off x="3466425" y="4072467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02" name="Line 430"/>
            <p:cNvSpPr>
              <a:spLocks noChangeShapeType="1"/>
            </p:cNvSpPr>
            <p:nvPr/>
          </p:nvSpPr>
          <p:spPr bwMode="auto">
            <a:xfrm>
              <a:off x="3503559" y="3850883"/>
              <a:ext cx="0" cy="218124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03" name="Oval 431"/>
            <p:cNvSpPr>
              <a:spLocks noChangeArrowheads="1"/>
            </p:cNvSpPr>
            <p:nvPr/>
          </p:nvSpPr>
          <p:spPr bwMode="auto">
            <a:xfrm>
              <a:off x="3467405" y="3930515"/>
              <a:ext cx="78336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04" name="Line 432"/>
            <p:cNvSpPr>
              <a:spLocks noChangeShapeType="1"/>
            </p:cNvSpPr>
            <p:nvPr/>
          </p:nvSpPr>
          <p:spPr bwMode="auto">
            <a:xfrm>
              <a:off x="3466425" y="3753938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05" name="Line 433"/>
            <p:cNvSpPr>
              <a:spLocks noChangeShapeType="1"/>
            </p:cNvSpPr>
            <p:nvPr/>
          </p:nvSpPr>
          <p:spPr bwMode="auto">
            <a:xfrm>
              <a:off x="3466425" y="4200572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06" name="Line 434"/>
            <p:cNvSpPr>
              <a:spLocks noChangeShapeType="1"/>
            </p:cNvSpPr>
            <p:nvPr/>
          </p:nvSpPr>
          <p:spPr bwMode="auto">
            <a:xfrm>
              <a:off x="3503559" y="3753938"/>
              <a:ext cx="0" cy="446634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07" name="Freeform 435"/>
            <p:cNvSpPr>
              <a:spLocks/>
            </p:cNvSpPr>
            <p:nvPr/>
          </p:nvSpPr>
          <p:spPr bwMode="auto">
            <a:xfrm>
              <a:off x="3459371" y="3942633"/>
              <a:ext cx="92395" cy="70978"/>
            </a:xfrm>
            <a:custGeom>
              <a:avLst/>
              <a:gdLst>
                <a:gd name="T0" fmla="*/ 22 w 46"/>
                <a:gd name="T1" fmla="*/ 0 h 41"/>
                <a:gd name="T2" fmla="*/ 0 w 46"/>
                <a:gd name="T3" fmla="*/ 41 h 41"/>
                <a:gd name="T4" fmla="*/ 46 w 46"/>
                <a:gd name="T5" fmla="*/ 41 h 41"/>
                <a:gd name="T6" fmla="*/ 22 w 4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1">
                  <a:moveTo>
                    <a:pt x="22" y="0"/>
                  </a:moveTo>
                  <a:lnTo>
                    <a:pt x="0" y="41"/>
                  </a:lnTo>
                  <a:lnTo>
                    <a:pt x="46" y="4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08" name="Line 436"/>
            <p:cNvSpPr>
              <a:spLocks noChangeShapeType="1"/>
            </p:cNvSpPr>
            <p:nvPr/>
          </p:nvSpPr>
          <p:spPr bwMode="auto">
            <a:xfrm>
              <a:off x="4069002" y="3895891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09" name="Line 437"/>
            <p:cNvSpPr>
              <a:spLocks noChangeShapeType="1"/>
            </p:cNvSpPr>
            <p:nvPr/>
          </p:nvSpPr>
          <p:spPr bwMode="auto">
            <a:xfrm>
              <a:off x="4069002" y="4129595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10" name="Line 438"/>
            <p:cNvSpPr>
              <a:spLocks noChangeShapeType="1"/>
            </p:cNvSpPr>
            <p:nvPr/>
          </p:nvSpPr>
          <p:spPr bwMode="auto">
            <a:xfrm>
              <a:off x="4106136" y="3895891"/>
              <a:ext cx="0" cy="233704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11" name="Oval 439"/>
            <p:cNvSpPr>
              <a:spLocks noChangeArrowheads="1"/>
            </p:cNvSpPr>
            <p:nvPr/>
          </p:nvSpPr>
          <p:spPr bwMode="auto">
            <a:xfrm>
              <a:off x="4069982" y="3982449"/>
              <a:ext cx="78336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12" name="Line 440"/>
            <p:cNvSpPr>
              <a:spLocks noChangeShapeType="1"/>
            </p:cNvSpPr>
            <p:nvPr/>
          </p:nvSpPr>
          <p:spPr bwMode="auto">
            <a:xfrm>
              <a:off x="4069002" y="3570436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13" name="Line 441"/>
            <p:cNvSpPr>
              <a:spLocks noChangeShapeType="1"/>
            </p:cNvSpPr>
            <p:nvPr/>
          </p:nvSpPr>
          <p:spPr bwMode="auto">
            <a:xfrm>
              <a:off x="4069002" y="3908010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14" name="Line 442"/>
            <p:cNvSpPr>
              <a:spLocks noChangeShapeType="1"/>
            </p:cNvSpPr>
            <p:nvPr/>
          </p:nvSpPr>
          <p:spPr bwMode="auto">
            <a:xfrm>
              <a:off x="4106136" y="3570436"/>
              <a:ext cx="0" cy="337572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15" name="Freeform 443"/>
            <p:cNvSpPr>
              <a:spLocks/>
            </p:cNvSpPr>
            <p:nvPr/>
          </p:nvSpPr>
          <p:spPr bwMode="auto">
            <a:xfrm>
              <a:off x="4061948" y="3708928"/>
              <a:ext cx="92395" cy="70978"/>
            </a:xfrm>
            <a:custGeom>
              <a:avLst/>
              <a:gdLst>
                <a:gd name="T0" fmla="*/ 22 w 46"/>
                <a:gd name="T1" fmla="*/ 0 h 41"/>
                <a:gd name="T2" fmla="*/ 0 w 46"/>
                <a:gd name="T3" fmla="*/ 41 h 41"/>
                <a:gd name="T4" fmla="*/ 46 w 46"/>
                <a:gd name="T5" fmla="*/ 41 h 41"/>
                <a:gd name="T6" fmla="*/ 22 w 4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1">
                  <a:moveTo>
                    <a:pt x="22" y="0"/>
                  </a:moveTo>
                  <a:lnTo>
                    <a:pt x="0" y="41"/>
                  </a:lnTo>
                  <a:lnTo>
                    <a:pt x="46" y="4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16" name="Line 444"/>
            <p:cNvSpPr>
              <a:spLocks noChangeShapeType="1"/>
            </p:cNvSpPr>
            <p:nvPr/>
          </p:nvSpPr>
          <p:spPr bwMode="auto">
            <a:xfrm>
              <a:off x="4665659" y="3779905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17" name="Line 445"/>
            <p:cNvSpPr>
              <a:spLocks noChangeShapeType="1"/>
            </p:cNvSpPr>
            <p:nvPr/>
          </p:nvSpPr>
          <p:spPr bwMode="auto">
            <a:xfrm>
              <a:off x="4665659" y="3978986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18" name="Line 446"/>
            <p:cNvSpPr>
              <a:spLocks noChangeShapeType="1"/>
            </p:cNvSpPr>
            <p:nvPr/>
          </p:nvSpPr>
          <p:spPr bwMode="auto">
            <a:xfrm>
              <a:off x="4708713" y="3779906"/>
              <a:ext cx="0" cy="199082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19" name="Oval 447"/>
            <p:cNvSpPr>
              <a:spLocks noChangeArrowheads="1"/>
            </p:cNvSpPr>
            <p:nvPr/>
          </p:nvSpPr>
          <p:spPr bwMode="auto">
            <a:xfrm>
              <a:off x="4672560" y="3847419"/>
              <a:ext cx="74319" cy="67515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20" name="Line 448"/>
            <p:cNvSpPr>
              <a:spLocks noChangeShapeType="1"/>
            </p:cNvSpPr>
            <p:nvPr/>
          </p:nvSpPr>
          <p:spPr bwMode="auto">
            <a:xfrm>
              <a:off x="4665659" y="3651801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21" name="Line 449"/>
            <p:cNvSpPr>
              <a:spLocks noChangeShapeType="1"/>
            </p:cNvSpPr>
            <p:nvPr/>
          </p:nvSpPr>
          <p:spPr bwMode="auto">
            <a:xfrm>
              <a:off x="4665659" y="4020533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22" name="Line 450"/>
            <p:cNvSpPr>
              <a:spLocks noChangeShapeType="1"/>
            </p:cNvSpPr>
            <p:nvPr/>
          </p:nvSpPr>
          <p:spPr bwMode="auto">
            <a:xfrm>
              <a:off x="4708713" y="3651802"/>
              <a:ext cx="0" cy="368734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23" name="Freeform 451"/>
            <p:cNvSpPr>
              <a:spLocks/>
            </p:cNvSpPr>
            <p:nvPr/>
          </p:nvSpPr>
          <p:spPr bwMode="auto">
            <a:xfrm>
              <a:off x="4660507" y="3802411"/>
              <a:ext cx="96412" cy="70978"/>
            </a:xfrm>
            <a:custGeom>
              <a:avLst/>
              <a:gdLst>
                <a:gd name="T0" fmla="*/ 24 w 48"/>
                <a:gd name="T1" fmla="*/ 0 h 41"/>
                <a:gd name="T2" fmla="*/ 0 w 48"/>
                <a:gd name="T3" fmla="*/ 41 h 41"/>
                <a:gd name="T4" fmla="*/ 48 w 48"/>
                <a:gd name="T5" fmla="*/ 41 h 41"/>
                <a:gd name="T6" fmla="*/ 24 w 48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24" y="0"/>
                  </a:moveTo>
                  <a:lnTo>
                    <a:pt x="0" y="41"/>
                  </a:lnTo>
                  <a:lnTo>
                    <a:pt x="48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24" name="Line 452"/>
            <p:cNvSpPr>
              <a:spLocks noChangeShapeType="1"/>
            </p:cNvSpPr>
            <p:nvPr/>
          </p:nvSpPr>
          <p:spPr bwMode="auto">
            <a:xfrm>
              <a:off x="5272253" y="3809333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25" name="Line 453"/>
            <p:cNvSpPr>
              <a:spLocks noChangeShapeType="1"/>
            </p:cNvSpPr>
            <p:nvPr/>
          </p:nvSpPr>
          <p:spPr bwMode="auto">
            <a:xfrm>
              <a:off x="5272253" y="4023995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26" name="Line 454"/>
            <p:cNvSpPr>
              <a:spLocks noChangeShapeType="1"/>
            </p:cNvSpPr>
            <p:nvPr/>
          </p:nvSpPr>
          <p:spPr bwMode="auto">
            <a:xfrm>
              <a:off x="5315307" y="3809333"/>
              <a:ext cx="0" cy="214662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27" name="Oval 455"/>
            <p:cNvSpPr>
              <a:spLocks noChangeArrowheads="1"/>
            </p:cNvSpPr>
            <p:nvPr/>
          </p:nvSpPr>
          <p:spPr bwMode="auto">
            <a:xfrm>
              <a:off x="5279154" y="3885505"/>
              <a:ext cx="74319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28" name="Line 456"/>
            <p:cNvSpPr>
              <a:spLocks noChangeShapeType="1"/>
            </p:cNvSpPr>
            <p:nvPr/>
          </p:nvSpPr>
          <p:spPr bwMode="auto">
            <a:xfrm>
              <a:off x="5272253" y="3705465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29" name="Line 457"/>
            <p:cNvSpPr>
              <a:spLocks noChangeShapeType="1"/>
            </p:cNvSpPr>
            <p:nvPr/>
          </p:nvSpPr>
          <p:spPr bwMode="auto">
            <a:xfrm>
              <a:off x="5272253" y="4148638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30" name="Line 458"/>
            <p:cNvSpPr>
              <a:spLocks noChangeShapeType="1"/>
            </p:cNvSpPr>
            <p:nvPr/>
          </p:nvSpPr>
          <p:spPr bwMode="auto">
            <a:xfrm>
              <a:off x="5315307" y="3705466"/>
              <a:ext cx="0" cy="443171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31" name="Freeform 459"/>
            <p:cNvSpPr>
              <a:spLocks/>
            </p:cNvSpPr>
            <p:nvPr/>
          </p:nvSpPr>
          <p:spPr bwMode="auto">
            <a:xfrm>
              <a:off x="5267101" y="3895892"/>
              <a:ext cx="96412" cy="69246"/>
            </a:xfrm>
            <a:custGeom>
              <a:avLst/>
              <a:gdLst>
                <a:gd name="T0" fmla="*/ 24 w 48"/>
                <a:gd name="T1" fmla="*/ 0 h 40"/>
                <a:gd name="T2" fmla="*/ 0 w 48"/>
                <a:gd name="T3" fmla="*/ 40 h 40"/>
                <a:gd name="T4" fmla="*/ 48 w 48"/>
                <a:gd name="T5" fmla="*/ 40 h 40"/>
                <a:gd name="T6" fmla="*/ 24 w 48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0">
                  <a:moveTo>
                    <a:pt x="24" y="0"/>
                  </a:moveTo>
                  <a:lnTo>
                    <a:pt x="0" y="40"/>
                  </a:lnTo>
                  <a:lnTo>
                    <a:pt x="48" y="4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32" name="Line 460"/>
            <p:cNvSpPr>
              <a:spLocks noChangeShapeType="1"/>
            </p:cNvSpPr>
            <p:nvPr/>
          </p:nvSpPr>
          <p:spPr bwMode="auto">
            <a:xfrm>
              <a:off x="5869858" y="3878579"/>
              <a:ext cx="90027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33" name="Line 461"/>
            <p:cNvSpPr>
              <a:spLocks noChangeShapeType="1"/>
            </p:cNvSpPr>
            <p:nvPr/>
          </p:nvSpPr>
          <p:spPr bwMode="auto">
            <a:xfrm>
              <a:off x="5869858" y="4058619"/>
              <a:ext cx="90027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34" name="Line 462"/>
            <p:cNvSpPr>
              <a:spLocks noChangeShapeType="1"/>
            </p:cNvSpPr>
            <p:nvPr/>
          </p:nvSpPr>
          <p:spPr bwMode="auto">
            <a:xfrm>
              <a:off x="5913867" y="3878581"/>
              <a:ext cx="0" cy="180039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35" name="Oval 463"/>
            <p:cNvSpPr>
              <a:spLocks noChangeArrowheads="1"/>
            </p:cNvSpPr>
            <p:nvPr/>
          </p:nvSpPr>
          <p:spPr bwMode="auto">
            <a:xfrm>
              <a:off x="5877714" y="3937439"/>
              <a:ext cx="74319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36" name="Line 464"/>
            <p:cNvSpPr>
              <a:spLocks noChangeShapeType="1"/>
            </p:cNvSpPr>
            <p:nvPr/>
          </p:nvSpPr>
          <p:spPr bwMode="auto">
            <a:xfrm>
              <a:off x="5869858" y="3840495"/>
              <a:ext cx="90027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37" name="Line 465"/>
            <p:cNvSpPr>
              <a:spLocks noChangeShapeType="1"/>
            </p:cNvSpPr>
            <p:nvPr/>
          </p:nvSpPr>
          <p:spPr bwMode="auto">
            <a:xfrm>
              <a:off x="5869858" y="4178067"/>
              <a:ext cx="90027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38" name="Line 466"/>
            <p:cNvSpPr>
              <a:spLocks noChangeShapeType="1"/>
            </p:cNvSpPr>
            <p:nvPr/>
          </p:nvSpPr>
          <p:spPr bwMode="auto">
            <a:xfrm>
              <a:off x="5913867" y="3840495"/>
              <a:ext cx="0" cy="337572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39" name="Freeform 467"/>
            <p:cNvSpPr>
              <a:spLocks/>
            </p:cNvSpPr>
            <p:nvPr/>
          </p:nvSpPr>
          <p:spPr bwMode="auto">
            <a:xfrm>
              <a:off x="5865661" y="3975524"/>
              <a:ext cx="98421" cy="70978"/>
            </a:xfrm>
            <a:custGeom>
              <a:avLst/>
              <a:gdLst>
                <a:gd name="T0" fmla="*/ 24 w 49"/>
                <a:gd name="T1" fmla="*/ 0 h 41"/>
                <a:gd name="T2" fmla="*/ 0 w 49"/>
                <a:gd name="T3" fmla="*/ 41 h 41"/>
                <a:gd name="T4" fmla="*/ 49 w 49"/>
                <a:gd name="T5" fmla="*/ 41 h 41"/>
                <a:gd name="T6" fmla="*/ 24 w 49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1">
                  <a:moveTo>
                    <a:pt x="24" y="0"/>
                  </a:moveTo>
                  <a:lnTo>
                    <a:pt x="0" y="41"/>
                  </a:lnTo>
                  <a:lnTo>
                    <a:pt x="49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40" name="Line 468"/>
            <p:cNvSpPr>
              <a:spLocks noChangeShapeType="1"/>
            </p:cNvSpPr>
            <p:nvPr/>
          </p:nvSpPr>
          <p:spPr bwMode="auto">
            <a:xfrm>
              <a:off x="6472435" y="3750476"/>
              <a:ext cx="90027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41" name="Line 469"/>
            <p:cNvSpPr>
              <a:spLocks noChangeShapeType="1"/>
            </p:cNvSpPr>
            <p:nvPr/>
          </p:nvSpPr>
          <p:spPr bwMode="auto">
            <a:xfrm>
              <a:off x="6472435" y="3956482"/>
              <a:ext cx="90027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42" name="Line 470"/>
            <p:cNvSpPr>
              <a:spLocks noChangeShapeType="1"/>
            </p:cNvSpPr>
            <p:nvPr/>
          </p:nvSpPr>
          <p:spPr bwMode="auto">
            <a:xfrm>
              <a:off x="6516444" y="3750477"/>
              <a:ext cx="0" cy="206006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43" name="Oval 471"/>
            <p:cNvSpPr>
              <a:spLocks noChangeArrowheads="1"/>
            </p:cNvSpPr>
            <p:nvPr/>
          </p:nvSpPr>
          <p:spPr bwMode="auto">
            <a:xfrm>
              <a:off x="6480291" y="3824916"/>
              <a:ext cx="74319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44" name="Line 472"/>
            <p:cNvSpPr>
              <a:spLocks noChangeShapeType="1"/>
            </p:cNvSpPr>
            <p:nvPr/>
          </p:nvSpPr>
          <p:spPr bwMode="auto">
            <a:xfrm>
              <a:off x="6472435" y="3776443"/>
              <a:ext cx="90027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45" name="Line 473"/>
            <p:cNvSpPr>
              <a:spLocks noChangeShapeType="1"/>
            </p:cNvSpPr>
            <p:nvPr/>
          </p:nvSpPr>
          <p:spPr bwMode="auto">
            <a:xfrm>
              <a:off x="6472435" y="4190185"/>
              <a:ext cx="90027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46" name="Line 474"/>
            <p:cNvSpPr>
              <a:spLocks noChangeShapeType="1"/>
            </p:cNvSpPr>
            <p:nvPr/>
          </p:nvSpPr>
          <p:spPr bwMode="auto">
            <a:xfrm>
              <a:off x="6516444" y="3776444"/>
              <a:ext cx="0" cy="413743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47" name="Freeform 475"/>
            <p:cNvSpPr>
              <a:spLocks/>
            </p:cNvSpPr>
            <p:nvPr/>
          </p:nvSpPr>
          <p:spPr bwMode="auto">
            <a:xfrm>
              <a:off x="6468238" y="3949558"/>
              <a:ext cx="98421" cy="70978"/>
            </a:xfrm>
            <a:custGeom>
              <a:avLst/>
              <a:gdLst>
                <a:gd name="T0" fmla="*/ 24 w 49"/>
                <a:gd name="T1" fmla="*/ 0 h 41"/>
                <a:gd name="T2" fmla="*/ 0 w 49"/>
                <a:gd name="T3" fmla="*/ 41 h 41"/>
                <a:gd name="T4" fmla="*/ 49 w 49"/>
                <a:gd name="T5" fmla="*/ 41 h 41"/>
                <a:gd name="T6" fmla="*/ 24 w 49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1">
                  <a:moveTo>
                    <a:pt x="24" y="0"/>
                  </a:moveTo>
                  <a:lnTo>
                    <a:pt x="0" y="41"/>
                  </a:lnTo>
                  <a:lnTo>
                    <a:pt x="49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48" name="Line 476"/>
            <p:cNvSpPr>
              <a:spLocks noChangeShapeType="1"/>
            </p:cNvSpPr>
            <p:nvPr/>
          </p:nvSpPr>
          <p:spPr bwMode="auto">
            <a:xfrm>
              <a:off x="7075012" y="3674305"/>
              <a:ext cx="90027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49" name="Line 477"/>
            <p:cNvSpPr>
              <a:spLocks noChangeShapeType="1"/>
            </p:cNvSpPr>
            <p:nvPr/>
          </p:nvSpPr>
          <p:spPr bwMode="auto">
            <a:xfrm>
              <a:off x="7075012" y="3918396"/>
              <a:ext cx="90027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50" name="Line 478"/>
            <p:cNvSpPr>
              <a:spLocks noChangeShapeType="1"/>
            </p:cNvSpPr>
            <p:nvPr/>
          </p:nvSpPr>
          <p:spPr bwMode="auto">
            <a:xfrm>
              <a:off x="7121030" y="3674306"/>
              <a:ext cx="0" cy="244091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51" name="Oval 479"/>
            <p:cNvSpPr>
              <a:spLocks noChangeArrowheads="1"/>
            </p:cNvSpPr>
            <p:nvPr/>
          </p:nvSpPr>
          <p:spPr bwMode="auto">
            <a:xfrm>
              <a:off x="7082868" y="3766056"/>
              <a:ext cx="74319" cy="67515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52" name="Line 480"/>
            <p:cNvSpPr>
              <a:spLocks noChangeShapeType="1"/>
            </p:cNvSpPr>
            <p:nvPr/>
          </p:nvSpPr>
          <p:spPr bwMode="auto">
            <a:xfrm>
              <a:off x="7075012" y="3663918"/>
              <a:ext cx="90027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53" name="Line 481"/>
            <p:cNvSpPr>
              <a:spLocks noChangeShapeType="1"/>
            </p:cNvSpPr>
            <p:nvPr/>
          </p:nvSpPr>
          <p:spPr bwMode="auto">
            <a:xfrm>
              <a:off x="7075012" y="3937438"/>
              <a:ext cx="90027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54" name="Line 482"/>
            <p:cNvSpPr>
              <a:spLocks noChangeShapeType="1"/>
            </p:cNvSpPr>
            <p:nvPr/>
          </p:nvSpPr>
          <p:spPr bwMode="auto">
            <a:xfrm>
              <a:off x="7121030" y="3663918"/>
              <a:ext cx="0" cy="27352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55" name="Freeform 483"/>
            <p:cNvSpPr>
              <a:spLocks/>
            </p:cNvSpPr>
            <p:nvPr/>
          </p:nvSpPr>
          <p:spPr bwMode="auto">
            <a:xfrm>
              <a:off x="7070815" y="3766057"/>
              <a:ext cx="98421" cy="70978"/>
            </a:xfrm>
            <a:custGeom>
              <a:avLst/>
              <a:gdLst>
                <a:gd name="T0" fmla="*/ 25 w 49"/>
                <a:gd name="T1" fmla="*/ 0 h 41"/>
                <a:gd name="T2" fmla="*/ 0 w 49"/>
                <a:gd name="T3" fmla="*/ 41 h 41"/>
                <a:gd name="T4" fmla="*/ 49 w 49"/>
                <a:gd name="T5" fmla="*/ 41 h 41"/>
                <a:gd name="T6" fmla="*/ 25 w 49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1">
                  <a:moveTo>
                    <a:pt x="25" y="0"/>
                  </a:moveTo>
                  <a:lnTo>
                    <a:pt x="0" y="41"/>
                  </a:lnTo>
                  <a:lnTo>
                    <a:pt x="49" y="4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56" name="Line 484"/>
            <p:cNvSpPr>
              <a:spLocks noChangeShapeType="1"/>
            </p:cNvSpPr>
            <p:nvPr/>
          </p:nvSpPr>
          <p:spPr bwMode="auto">
            <a:xfrm>
              <a:off x="7679495" y="3705465"/>
              <a:ext cx="82201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57" name="Line 485"/>
            <p:cNvSpPr>
              <a:spLocks noChangeShapeType="1"/>
            </p:cNvSpPr>
            <p:nvPr/>
          </p:nvSpPr>
          <p:spPr bwMode="auto">
            <a:xfrm>
              <a:off x="7679495" y="3892429"/>
              <a:ext cx="82201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58" name="Line 486"/>
            <p:cNvSpPr>
              <a:spLocks noChangeShapeType="1"/>
            </p:cNvSpPr>
            <p:nvPr/>
          </p:nvSpPr>
          <p:spPr bwMode="auto">
            <a:xfrm>
              <a:off x="7719590" y="3705465"/>
              <a:ext cx="0" cy="186963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59" name="Oval 487"/>
            <p:cNvSpPr>
              <a:spLocks noChangeArrowheads="1"/>
            </p:cNvSpPr>
            <p:nvPr/>
          </p:nvSpPr>
          <p:spPr bwMode="auto">
            <a:xfrm>
              <a:off x="7681428" y="3769518"/>
              <a:ext cx="74319" cy="67515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60" name="Line 488"/>
            <p:cNvSpPr>
              <a:spLocks noChangeShapeType="1"/>
            </p:cNvSpPr>
            <p:nvPr/>
          </p:nvSpPr>
          <p:spPr bwMode="auto">
            <a:xfrm>
              <a:off x="7679495" y="3520234"/>
              <a:ext cx="82201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61" name="Line 489"/>
            <p:cNvSpPr>
              <a:spLocks noChangeShapeType="1"/>
            </p:cNvSpPr>
            <p:nvPr/>
          </p:nvSpPr>
          <p:spPr bwMode="auto">
            <a:xfrm>
              <a:off x="7679495" y="3956482"/>
              <a:ext cx="82201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62" name="Line 490"/>
            <p:cNvSpPr>
              <a:spLocks noChangeShapeType="1"/>
            </p:cNvSpPr>
            <p:nvPr/>
          </p:nvSpPr>
          <p:spPr bwMode="auto">
            <a:xfrm>
              <a:off x="7719590" y="3520234"/>
              <a:ext cx="0" cy="436248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63" name="Freeform 491"/>
            <p:cNvSpPr>
              <a:spLocks/>
            </p:cNvSpPr>
            <p:nvPr/>
          </p:nvSpPr>
          <p:spPr bwMode="auto">
            <a:xfrm>
              <a:off x="7673393" y="3702005"/>
              <a:ext cx="94404" cy="70978"/>
            </a:xfrm>
            <a:custGeom>
              <a:avLst/>
              <a:gdLst>
                <a:gd name="T0" fmla="*/ 23 w 47"/>
                <a:gd name="T1" fmla="*/ 0 h 41"/>
                <a:gd name="T2" fmla="*/ 0 w 47"/>
                <a:gd name="T3" fmla="*/ 41 h 41"/>
                <a:gd name="T4" fmla="*/ 47 w 47"/>
                <a:gd name="T5" fmla="*/ 41 h 41"/>
                <a:gd name="T6" fmla="*/ 23 w 47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1">
                  <a:moveTo>
                    <a:pt x="23" y="0"/>
                  </a:moveTo>
                  <a:lnTo>
                    <a:pt x="0" y="41"/>
                  </a:lnTo>
                  <a:lnTo>
                    <a:pt x="47" y="4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64" name="Line 492"/>
            <p:cNvSpPr>
              <a:spLocks noChangeShapeType="1"/>
            </p:cNvSpPr>
            <p:nvPr/>
          </p:nvSpPr>
          <p:spPr bwMode="auto">
            <a:xfrm>
              <a:off x="8279112" y="3738358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65" name="Line 493"/>
            <p:cNvSpPr>
              <a:spLocks noChangeShapeType="1"/>
            </p:cNvSpPr>
            <p:nvPr/>
          </p:nvSpPr>
          <p:spPr bwMode="auto">
            <a:xfrm>
              <a:off x="8279112" y="3946095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66" name="Line 494"/>
            <p:cNvSpPr>
              <a:spLocks noChangeShapeType="1"/>
            </p:cNvSpPr>
            <p:nvPr/>
          </p:nvSpPr>
          <p:spPr bwMode="auto">
            <a:xfrm>
              <a:off x="8322167" y="3738358"/>
              <a:ext cx="0" cy="207737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67" name="Oval 495"/>
            <p:cNvSpPr>
              <a:spLocks noChangeArrowheads="1"/>
            </p:cNvSpPr>
            <p:nvPr/>
          </p:nvSpPr>
          <p:spPr bwMode="auto">
            <a:xfrm>
              <a:off x="8284005" y="3809333"/>
              <a:ext cx="74319" cy="6578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68" name="Line 496"/>
            <p:cNvSpPr>
              <a:spLocks noChangeShapeType="1"/>
            </p:cNvSpPr>
            <p:nvPr/>
          </p:nvSpPr>
          <p:spPr bwMode="auto">
            <a:xfrm>
              <a:off x="8279112" y="3743551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69" name="Line 497"/>
            <p:cNvSpPr>
              <a:spLocks noChangeShapeType="1"/>
            </p:cNvSpPr>
            <p:nvPr/>
          </p:nvSpPr>
          <p:spPr bwMode="auto">
            <a:xfrm>
              <a:off x="8279112" y="4193647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70" name="Line 498"/>
            <p:cNvSpPr>
              <a:spLocks noChangeShapeType="1"/>
            </p:cNvSpPr>
            <p:nvPr/>
          </p:nvSpPr>
          <p:spPr bwMode="auto">
            <a:xfrm>
              <a:off x="8322167" y="3743552"/>
              <a:ext cx="0" cy="450096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71" name="Freeform 499"/>
            <p:cNvSpPr>
              <a:spLocks/>
            </p:cNvSpPr>
            <p:nvPr/>
          </p:nvSpPr>
          <p:spPr bwMode="auto">
            <a:xfrm>
              <a:off x="8273961" y="3933977"/>
              <a:ext cx="96412" cy="70978"/>
            </a:xfrm>
            <a:custGeom>
              <a:avLst/>
              <a:gdLst>
                <a:gd name="T0" fmla="*/ 24 w 48"/>
                <a:gd name="T1" fmla="*/ 0 h 41"/>
                <a:gd name="T2" fmla="*/ 0 w 48"/>
                <a:gd name="T3" fmla="*/ 41 h 41"/>
                <a:gd name="T4" fmla="*/ 48 w 48"/>
                <a:gd name="T5" fmla="*/ 41 h 41"/>
                <a:gd name="T6" fmla="*/ 24 w 48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24" y="0"/>
                  </a:moveTo>
                  <a:lnTo>
                    <a:pt x="0" y="41"/>
                  </a:lnTo>
                  <a:lnTo>
                    <a:pt x="48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72" name="Line 500"/>
            <p:cNvSpPr>
              <a:spLocks noChangeShapeType="1"/>
            </p:cNvSpPr>
            <p:nvPr/>
          </p:nvSpPr>
          <p:spPr bwMode="auto">
            <a:xfrm>
              <a:off x="8887609" y="3833570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73" name="Line 501"/>
            <p:cNvSpPr>
              <a:spLocks noChangeShapeType="1"/>
            </p:cNvSpPr>
            <p:nvPr/>
          </p:nvSpPr>
          <p:spPr bwMode="auto">
            <a:xfrm>
              <a:off x="8887609" y="4032651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74" name="Line 502"/>
            <p:cNvSpPr>
              <a:spLocks noChangeShapeType="1"/>
            </p:cNvSpPr>
            <p:nvPr/>
          </p:nvSpPr>
          <p:spPr bwMode="auto">
            <a:xfrm>
              <a:off x="8924744" y="3833571"/>
              <a:ext cx="0" cy="199082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75" name="Oval 503"/>
            <p:cNvSpPr>
              <a:spLocks noChangeArrowheads="1"/>
            </p:cNvSpPr>
            <p:nvPr/>
          </p:nvSpPr>
          <p:spPr bwMode="auto">
            <a:xfrm>
              <a:off x="8886581" y="3901086"/>
              <a:ext cx="78336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76" name="Line 504"/>
            <p:cNvSpPr>
              <a:spLocks noChangeShapeType="1"/>
            </p:cNvSpPr>
            <p:nvPr/>
          </p:nvSpPr>
          <p:spPr bwMode="auto">
            <a:xfrm>
              <a:off x="8887609" y="3674305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77" name="Line 505"/>
            <p:cNvSpPr>
              <a:spLocks noChangeShapeType="1"/>
            </p:cNvSpPr>
            <p:nvPr/>
          </p:nvSpPr>
          <p:spPr bwMode="auto">
            <a:xfrm>
              <a:off x="8887609" y="4268087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78" name="Line 506"/>
            <p:cNvSpPr>
              <a:spLocks noChangeShapeType="1"/>
            </p:cNvSpPr>
            <p:nvPr/>
          </p:nvSpPr>
          <p:spPr bwMode="auto">
            <a:xfrm>
              <a:off x="8924744" y="3674306"/>
              <a:ext cx="0" cy="59032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79" name="Freeform 507"/>
            <p:cNvSpPr>
              <a:spLocks/>
            </p:cNvSpPr>
            <p:nvPr/>
          </p:nvSpPr>
          <p:spPr bwMode="auto">
            <a:xfrm>
              <a:off x="8880557" y="3937439"/>
              <a:ext cx="92395" cy="69246"/>
            </a:xfrm>
            <a:custGeom>
              <a:avLst/>
              <a:gdLst>
                <a:gd name="T0" fmla="*/ 22 w 46"/>
                <a:gd name="T1" fmla="*/ 0 h 40"/>
                <a:gd name="T2" fmla="*/ 0 w 46"/>
                <a:gd name="T3" fmla="*/ 40 h 40"/>
                <a:gd name="T4" fmla="*/ 46 w 46"/>
                <a:gd name="T5" fmla="*/ 40 h 40"/>
                <a:gd name="T6" fmla="*/ 22 w 46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0">
                  <a:moveTo>
                    <a:pt x="22" y="0"/>
                  </a:moveTo>
                  <a:lnTo>
                    <a:pt x="0" y="40"/>
                  </a:lnTo>
                  <a:lnTo>
                    <a:pt x="46" y="4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80" name="Line 508"/>
            <p:cNvSpPr>
              <a:spLocks noChangeShapeType="1"/>
            </p:cNvSpPr>
            <p:nvPr/>
          </p:nvSpPr>
          <p:spPr bwMode="auto">
            <a:xfrm>
              <a:off x="9484266" y="3776443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81" name="Line 509"/>
            <p:cNvSpPr>
              <a:spLocks noChangeShapeType="1"/>
            </p:cNvSpPr>
            <p:nvPr/>
          </p:nvSpPr>
          <p:spPr bwMode="auto">
            <a:xfrm>
              <a:off x="9484266" y="4010147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82" name="Line 510"/>
            <p:cNvSpPr>
              <a:spLocks noChangeShapeType="1"/>
            </p:cNvSpPr>
            <p:nvPr/>
          </p:nvSpPr>
          <p:spPr bwMode="auto">
            <a:xfrm>
              <a:off x="9527321" y="3776443"/>
              <a:ext cx="0" cy="233704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83" name="Oval 511"/>
            <p:cNvSpPr>
              <a:spLocks noChangeArrowheads="1"/>
            </p:cNvSpPr>
            <p:nvPr/>
          </p:nvSpPr>
          <p:spPr bwMode="auto">
            <a:xfrm>
              <a:off x="9489159" y="3863000"/>
              <a:ext cx="74319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84" name="Line 512"/>
            <p:cNvSpPr>
              <a:spLocks noChangeShapeType="1"/>
            </p:cNvSpPr>
            <p:nvPr/>
          </p:nvSpPr>
          <p:spPr bwMode="auto">
            <a:xfrm>
              <a:off x="9484266" y="3715852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85" name="Line 513"/>
            <p:cNvSpPr>
              <a:spLocks noChangeShapeType="1"/>
            </p:cNvSpPr>
            <p:nvPr/>
          </p:nvSpPr>
          <p:spPr bwMode="auto">
            <a:xfrm>
              <a:off x="9484266" y="4171142"/>
              <a:ext cx="86112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86" name="Line 514"/>
            <p:cNvSpPr>
              <a:spLocks noChangeShapeType="1"/>
            </p:cNvSpPr>
            <p:nvPr/>
          </p:nvSpPr>
          <p:spPr bwMode="auto">
            <a:xfrm>
              <a:off x="9527321" y="3715852"/>
              <a:ext cx="0" cy="45529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87" name="Freeform 515"/>
            <p:cNvSpPr>
              <a:spLocks/>
            </p:cNvSpPr>
            <p:nvPr/>
          </p:nvSpPr>
          <p:spPr bwMode="auto">
            <a:xfrm>
              <a:off x="9479115" y="3908011"/>
              <a:ext cx="96412" cy="70978"/>
            </a:xfrm>
            <a:custGeom>
              <a:avLst/>
              <a:gdLst>
                <a:gd name="T0" fmla="*/ 24 w 48"/>
                <a:gd name="T1" fmla="*/ 0 h 41"/>
                <a:gd name="T2" fmla="*/ 0 w 48"/>
                <a:gd name="T3" fmla="*/ 41 h 41"/>
                <a:gd name="T4" fmla="*/ 48 w 48"/>
                <a:gd name="T5" fmla="*/ 41 h 41"/>
                <a:gd name="T6" fmla="*/ 24 w 48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24" y="0"/>
                  </a:moveTo>
                  <a:lnTo>
                    <a:pt x="0" y="41"/>
                  </a:lnTo>
                  <a:lnTo>
                    <a:pt x="48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88" name="Line 516"/>
            <p:cNvSpPr>
              <a:spLocks noChangeShapeType="1"/>
            </p:cNvSpPr>
            <p:nvPr/>
          </p:nvSpPr>
          <p:spPr bwMode="auto">
            <a:xfrm>
              <a:off x="10092763" y="3747013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89" name="Line 517"/>
            <p:cNvSpPr>
              <a:spLocks noChangeShapeType="1"/>
            </p:cNvSpPr>
            <p:nvPr/>
          </p:nvSpPr>
          <p:spPr bwMode="auto">
            <a:xfrm>
              <a:off x="10092763" y="3956482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90" name="Line 518"/>
            <p:cNvSpPr>
              <a:spLocks noChangeShapeType="1"/>
            </p:cNvSpPr>
            <p:nvPr/>
          </p:nvSpPr>
          <p:spPr bwMode="auto">
            <a:xfrm>
              <a:off x="10129898" y="3747013"/>
              <a:ext cx="0" cy="209469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91" name="Oval 519"/>
            <p:cNvSpPr>
              <a:spLocks noChangeArrowheads="1"/>
            </p:cNvSpPr>
            <p:nvPr/>
          </p:nvSpPr>
          <p:spPr bwMode="auto">
            <a:xfrm>
              <a:off x="10091735" y="3817991"/>
              <a:ext cx="74319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92" name="Line 520"/>
            <p:cNvSpPr>
              <a:spLocks noChangeShapeType="1"/>
            </p:cNvSpPr>
            <p:nvPr/>
          </p:nvSpPr>
          <p:spPr bwMode="auto">
            <a:xfrm>
              <a:off x="10092763" y="3615446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93" name="Line 521"/>
            <p:cNvSpPr>
              <a:spLocks noChangeShapeType="1"/>
            </p:cNvSpPr>
            <p:nvPr/>
          </p:nvSpPr>
          <p:spPr bwMode="auto">
            <a:xfrm>
              <a:off x="10092763" y="4072467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94" name="Line 522"/>
            <p:cNvSpPr>
              <a:spLocks noChangeShapeType="1"/>
            </p:cNvSpPr>
            <p:nvPr/>
          </p:nvSpPr>
          <p:spPr bwMode="auto">
            <a:xfrm>
              <a:off x="10129898" y="3615447"/>
              <a:ext cx="0" cy="457021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95" name="Freeform 523"/>
            <p:cNvSpPr>
              <a:spLocks/>
            </p:cNvSpPr>
            <p:nvPr/>
          </p:nvSpPr>
          <p:spPr bwMode="auto">
            <a:xfrm>
              <a:off x="10085711" y="3805873"/>
              <a:ext cx="92395" cy="69246"/>
            </a:xfrm>
            <a:custGeom>
              <a:avLst/>
              <a:gdLst>
                <a:gd name="T0" fmla="*/ 22 w 46"/>
                <a:gd name="T1" fmla="*/ 0 h 40"/>
                <a:gd name="T2" fmla="*/ 0 w 46"/>
                <a:gd name="T3" fmla="*/ 40 h 40"/>
                <a:gd name="T4" fmla="*/ 46 w 46"/>
                <a:gd name="T5" fmla="*/ 40 h 40"/>
                <a:gd name="T6" fmla="*/ 22 w 46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0">
                  <a:moveTo>
                    <a:pt x="22" y="0"/>
                  </a:moveTo>
                  <a:lnTo>
                    <a:pt x="0" y="40"/>
                  </a:lnTo>
                  <a:lnTo>
                    <a:pt x="46" y="4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96" name="Line 524"/>
            <p:cNvSpPr>
              <a:spLocks noChangeShapeType="1"/>
            </p:cNvSpPr>
            <p:nvPr/>
          </p:nvSpPr>
          <p:spPr bwMode="auto">
            <a:xfrm>
              <a:off x="10155030" y="3490805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97" name="Line 525"/>
            <p:cNvSpPr>
              <a:spLocks noChangeShapeType="1"/>
            </p:cNvSpPr>
            <p:nvPr/>
          </p:nvSpPr>
          <p:spPr bwMode="auto">
            <a:xfrm>
              <a:off x="10155030" y="3719314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98" name="Line 526"/>
            <p:cNvSpPr>
              <a:spLocks noChangeShapeType="1"/>
            </p:cNvSpPr>
            <p:nvPr/>
          </p:nvSpPr>
          <p:spPr bwMode="auto">
            <a:xfrm>
              <a:off x="10196181" y="3490805"/>
              <a:ext cx="0" cy="228511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199" name="Oval 527"/>
            <p:cNvSpPr>
              <a:spLocks noChangeArrowheads="1"/>
            </p:cNvSpPr>
            <p:nvPr/>
          </p:nvSpPr>
          <p:spPr bwMode="auto">
            <a:xfrm>
              <a:off x="10160027" y="3568707"/>
              <a:ext cx="74319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00" name="Line 528"/>
            <p:cNvSpPr>
              <a:spLocks noChangeShapeType="1"/>
            </p:cNvSpPr>
            <p:nvPr/>
          </p:nvSpPr>
          <p:spPr bwMode="auto">
            <a:xfrm>
              <a:off x="10155030" y="3324615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01" name="Line 529"/>
            <p:cNvSpPr>
              <a:spLocks noChangeShapeType="1"/>
            </p:cNvSpPr>
            <p:nvPr/>
          </p:nvSpPr>
          <p:spPr bwMode="auto">
            <a:xfrm>
              <a:off x="10155030" y="3753938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02" name="Line 530"/>
            <p:cNvSpPr>
              <a:spLocks noChangeShapeType="1"/>
            </p:cNvSpPr>
            <p:nvPr/>
          </p:nvSpPr>
          <p:spPr bwMode="auto">
            <a:xfrm>
              <a:off x="10196181" y="3324615"/>
              <a:ext cx="0" cy="429323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03" name="Freeform 531"/>
            <p:cNvSpPr>
              <a:spLocks/>
            </p:cNvSpPr>
            <p:nvPr/>
          </p:nvSpPr>
          <p:spPr bwMode="auto">
            <a:xfrm>
              <a:off x="10147977" y="3502923"/>
              <a:ext cx="92395" cy="70978"/>
            </a:xfrm>
            <a:custGeom>
              <a:avLst/>
              <a:gdLst>
                <a:gd name="T0" fmla="*/ 24 w 46"/>
                <a:gd name="T1" fmla="*/ 0 h 41"/>
                <a:gd name="T2" fmla="*/ 0 w 46"/>
                <a:gd name="T3" fmla="*/ 41 h 41"/>
                <a:gd name="T4" fmla="*/ 46 w 46"/>
                <a:gd name="T5" fmla="*/ 41 h 41"/>
                <a:gd name="T6" fmla="*/ 24 w 4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1">
                  <a:moveTo>
                    <a:pt x="24" y="0"/>
                  </a:moveTo>
                  <a:lnTo>
                    <a:pt x="0" y="41"/>
                  </a:lnTo>
                  <a:lnTo>
                    <a:pt x="46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04" name="Line 532"/>
            <p:cNvSpPr>
              <a:spLocks noChangeShapeType="1"/>
            </p:cNvSpPr>
            <p:nvPr/>
          </p:nvSpPr>
          <p:spPr bwMode="auto">
            <a:xfrm>
              <a:off x="10241399" y="3333271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05" name="Line 533"/>
            <p:cNvSpPr>
              <a:spLocks noChangeShapeType="1"/>
            </p:cNvSpPr>
            <p:nvPr/>
          </p:nvSpPr>
          <p:spPr bwMode="auto">
            <a:xfrm>
              <a:off x="10241399" y="3596405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06" name="Line 534"/>
            <p:cNvSpPr>
              <a:spLocks noChangeShapeType="1"/>
            </p:cNvSpPr>
            <p:nvPr/>
          </p:nvSpPr>
          <p:spPr bwMode="auto">
            <a:xfrm>
              <a:off x="10278533" y="3333272"/>
              <a:ext cx="0" cy="263133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07" name="Oval 535"/>
            <p:cNvSpPr>
              <a:spLocks noChangeArrowheads="1"/>
            </p:cNvSpPr>
            <p:nvPr/>
          </p:nvSpPr>
          <p:spPr bwMode="auto">
            <a:xfrm>
              <a:off x="10240370" y="3433677"/>
              <a:ext cx="78336" cy="67515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08" name="Line 536"/>
            <p:cNvSpPr>
              <a:spLocks noChangeShapeType="1"/>
            </p:cNvSpPr>
            <p:nvPr/>
          </p:nvSpPr>
          <p:spPr bwMode="auto">
            <a:xfrm>
              <a:off x="10241399" y="3054557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09" name="Line 537"/>
            <p:cNvSpPr>
              <a:spLocks noChangeShapeType="1"/>
            </p:cNvSpPr>
            <p:nvPr/>
          </p:nvSpPr>
          <p:spPr bwMode="auto">
            <a:xfrm>
              <a:off x="10241399" y="3494267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10" name="Line 538"/>
            <p:cNvSpPr>
              <a:spLocks noChangeShapeType="1"/>
            </p:cNvSpPr>
            <p:nvPr/>
          </p:nvSpPr>
          <p:spPr bwMode="auto">
            <a:xfrm>
              <a:off x="10278533" y="3054557"/>
              <a:ext cx="0" cy="439709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11" name="Freeform 539"/>
            <p:cNvSpPr>
              <a:spLocks/>
            </p:cNvSpPr>
            <p:nvPr/>
          </p:nvSpPr>
          <p:spPr bwMode="auto">
            <a:xfrm>
              <a:off x="10234346" y="3239791"/>
              <a:ext cx="92395" cy="70978"/>
            </a:xfrm>
            <a:custGeom>
              <a:avLst/>
              <a:gdLst>
                <a:gd name="T0" fmla="*/ 22 w 46"/>
                <a:gd name="T1" fmla="*/ 0 h 41"/>
                <a:gd name="T2" fmla="*/ 0 w 46"/>
                <a:gd name="T3" fmla="*/ 41 h 41"/>
                <a:gd name="T4" fmla="*/ 46 w 46"/>
                <a:gd name="T5" fmla="*/ 41 h 41"/>
                <a:gd name="T6" fmla="*/ 22 w 4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1">
                  <a:moveTo>
                    <a:pt x="22" y="0"/>
                  </a:moveTo>
                  <a:lnTo>
                    <a:pt x="0" y="41"/>
                  </a:lnTo>
                  <a:lnTo>
                    <a:pt x="46" y="4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12" name="Line 540"/>
            <p:cNvSpPr>
              <a:spLocks noChangeShapeType="1"/>
            </p:cNvSpPr>
            <p:nvPr/>
          </p:nvSpPr>
          <p:spPr bwMode="auto">
            <a:xfrm>
              <a:off x="10394052" y="3128997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13" name="Line 541"/>
            <p:cNvSpPr>
              <a:spLocks noChangeShapeType="1"/>
            </p:cNvSpPr>
            <p:nvPr/>
          </p:nvSpPr>
          <p:spPr bwMode="auto">
            <a:xfrm>
              <a:off x="10394052" y="3374818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14" name="Line 542"/>
            <p:cNvSpPr>
              <a:spLocks noChangeShapeType="1"/>
            </p:cNvSpPr>
            <p:nvPr/>
          </p:nvSpPr>
          <p:spPr bwMode="auto">
            <a:xfrm>
              <a:off x="10431187" y="3128997"/>
              <a:ext cx="0" cy="245822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15" name="Oval 543"/>
            <p:cNvSpPr>
              <a:spLocks noChangeArrowheads="1"/>
            </p:cNvSpPr>
            <p:nvPr/>
          </p:nvSpPr>
          <p:spPr bwMode="auto">
            <a:xfrm>
              <a:off x="10393023" y="3217284"/>
              <a:ext cx="74319" cy="67515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16" name="Line 544"/>
            <p:cNvSpPr>
              <a:spLocks noChangeShapeType="1"/>
            </p:cNvSpPr>
            <p:nvPr/>
          </p:nvSpPr>
          <p:spPr bwMode="auto">
            <a:xfrm>
              <a:off x="10394052" y="3009547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17" name="Line 545"/>
            <p:cNvSpPr>
              <a:spLocks noChangeShapeType="1"/>
            </p:cNvSpPr>
            <p:nvPr/>
          </p:nvSpPr>
          <p:spPr bwMode="auto">
            <a:xfrm>
              <a:off x="10394052" y="3411172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18" name="Line 546"/>
            <p:cNvSpPr>
              <a:spLocks noChangeShapeType="1"/>
            </p:cNvSpPr>
            <p:nvPr/>
          </p:nvSpPr>
          <p:spPr bwMode="auto">
            <a:xfrm>
              <a:off x="10431187" y="3009547"/>
              <a:ext cx="0" cy="401624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19" name="Freeform 547"/>
            <p:cNvSpPr>
              <a:spLocks/>
            </p:cNvSpPr>
            <p:nvPr/>
          </p:nvSpPr>
          <p:spPr bwMode="auto">
            <a:xfrm>
              <a:off x="10386999" y="3175738"/>
              <a:ext cx="92395" cy="70978"/>
            </a:xfrm>
            <a:custGeom>
              <a:avLst/>
              <a:gdLst>
                <a:gd name="T0" fmla="*/ 22 w 46"/>
                <a:gd name="T1" fmla="*/ 0 h 41"/>
                <a:gd name="T2" fmla="*/ 0 w 46"/>
                <a:gd name="T3" fmla="*/ 41 h 41"/>
                <a:gd name="T4" fmla="*/ 46 w 46"/>
                <a:gd name="T5" fmla="*/ 41 h 41"/>
                <a:gd name="T6" fmla="*/ 22 w 4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1">
                  <a:moveTo>
                    <a:pt x="22" y="0"/>
                  </a:moveTo>
                  <a:lnTo>
                    <a:pt x="0" y="41"/>
                  </a:lnTo>
                  <a:lnTo>
                    <a:pt x="46" y="4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20" name="Line 548"/>
            <p:cNvSpPr>
              <a:spLocks noChangeShapeType="1"/>
            </p:cNvSpPr>
            <p:nvPr/>
          </p:nvSpPr>
          <p:spPr bwMode="auto">
            <a:xfrm>
              <a:off x="10542688" y="3208629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21" name="Line 549"/>
            <p:cNvSpPr>
              <a:spLocks noChangeShapeType="1"/>
            </p:cNvSpPr>
            <p:nvPr/>
          </p:nvSpPr>
          <p:spPr bwMode="auto">
            <a:xfrm>
              <a:off x="10542688" y="3456181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22" name="Line 550"/>
            <p:cNvSpPr>
              <a:spLocks noChangeShapeType="1"/>
            </p:cNvSpPr>
            <p:nvPr/>
          </p:nvSpPr>
          <p:spPr bwMode="auto">
            <a:xfrm>
              <a:off x="10583839" y="3208629"/>
              <a:ext cx="0" cy="247553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23" name="Oval 551"/>
            <p:cNvSpPr>
              <a:spLocks noChangeArrowheads="1"/>
            </p:cNvSpPr>
            <p:nvPr/>
          </p:nvSpPr>
          <p:spPr bwMode="auto">
            <a:xfrm>
              <a:off x="10541658" y="3298649"/>
              <a:ext cx="78336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24" name="Line 552"/>
            <p:cNvSpPr>
              <a:spLocks noChangeShapeType="1"/>
            </p:cNvSpPr>
            <p:nvPr/>
          </p:nvSpPr>
          <p:spPr bwMode="auto">
            <a:xfrm>
              <a:off x="10542688" y="3019934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25" name="Line 553"/>
            <p:cNvSpPr>
              <a:spLocks noChangeShapeType="1"/>
            </p:cNvSpPr>
            <p:nvPr/>
          </p:nvSpPr>
          <p:spPr bwMode="auto">
            <a:xfrm>
              <a:off x="10542688" y="3561781"/>
              <a:ext cx="78284" cy="0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26" name="Line 554"/>
            <p:cNvSpPr>
              <a:spLocks noChangeShapeType="1"/>
            </p:cNvSpPr>
            <p:nvPr/>
          </p:nvSpPr>
          <p:spPr bwMode="auto">
            <a:xfrm>
              <a:off x="10583839" y="3019934"/>
              <a:ext cx="0" cy="541848"/>
            </a:xfrm>
            <a:prstGeom prst="line">
              <a:avLst/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27" name="Freeform 555"/>
            <p:cNvSpPr>
              <a:spLocks/>
            </p:cNvSpPr>
            <p:nvPr/>
          </p:nvSpPr>
          <p:spPr bwMode="auto">
            <a:xfrm>
              <a:off x="10535634" y="3253639"/>
              <a:ext cx="92395" cy="70978"/>
            </a:xfrm>
            <a:custGeom>
              <a:avLst/>
              <a:gdLst>
                <a:gd name="T0" fmla="*/ 24 w 46"/>
                <a:gd name="T1" fmla="*/ 0 h 41"/>
                <a:gd name="T2" fmla="*/ 0 w 46"/>
                <a:gd name="T3" fmla="*/ 41 h 41"/>
                <a:gd name="T4" fmla="*/ 46 w 46"/>
                <a:gd name="T5" fmla="*/ 41 h 41"/>
                <a:gd name="T6" fmla="*/ 24 w 4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1">
                  <a:moveTo>
                    <a:pt x="24" y="0"/>
                  </a:moveTo>
                  <a:lnTo>
                    <a:pt x="0" y="41"/>
                  </a:lnTo>
                  <a:lnTo>
                    <a:pt x="46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28" name="Oval 556"/>
            <p:cNvSpPr>
              <a:spLocks noChangeArrowheads="1"/>
            </p:cNvSpPr>
            <p:nvPr/>
          </p:nvSpPr>
          <p:spPr bwMode="auto">
            <a:xfrm>
              <a:off x="10694312" y="3321154"/>
              <a:ext cx="74319" cy="640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29" name="Freeform 557"/>
            <p:cNvSpPr>
              <a:spLocks/>
            </p:cNvSpPr>
            <p:nvPr/>
          </p:nvSpPr>
          <p:spPr bwMode="auto">
            <a:xfrm>
              <a:off x="10688288" y="3257102"/>
              <a:ext cx="92395" cy="70978"/>
            </a:xfrm>
            <a:custGeom>
              <a:avLst/>
              <a:gdLst>
                <a:gd name="T0" fmla="*/ 22 w 46"/>
                <a:gd name="T1" fmla="*/ 0 h 41"/>
                <a:gd name="T2" fmla="*/ 0 w 46"/>
                <a:gd name="T3" fmla="*/ 41 h 41"/>
                <a:gd name="T4" fmla="*/ 46 w 46"/>
                <a:gd name="T5" fmla="*/ 41 h 41"/>
                <a:gd name="T6" fmla="*/ 22 w 4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1">
                  <a:moveTo>
                    <a:pt x="22" y="0"/>
                  </a:moveTo>
                  <a:lnTo>
                    <a:pt x="0" y="41"/>
                  </a:lnTo>
                  <a:lnTo>
                    <a:pt x="46" y="4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30" name="Freeform 558"/>
            <p:cNvSpPr>
              <a:spLocks/>
            </p:cNvSpPr>
            <p:nvPr/>
          </p:nvSpPr>
          <p:spPr bwMode="auto">
            <a:xfrm>
              <a:off x="2165839" y="2069538"/>
              <a:ext cx="8566637" cy="1937147"/>
            </a:xfrm>
            <a:custGeom>
              <a:avLst/>
              <a:gdLst>
                <a:gd name="T0" fmla="*/ 4265 w 4265"/>
                <a:gd name="T1" fmla="*/ 706 h 1119"/>
                <a:gd name="T2" fmla="*/ 4191 w 4265"/>
                <a:gd name="T3" fmla="*/ 704 h 1119"/>
                <a:gd name="T4" fmla="*/ 4115 w 4265"/>
                <a:gd name="T5" fmla="*/ 658 h 1119"/>
                <a:gd name="T6" fmla="*/ 4039 w 4265"/>
                <a:gd name="T7" fmla="*/ 697 h 1119"/>
                <a:gd name="T8" fmla="*/ 3998 w 4265"/>
                <a:gd name="T9" fmla="*/ 849 h 1119"/>
                <a:gd name="T10" fmla="*/ 3963 w 4265"/>
                <a:gd name="T11" fmla="*/ 1029 h 1119"/>
                <a:gd name="T12" fmla="*/ 3665 w 4265"/>
                <a:gd name="T13" fmla="*/ 1082 h 1119"/>
                <a:gd name="T14" fmla="*/ 3365 w 4265"/>
                <a:gd name="T15" fmla="*/ 1099 h 1119"/>
                <a:gd name="T16" fmla="*/ 3065 w 4265"/>
                <a:gd name="T17" fmla="*/ 1097 h 1119"/>
                <a:gd name="T18" fmla="*/ 2765 w 4265"/>
                <a:gd name="T19" fmla="*/ 964 h 1119"/>
                <a:gd name="T20" fmla="*/ 2467 w 4265"/>
                <a:gd name="T21" fmla="*/ 1001 h 1119"/>
                <a:gd name="T22" fmla="*/ 2165 w 4265"/>
                <a:gd name="T23" fmla="*/ 1107 h 1119"/>
                <a:gd name="T24" fmla="*/ 1866 w 4265"/>
                <a:gd name="T25" fmla="*/ 1119 h 1119"/>
                <a:gd name="T26" fmla="*/ 1568 w 4265"/>
                <a:gd name="T27" fmla="*/ 1075 h 1119"/>
                <a:gd name="T28" fmla="*/ 1266 w 4265"/>
                <a:gd name="T29" fmla="*/ 1019 h 1119"/>
                <a:gd name="T30" fmla="*/ 966 w 4265"/>
                <a:gd name="T31" fmla="*/ 964 h 1119"/>
                <a:gd name="T32" fmla="*/ 666 w 4265"/>
                <a:gd name="T33" fmla="*/ 1103 h 1119"/>
                <a:gd name="T34" fmla="*/ 368 w 4265"/>
                <a:gd name="T35" fmla="*/ 1036 h 1119"/>
                <a:gd name="T36" fmla="*/ 140 w 4265"/>
                <a:gd name="T37" fmla="*/ 906 h 1119"/>
                <a:gd name="T38" fmla="*/ 88 w 4265"/>
                <a:gd name="T39" fmla="*/ 576 h 1119"/>
                <a:gd name="T40" fmla="*/ 0 w 4265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65" h="1119">
                  <a:moveTo>
                    <a:pt x="4265" y="706"/>
                  </a:moveTo>
                  <a:lnTo>
                    <a:pt x="4191" y="704"/>
                  </a:lnTo>
                  <a:lnTo>
                    <a:pt x="4115" y="658"/>
                  </a:lnTo>
                  <a:lnTo>
                    <a:pt x="4039" y="697"/>
                  </a:lnTo>
                  <a:lnTo>
                    <a:pt x="3998" y="849"/>
                  </a:lnTo>
                  <a:lnTo>
                    <a:pt x="3963" y="1029"/>
                  </a:lnTo>
                  <a:lnTo>
                    <a:pt x="3665" y="1082"/>
                  </a:lnTo>
                  <a:lnTo>
                    <a:pt x="3365" y="1099"/>
                  </a:lnTo>
                  <a:lnTo>
                    <a:pt x="3065" y="1097"/>
                  </a:lnTo>
                  <a:lnTo>
                    <a:pt x="2765" y="964"/>
                  </a:lnTo>
                  <a:lnTo>
                    <a:pt x="2467" y="1001"/>
                  </a:lnTo>
                  <a:lnTo>
                    <a:pt x="2165" y="1107"/>
                  </a:lnTo>
                  <a:lnTo>
                    <a:pt x="1866" y="1119"/>
                  </a:lnTo>
                  <a:lnTo>
                    <a:pt x="1568" y="1075"/>
                  </a:lnTo>
                  <a:lnTo>
                    <a:pt x="1266" y="1019"/>
                  </a:lnTo>
                  <a:lnTo>
                    <a:pt x="966" y="964"/>
                  </a:lnTo>
                  <a:lnTo>
                    <a:pt x="666" y="1103"/>
                  </a:lnTo>
                  <a:lnTo>
                    <a:pt x="368" y="1036"/>
                  </a:lnTo>
                  <a:lnTo>
                    <a:pt x="140" y="906"/>
                  </a:lnTo>
                  <a:lnTo>
                    <a:pt x="88" y="576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GB" sz="1069">
                <a:solidFill>
                  <a:prstClr val="black"/>
                </a:solidFill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2711825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3324670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8</a:t>
              </a: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3926155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12</a:t>
              </a: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4527640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16</a:t>
              </a: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129125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5730610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24</a:t>
              </a: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6332095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28</a:t>
              </a: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6933580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32</a:t>
              </a: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7535065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36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8136551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40</a:t>
              </a: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8738036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44</a:t>
              </a: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9339521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48</a:t>
              </a: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9862551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52</a:t>
              </a: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10253502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10549357" y="4675521"/>
              <a:ext cx="383002" cy="2722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t"/>
            <a:lstStyle/>
            <a:p>
              <a:pPr algn="ctr" defTabSz="514337"/>
              <a:r>
                <a:rPr lang="en-US" sz="619" dirty="0">
                  <a:solidFill>
                    <a:prstClr val="black"/>
                  </a:solidFill>
                </a:rPr>
                <a:t>4</a:t>
              </a:r>
            </a:p>
          </p:txBody>
        </p:sp>
        <p:grpSp>
          <p:nvGrpSpPr>
            <p:cNvPr id="246" name="Group 245"/>
            <p:cNvGrpSpPr/>
            <p:nvPr/>
          </p:nvGrpSpPr>
          <p:grpSpPr>
            <a:xfrm>
              <a:off x="9681566" y="1889476"/>
              <a:ext cx="1582837" cy="784985"/>
              <a:chOff x="6291253" y="2005324"/>
              <a:chExt cx="1141847" cy="622089"/>
            </a:xfrm>
          </p:grpSpPr>
          <p:cxnSp>
            <p:nvCxnSpPr>
              <p:cNvPr id="247" name="Straight Connector 246"/>
              <p:cNvCxnSpPr/>
              <p:nvPr/>
            </p:nvCxnSpPr>
            <p:spPr>
              <a:xfrm>
                <a:off x="6291253" y="2258225"/>
                <a:ext cx="312926" cy="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6291253" y="2470268"/>
                <a:ext cx="312926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" name="Rectangle 248"/>
              <p:cNvSpPr/>
              <p:nvPr/>
            </p:nvSpPr>
            <p:spPr>
              <a:xfrm>
                <a:off x="6362801" y="2005324"/>
                <a:ext cx="1070299" cy="622089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Autofit/>
              </a:bodyPr>
              <a:lstStyle/>
              <a:p>
                <a:pPr defTabSz="514337">
                  <a:spcAft>
                    <a:spcPts val="169"/>
                  </a:spcAft>
                </a:pPr>
                <a:r>
                  <a:rPr lang="en-US" sz="675" dirty="0" err="1">
                    <a:solidFill>
                      <a:prstClr val="black"/>
                    </a:solidFill>
                  </a:rPr>
                  <a:t>Hyperkaliämie</a:t>
                </a:r>
                <a:endParaRPr lang="en-US" sz="675" dirty="0">
                  <a:solidFill>
                    <a:prstClr val="black"/>
                  </a:solidFill>
                </a:endParaRPr>
              </a:p>
              <a:p>
                <a:pPr defTabSz="514337">
                  <a:spcAft>
                    <a:spcPts val="338"/>
                  </a:spcAft>
                </a:pPr>
                <a:r>
                  <a:rPr lang="en-US" sz="675" dirty="0">
                    <a:solidFill>
                      <a:prstClr val="black"/>
                    </a:solidFill>
                  </a:rPr>
                  <a:t>          Mild</a:t>
                </a:r>
              </a:p>
              <a:p>
                <a:pPr defTabSz="514337">
                  <a:spcAft>
                    <a:spcPts val="169"/>
                  </a:spcAft>
                </a:pPr>
                <a:r>
                  <a:rPr lang="en-US" sz="675" dirty="0">
                    <a:solidFill>
                      <a:prstClr val="black"/>
                    </a:solidFill>
                  </a:rPr>
                  <a:t>          </a:t>
                </a:r>
                <a:r>
                  <a:rPr lang="en-US" sz="675" dirty="0" err="1">
                    <a:solidFill>
                      <a:prstClr val="black"/>
                    </a:solidFill>
                  </a:rPr>
                  <a:t>Moderat</a:t>
                </a:r>
                <a:endParaRPr lang="en-US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499"/>
              <p:cNvSpPr>
                <a:spLocks/>
              </p:cNvSpPr>
              <p:nvPr/>
            </p:nvSpPr>
            <p:spPr bwMode="auto">
              <a:xfrm>
                <a:off x="6400160" y="2420154"/>
                <a:ext cx="103828" cy="88686"/>
              </a:xfrm>
              <a:custGeom>
                <a:avLst/>
                <a:gdLst>
                  <a:gd name="T0" fmla="*/ 24 w 48"/>
                  <a:gd name="T1" fmla="*/ 0 h 41"/>
                  <a:gd name="T2" fmla="*/ 0 w 48"/>
                  <a:gd name="T3" fmla="*/ 41 h 41"/>
                  <a:gd name="T4" fmla="*/ 48 w 48"/>
                  <a:gd name="T5" fmla="*/ 41 h 41"/>
                  <a:gd name="T6" fmla="*/ 24 w 48"/>
                  <a:gd name="T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1">
                    <a:moveTo>
                      <a:pt x="24" y="0"/>
                    </a:moveTo>
                    <a:lnTo>
                      <a:pt x="0" y="41"/>
                    </a:lnTo>
                    <a:lnTo>
                      <a:pt x="48" y="4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GB" sz="1069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Oval 495"/>
              <p:cNvSpPr>
                <a:spLocks noChangeArrowheads="1"/>
              </p:cNvSpPr>
              <p:nvPr/>
            </p:nvSpPr>
            <p:spPr bwMode="auto">
              <a:xfrm>
                <a:off x="6413795" y="2216605"/>
                <a:ext cx="80036" cy="8219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GB" sz="106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2" name="Rectangle 251"/>
            <p:cNvSpPr/>
            <p:nvPr/>
          </p:nvSpPr>
          <p:spPr>
            <a:xfrm>
              <a:off x="5240255" y="4919847"/>
              <a:ext cx="1916932" cy="2317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144" tIns="25718" rIns="5144" rtlCol="0" anchor="ctr"/>
            <a:lstStyle/>
            <a:p>
              <a:pPr algn="ctr" defTabSz="514337"/>
              <a:r>
                <a:rPr lang="en-US" sz="788" dirty="0" err="1">
                  <a:solidFill>
                    <a:prstClr val="black"/>
                  </a:solidFill>
                </a:rPr>
                <a:t>Studienvisite</a:t>
              </a:r>
              <a:r>
                <a:rPr lang="en-US" sz="788" dirty="0">
                  <a:solidFill>
                    <a:prstClr val="black"/>
                  </a:solidFill>
                </a:rPr>
                <a:t>, </a:t>
              </a:r>
              <a:r>
                <a:rPr lang="en-US" sz="788" dirty="0" err="1">
                  <a:solidFill>
                    <a:prstClr val="black"/>
                  </a:solidFill>
                </a:rPr>
                <a:t>Woche</a:t>
              </a:r>
              <a:endParaRPr lang="en-US" sz="788" dirty="0">
                <a:solidFill>
                  <a:prstClr val="black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07108" y="5093001"/>
              <a:ext cx="10333261" cy="952317"/>
              <a:chOff x="607108" y="5255561"/>
              <a:chExt cx="10333261" cy="952317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07108" y="5255561"/>
                <a:ext cx="1174599" cy="95231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b="1" dirty="0" err="1">
                    <a:solidFill>
                      <a:prstClr val="black"/>
                    </a:solidFill>
                  </a:rPr>
                  <a:t>Anzahl</a:t>
                </a:r>
                <a:r>
                  <a:rPr lang="en-US" sz="619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619" b="1" dirty="0" err="1">
                    <a:solidFill>
                      <a:prstClr val="black"/>
                    </a:solidFill>
                  </a:rPr>
                  <a:t>Patienten</a:t>
                </a:r>
                <a:br>
                  <a:rPr lang="en-US" sz="619" b="1" dirty="0">
                    <a:solidFill>
                      <a:prstClr val="black"/>
                    </a:solidFill>
                  </a:rPr>
                </a:br>
                <a:r>
                  <a:rPr lang="en-US" sz="619" dirty="0" err="1">
                    <a:solidFill>
                      <a:prstClr val="black"/>
                    </a:solidFill>
                  </a:rPr>
                  <a:t>Hyperkaliämie</a:t>
                </a:r>
                <a:br>
                  <a:rPr lang="en-US" sz="619" dirty="0">
                    <a:solidFill>
                      <a:prstClr val="black"/>
                    </a:solidFill>
                  </a:rPr>
                </a:br>
                <a:r>
                  <a:rPr lang="en-US" sz="619" dirty="0">
                    <a:solidFill>
                      <a:prstClr val="black"/>
                    </a:solidFill>
                  </a:rPr>
                  <a:t>Mild	</a:t>
                </a:r>
              </a:p>
              <a:p>
                <a:pPr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 err="1">
                    <a:solidFill>
                      <a:prstClr val="black"/>
                    </a:solidFill>
                  </a:rPr>
                  <a:t>Moderat</a:t>
                </a:r>
                <a:r>
                  <a:rPr lang="en-US" sz="619" dirty="0">
                    <a:solidFill>
                      <a:prstClr val="black"/>
                    </a:solidFill>
                  </a:rPr>
                  <a:t>	</a:t>
                </a:r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1715055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218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83 </a:t>
                </a: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2250642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204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83 </a:t>
                </a:r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2686312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199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73</a:t>
                </a:r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3300575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192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70</a:t>
                </a:r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3910804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175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65</a:t>
                </a: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4500056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168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62</a:t>
                </a:r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5102392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161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62</a:t>
                </a:r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5719528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161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62</a:t>
                </a:r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6307546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163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61</a:t>
                </a: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6912346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158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53</a:t>
                </a:r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7509688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156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53</a:t>
                </a: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8093782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151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53</a:t>
                </a:r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8717852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148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52</a:t>
                </a:r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9313254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149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49</a:t>
                </a: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9845153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145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49</a:t>
                </a:r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10253279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131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48</a:t>
                </a:r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10522572" y="5645552"/>
                <a:ext cx="417797" cy="5623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5144" tIns="25718" rIns="5144" rtlCol="0" anchor="b" anchorCtr="0">
                <a:spAutoFit/>
              </a:bodyPr>
              <a:lstStyle/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126</a:t>
                </a:r>
              </a:p>
              <a:p>
                <a:pPr algn="ctr" defTabSz="514337">
                  <a:tabLst>
                    <a:tab pos="447367" algn="ctr"/>
                    <a:tab pos="597382" algn="ctr"/>
                    <a:tab pos="800080" algn="ctr"/>
                    <a:tab pos="1068857" algn="ctr"/>
                    <a:tab pos="1342991" algn="ctr"/>
                    <a:tab pos="1614447" algn="ctr"/>
                    <a:tab pos="1883225" algn="ctr"/>
                    <a:tab pos="2160038" algn="ctr"/>
                    <a:tab pos="2426136" algn="ctr"/>
                    <a:tab pos="2700270" algn="ctr"/>
                    <a:tab pos="2969048" algn="ctr"/>
                    <a:tab pos="3240503" algn="ctr"/>
                    <a:tab pos="3511959" algn="ctr"/>
                    <a:tab pos="3788772" algn="ctr"/>
                    <a:tab pos="4052191" algn="ctr"/>
                    <a:tab pos="4191491" algn="ctr"/>
                    <a:tab pos="4327219" algn="ctr"/>
                  </a:tabLst>
                </a:pPr>
                <a:r>
                  <a:rPr lang="en-US" sz="619" dirty="0">
                    <a:solidFill>
                      <a:prstClr val="black"/>
                    </a:solidFill>
                  </a:rPr>
                  <a:t>47</a:t>
                </a:r>
              </a:p>
            </p:txBody>
          </p:sp>
        </p:grpSp>
      </p:grpSp>
      <p:sp>
        <p:nvSpPr>
          <p:cNvPr id="4" name="Abgerundetes Rechteck 3"/>
          <p:cNvSpPr/>
          <p:nvPr/>
        </p:nvSpPr>
        <p:spPr>
          <a:xfrm>
            <a:off x="2985764" y="2423392"/>
            <a:ext cx="1705230" cy="4257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Die </a:t>
            </a:r>
            <a:r>
              <a:rPr lang="en-US" sz="900" dirty="0" err="1">
                <a:solidFill>
                  <a:prstClr val="black"/>
                </a:solidFill>
              </a:rPr>
              <a:t>Kaliumwerte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blieben</a:t>
            </a:r>
            <a:r>
              <a:rPr lang="en-US" sz="900" dirty="0">
                <a:solidFill>
                  <a:prstClr val="black"/>
                </a:solidFill>
              </a:rPr>
              <a:t> ab </a:t>
            </a:r>
            <a:r>
              <a:rPr lang="en-US" sz="900" dirty="0" err="1">
                <a:solidFill>
                  <a:prstClr val="black"/>
                </a:solidFill>
              </a:rPr>
              <a:t>Woche</a:t>
            </a:r>
            <a:r>
              <a:rPr lang="en-US" sz="900" dirty="0">
                <a:solidFill>
                  <a:prstClr val="black"/>
                </a:solidFill>
              </a:rPr>
              <a:t> 4 </a:t>
            </a:r>
            <a:r>
              <a:rPr lang="en-US" sz="900" dirty="0" err="1">
                <a:solidFill>
                  <a:prstClr val="black"/>
                </a:solidFill>
              </a:rPr>
              <a:t>bis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Woche</a:t>
            </a:r>
            <a:r>
              <a:rPr lang="en-US" sz="900" dirty="0">
                <a:solidFill>
                  <a:prstClr val="black"/>
                </a:solidFill>
              </a:rPr>
              <a:t> 52 </a:t>
            </a:r>
            <a:r>
              <a:rPr lang="en-US" sz="900" dirty="0" err="1">
                <a:solidFill>
                  <a:prstClr val="black"/>
                </a:solidFill>
              </a:rPr>
              <a:t>stabil</a:t>
            </a:r>
            <a:endParaRPr lang="de-DE" sz="900" dirty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 rot="27000000">
            <a:off x="6894000" y="3399746"/>
            <a:ext cx="760379" cy="1054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675" dirty="0" err="1">
                <a:solidFill>
                  <a:prstClr val="black"/>
                </a:solidFill>
              </a:rPr>
              <a:t>Normokaliämie</a:t>
            </a:r>
            <a:endParaRPr lang="de-DE" sz="675" dirty="0">
              <a:solidFill>
                <a:prstClr val="black"/>
              </a:solidFill>
            </a:endParaRPr>
          </a:p>
        </p:txBody>
      </p:sp>
      <p:sp>
        <p:nvSpPr>
          <p:cNvPr id="261" name="Rechteck 260"/>
          <p:cNvSpPr/>
          <p:nvPr/>
        </p:nvSpPr>
        <p:spPr>
          <a:xfrm>
            <a:off x="6523866" y="4564365"/>
            <a:ext cx="1260679" cy="238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50" dirty="0">
                <a:solidFill>
                  <a:prstClr val="black"/>
                </a:solidFill>
              </a:rPr>
              <a:t>Modifiziert nach Bakris G, et al. </a:t>
            </a:r>
            <a:r>
              <a:rPr lang="da-DK" sz="450" i="1" dirty="0">
                <a:solidFill>
                  <a:prstClr val="black"/>
                </a:solidFill>
              </a:rPr>
              <a:t>JAMA</a:t>
            </a:r>
            <a:r>
              <a:rPr lang="da-DK" sz="450" dirty="0">
                <a:solidFill>
                  <a:prstClr val="black"/>
                </a:solidFill>
              </a:rPr>
              <a:t>. 2015.</a:t>
            </a:r>
            <a:endParaRPr lang="en-GB" sz="450" dirty="0">
              <a:solidFill>
                <a:prstClr val="black"/>
              </a:solidFill>
            </a:endParaRPr>
          </a:p>
        </p:txBody>
      </p:sp>
      <p:sp>
        <p:nvSpPr>
          <p:cNvPr id="262" name="Textfeld 261">
            <a:extLst>
              <a:ext uri="{FF2B5EF4-FFF2-40B4-BE49-F238E27FC236}">
                <a16:creationId xmlns:a16="http://schemas.microsoft.com/office/drawing/2014/main" id="{F8BB6DC1-9E44-480E-9CBD-9EA2DFBDB5B7}"/>
              </a:ext>
            </a:extLst>
          </p:cNvPr>
          <p:cNvSpPr txBox="1"/>
          <p:nvPr/>
        </p:nvSpPr>
        <p:spPr>
          <a:xfrm>
            <a:off x="2333041" y="5676644"/>
            <a:ext cx="4524976" cy="11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 b="1">
                <a:solidFill>
                  <a:srgbClr val="00799B"/>
                </a:solidFill>
                <a:latin typeface="+mj-lt"/>
                <a:cs typeface="Arial" panose="020B0604020202020204" pitchFamily="34" charset="0"/>
              </a:defRPr>
            </a:lvl1pPr>
            <a:lvl2pPr marL="379413" indent="-185738" eaLnBrk="1" hangingPunct="1">
              <a:spcBef>
                <a:spcPct val="20000"/>
              </a:spcBef>
              <a:buChar char="•"/>
              <a:defRPr>
                <a:latin typeface="+mn-lt"/>
              </a:defRPr>
            </a:lvl2pPr>
            <a:lvl3pPr marL="758825" indent="-185738" eaLnBrk="1" hangingPunct="1">
              <a:spcBef>
                <a:spcPct val="20000"/>
              </a:spcBef>
              <a:buChar char="-"/>
              <a:defRPr sz="1600">
                <a:latin typeface="+mn-lt"/>
              </a:defRPr>
            </a:lvl3pPr>
            <a:lvl4pPr marL="1239838" indent="-195263" eaLnBrk="1" hangingPunct="1">
              <a:spcBef>
                <a:spcPct val="20000"/>
              </a:spcBef>
              <a:buChar char="•"/>
              <a:defRPr sz="1400">
                <a:latin typeface="+mn-lt"/>
              </a:defRPr>
            </a:lvl4pPr>
            <a:lvl5pPr marL="2130425" indent="-228600" eaLnBrk="1" hangingPunct="1">
              <a:spcBef>
                <a:spcPct val="20000"/>
              </a:spcBef>
              <a:buChar char="»"/>
              <a:defRPr sz="160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r>
              <a:rPr lang="en-GB" sz="750" dirty="0" err="1"/>
              <a:t>Bakris</a:t>
            </a:r>
            <a:r>
              <a:rPr lang="en-GB" sz="750" dirty="0"/>
              <a:t> GL, et al. </a:t>
            </a:r>
            <a:r>
              <a:rPr lang="pt-BR" sz="750" dirty="0"/>
              <a:t>JAMA 2015;314(2):151–61.</a:t>
            </a:r>
            <a:endParaRPr lang="en-US" sz="75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ABD6CC-920F-4D5B-9514-3D7DA4F00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20" y="1083709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" name="Rechteck 274">
            <a:extLst>
              <a:ext uri="{FF2B5EF4-FFF2-40B4-BE49-F238E27FC236}">
                <a16:creationId xmlns:a16="http://schemas.microsoft.com/office/drawing/2014/main" id="{81165797-2BCA-43C3-852E-F31BBDE05AC4}"/>
              </a:ext>
            </a:extLst>
          </p:cNvPr>
          <p:cNvSpPr/>
          <p:nvPr/>
        </p:nvSpPr>
        <p:spPr bwMode="auto">
          <a:xfrm>
            <a:off x="3515706" y="2604267"/>
            <a:ext cx="2397806" cy="2038780"/>
          </a:xfrm>
          <a:prstGeom prst="rect">
            <a:avLst/>
          </a:prstGeom>
          <a:solidFill>
            <a:srgbClr val="00B050">
              <a:alpha val="40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" name="Rechteck 275">
            <a:extLst>
              <a:ext uri="{FF2B5EF4-FFF2-40B4-BE49-F238E27FC236}">
                <a16:creationId xmlns:a16="http://schemas.microsoft.com/office/drawing/2014/main" id="{04A49EA5-CC49-421B-BC12-4D1B765618DC}"/>
              </a:ext>
            </a:extLst>
          </p:cNvPr>
          <p:cNvSpPr/>
          <p:nvPr/>
        </p:nvSpPr>
        <p:spPr bwMode="auto">
          <a:xfrm>
            <a:off x="6998500" y="2614356"/>
            <a:ext cx="669844" cy="2038780"/>
          </a:xfrm>
          <a:prstGeom prst="rect">
            <a:avLst/>
          </a:prstGeom>
          <a:solidFill>
            <a:srgbClr val="00B050">
              <a:alpha val="40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7" name="Rechteck 276">
            <a:extLst>
              <a:ext uri="{FF2B5EF4-FFF2-40B4-BE49-F238E27FC236}">
                <a16:creationId xmlns:a16="http://schemas.microsoft.com/office/drawing/2014/main" id="{FBE8E4AF-D3A8-4B8F-8021-33469967A947}"/>
              </a:ext>
            </a:extLst>
          </p:cNvPr>
          <p:cNvSpPr/>
          <p:nvPr/>
        </p:nvSpPr>
        <p:spPr bwMode="auto">
          <a:xfrm>
            <a:off x="3526676" y="4705997"/>
            <a:ext cx="2397806" cy="585121"/>
          </a:xfrm>
          <a:prstGeom prst="rect">
            <a:avLst/>
          </a:prstGeom>
          <a:solidFill>
            <a:schemeClr val="accent2">
              <a:alpha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8" name="Rechteck 277">
            <a:extLst>
              <a:ext uri="{FF2B5EF4-FFF2-40B4-BE49-F238E27FC236}">
                <a16:creationId xmlns:a16="http://schemas.microsoft.com/office/drawing/2014/main" id="{B948ADF9-0137-411E-9F12-F9142DBD5C9D}"/>
              </a:ext>
            </a:extLst>
          </p:cNvPr>
          <p:cNvSpPr/>
          <p:nvPr/>
        </p:nvSpPr>
        <p:spPr bwMode="auto">
          <a:xfrm>
            <a:off x="7008990" y="4716826"/>
            <a:ext cx="669844" cy="585121"/>
          </a:xfrm>
          <a:prstGeom prst="rect">
            <a:avLst/>
          </a:prstGeom>
          <a:solidFill>
            <a:schemeClr val="accent2">
              <a:alpha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3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69838"/>
            <a:ext cx="8209128" cy="7369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b"/>
          <a:lstStyle/>
          <a:p>
            <a:pPr lvl="0" algn="ctr">
              <a:defRPr/>
            </a:pP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Time-Centered Approach to Understanding Risk Factors for the Progression of CKD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63888" y="6344615"/>
            <a:ext cx="3920317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KU et al. </a:t>
            </a:r>
          </a:p>
          <a:p>
            <a:pPr algn="r"/>
            <a:r>
              <a:rPr lang="en-US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Clin J Am Soc Nephrol. 13(5):693-701, 2018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EC77E902-72F7-244D-AF19-79273F7B1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t="16472" r="1342" b="16338"/>
          <a:stretch/>
        </p:blipFill>
        <p:spPr bwMode="auto">
          <a:xfrm>
            <a:off x="174010" y="1934570"/>
            <a:ext cx="8035118" cy="298886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254000"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" name="Inhaltsplatzhalter 4">
            <a:extLst>
              <a:ext uri="{FF2B5EF4-FFF2-40B4-BE49-F238E27FC236}">
                <a16:creationId xmlns:a16="http://schemas.microsoft.com/office/drawing/2014/main" id="{D8C45B0B-A84A-B71C-1ACE-BE0ACA519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1177"/>
            <a:ext cx="8640960" cy="161223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655851B-3F86-B0FE-4A54-912F5CCF0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Blutdruck und Diabetes</a:t>
            </a:r>
          </a:p>
        </p:txBody>
      </p:sp>
    </p:spTree>
    <p:extLst>
      <p:ext uri="{BB962C8B-B14F-4D97-AF65-F5344CB8AC3E}">
        <p14:creationId xmlns:p14="http://schemas.microsoft.com/office/powerpoint/2010/main" val="246978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69838"/>
            <a:ext cx="8209128" cy="7369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b"/>
          <a:lstStyle/>
          <a:p>
            <a:pPr algn="ctr"/>
            <a:r>
              <a:rPr lang="de-DE" sz="21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</a:t>
            </a:r>
            <a:r>
              <a:rPr lang="de-DE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Lifetime Benefit </a:t>
            </a:r>
            <a:r>
              <a:rPr lang="de-DE" sz="21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1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  <a:r>
              <a:rPr lang="de-DE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RAAS and SGLT2 Inhibitor Therapy in </a:t>
            </a:r>
            <a:r>
              <a:rPr lang="de-DE" sz="21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r>
              <a:rPr lang="de-DE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1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1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Albuminuric</a:t>
            </a:r>
            <a:r>
              <a:rPr lang="de-DE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CKD </a:t>
            </a:r>
            <a:r>
              <a:rPr lang="de-DE" sz="21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de-DE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Diabetes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707904" y="6309320"/>
            <a:ext cx="3920317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VART et al. </a:t>
            </a:r>
          </a:p>
          <a:p>
            <a:pPr algn="r"/>
            <a:r>
              <a:rPr 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CJASN </a:t>
            </a:r>
            <a:r>
              <a:rPr 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17(12):p 1754-1762, December 2022.</a:t>
            </a:r>
            <a:endParaRPr lang="de-DE" sz="1200" i="1" dirty="0">
              <a:solidFill>
                <a:srgbClr val="00799B"/>
              </a:solidFill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84C3A19-75FE-8A92-7D5F-2DFBB8520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9"/>
          <a:stretch/>
        </p:blipFill>
        <p:spPr bwMode="auto">
          <a:xfrm>
            <a:off x="-33549" y="1862649"/>
            <a:ext cx="8242677" cy="392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698FAF-043A-DF0E-E745-32274E789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highlight>
                  <a:srgbClr val="00FF00"/>
                </a:highlight>
              </a:rPr>
              <a:t>RAAS – Blockade und SGLT2- Inhibitor</a:t>
            </a:r>
          </a:p>
        </p:txBody>
      </p:sp>
    </p:spTree>
    <p:extLst>
      <p:ext uri="{BB962C8B-B14F-4D97-AF65-F5344CB8AC3E}">
        <p14:creationId xmlns:p14="http://schemas.microsoft.com/office/powerpoint/2010/main" val="1835229768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69838"/>
            <a:ext cx="8209128" cy="7369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b"/>
          <a:lstStyle/>
          <a:p>
            <a:pPr algn="ctr">
              <a:spcBef>
                <a:spcPct val="0"/>
              </a:spcBef>
            </a:pPr>
            <a:r>
              <a:rPr lang="en-US" altLang="de-DE" sz="16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 Management in Chronic  Kidney Disease: A Consensus  Report by the American Diabetes Association (ADA) and Kidney Disease: Improving Global Outcomes (KDIGO)</a:t>
            </a:r>
            <a:endParaRPr lang="en-US" altLang="de-DE" sz="7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de-DE" sz="7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07867" y="6309320"/>
            <a:ext cx="5288469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alt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De BOER Diabetes Care 2022</a:t>
            </a:r>
          </a:p>
          <a:p>
            <a:pPr algn="r"/>
            <a:r>
              <a:rPr lang="de-DE" alt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https://doi.org/10.2337/dci22-0027 </a:t>
            </a:r>
          </a:p>
        </p:txBody>
      </p:sp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EB2FF60F-266E-EB55-9422-063BF9CBE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4" y="1808714"/>
            <a:ext cx="7224940" cy="40794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3FD83C2-0B06-8B39-D833-B537CAA1B69D}"/>
              </a:ext>
            </a:extLst>
          </p:cNvPr>
          <p:cNvSpPr/>
          <p:nvPr/>
        </p:nvSpPr>
        <p:spPr>
          <a:xfrm flipV="1">
            <a:off x="617221" y="2817411"/>
            <a:ext cx="6972299" cy="337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598EAE9-F5B2-FD60-41FB-6D969C53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Diabetes</a:t>
            </a:r>
          </a:p>
        </p:txBody>
      </p:sp>
    </p:spTree>
    <p:extLst>
      <p:ext uri="{BB962C8B-B14F-4D97-AF65-F5344CB8AC3E}">
        <p14:creationId xmlns:p14="http://schemas.microsoft.com/office/powerpoint/2010/main" val="2012521450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69838"/>
            <a:ext cx="2708910" cy="2243138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b"/>
          <a:lstStyle/>
          <a:p>
            <a:pPr algn="ctr">
              <a:spcBef>
                <a:spcPct val="0"/>
              </a:spcBef>
            </a:pPr>
            <a:r>
              <a:rPr lang="en-US" altLang="de-DE" sz="16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 Management in Chronic  Kidney Disease: A Consensus  Report by the American Diabetes Association (ADA) and Kidney Disease: Improving Global Outcomes (KDIGO)</a:t>
            </a:r>
            <a:endParaRPr lang="en-US" altLang="de-DE" sz="7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de-DE" sz="7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9C2EC2-FEED-5BEB-BE90-10B8E091C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68" y="969838"/>
            <a:ext cx="5270779" cy="49394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2F47E04-0DC7-0670-DAE1-9FE802626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867" y="6309320"/>
            <a:ext cx="5288469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alt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De BOER Diabetes Care 2022</a:t>
            </a:r>
          </a:p>
          <a:p>
            <a:pPr algn="r"/>
            <a:r>
              <a:rPr lang="de-DE" alt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https://doi.org/10.2337/dci22-0027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666C75-E990-A42D-5F12-60827054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Diabetes</a:t>
            </a:r>
          </a:p>
        </p:txBody>
      </p:sp>
    </p:spTree>
    <p:extLst>
      <p:ext uri="{BB962C8B-B14F-4D97-AF65-F5344CB8AC3E}">
        <p14:creationId xmlns:p14="http://schemas.microsoft.com/office/powerpoint/2010/main" val="296493902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b="1">
                <a:ea typeface="ＭＳ Ｐゴシック" panose="020B0600070205080204" pitchFamily="34" charset="-128"/>
              </a:rPr>
              <a:t>Kardiovaskuläre Ereignisse </a:t>
            </a:r>
            <a:br>
              <a:rPr lang="de-DE" altLang="de-DE" sz="3200" b="1">
                <a:ea typeface="ＭＳ Ｐゴシック" panose="020B0600070205080204" pitchFamily="34" charset="-128"/>
              </a:rPr>
            </a:br>
            <a:r>
              <a:rPr lang="de-DE" altLang="de-DE" sz="3200" b="1">
                <a:ea typeface="ＭＳ Ｐゴシック" panose="020B0600070205080204" pitchFamily="34" charset="-128"/>
              </a:rPr>
              <a:t>steigen mit reduzierter eGFR</a:t>
            </a:r>
          </a:p>
        </p:txBody>
      </p:sp>
      <p:pic>
        <p:nvPicPr>
          <p:cNvPr id="60420" name="Picture 2" descr="Atherosclerosis in CKD: differences from the general populati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8088" y="1352550"/>
            <a:ext cx="6572250" cy="5103813"/>
          </a:xfrm>
          <a:noFill/>
        </p:spPr>
      </p:pic>
    </p:spTree>
    <p:extLst>
      <p:ext uri="{BB962C8B-B14F-4D97-AF65-F5344CB8AC3E}">
        <p14:creationId xmlns:p14="http://schemas.microsoft.com/office/powerpoint/2010/main" val="1857761690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>
            <a:extLst>
              <a:ext uri="{FF2B5EF4-FFF2-40B4-BE49-F238E27FC236}">
                <a16:creationId xmlns:a16="http://schemas.microsoft.com/office/drawing/2014/main" id="{31B211DC-5CFB-4C07-9179-84DE1441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b="1">
                <a:ea typeface="ＭＳ Ｐゴシック" panose="020B0600070205080204" pitchFamily="34" charset="-128"/>
              </a:rPr>
              <a:t>Koronarsklerose bei CKD</a:t>
            </a:r>
          </a:p>
        </p:txBody>
      </p:sp>
      <p:sp>
        <p:nvSpPr>
          <p:cNvPr id="66564" name="Text Box 14">
            <a:extLst>
              <a:ext uri="{FF2B5EF4-FFF2-40B4-BE49-F238E27FC236}">
                <a16:creationId xmlns:a16="http://schemas.microsoft.com/office/drawing/2014/main" id="{DCDB889A-4B56-40B4-8DA4-6801416AA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4" y="6311637"/>
            <a:ext cx="7620000" cy="54386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r">
              <a:defRPr sz="1200">
                <a:solidFill>
                  <a:srgbClr val="00799B"/>
                </a:solidFill>
                <a:latin typeface="AdvOT3c2d9f11"/>
              </a:defRPr>
            </a:lvl1pPr>
          </a:lstStyle>
          <a:p>
            <a:r>
              <a:rPr lang="en-US" altLang="de-DE" dirty="0" err="1"/>
              <a:t>Drüeke</a:t>
            </a:r>
            <a:r>
              <a:rPr lang="en-US" altLang="de-DE" dirty="0"/>
              <a:t>, T. B. &amp; Massy, Z. A. </a:t>
            </a:r>
            <a:r>
              <a:rPr lang="en-GB" altLang="de-DE" dirty="0"/>
              <a:t>(2010)</a:t>
            </a:r>
            <a:r>
              <a:rPr lang="en-US" altLang="de-DE" dirty="0"/>
              <a:t> </a:t>
            </a:r>
            <a:r>
              <a:rPr lang="en-US" altLang="de-DE" b="1" dirty="0"/>
              <a:t>Atherosclerosis in CKD: differences from the general population</a:t>
            </a:r>
          </a:p>
          <a:p>
            <a:r>
              <a:rPr lang="en-US" altLang="de-DE" dirty="0"/>
              <a:t>Nat. Rev. Nephrol. doi:10.1038/nrneph.2010.143</a:t>
            </a:r>
          </a:p>
        </p:txBody>
      </p:sp>
      <p:pic>
        <p:nvPicPr>
          <p:cNvPr id="66565" name="Picture 42" descr="nrneph">
            <a:extLst>
              <a:ext uri="{FF2B5EF4-FFF2-40B4-BE49-F238E27FC236}">
                <a16:creationId xmlns:a16="http://schemas.microsoft.com/office/drawing/2014/main" id="{F66B336A-5724-4C0C-88C6-F48984DC0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295400"/>
            <a:ext cx="598805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4EF768A-3BCD-4EE1-A395-322E16C189C8}"/>
              </a:ext>
            </a:extLst>
          </p:cNvPr>
          <p:cNvSpPr txBox="1"/>
          <p:nvPr/>
        </p:nvSpPr>
        <p:spPr>
          <a:xfrm>
            <a:off x="660400" y="2279650"/>
            <a:ext cx="92551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0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1-2</a:t>
            </a:r>
            <a:endParaRPr lang="de-DE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567" name="Textfeld 7">
            <a:extLst>
              <a:ext uri="{FF2B5EF4-FFF2-40B4-BE49-F238E27FC236}">
                <a16:creationId xmlns:a16="http://schemas.microsoft.com/office/drawing/2014/main" id="{6CC784C5-F589-4B06-AABA-A95930EFC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600" y="2282825"/>
            <a:ext cx="8985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4000" b="1">
                <a:solidFill>
                  <a:srgbClr val="FFC000"/>
                </a:solidFill>
              </a:rPr>
              <a:t>3 a</a:t>
            </a:r>
            <a:endParaRPr lang="de-DE" altLang="de-DE" b="1">
              <a:solidFill>
                <a:srgbClr val="FFC000"/>
              </a:solidFill>
            </a:endParaRPr>
          </a:p>
        </p:txBody>
      </p:sp>
      <p:sp>
        <p:nvSpPr>
          <p:cNvPr id="66568" name="Textfeld 8">
            <a:extLst>
              <a:ext uri="{FF2B5EF4-FFF2-40B4-BE49-F238E27FC236}">
                <a16:creationId xmlns:a16="http://schemas.microsoft.com/office/drawing/2014/main" id="{E19F4770-3089-4A7F-A621-64F70131A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4772025"/>
            <a:ext cx="923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4000" b="1">
                <a:solidFill>
                  <a:srgbClr val="FFC000"/>
                </a:solidFill>
              </a:rPr>
              <a:t>3 b</a:t>
            </a:r>
            <a:endParaRPr lang="de-DE" altLang="de-DE" b="1">
              <a:solidFill>
                <a:srgbClr val="FFC000"/>
              </a:solidFill>
            </a:endParaRPr>
          </a:p>
        </p:txBody>
      </p:sp>
      <p:sp>
        <p:nvSpPr>
          <p:cNvPr id="66569" name="Textfeld 9">
            <a:extLst>
              <a:ext uri="{FF2B5EF4-FFF2-40B4-BE49-F238E27FC236}">
                <a16:creationId xmlns:a16="http://schemas.microsoft.com/office/drawing/2014/main" id="{A0B83D7B-FC87-4B4A-853C-CDE8C2393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550" y="4786313"/>
            <a:ext cx="927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4000" b="1">
                <a:solidFill>
                  <a:srgbClr val="C00000"/>
                </a:solidFill>
              </a:rPr>
              <a:t>4-5</a:t>
            </a:r>
            <a:endParaRPr lang="de-DE" altLang="de-DE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42023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el 1">
            <a:extLst>
              <a:ext uri="{FF2B5EF4-FFF2-40B4-BE49-F238E27FC236}">
                <a16:creationId xmlns:a16="http://schemas.microsoft.com/office/drawing/2014/main" id="{D5E1EF4F-C605-4D70-9DD6-9A04B7FA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b="1">
                <a:ea typeface="ＭＳ Ｐゴシック" panose="020B0600070205080204" pitchFamily="34" charset="-128"/>
              </a:rPr>
              <a:t>Troponin T und Nierenfunktion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4AD83F9-5844-421C-BBB4-A34A0A93B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32" y="5935252"/>
            <a:ext cx="6821884" cy="950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de-DE" sz="1200" dirty="0">
                <a:solidFill>
                  <a:srgbClr val="00799B"/>
                </a:solidFill>
                <a:latin typeface="AdvOT3c2d9f11"/>
              </a:rPr>
              <a:t>Apple FS et al: Predictive value of cardiac troponin I and T for subsequent death in end-stage renal disease. Circulation 2002; </a:t>
            </a:r>
            <a:r>
              <a:rPr lang="de-DE" altLang="de-DE" sz="1200" dirty="0">
                <a:solidFill>
                  <a:srgbClr val="00799B"/>
                </a:solidFill>
                <a:latin typeface="AdvOT3c2d9f11"/>
              </a:rPr>
              <a:t>106: 2941–2945.</a:t>
            </a:r>
          </a:p>
          <a:p>
            <a:pPr algn="r"/>
            <a:r>
              <a:rPr lang="de-DE" altLang="de-DE" sz="1200" dirty="0" err="1">
                <a:solidFill>
                  <a:srgbClr val="00799B"/>
                </a:solidFill>
                <a:latin typeface="AdvOT3c2d9f11"/>
              </a:rPr>
              <a:t>Aviles</a:t>
            </a:r>
            <a:r>
              <a:rPr lang="de-DE" altLang="de-DE" sz="1200" dirty="0">
                <a:solidFill>
                  <a:srgbClr val="00799B"/>
                </a:solidFill>
                <a:latin typeface="AdvOT3c2d9f11"/>
              </a:rPr>
              <a:t> RJ et al: Troponin T </a:t>
            </a:r>
            <a:r>
              <a:rPr lang="en-US" altLang="de-DE" sz="1200" dirty="0">
                <a:solidFill>
                  <a:srgbClr val="00799B"/>
                </a:solidFill>
                <a:latin typeface="AdvOT3c2d9f11"/>
              </a:rPr>
              <a:t>levels in patients with acute coronary syndromes, with or without renal dysfunction. </a:t>
            </a:r>
            <a:r>
              <a:rPr lang="de-DE" altLang="de-DE" sz="1200" dirty="0">
                <a:solidFill>
                  <a:srgbClr val="00799B"/>
                </a:solidFill>
                <a:latin typeface="AdvOT3c2d9f11"/>
              </a:rPr>
              <a:t>N Engl J Med 2002; 346: 2047–2052.</a:t>
            </a:r>
          </a:p>
        </p:txBody>
      </p:sp>
      <p:pic>
        <p:nvPicPr>
          <p:cNvPr id="110595" name="Picture 3">
            <a:extLst>
              <a:ext uri="{FF2B5EF4-FFF2-40B4-BE49-F238E27FC236}">
                <a16:creationId xmlns:a16="http://schemas.microsoft.com/office/drawing/2014/main" id="{88420D7A-6123-496E-BA17-5EC69A2F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50988"/>
            <a:ext cx="440531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6">
            <a:extLst>
              <a:ext uri="{FF2B5EF4-FFF2-40B4-BE49-F238E27FC236}">
                <a16:creationId xmlns:a16="http://schemas.microsoft.com/office/drawing/2014/main" id="{6C36B11D-0C4B-4E0D-B132-9663B3D23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4437063"/>
            <a:ext cx="458787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7">
            <a:extLst>
              <a:ext uri="{FF2B5EF4-FFF2-40B4-BE49-F238E27FC236}">
                <a16:creationId xmlns:a16="http://schemas.microsoft.com/office/drawing/2014/main" id="{11082F81-C96D-4713-A478-EDAFE4B557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70050"/>
            <a:ext cx="4572000" cy="2806700"/>
          </a:xfrm>
          <a:noFill/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9A03622-2CEA-43C3-9459-4301352CD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013325"/>
            <a:ext cx="271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8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80000"/>
              </a:spcBef>
              <a:buClr>
                <a:schemeClr val="tx2"/>
              </a:buClr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8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8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8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o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8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o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8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o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8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o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8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o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b="1"/>
              <a:t>Dialysepatienten </a:t>
            </a:r>
          </a:p>
        </p:txBody>
      </p:sp>
    </p:spTree>
    <p:extLst>
      <p:ext uri="{BB962C8B-B14F-4D97-AF65-F5344CB8AC3E}">
        <p14:creationId xmlns:p14="http://schemas.microsoft.com/office/powerpoint/2010/main" val="217872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10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B41E061-1556-404B-8A48-28F15BC70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27" y="6303350"/>
            <a:ext cx="3920317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de-DE" sz="1200" dirty="0">
                <a:solidFill>
                  <a:schemeClr val="accent1"/>
                </a:solidFill>
                <a:latin typeface="+mj-lt"/>
              </a:rPr>
              <a:t>2018 Annual Data Report</a:t>
            </a:r>
          </a:p>
          <a:p>
            <a:pPr algn="r"/>
            <a:r>
              <a:rPr lang="en-US" altLang="de-DE" sz="1200" dirty="0">
                <a:solidFill>
                  <a:schemeClr val="accent1"/>
                </a:solidFill>
                <a:latin typeface="+mj-lt"/>
              </a:rPr>
              <a:t>Volume 1 CKD, Chapter 4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3FE4E1AB-9B14-0F49-9646-910C7CD88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7143358" cy="39717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1981E0E-6374-4D77-AD66-5FA51ABE66F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altLang="de-DE" dirty="0" err="1"/>
              <a:t>Herzinsuffizienz</a:t>
            </a:r>
            <a:r>
              <a:rPr lang="en-US" altLang="de-DE" dirty="0"/>
              <a:t> + / - CKD</a:t>
            </a:r>
            <a:endParaRPr lang="de-DE" dirty="0"/>
          </a:p>
        </p:txBody>
      </p:sp>
      <p:pic>
        <p:nvPicPr>
          <p:cNvPr id="5" name="Picture 2" descr="pqsg.de - das Altenpflegemagazin im Internet / Online-Magazin für die  Altenpflege">
            <a:extLst>
              <a:ext uri="{FF2B5EF4-FFF2-40B4-BE49-F238E27FC236}">
                <a16:creationId xmlns:a16="http://schemas.microsoft.com/office/drawing/2014/main" id="{B14E40B7-39F6-47F8-8E8C-61558040A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41926"/>
            <a:ext cx="2790641" cy="24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A4846FBD-B9EA-4B94-A453-59A7C3021D81}"/>
              </a:ext>
            </a:extLst>
          </p:cNvPr>
          <p:cNvCxnSpPr/>
          <p:nvPr/>
        </p:nvCxnSpPr>
        <p:spPr bwMode="auto">
          <a:xfrm flipV="1">
            <a:off x="3144358" y="2852936"/>
            <a:ext cx="2770650" cy="2016224"/>
          </a:xfrm>
          <a:prstGeom prst="straightConnector1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67005778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75" dirty="0"/>
              <a:t>Dilemma </a:t>
            </a:r>
            <a:r>
              <a:rPr lang="de-DE" sz="1875" dirty="0" err="1"/>
              <a:t>kardiorenale</a:t>
            </a:r>
            <a:r>
              <a:rPr lang="de-DE" sz="1875" dirty="0"/>
              <a:t> Therapie</a:t>
            </a:r>
            <a:endParaRPr lang="en-US" sz="1875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74023" y="2349818"/>
            <a:ext cx="2401661" cy="3067872"/>
          </a:xfrm>
        </p:spPr>
        <p:txBody>
          <a:bodyPr/>
          <a:lstStyle/>
          <a:p>
            <a:r>
              <a:rPr lang="de-DE" sz="1050" dirty="0">
                <a:solidFill>
                  <a:schemeClr val="tx1"/>
                </a:solidFill>
              </a:rPr>
              <a:t>RAAS-Inhibitoren können bei Patienten mit chronischer Niereninsuffizienz, </a:t>
            </a:r>
            <a:r>
              <a:rPr lang="de-DE" sz="1050" dirty="0" err="1">
                <a:solidFill>
                  <a:schemeClr val="tx1"/>
                </a:solidFill>
              </a:rPr>
              <a:t>Z.n</a:t>
            </a:r>
            <a:r>
              <a:rPr lang="de-DE" sz="1050" dirty="0">
                <a:solidFill>
                  <a:schemeClr val="tx1"/>
                </a:solidFill>
              </a:rPr>
              <a:t>. AMI und Herzinsuffizienz </a:t>
            </a:r>
            <a:r>
              <a:rPr lang="de-DE" sz="1050" b="1" dirty="0" err="1">
                <a:solidFill>
                  <a:srgbClr val="00B050"/>
                </a:solidFill>
              </a:rPr>
              <a:t>nephro</a:t>
            </a:r>
            <a:r>
              <a:rPr lang="de-DE" sz="1050" b="1" dirty="0">
                <a:solidFill>
                  <a:srgbClr val="00B050"/>
                </a:solidFill>
              </a:rPr>
              <a:t>-protektiv</a:t>
            </a:r>
            <a:r>
              <a:rPr lang="de-DE" sz="1050" dirty="0">
                <a:solidFill>
                  <a:schemeClr val="tx1"/>
                </a:solidFill>
              </a:rPr>
              <a:t> wirken.</a:t>
            </a:r>
            <a:r>
              <a:rPr lang="de-DE" sz="1050" baseline="30000" dirty="0">
                <a:solidFill>
                  <a:schemeClr val="tx1"/>
                </a:solidFill>
              </a:rPr>
              <a:t>1</a:t>
            </a:r>
          </a:p>
          <a:p>
            <a:r>
              <a:rPr lang="de-DE" sz="1050" dirty="0">
                <a:solidFill>
                  <a:schemeClr val="tx1"/>
                </a:solidFill>
              </a:rPr>
              <a:t>ACE-Hemmer oder die Kombination von </a:t>
            </a:r>
            <a:r>
              <a:rPr lang="de-DE" sz="1050" dirty="0" err="1">
                <a:solidFill>
                  <a:schemeClr val="tx1"/>
                </a:solidFill>
              </a:rPr>
              <a:t>Sartan</a:t>
            </a:r>
            <a:r>
              <a:rPr lang="de-DE" sz="1050" dirty="0">
                <a:solidFill>
                  <a:schemeClr val="tx1"/>
                </a:solidFill>
              </a:rPr>
              <a:t> und MRA können die </a:t>
            </a:r>
            <a:r>
              <a:rPr lang="de-DE" sz="1050" b="1" dirty="0">
                <a:solidFill>
                  <a:srgbClr val="00B050"/>
                </a:solidFill>
              </a:rPr>
              <a:t>wirksamste Behandlung</a:t>
            </a:r>
            <a:r>
              <a:rPr lang="de-DE" sz="1050" b="1" dirty="0">
                <a:solidFill>
                  <a:schemeClr val="tx1"/>
                </a:solidFill>
              </a:rPr>
              <a:t> </a:t>
            </a:r>
            <a:r>
              <a:rPr lang="de-DE" sz="1050" dirty="0">
                <a:solidFill>
                  <a:schemeClr val="tx1"/>
                </a:solidFill>
              </a:rPr>
              <a:t>einer resistenten Hypertonie darstellen.</a:t>
            </a:r>
            <a:r>
              <a:rPr lang="de-DE" sz="1050" baseline="30000" dirty="0">
                <a:solidFill>
                  <a:schemeClr val="tx1"/>
                </a:solidFill>
              </a:rPr>
              <a:t>2</a:t>
            </a:r>
          </a:p>
          <a:p>
            <a:r>
              <a:rPr lang="de-DE" sz="1050" dirty="0">
                <a:solidFill>
                  <a:schemeClr val="tx1"/>
                </a:solidFill>
              </a:rPr>
              <a:t>RAAS-Inhibitoren werden in großem Umfang eingesetzt, können aber eine </a:t>
            </a:r>
            <a:r>
              <a:rPr lang="de-DE" sz="1050" b="1" dirty="0" err="1">
                <a:solidFill>
                  <a:srgbClr val="FF0000"/>
                </a:solidFill>
              </a:rPr>
              <a:t>Hyperkaliämie</a:t>
            </a:r>
            <a:r>
              <a:rPr lang="de-DE" sz="1050" dirty="0">
                <a:solidFill>
                  <a:srgbClr val="FF0000"/>
                </a:solidFill>
              </a:rPr>
              <a:t> </a:t>
            </a:r>
            <a:r>
              <a:rPr lang="de-DE" sz="1050" dirty="0">
                <a:solidFill>
                  <a:schemeClr val="tx1"/>
                </a:solidFill>
              </a:rPr>
              <a:t>verursachen oder verschlimmern.</a:t>
            </a:r>
            <a:r>
              <a:rPr lang="de-DE" sz="1050" baseline="30000" dirty="0">
                <a:solidFill>
                  <a:schemeClr val="tx1"/>
                </a:solidFill>
              </a:rPr>
              <a:t>2</a:t>
            </a:r>
            <a:endParaRPr lang="de-DE" sz="1050" dirty="0">
              <a:solidFill>
                <a:schemeClr val="tx1"/>
              </a:solidFill>
            </a:endParaRPr>
          </a:p>
          <a:p>
            <a:endParaRPr lang="en-US" sz="1050" dirty="0">
              <a:solidFill>
                <a:schemeClr val="tx1"/>
              </a:solidFill>
            </a:endParaRPr>
          </a:p>
          <a:p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70347" y="5089329"/>
            <a:ext cx="7497738" cy="440806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/>
          <a:p>
            <a:pPr defTabSz="342802">
              <a:tabLst>
                <a:tab pos="542770" algn="l"/>
                <a:tab pos="1085540" algn="l"/>
                <a:tab pos="1628309" algn="l"/>
                <a:tab pos="2171079" algn="l"/>
                <a:tab pos="2713849" algn="l"/>
              </a:tabLst>
            </a:pPr>
            <a:r>
              <a:rPr lang="de-DE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AMI = akuter Myokardinfarkt; MRA = </a:t>
            </a:r>
            <a:r>
              <a:rPr lang="de-DE" sz="1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Aldosteronantagonist</a:t>
            </a:r>
            <a:r>
              <a:rPr lang="de-DE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; RAAS = </a:t>
            </a:r>
            <a:r>
              <a:rPr lang="de-DE" sz="1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Renin</a:t>
            </a:r>
            <a:r>
              <a:rPr lang="de-DE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-</a:t>
            </a:r>
            <a:r>
              <a:rPr lang="de-DE" sz="1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Angiotensin</a:t>
            </a:r>
            <a:r>
              <a:rPr lang="de-DE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-</a:t>
            </a:r>
            <a:r>
              <a:rPr lang="de-DE" sz="1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Aldosteron</a:t>
            </a:r>
            <a:r>
              <a:rPr lang="de-DE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-System</a:t>
            </a:r>
          </a:p>
          <a:p>
            <a:pPr defTabSz="342802">
              <a:tabLst>
                <a:tab pos="542770" algn="l"/>
                <a:tab pos="1085540" algn="l"/>
                <a:tab pos="1628309" algn="l"/>
                <a:tab pos="2171079" algn="l"/>
                <a:tab pos="2713849" algn="l"/>
              </a:tabLst>
            </a:pPr>
            <a:r>
              <a:rPr lang="da-DK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1. Iino Y, et al. Hypertens Res. 2004;27:21–30; 2. Williams B, et al. Lancet. 2015;386:2059–68</a:t>
            </a:r>
            <a:endParaRPr lang="de-DE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13" name="Group 9"/>
          <p:cNvGrpSpPr/>
          <p:nvPr/>
        </p:nvGrpSpPr>
        <p:grpSpPr>
          <a:xfrm>
            <a:off x="3743325" y="2510520"/>
            <a:ext cx="2146845" cy="457200"/>
            <a:chOff x="5486218" y="1582339"/>
            <a:chExt cx="2862460" cy="457200"/>
          </a:xfrm>
        </p:grpSpPr>
        <p:sp>
          <p:nvSpPr>
            <p:cNvPr id="14" name="Rounded Rectangle 17"/>
            <p:cNvSpPr/>
            <p:nvPr/>
          </p:nvSpPr>
          <p:spPr bwMode="auto">
            <a:xfrm>
              <a:off x="5759469" y="1620168"/>
              <a:ext cx="2589209" cy="381543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11480" tIns="0" rIns="0" anchor="ctr"/>
            <a:lstStyle/>
            <a:p>
              <a:pPr defTabSz="608322">
                <a:defRPr/>
              </a:pPr>
              <a:r>
                <a:rPr lang="de-DE" sz="1050" b="1" kern="0" dirty="0" err="1">
                  <a:solidFill>
                    <a:srgbClr val="0C3C54"/>
                  </a:solidFill>
                </a:rPr>
                <a:t>Proteinurie</a:t>
              </a:r>
              <a:endParaRPr lang="de-DE" sz="1050" b="1" kern="0" dirty="0">
                <a:solidFill>
                  <a:srgbClr val="0C3C54"/>
                </a:solidFill>
              </a:endParaRPr>
            </a:p>
          </p:txBody>
        </p:sp>
        <p:grpSp>
          <p:nvGrpSpPr>
            <p:cNvPr id="15" name="Group 4"/>
            <p:cNvGrpSpPr/>
            <p:nvPr/>
          </p:nvGrpSpPr>
          <p:grpSpPr>
            <a:xfrm>
              <a:off x="5486218" y="1582339"/>
              <a:ext cx="457200" cy="457200"/>
              <a:chOff x="5486218" y="1582339"/>
              <a:chExt cx="457200" cy="457200"/>
            </a:xfrm>
          </p:grpSpPr>
          <p:sp>
            <p:nvSpPr>
              <p:cNvPr id="16" name="Oval 20"/>
              <p:cNvSpPr/>
              <p:nvPr/>
            </p:nvSpPr>
            <p:spPr bwMode="auto">
              <a:xfrm>
                <a:off x="5486218" y="1582339"/>
                <a:ext cx="457200" cy="457200"/>
              </a:xfrm>
              <a:prstGeom prst="ellipse">
                <a:avLst/>
              </a:prstGeom>
              <a:solidFill>
                <a:srgbClr val="00B05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defTabSz="304661">
                  <a:defRPr/>
                </a:pPr>
                <a:endParaRPr lang="de-DE" kern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7" name="Up Arrow 26"/>
              <p:cNvSpPr/>
              <p:nvPr/>
            </p:nvSpPr>
            <p:spPr bwMode="auto">
              <a:xfrm rot="10800000">
                <a:off x="5553687" y="1709629"/>
                <a:ext cx="322263" cy="240721"/>
              </a:xfrm>
              <a:prstGeom prst="upArrow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304661">
                  <a:defRPr/>
                </a:pPr>
                <a:endParaRPr lang="de-DE" kern="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8"/>
          <p:cNvGrpSpPr/>
          <p:nvPr/>
        </p:nvGrpSpPr>
        <p:grpSpPr>
          <a:xfrm>
            <a:off x="3743325" y="3408158"/>
            <a:ext cx="2146845" cy="457200"/>
            <a:chOff x="5486218" y="2225150"/>
            <a:chExt cx="2862460" cy="4572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5759469" y="2262377"/>
              <a:ext cx="2589209" cy="382747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11480" tIns="0" rIns="0" anchor="ctr"/>
            <a:lstStyle/>
            <a:p>
              <a:pPr defTabSz="304661">
                <a:defRPr/>
              </a:pPr>
              <a:r>
                <a:rPr lang="de-DE" sz="1050" b="1" kern="0" dirty="0">
                  <a:solidFill>
                    <a:srgbClr val="F07622">
                      <a:lumMod val="50000"/>
                    </a:srgbClr>
                  </a:solidFill>
                </a:rPr>
                <a:t> </a:t>
              </a:r>
              <a:r>
                <a:rPr lang="de-DE" sz="1050" b="1" kern="0" dirty="0">
                  <a:solidFill>
                    <a:srgbClr val="0C3C54"/>
                  </a:solidFill>
                </a:rPr>
                <a:t>Hypertonie</a:t>
              </a:r>
            </a:p>
          </p:txBody>
        </p:sp>
        <p:grpSp>
          <p:nvGrpSpPr>
            <p:cNvPr id="20" name="Group 5"/>
            <p:cNvGrpSpPr/>
            <p:nvPr/>
          </p:nvGrpSpPr>
          <p:grpSpPr>
            <a:xfrm>
              <a:off x="5486218" y="2225150"/>
              <a:ext cx="457200" cy="457200"/>
              <a:chOff x="5486218" y="2220250"/>
              <a:chExt cx="457200" cy="457200"/>
            </a:xfrm>
          </p:grpSpPr>
          <p:sp>
            <p:nvSpPr>
              <p:cNvPr id="21" name="Oval 22"/>
              <p:cNvSpPr/>
              <p:nvPr/>
            </p:nvSpPr>
            <p:spPr bwMode="auto">
              <a:xfrm>
                <a:off x="5486218" y="2220250"/>
                <a:ext cx="457200" cy="457200"/>
              </a:xfrm>
              <a:prstGeom prst="ellipse">
                <a:avLst/>
              </a:prstGeom>
              <a:solidFill>
                <a:srgbClr val="00B05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defTabSz="304661">
                  <a:defRPr/>
                </a:pPr>
                <a:endParaRPr lang="de-DE" kern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2" name="Up Arrow 30"/>
              <p:cNvSpPr/>
              <p:nvPr/>
            </p:nvSpPr>
            <p:spPr bwMode="auto">
              <a:xfrm rot="10800000">
                <a:off x="5553687" y="2347540"/>
                <a:ext cx="322263" cy="240721"/>
              </a:xfrm>
              <a:prstGeom prst="upArrow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304661">
                  <a:defRPr/>
                </a:pPr>
                <a:endParaRPr lang="de-DE" kern="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</p:grpSp>
      <p:grpSp>
        <p:nvGrpSpPr>
          <p:cNvPr id="23" name="Group 7"/>
          <p:cNvGrpSpPr/>
          <p:nvPr/>
        </p:nvGrpSpPr>
        <p:grpSpPr>
          <a:xfrm>
            <a:off x="3752852" y="4187398"/>
            <a:ext cx="2123035" cy="457200"/>
            <a:chOff x="5486218" y="3059906"/>
            <a:chExt cx="2830713" cy="457200"/>
          </a:xfrm>
        </p:grpSpPr>
        <p:sp>
          <p:nvSpPr>
            <p:cNvPr id="24" name="Rounded Rectangle 16"/>
            <p:cNvSpPr/>
            <p:nvPr/>
          </p:nvSpPr>
          <p:spPr bwMode="auto">
            <a:xfrm>
              <a:off x="5727721" y="3112889"/>
              <a:ext cx="2589210" cy="351234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11480" tIns="0" rIns="0" anchor="ctr"/>
            <a:lstStyle/>
            <a:p>
              <a:pPr defTabSz="304661">
                <a:defRPr/>
              </a:pPr>
              <a:r>
                <a:rPr lang="de-DE" sz="1050" b="1" kern="0" dirty="0">
                  <a:solidFill>
                    <a:srgbClr val="0C3C54"/>
                  </a:solidFill>
                </a:rPr>
                <a:t>Hyperkaliämie</a:t>
              </a:r>
            </a:p>
          </p:txBody>
        </p:sp>
        <p:grpSp>
          <p:nvGrpSpPr>
            <p:cNvPr id="25" name="Group 6"/>
            <p:cNvGrpSpPr/>
            <p:nvPr/>
          </p:nvGrpSpPr>
          <p:grpSpPr>
            <a:xfrm>
              <a:off x="5486218" y="3059906"/>
              <a:ext cx="457200" cy="457200"/>
              <a:chOff x="5486218" y="3059906"/>
              <a:chExt cx="457200" cy="457200"/>
            </a:xfrm>
          </p:grpSpPr>
          <p:sp>
            <p:nvSpPr>
              <p:cNvPr id="26" name="Oval 21"/>
              <p:cNvSpPr/>
              <p:nvPr/>
            </p:nvSpPr>
            <p:spPr bwMode="auto">
              <a:xfrm>
                <a:off x="5486218" y="3059906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defTabSz="304661">
                  <a:defRPr/>
                </a:pPr>
                <a:endParaRPr lang="de-DE" kern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7" name="Up Arrow 23"/>
              <p:cNvSpPr/>
              <p:nvPr/>
            </p:nvSpPr>
            <p:spPr bwMode="auto">
              <a:xfrm>
                <a:off x="5549719" y="3165872"/>
                <a:ext cx="330199" cy="226219"/>
              </a:xfrm>
              <a:prstGeom prst="upArrow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304661">
                  <a:defRPr/>
                </a:pPr>
                <a:endParaRPr lang="de-DE" kern="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</p:grpSp>
      <p:sp>
        <p:nvSpPr>
          <p:cNvPr id="28" name="Geschweifte Klammer rechts 27"/>
          <p:cNvSpPr/>
          <p:nvPr/>
        </p:nvSpPr>
        <p:spPr>
          <a:xfrm>
            <a:off x="6000391" y="2656859"/>
            <a:ext cx="489857" cy="951324"/>
          </a:xfrm>
          <a:prstGeom prst="rightBrace">
            <a:avLst/>
          </a:prstGeom>
          <a:ln w="19050">
            <a:solidFill>
              <a:srgbClr val="0C3C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1" tIns="34280" rIns="68561" bIns="34280" rtlCol="0" anchor="ctr"/>
          <a:lstStyle/>
          <a:p>
            <a:pPr algn="ctr" defTabSz="685604"/>
            <a:endParaRPr lang="de-DE">
              <a:solidFill>
                <a:srgbClr val="5D5E6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537872" y="2910572"/>
            <a:ext cx="1690007" cy="410926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/>
          <a:p>
            <a:pPr defTabSz="685604"/>
            <a:r>
              <a:rPr lang="de-DE" sz="1050" b="1" dirty="0">
                <a:solidFill>
                  <a:srgbClr val="00B050"/>
                </a:solidFill>
              </a:rPr>
              <a:t>Kardio- und </a:t>
            </a:r>
            <a:br>
              <a:rPr lang="de-DE" sz="1050" b="1" dirty="0">
                <a:solidFill>
                  <a:srgbClr val="00B050"/>
                </a:solidFill>
              </a:rPr>
            </a:br>
            <a:r>
              <a:rPr lang="de-DE" sz="1050" b="1" dirty="0">
                <a:solidFill>
                  <a:srgbClr val="00B050"/>
                </a:solidFill>
              </a:rPr>
              <a:t>Nephroprotektiv</a:t>
            </a:r>
            <a:r>
              <a:rPr lang="de-DE" sz="900" b="1" baseline="30000" dirty="0">
                <a:solidFill>
                  <a:srgbClr val="00B05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884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871554-BEFB-4B15-90F6-D17CEE48B009}"/>
              </a:ext>
            </a:extLst>
          </p:cNvPr>
          <p:cNvGrpSpPr/>
          <p:nvPr/>
        </p:nvGrpSpPr>
        <p:grpSpPr>
          <a:xfrm>
            <a:off x="683568" y="1546225"/>
            <a:ext cx="2987799" cy="4130675"/>
            <a:chOff x="72033" y="723900"/>
            <a:chExt cx="3697089" cy="4953000"/>
          </a:xfrm>
        </p:grpSpPr>
        <p:pic>
          <p:nvPicPr>
            <p:cNvPr id="225284" name="Picture 2">
              <a:extLst>
                <a:ext uri="{FF2B5EF4-FFF2-40B4-BE49-F238E27FC236}">
                  <a16:creationId xmlns:a16="http://schemas.microsoft.com/office/drawing/2014/main" id="{E8740DA6-4BB6-4A8A-94D7-28AB65B3A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408" b="4478"/>
            <a:stretch>
              <a:fillRect/>
            </a:stretch>
          </p:blipFill>
          <p:spPr bwMode="auto">
            <a:xfrm>
              <a:off x="72033" y="723900"/>
              <a:ext cx="762000" cy="473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285" name="Picture 2">
              <a:extLst>
                <a:ext uri="{FF2B5EF4-FFF2-40B4-BE49-F238E27FC236}">
                  <a16:creationId xmlns:a16="http://schemas.microsoft.com/office/drawing/2014/main" id="{8D5A2305-01E2-48C3-A78A-DE20BF029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68"/>
            <a:stretch>
              <a:fillRect/>
            </a:stretch>
          </p:blipFill>
          <p:spPr bwMode="auto">
            <a:xfrm>
              <a:off x="930672" y="723900"/>
              <a:ext cx="2838450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44BE19D9-83FF-4083-86B5-012F8966781A}"/>
              </a:ext>
            </a:extLst>
          </p:cNvPr>
          <p:cNvSpPr txBox="1"/>
          <p:nvPr/>
        </p:nvSpPr>
        <p:spPr>
          <a:xfrm>
            <a:off x="3962400" y="1546225"/>
            <a:ext cx="3974165" cy="124476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2/3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Patienten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&gt; 80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Jahre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haben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eine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GFR &lt; 60 ml/min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564169E-9BD8-4908-AC20-19598A709290}"/>
              </a:ext>
            </a:extLst>
          </p:cNvPr>
          <p:cNvSpPr txBox="1"/>
          <p:nvPr/>
        </p:nvSpPr>
        <p:spPr>
          <a:xfrm>
            <a:off x="3962400" y="2996952"/>
            <a:ext cx="4572000" cy="25743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16 %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der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Deutschen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haben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Flugangst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haben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kein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Geld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fürs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Alter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haben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CKD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2F5D2A-3902-45A4-9F49-FCEBFD7E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>
                <a:ea typeface="ＭＳ Ｐゴシック" panose="020B0600070205080204" pitchFamily="34" charset="-128"/>
              </a:rPr>
              <a:t>Niereninsuffizienz</a:t>
            </a:r>
            <a:r>
              <a:rPr lang="en-US" altLang="de-DE" dirty="0">
                <a:ea typeface="ＭＳ Ｐゴシック" panose="020B0600070205080204" pitchFamily="34" charset="-128"/>
              </a:rPr>
              <a:t> und Alter</a:t>
            </a:r>
            <a:endParaRPr lang="de-DE" dirty="0"/>
          </a:p>
        </p:txBody>
      </p:sp>
      <p:sp>
        <p:nvSpPr>
          <p:cNvPr id="10248" name="Rechteck 2">
            <a:extLst>
              <a:ext uri="{FF2B5EF4-FFF2-40B4-BE49-F238E27FC236}">
                <a16:creationId xmlns:a16="http://schemas.microsoft.com/office/drawing/2014/main" id="{07546550-80F9-47E2-B1D6-0F8454BAF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928" y="6580954"/>
            <a:ext cx="3718839" cy="28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altLang="de-DE" sz="1200" dirty="0">
                <a:solidFill>
                  <a:schemeClr val="accent1"/>
                </a:solidFill>
                <a:latin typeface="+mj-lt"/>
              </a:rPr>
              <a:t>GRAMS et al. </a:t>
            </a:r>
            <a:r>
              <a:rPr lang="en-US" altLang="de-DE" sz="1200" dirty="0">
                <a:solidFill>
                  <a:schemeClr val="accent1"/>
                </a:solidFill>
                <a:latin typeface="+mj-lt"/>
              </a:rPr>
              <a:t>Am J Kidney Dis 62(2):253-260, 2013</a:t>
            </a:r>
            <a:endParaRPr lang="de-DE" altLang="de-DE" sz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927D6D9-D2C3-4CEF-8A53-D7BA7B1757DC}"/>
              </a:ext>
            </a:extLst>
          </p:cNvPr>
          <p:cNvSpPr/>
          <p:nvPr/>
        </p:nvSpPr>
        <p:spPr>
          <a:xfrm>
            <a:off x="363538" y="-50800"/>
            <a:ext cx="7564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defRPr/>
            </a:pPr>
            <a:endParaRPr lang="en-US" altLang="de-DE" sz="2400" b="1" dirty="0">
              <a:solidFill>
                <a:schemeClr val="tx2"/>
              </a:solidFill>
              <a:latin typeface="+mj-lt"/>
              <a:ea typeface="ＭＳ Ｐゴシック" panose="020B0600070205080204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6812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2DD85-5801-4FAC-A2F5-28EFC059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RAASi</a:t>
            </a:r>
            <a:r>
              <a:rPr lang="de-DE" dirty="0"/>
              <a:t> und Kalium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2B9387-6B34-4A4C-99DB-A438AFFD5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" t="12890" r="14064" b="15626"/>
          <a:stretch/>
        </p:blipFill>
        <p:spPr>
          <a:xfrm>
            <a:off x="-1099" y="972140"/>
            <a:ext cx="8893579" cy="497714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2EB17E6-20E3-47FA-BEB0-F3928A3B20E1}"/>
              </a:ext>
            </a:extLst>
          </p:cNvPr>
          <p:cNvSpPr txBox="1"/>
          <p:nvPr/>
        </p:nvSpPr>
        <p:spPr>
          <a:xfrm>
            <a:off x="1475656" y="6165304"/>
            <a:ext cx="6138848" cy="69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/>
            <a:r>
              <a:rPr lang="de-DE" sz="1200" dirty="0" err="1">
                <a:solidFill>
                  <a:srgbClr val="00799B"/>
                </a:solidFill>
                <a:latin typeface="Calibri" panose="020F0502020204030204" pitchFamily="34" charset="0"/>
              </a:rPr>
              <a:t>Ohkuma</a:t>
            </a:r>
            <a:r>
              <a:rPr lang="de-DE" sz="1200" dirty="0">
                <a:solidFill>
                  <a:srgbClr val="00799B"/>
                </a:solidFill>
                <a:latin typeface="Calibri" panose="020F0502020204030204" pitchFamily="34" charset="0"/>
              </a:rPr>
              <a:t> T et al. : </a:t>
            </a:r>
            <a:r>
              <a:rPr lang="de-DE" sz="1200" b="1" dirty="0">
                <a:solidFill>
                  <a:srgbClr val="00799B"/>
                </a:solidFill>
                <a:latin typeface="Calibri" panose="020F0502020204030204" pitchFamily="34" charset="0"/>
              </a:rPr>
              <a:t>Short-Term </a:t>
            </a:r>
            <a:r>
              <a:rPr lang="de-DE" sz="1200" b="1" dirty="0" err="1">
                <a:solidFill>
                  <a:srgbClr val="00799B"/>
                </a:solidFill>
                <a:latin typeface="Calibri" panose="020F0502020204030204" pitchFamily="34" charset="0"/>
              </a:rPr>
              <a:t>Changes</a:t>
            </a:r>
            <a:r>
              <a:rPr lang="de-DE" sz="1200" b="1" dirty="0">
                <a:solidFill>
                  <a:srgbClr val="00799B"/>
                </a:solidFill>
                <a:latin typeface="Calibri" panose="020F0502020204030204" pitchFamily="34" charset="0"/>
              </a:rPr>
              <a:t> in Serum Potassium and </a:t>
            </a:r>
            <a:r>
              <a:rPr lang="de-DE" sz="1200" b="1" dirty="0" err="1">
                <a:solidFill>
                  <a:srgbClr val="00799B"/>
                </a:solidFill>
                <a:latin typeface="Calibri" panose="020F0502020204030204" pitchFamily="34" charset="0"/>
              </a:rPr>
              <a:t>the</a:t>
            </a:r>
            <a:r>
              <a:rPr lang="de-DE" sz="1200" b="1" dirty="0">
                <a:solidFill>
                  <a:srgbClr val="00799B"/>
                </a:solidFill>
                <a:latin typeface="Calibri" panose="020F0502020204030204" pitchFamily="34" charset="0"/>
              </a:rPr>
              <a:t> Risk of Subsequent </a:t>
            </a:r>
            <a:r>
              <a:rPr lang="de-DE" sz="1200" b="1" dirty="0" err="1">
                <a:solidFill>
                  <a:srgbClr val="00799B"/>
                </a:solidFill>
                <a:latin typeface="Calibri" panose="020F0502020204030204" pitchFamily="34" charset="0"/>
              </a:rPr>
              <a:t>Vascular</a:t>
            </a:r>
            <a:r>
              <a:rPr lang="de-DE" sz="1200" b="1" dirty="0">
                <a:solidFill>
                  <a:srgbClr val="00799B"/>
                </a:solidFill>
                <a:latin typeface="Calibri" panose="020F0502020204030204" pitchFamily="34" charset="0"/>
              </a:rPr>
              <a:t> Events and </a:t>
            </a:r>
            <a:r>
              <a:rPr lang="de-DE" sz="1200" b="1" dirty="0" err="1">
                <a:solidFill>
                  <a:srgbClr val="00799B"/>
                </a:solidFill>
                <a:latin typeface="Calibri" panose="020F0502020204030204" pitchFamily="34" charset="0"/>
              </a:rPr>
              <a:t>Mortality</a:t>
            </a:r>
            <a:r>
              <a:rPr lang="de-DE" sz="1200" b="1" dirty="0">
                <a:solidFill>
                  <a:srgbClr val="00799B"/>
                </a:solidFill>
                <a:latin typeface="Calibri" panose="020F0502020204030204" pitchFamily="34" charset="0"/>
              </a:rPr>
              <a:t>: </a:t>
            </a:r>
            <a:r>
              <a:rPr lang="de-DE" sz="1200" b="1" dirty="0" err="1">
                <a:solidFill>
                  <a:srgbClr val="00799B"/>
                </a:solidFill>
                <a:latin typeface="Calibri" panose="020F0502020204030204" pitchFamily="34" charset="0"/>
              </a:rPr>
              <a:t>Results</a:t>
            </a:r>
            <a:r>
              <a:rPr lang="de-DE" sz="1200" b="1" dirty="0">
                <a:solidFill>
                  <a:srgbClr val="00799B"/>
                </a:solidFill>
                <a:latin typeface="Calibri" panose="020F0502020204030204" pitchFamily="34" charset="0"/>
              </a:rPr>
              <a:t> </a:t>
            </a:r>
            <a:r>
              <a:rPr lang="de-DE" sz="1200" b="1" dirty="0" err="1">
                <a:solidFill>
                  <a:srgbClr val="00799B"/>
                </a:solidFill>
                <a:latin typeface="Calibri" panose="020F0502020204030204" pitchFamily="34" charset="0"/>
              </a:rPr>
              <a:t>from</a:t>
            </a:r>
            <a:r>
              <a:rPr lang="de-DE" sz="1200" b="1" dirty="0">
                <a:solidFill>
                  <a:srgbClr val="00799B"/>
                </a:solidFill>
                <a:latin typeface="Calibri" panose="020F0502020204030204" pitchFamily="34" charset="0"/>
              </a:rPr>
              <a:t> a </a:t>
            </a:r>
            <a:r>
              <a:rPr lang="de-DE" sz="1200" b="1" dirty="0" err="1">
                <a:solidFill>
                  <a:srgbClr val="00799B"/>
                </a:solidFill>
                <a:latin typeface="Calibri" panose="020F0502020204030204" pitchFamily="34" charset="0"/>
              </a:rPr>
              <a:t>Randomized</a:t>
            </a:r>
            <a:r>
              <a:rPr lang="de-DE" sz="1200" b="1" dirty="0">
                <a:solidFill>
                  <a:srgbClr val="00799B"/>
                </a:solidFill>
                <a:latin typeface="Calibri" panose="020F0502020204030204" pitchFamily="34" charset="0"/>
              </a:rPr>
              <a:t> </a:t>
            </a:r>
            <a:r>
              <a:rPr lang="de-DE" sz="1200" b="1" dirty="0" err="1">
                <a:solidFill>
                  <a:srgbClr val="00799B"/>
                </a:solidFill>
                <a:latin typeface="Calibri" panose="020F0502020204030204" pitchFamily="34" charset="0"/>
              </a:rPr>
              <a:t>Controlled</a:t>
            </a:r>
            <a:r>
              <a:rPr lang="de-DE" sz="1200" b="1" dirty="0">
                <a:solidFill>
                  <a:srgbClr val="00799B"/>
                </a:solidFill>
                <a:latin typeface="Calibri" panose="020F0502020204030204" pitchFamily="34" charset="0"/>
              </a:rPr>
              <a:t> Trial of ACE Inhibitors. </a:t>
            </a:r>
            <a:r>
              <a:rPr lang="de-DE" sz="1200" dirty="0" err="1">
                <a:solidFill>
                  <a:srgbClr val="00799B"/>
                </a:solidFill>
                <a:latin typeface="Calibri" panose="020F0502020204030204" pitchFamily="34" charset="0"/>
              </a:rPr>
              <a:t>Clin</a:t>
            </a:r>
            <a:r>
              <a:rPr lang="de-DE" sz="1200" dirty="0">
                <a:solidFill>
                  <a:srgbClr val="00799B"/>
                </a:solidFill>
                <a:latin typeface="Calibri" panose="020F0502020204030204" pitchFamily="34" charset="0"/>
              </a:rPr>
              <a:t> J Am </a:t>
            </a:r>
            <a:r>
              <a:rPr lang="de-DE" sz="1200" dirty="0" err="1">
                <a:solidFill>
                  <a:srgbClr val="00799B"/>
                </a:solidFill>
                <a:latin typeface="Calibri" panose="020F0502020204030204" pitchFamily="34" charset="0"/>
              </a:rPr>
              <a:t>Soc</a:t>
            </a:r>
            <a:r>
              <a:rPr lang="de-DE" sz="1200" dirty="0">
                <a:solidFill>
                  <a:srgbClr val="00799B"/>
                </a:solidFill>
                <a:latin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00799B"/>
                </a:solidFill>
                <a:latin typeface="Calibri" panose="020F0502020204030204" pitchFamily="34" charset="0"/>
              </a:rPr>
              <a:t>Nephrol</a:t>
            </a:r>
            <a:r>
              <a:rPr lang="de-DE" sz="1200" dirty="0">
                <a:solidFill>
                  <a:srgbClr val="00799B"/>
                </a:solidFill>
                <a:latin typeface="Calibri" panose="020F0502020204030204" pitchFamily="34" charset="0"/>
              </a:rPr>
              <a:t>. 2022;17(8):1139-49.</a:t>
            </a:r>
          </a:p>
        </p:txBody>
      </p:sp>
    </p:spTree>
    <p:extLst>
      <p:ext uri="{BB962C8B-B14F-4D97-AF65-F5344CB8AC3E}">
        <p14:creationId xmlns:p14="http://schemas.microsoft.com/office/powerpoint/2010/main" val="45125465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393908E-CBF4-BE49-882B-FC940AC6B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17" y="1916833"/>
            <a:ext cx="3893449" cy="322044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9583027-BAC8-4466-9B50-758925BF4644}"/>
              </a:ext>
            </a:extLst>
          </p:cNvPr>
          <p:cNvSpPr txBox="1"/>
          <p:nvPr/>
        </p:nvSpPr>
        <p:spPr>
          <a:xfrm>
            <a:off x="2968148" y="5617765"/>
            <a:ext cx="3893449" cy="5790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r">
              <a:defRPr sz="1200">
                <a:solidFill>
                  <a:srgbClr val="00799B"/>
                </a:solidFill>
                <a:latin typeface="Segoe UI" panose="020B0502040204020203" pitchFamily="34" charset="0"/>
              </a:defRPr>
            </a:lvl1pPr>
          </a:lstStyle>
          <a:p>
            <a:r>
              <a:rPr lang="de-DE" sz="900" dirty="0"/>
              <a:t>S. ZIESCHANG</a:t>
            </a:r>
          </a:p>
          <a:p>
            <a:r>
              <a:rPr lang="de-DE" sz="900" dirty="0"/>
              <a:t>https://www.akdae.de/Arzneimitteltherapie/AVP/vorab/Hyperkaliaemie.pdf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6A3A0E-7AB2-4498-8ADB-DD16F4DEE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cs typeface="Times New Roman" pitchFamily="18" charset="0"/>
              </a:rPr>
              <a:t>Praxisalltag … andere Möglichkeiten Hyperkaliämie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2C2B2A6-1E2C-43F5-A9CA-2B7EC519CFA7}"/>
              </a:ext>
            </a:extLst>
          </p:cNvPr>
          <p:cNvSpPr/>
          <p:nvPr/>
        </p:nvSpPr>
        <p:spPr bwMode="auto">
          <a:xfrm>
            <a:off x="1043608" y="1843962"/>
            <a:ext cx="25922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r>
              <a:rPr lang="de-DE" b="1" dirty="0">
                <a:latin typeface="Arial" panose="020B0604020202020204" pitchFamily="34" charset="0"/>
              </a:rPr>
              <a:t>Knochenschmerz</a:t>
            </a:r>
          </a:p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r>
              <a:rPr lang="de-DE" b="1" dirty="0">
                <a:sym typeface="Wingdings" panose="05000000000000000000" pitchFamily="2" charset="2"/>
              </a:rPr>
              <a:t> </a:t>
            </a:r>
            <a:r>
              <a:rPr lang="de-DE" b="1" dirty="0">
                <a:solidFill>
                  <a:srgbClr val="FF0000"/>
                </a:solidFill>
                <a:sym typeface="Wingdings" panose="05000000000000000000" pitchFamily="2" charset="2"/>
              </a:rPr>
              <a:t>Ibuprofen</a:t>
            </a:r>
            <a:endParaRPr lang="de-DE" b="1" dirty="0">
              <a:solidFill>
                <a:srgbClr val="FF0000"/>
              </a:solidFill>
            </a:endParaRPr>
          </a:p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endParaRPr lang="de-DE" b="1" dirty="0">
              <a:latin typeface="Arial" panose="020B0604020202020204" pitchFamily="34" charset="0"/>
            </a:endParaRPr>
          </a:p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r>
              <a:rPr lang="de-DE" b="1" dirty="0">
                <a:latin typeface="Arial" panose="020B0604020202020204" pitchFamily="34" charset="0"/>
              </a:rPr>
              <a:t>V.a. Harnwegsinfekt</a:t>
            </a:r>
          </a:p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b="1" dirty="0" err="1">
                <a:solidFill>
                  <a:srgbClr val="FF0000"/>
                </a:solidFill>
              </a:rPr>
              <a:t>Sulfamethoxazol</a:t>
            </a:r>
            <a:r>
              <a:rPr lang="de-DE" b="1" dirty="0">
                <a:solidFill>
                  <a:srgbClr val="FF0000"/>
                </a:solidFill>
              </a:rPr>
              <a:t>/ </a:t>
            </a:r>
            <a:r>
              <a:rPr lang="de-DE" b="1" dirty="0" err="1">
                <a:solidFill>
                  <a:srgbClr val="FF0000"/>
                </a:solidFill>
              </a:rPr>
              <a:t>Trimethoprim</a:t>
            </a:r>
            <a:endParaRPr lang="de-DE" b="1" dirty="0">
              <a:solidFill>
                <a:srgbClr val="FF0000"/>
              </a:solidFill>
            </a:endParaRPr>
          </a:p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endParaRPr lang="de-DE" b="1" dirty="0"/>
          </a:p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r>
              <a:rPr lang="de-DE" b="1" dirty="0"/>
              <a:t>Zucker entgleist </a:t>
            </a:r>
          </a:p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</a:rPr>
              <a:t>Durchfall</a:t>
            </a:r>
          </a:p>
          <a:p>
            <a:pPr marL="257175" indent="-257175">
              <a:buFontTx/>
              <a:buAutoNum type="arabicPeriod"/>
            </a:pPr>
            <a:endParaRPr lang="de-DE" b="1" dirty="0">
              <a:latin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928E980-008E-4776-97D8-24EF1C209BA6}"/>
              </a:ext>
            </a:extLst>
          </p:cNvPr>
          <p:cNvSpPr/>
          <p:nvPr/>
        </p:nvSpPr>
        <p:spPr bwMode="auto">
          <a:xfrm>
            <a:off x="4085946" y="3050958"/>
            <a:ext cx="918102" cy="10801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endParaRPr lang="de-DE" dirty="0">
              <a:ln w="38100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31B61E0-AF03-4719-BEC7-228C65C8F9E0}"/>
              </a:ext>
            </a:extLst>
          </p:cNvPr>
          <p:cNvSpPr/>
          <p:nvPr/>
        </p:nvSpPr>
        <p:spPr bwMode="auto">
          <a:xfrm>
            <a:off x="4085946" y="4077072"/>
            <a:ext cx="1458162" cy="10801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endParaRPr lang="de-DE" dirty="0">
              <a:ln w="38100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DD6484D-0E5E-493A-833A-B8EA96CC39B6}"/>
              </a:ext>
            </a:extLst>
          </p:cNvPr>
          <p:cNvSpPr/>
          <p:nvPr/>
        </p:nvSpPr>
        <p:spPr bwMode="auto">
          <a:xfrm>
            <a:off x="4085946" y="2132856"/>
            <a:ext cx="702078" cy="10801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endParaRPr lang="de-DE" dirty="0">
              <a:ln w="38100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9DDEF03-F414-4FCF-887D-620B9A468CA8}"/>
              </a:ext>
            </a:extLst>
          </p:cNvPr>
          <p:cNvSpPr/>
          <p:nvPr/>
        </p:nvSpPr>
        <p:spPr bwMode="auto">
          <a:xfrm>
            <a:off x="4085946" y="3374994"/>
            <a:ext cx="1458162" cy="10801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endParaRPr lang="de-DE" dirty="0">
              <a:ln w="38100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FCEDA5A-30F1-4047-BE73-8CA6CBB48840}"/>
              </a:ext>
            </a:extLst>
          </p:cNvPr>
          <p:cNvSpPr/>
          <p:nvPr/>
        </p:nvSpPr>
        <p:spPr bwMode="auto">
          <a:xfrm>
            <a:off x="4085946" y="4293096"/>
            <a:ext cx="1458162" cy="10801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</a:pPr>
            <a:endParaRPr lang="de-DE" dirty="0">
              <a:ln w="38100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70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69838"/>
            <a:ext cx="8209128" cy="7369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b"/>
          <a:lstStyle/>
          <a:p>
            <a:pPr algn="ctr" defTabSz="685800"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</a:rPr>
              <a:t>Prevalence and risk factors of gout in a large cohort of patients </a:t>
            </a:r>
          </a:p>
          <a:p>
            <a:pPr algn="ctr" defTabSz="685800"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</a:rPr>
              <a:t>with CKD: the GCKD study (n=5,217)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707904" y="6347095"/>
            <a:ext cx="3920317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JING et al. </a:t>
            </a:r>
          </a:p>
          <a:p>
            <a:pPr algn="r"/>
            <a:r>
              <a:rPr 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NDT 30(4):613-21, 2015 </a:t>
            </a:r>
            <a:endParaRPr lang="en-US" sz="1200" i="1" dirty="0">
              <a:solidFill>
                <a:srgbClr val="00799B"/>
              </a:solidFill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9500" t="9778" r="26000" b="6667"/>
          <a:stretch>
            <a:fillRect/>
          </a:stretch>
        </p:blipFill>
        <p:spPr bwMode="auto">
          <a:xfrm>
            <a:off x="122299" y="1765712"/>
            <a:ext cx="5634683" cy="41058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://www.gs-elbingerode.bildung-lsa.de/titanic11.jpg"/>
          <p:cNvPicPr>
            <a:picLocks noChangeAspect="1" noChangeArrowheads="1"/>
          </p:cNvPicPr>
          <p:nvPr/>
        </p:nvPicPr>
        <p:blipFill>
          <a:blip r:embed="rId4" cstate="print"/>
          <a:srcRect l="13199" r="23714"/>
          <a:stretch>
            <a:fillRect/>
          </a:stretch>
        </p:blipFill>
        <p:spPr bwMode="auto">
          <a:xfrm rot="10800000">
            <a:off x="5915025" y="3209899"/>
            <a:ext cx="2214563" cy="19907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6835137" y="4286908"/>
            <a:ext cx="1010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GOUT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292369" y="3443946"/>
            <a:ext cx="20917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Hyperurecemia</a:t>
            </a:r>
            <a:endParaRPr lang="en-US" sz="21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984014-F2F6-DACB-C25A-59448DFA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Harnsäure</a:t>
            </a:r>
          </a:p>
        </p:txBody>
      </p:sp>
    </p:spTree>
    <p:extLst>
      <p:ext uri="{BB962C8B-B14F-4D97-AF65-F5344CB8AC3E}">
        <p14:creationId xmlns:p14="http://schemas.microsoft.com/office/powerpoint/2010/main" val="2286068386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C920848-84AE-3A44-B358-ACC86C94E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1149"/>
            <a:ext cx="9144000" cy="501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B934D2E-AD62-7D80-D141-302777509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Harnsäure</a:t>
            </a:r>
          </a:p>
        </p:txBody>
      </p:sp>
    </p:spTree>
    <p:extLst>
      <p:ext uri="{BB962C8B-B14F-4D97-AF65-F5344CB8AC3E}">
        <p14:creationId xmlns:p14="http://schemas.microsoft.com/office/powerpoint/2010/main" val="1203331711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atze, Handschuhe enthält.&#10;&#10;Automatisch generierte Beschreibung">
            <a:extLst>
              <a:ext uri="{FF2B5EF4-FFF2-40B4-BE49-F238E27FC236}">
                <a16:creationId xmlns:a16="http://schemas.microsoft.com/office/drawing/2014/main" id="{BA629588-4825-EFB4-58A1-1492BACD6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916832"/>
            <a:ext cx="5292590" cy="3528392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7595BDC-F695-0524-A8CB-4AF0D57BB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COPAGO </a:t>
            </a:r>
            <a:r>
              <a:rPr lang="de-DE" dirty="0">
                <a:sym typeface="Wingdings" panose="05000000000000000000" pitchFamily="2" charset="2"/>
              </a:rPr>
              <a:t> Gicht Studie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EF0007-3B28-9149-9F19-1F611C159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923570"/>
            <a:ext cx="3210964" cy="35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66542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Nierenkranke haben ein hohes Schlaganfallrisiko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t="5955" r="30128" b="7436"/>
          <a:stretch/>
        </p:blipFill>
        <p:spPr>
          <a:xfrm>
            <a:off x="734342" y="1179316"/>
            <a:ext cx="7495258" cy="5226052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 bwMode="auto">
          <a:xfrm flipV="1">
            <a:off x="2011680" y="2823210"/>
            <a:ext cx="929640" cy="2000250"/>
          </a:xfrm>
          <a:prstGeom prst="straightConnector1">
            <a:avLst/>
          </a:prstGeom>
          <a:solidFill>
            <a:srgbClr val="FDF0C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Gerade Verbindung mit Pfeil 7"/>
          <p:cNvCxnSpPr/>
          <p:nvPr/>
        </p:nvCxnSpPr>
        <p:spPr bwMode="auto">
          <a:xfrm flipV="1">
            <a:off x="4166235" y="4253865"/>
            <a:ext cx="802005" cy="721995"/>
          </a:xfrm>
          <a:prstGeom prst="straightConnector1">
            <a:avLst/>
          </a:prstGeom>
          <a:solidFill>
            <a:srgbClr val="FDF0C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Gerade Verbindung mit Pfeil 8"/>
          <p:cNvCxnSpPr/>
          <p:nvPr/>
        </p:nvCxnSpPr>
        <p:spPr bwMode="auto">
          <a:xfrm flipV="1">
            <a:off x="6193155" y="4354830"/>
            <a:ext cx="984885" cy="622935"/>
          </a:xfrm>
          <a:prstGeom prst="straightConnector1">
            <a:avLst/>
          </a:prstGeom>
          <a:solidFill>
            <a:srgbClr val="FDF0C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62858075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GFR und Blutungsereignisse </a:t>
            </a:r>
            <a:br>
              <a:rPr lang="de-DE" b="1" dirty="0"/>
            </a:br>
            <a:r>
              <a:rPr lang="de-DE" b="1" dirty="0"/>
              <a:t>nach Start Antikoagulation bei Vorhofflimmern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678" t="21035" r="30814" b="19129"/>
          <a:stretch/>
        </p:blipFill>
        <p:spPr>
          <a:xfrm>
            <a:off x="304799" y="1405890"/>
            <a:ext cx="8491615" cy="417195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263140" y="5832218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30000"/>
              </a:spcBef>
              <a:defRPr/>
            </a:pPr>
            <a:r>
              <a:rPr lang="de-DE" sz="1200" dirty="0">
                <a:solidFill>
                  <a:schemeClr val="tx2"/>
                </a:solidFill>
              </a:rPr>
              <a:t>J</a:t>
            </a:r>
            <a:r>
              <a:rPr lang="en-US" sz="1200" dirty="0">
                <a:solidFill>
                  <a:schemeClr val="tx2"/>
                </a:solidFill>
                <a:latin typeface="Arial" charset="0"/>
                <a:ea typeface="ＭＳ Ｐゴシック" pitchFamily="28" charset="-128"/>
              </a:rPr>
              <a:t>un, M., et al.: </a:t>
            </a:r>
            <a:r>
              <a:rPr lang="en-US" sz="1200" b="1" dirty="0">
                <a:solidFill>
                  <a:schemeClr val="tx2"/>
                </a:solidFill>
                <a:latin typeface="Arial" charset="0"/>
                <a:ea typeface="ＭＳ Ｐゴシック" pitchFamily="28" charset="-128"/>
              </a:rPr>
              <a:t>The association between kidney function and major bleeding in older adults with atrial fibrillation starting warfarin treatment: population based observational study. </a:t>
            </a:r>
            <a:r>
              <a:rPr lang="en-US" sz="1200" dirty="0">
                <a:solidFill>
                  <a:schemeClr val="tx2"/>
                </a:solidFill>
                <a:latin typeface="Arial" charset="0"/>
                <a:ea typeface="ＭＳ Ｐゴシック" pitchFamily="28" charset="-128"/>
              </a:rPr>
              <a:t>BMJ, 2015. </a:t>
            </a:r>
            <a:r>
              <a:rPr lang="en-US" sz="1200" b="1" dirty="0">
                <a:solidFill>
                  <a:schemeClr val="tx2"/>
                </a:solidFill>
                <a:latin typeface="Arial" charset="0"/>
                <a:ea typeface="ＭＳ Ｐゴシック" pitchFamily="28" charset="-128"/>
              </a:rPr>
              <a:t>350</a:t>
            </a:r>
            <a:r>
              <a:rPr lang="en-US" sz="1200" dirty="0">
                <a:solidFill>
                  <a:schemeClr val="tx2"/>
                </a:solidFill>
                <a:latin typeface="Arial" charset="0"/>
                <a:ea typeface="ＭＳ Ｐゴシック" pitchFamily="28" charset="-128"/>
              </a:rPr>
              <a:t>: p. h246.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182880" y="3268980"/>
            <a:ext cx="8298180" cy="480060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209550" y="4804410"/>
            <a:ext cx="8298180" cy="480060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883" y="1384699"/>
            <a:ext cx="6244590" cy="415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0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Nierenfunktionseinbuße </a:t>
            </a:r>
            <a:br>
              <a:rPr lang="de-DE" b="1" dirty="0"/>
            </a:br>
            <a:r>
              <a:rPr lang="de-DE" b="1" dirty="0"/>
              <a:t>Risiko korreliert mit der INR - Kontrolle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2693" t="15288" r="30866" b="13588"/>
          <a:stretch/>
        </p:blipFill>
        <p:spPr>
          <a:xfrm>
            <a:off x="628650" y="1449271"/>
            <a:ext cx="7520940" cy="452861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088675" y="6397423"/>
            <a:ext cx="6533346" cy="48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tx2"/>
                </a:solidFill>
                <a:latin typeface="Segoe UI" panose="020B0502040204020203" pitchFamily="34" charset="0"/>
              </a:rPr>
              <a:t>Böhm</a:t>
            </a:r>
            <a:r>
              <a:rPr lang="en-US" sz="1200" dirty="0">
                <a:solidFill>
                  <a:schemeClr val="tx2"/>
                </a:solidFill>
                <a:latin typeface="Segoe UI" panose="020B0502040204020203" pitchFamily="34" charset="0"/>
              </a:rPr>
              <a:t>, M., et al.: </a:t>
            </a:r>
            <a:r>
              <a:rPr lang="en-US" sz="1200" b="1" dirty="0">
                <a:solidFill>
                  <a:schemeClr val="tx2"/>
                </a:solidFill>
                <a:latin typeface="Segoe UI" panose="020B0502040204020203" pitchFamily="34" charset="0"/>
              </a:rPr>
              <a:t>Changes in Renal Function in Patients With Atrial Fibrillation: An Analysis From the RE-LY Trial. </a:t>
            </a:r>
            <a:r>
              <a:rPr lang="en-US" sz="1200" dirty="0">
                <a:solidFill>
                  <a:schemeClr val="tx2"/>
                </a:solidFill>
                <a:latin typeface="Segoe UI" panose="020B0502040204020203" pitchFamily="34" charset="0"/>
              </a:rPr>
              <a:t>J Am Coll </a:t>
            </a:r>
            <a:r>
              <a:rPr lang="en-US" sz="1200" dirty="0" err="1">
                <a:solidFill>
                  <a:schemeClr val="tx2"/>
                </a:solidFill>
                <a:latin typeface="Segoe UI" panose="020B0502040204020203" pitchFamily="34" charset="0"/>
              </a:rPr>
              <a:t>Cardiol</a:t>
            </a:r>
            <a:r>
              <a:rPr lang="en-US" sz="1200" dirty="0">
                <a:solidFill>
                  <a:schemeClr val="tx2"/>
                </a:solidFill>
                <a:latin typeface="Segoe UI" panose="020B0502040204020203" pitchFamily="34" charset="0"/>
              </a:rPr>
              <a:t>, 2015. </a:t>
            </a:r>
            <a:r>
              <a:rPr lang="en-US" sz="1200" b="1" dirty="0">
                <a:solidFill>
                  <a:schemeClr val="tx2"/>
                </a:solidFill>
                <a:latin typeface="Segoe UI" panose="020B0502040204020203" pitchFamily="34" charset="0"/>
              </a:rPr>
              <a:t>65</a:t>
            </a:r>
            <a:r>
              <a:rPr lang="en-US" sz="1200" dirty="0">
                <a:solidFill>
                  <a:schemeClr val="tx2"/>
                </a:solidFill>
                <a:latin typeface="Segoe UI" panose="020B0502040204020203" pitchFamily="34" charset="0"/>
              </a:rPr>
              <a:t>(23): p. 2481-93.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31671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9750" y="188913"/>
            <a:ext cx="7920038" cy="649287"/>
          </a:xfrm>
        </p:spPr>
        <p:txBody>
          <a:bodyPr/>
          <a:lstStyle/>
          <a:p>
            <a:r>
              <a:rPr lang="de-DE" altLang="de-DE" sz="2800" dirty="0"/>
              <a:t>Frage</a:t>
            </a:r>
          </a:p>
        </p:txBody>
      </p:sp>
      <p:graphicFrame>
        <p:nvGraphicFramePr>
          <p:cNvPr id="46083" name="Group 3"/>
          <p:cNvGraphicFramePr>
            <a:graphicFrameLocks noGrp="1"/>
          </p:cNvGraphicFramePr>
          <p:nvPr>
            <p:ph sz="quarter" idx="1"/>
          </p:nvPr>
        </p:nvGraphicFramePr>
        <p:xfrm>
          <a:off x="0" y="2325688"/>
          <a:ext cx="9144000" cy="742950"/>
        </p:xfrm>
        <a:graphic>
          <a:graphicData uri="http://schemas.openxmlformats.org/drawingml/2006/table">
            <a:tbl>
              <a:tblPr/>
              <a:tblGrid>
                <a:gridCol w="558800">
                  <a:extLst>
                    <a:ext uri="{9D8B030D-6E8A-4147-A177-3AD203B41FA5}">
                      <a16:colId xmlns:a16="http://schemas.microsoft.com/office/drawing/2014/main" val="57745063"/>
                    </a:ext>
                  </a:extLst>
                </a:gridCol>
                <a:gridCol w="8585200">
                  <a:extLst>
                    <a:ext uri="{9D8B030D-6E8A-4147-A177-3AD203B41FA5}">
                      <a16:colId xmlns:a16="http://schemas.microsoft.com/office/drawing/2014/main" val="3707825183"/>
                    </a:ext>
                  </a:extLst>
                </a:gridCol>
              </a:tblGrid>
              <a:tr h="742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Fondaparinux</a:t>
                      </a:r>
                      <a:endParaRPr lang="de-DE" sz="2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01181"/>
                  </a:ext>
                </a:extLst>
              </a:tr>
            </a:tbl>
          </a:graphicData>
        </a:graphic>
      </p:graphicFrame>
      <p:graphicFrame>
        <p:nvGraphicFramePr>
          <p:cNvPr id="46091" name="Group 11"/>
          <p:cNvGraphicFramePr>
            <a:graphicFrameLocks noGrp="1"/>
          </p:cNvGraphicFramePr>
          <p:nvPr>
            <p:ph sz="quarter" idx="2"/>
          </p:nvPr>
        </p:nvGraphicFramePr>
        <p:xfrm>
          <a:off x="0" y="3068638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3465703955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4099770447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20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Danaparoid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1178"/>
                  </a:ext>
                </a:extLst>
              </a:tr>
            </a:tbl>
          </a:graphicData>
        </a:graphic>
      </p:graphicFrame>
      <p:graphicFrame>
        <p:nvGraphicFramePr>
          <p:cNvPr id="46099" name="Group 19"/>
          <p:cNvGraphicFramePr>
            <a:graphicFrameLocks noGrp="1"/>
          </p:cNvGraphicFramePr>
          <p:nvPr>
            <p:ph sz="quarter" idx="3"/>
          </p:nvPr>
        </p:nvGraphicFramePr>
        <p:xfrm>
          <a:off x="0" y="3749675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4146681190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1655645105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19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Apixaban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14856"/>
                  </a:ext>
                </a:extLst>
              </a:tr>
            </a:tbl>
          </a:graphicData>
        </a:graphic>
      </p:graphicFrame>
      <p:graphicFrame>
        <p:nvGraphicFramePr>
          <p:cNvPr id="46107" name="Group 27"/>
          <p:cNvGraphicFramePr>
            <a:graphicFrameLocks noGrp="1"/>
          </p:cNvGraphicFramePr>
          <p:nvPr>
            <p:ph sz="quarter" idx="4"/>
          </p:nvPr>
        </p:nvGraphicFramePr>
        <p:xfrm>
          <a:off x="0" y="4437063"/>
          <a:ext cx="9180513" cy="673100"/>
        </p:xfrm>
        <a:graphic>
          <a:graphicData uri="http://schemas.openxmlformats.org/drawingml/2006/table">
            <a:tbl>
              <a:tblPr/>
              <a:tblGrid>
                <a:gridCol w="557213">
                  <a:extLst>
                    <a:ext uri="{9D8B030D-6E8A-4147-A177-3AD203B41FA5}">
                      <a16:colId xmlns:a16="http://schemas.microsoft.com/office/drawing/2014/main" val="3411641881"/>
                    </a:ext>
                  </a:extLst>
                </a:gridCol>
                <a:gridCol w="8623300">
                  <a:extLst>
                    <a:ext uri="{9D8B030D-6E8A-4147-A177-3AD203B41FA5}">
                      <a16:colId xmlns:a16="http://schemas.microsoft.com/office/drawing/2014/main" val="1979585652"/>
                    </a:ext>
                  </a:extLst>
                </a:gridCol>
              </a:tblGrid>
              <a:tr h="673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20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Edoxaban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48928"/>
                  </a:ext>
                </a:extLst>
              </a:tr>
            </a:tbl>
          </a:graphicData>
        </a:graphic>
      </p:graphicFrame>
      <p:graphicFrame>
        <p:nvGraphicFramePr>
          <p:cNvPr id="46115" name="Group 35"/>
          <p:cNvGraphicFramePr>
            <a:graphicFrameLocks noGrp="1"/>
          </p:cNvGraphicFramePr>
          <p:nvPr/>
        </p:nvGraphicFramePr>
        <p:xfrm>
          <a:off x="0" y="5110163"/>
          <a:ext cx="9180513" cy="623888"/>
        </p:xfrm>
        <a:graphic>
          <a:graphicData uri="http://schemas.openxmlformats.org/drawingml/2006/table">
            <a:tbl>
              <a:tblPr/>
              <a:tblGrid>
                <a:gridCol w="550863">
                  <a:extLst>
                    <a:ext uri="{9D8B030D-6E8A-4147-A177-3AD203B41FA5}">
                      <a16:colId xmlns:a16="http://schemas.microsoft.com/office/drawing/2014/main" val="3470411589"/>
                    </a:ext>
                  </a:extLst>
                </a:gridCol>
                <a:gridCol w="8629650">
                  <a:extLst>
                    <a:ext uri="{9D8B030D-6E8A-4147-A177-3AD203B41FA5}">
                      <a16:colId xmlns:a16="http://schemas.microsoft.com/office/drawing/2014/main" val="4271978402"/>
                    </a:ext>
                  </a:extLst>
                </a:gridCol>
              </a:tblGrid>
              <a:tr h="623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66E4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Dabigatran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984136"/>
                  </a:ext>
                </a:extLst>
              </a:tr>
            </a:tbl>
          </a:graphicData>
        </a:graphic>
      </p:graphicFrame>
      <p:graphicFrame>
        <p:nvGraphicFramePr>
          <p:cNvPr id="46123" name="Group 43"/>
          <p:cNvGraphicFramePr>
            <a:graphicFrameLocks noGrp="1"/>
          </p:cNvGraphicFramePr>
          <p:nvPr/>
        </p:nvGraphicFramePr>
        <p:xfrm>
          <a:off x="-1" y="908050"/>
          <a:ext cx="9144001" cy="1416050"/>
        </p:xfrm>
        <a:graphic>
          <a:graphicData uri="http://schemas.openxmlformats.org/drawingml/2006/table">
            <a:tbl>
              <a:tblPr/>
              <a:tblGrid>
                <a:gridCol w="9144001">
                  <a:extLst>
                    <a:ext uri="{9D8B030D-6E8A-4147-A177-3AD203B41FA5}">
                      <a16:colId xmlns:a16="http://schemas.microsoft.com/office/drawing/2014/main" val="2921720045"/>
                    </a:ext>
                  </a:extLst>
                </a:gridCol>
              </a:tblGrid>
              <a:tr h="1416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Welches </a:t>
                      </a:r>
                      <a:r>
                        <a:rPr lang="de-DE" sz="2000" b="1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Antikoagulans</a:t>
                      </a:r>
                      <a:r>
                        <a:rPr lang="de-DE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ist, unter Berücksichtigung von dessen renaler Elimination und einer Dosisreduktion, für die Behandlung eines Patienten mit CKD 3 am besten geeignet?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93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344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9750" y="188913"/>
            <a:ext cx="7920038" cy="649287"/>
          </a:xfrm>
        </p:spPr>
        <p:txBody>
          <a:bodyPr/>
          <a:lstStyle/>
          <a:p>
            <a:r>
              <a:rPr lang="de-DE" altLang="de-DE" sz="2800" dirty="0"/>
              <a:t>Frage</a:t>
            </a:r>
          </a:p>
        </p:txBody>
      </p:sp>
      <p:graphicFrame>
        <p:nvGraphicFramePr>
          <p:cNvPr id="46083" name="Group 3"/>
          <p:cNvGraphicFramePr>
            <a:graphicFrameLocks noGrp="1"/>
          </p:cNvGraphicFramePr>
          <p:nvPr>
            <p:ph sz="quarter" idx="1"/>
          </p:nvPr>
        </p:nvGraphicFramePr>
        <p:xfrm>
          <a:off x="0" y="2325688"/>
          <a:ext cx="9144000" cy="742950"/>
        </p:xfrm>
        <a:graphic>
          <a:graphicData uri="http://schemas.openxmlformats.org/drawingml/2006/table">
            <a:tbl>
              <a:tblPr/>
              <a:tblGrid>
                <a:gridCol w="558800">
                  <a:extLst>
                    <a:ext uri="{9D8B030D-6E8A-4147-A177-3AD203B41FA5}">
                      <a16:colId xmlns:a16="http://schemas.microsoft.com/office/drawing/2014/main" val="57745063"/>
                    </a:ext>
                  </a:extLst>
                </a:gridCol>
                <a:gridCol w="8585200">
                  <a:extLst>
                    <a:ext uri="{9D8B030D-6E8A-4147-A177-3AD203B41FA5}">
                      <a16:colId xmlns:a16="http://schemas.microsoft.com/office/drawing/2014/main" val="3707825183"/>
                    </a:ext>
                  </a:extLst>
                </a:gridCol>
              </a:tblGrid>
              <a:tr h="742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20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Edoxaban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01181"/>
                  </a:ext>
                </a:extLst>
              </a:tr>
            </a:tbl>
          </a:graphicData>
        </a:graphic>
      </p:graphicFrame>
      <p:graphicFrame>
        <p:nvGraphicFramePr>
          <p:cNvPr id="46091" name="Group 11"/>
          <p:cNvGraphicFramePr>
            <a:graphicFrameLocks noGrp="1"/>
          </p:cNvGraphicFramePr>
          <p:nvPr>
            <p:ph sz="quarter" idx="2"/>
          </p:nvPr>
        </p:nvGraphicFramePr>
        <p:xfrm>
          <a:off x="0" y="3068638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3465703955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4099770447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Rivaroxaban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1178"/>
                  </a:ext>
                </a:extLst>
              </a:tr>
            </a:tbl>
          </a:graphicData>
        </a:graphic>
      </p:graphicFrame>
      <p:graphicFrame>
        <p:nvGraphicFramePr>
          <p:cNvPr id="46099" name="Group 19"/>
          <p:cNvGraphicFramePr>
            <a:graphicFrameLocks noGrp="1"/>
          </p:cNvGraphicFramePr>
          <p:nvPr>
            <p:ph sz="quarter" idx="3"/>
          </p:nvPr>
        </p:nvGraphicFramePr>
        <p:xfrm>
          <a:off x="0" y="3749675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4146681190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1655645105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19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Dabigatran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14856"/>
                  </a:ext>
                </a:extLst>
              </a:tr>
            </a:tbl>
          </a:graphicData>
        </a:graphic>
      </p:graphicFrame>
      <p:graphicFrame>
        <p:nvGraphicFramePr>
          <p:cNvPr id="46107" name="Group 27"/>
          <p:cNvGraphicFramePr>
            <a:graphicFrameLocks noGrp="1"/>
          </p:cNvGraphicFramePr>
          <p:nvPr>
            <p:ph sz="quarter" idx="4"/>
          </p:nvPr>
        </p:nvGraphicFramePr>
        <p:xfrm>
          <a:off x="0" y="4437063"/>
          <a:ext cx="9180513" cy="673100"/>
        </p:xfrm>
        <a:graphic>
          <a:graphicData uri="http://schemas.openxmlformats.org/drawingml/2006/table">
            <a:tbl>
              <a:tblPr/>
              <a:tblGrid>
                <a:gridCol w="557213">
                  <a:extLst>
                    <a:ext uri="{9D8B030D-6E8A-4147-A177-3AD203B41FA5}">
                      <a16:colId xmlns:a16="http://schemas.microsoft.com/office/drawing/2014/main" val="3411641881"/>
                    </a:ext>
                  </a:extLst>
                </a:gridCol>
                <a:gridCol w="8623300">
                  <a:extLst>
                    <a:ext uri="{9D8B030D-6E8A-4147-A177-3AD203B41FA5}">
                      <a16:colId xmlns:a16="http://schemas.microsoft.com/office/drawing/2014/main" val="1979585652"/>
                    </a:ext>
                  </a:extLst>
                </a:gridCol>
              </a:tblGrid>
              <a:tr h="673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Argatroban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48928"/>
                  </a:ext>
                </a:extLst>
              </a:tr>
            </a:tbl>
          </a:graphicData>
        </a:graphic>
      </p:graphicFrame>
      <p:graphicFrame>
        <p:nvGraphicFramePr>
          <p:cNvPr id="46115" name="Group 35"/>
          <p:cNvGraphicFramePr>
            <a:graphicFrameLocks noGrp="1"/>
          </p:cNvGraphicFramePr>
          <p:nvPr/>
        </p:nvGraphicFramePr>
        <p:xfrm>
          <a:off x="0" y="5110163"/>
          <a:ext cx="9180513" cy="623888"/>
        </p:xfrm>
        <a:graphic>
          <a:graphicData uri="http://schemas.openxmlformats.org/drawingml/2006/table">
            <a:tbl>
              <a:tblPr/>
              <a:tblGrid>
                <a:gridCol w="550863">
                  <a:extLst>
                    <a:ext uri="{9D8B030D-6E8A-4147-A177-3AD203B41FA5}">
                      <a16:colId xmlns:a16="http://schemas.microsoft.com/office/drawing/2014/main" val="3470411589"/>
                    </a:ext>
                  </a:extLst>
                </a:gridCol>
                <a:gridCol w="8629650">
                  <a:extLst>
                    <a:ext uri="{9D8B030D-6E8A-4147-A177-3AD203B41FA5}">
                      <a16:colId xmlns:a16="http://schemas.microsoft.com/office/drawing/2014/main" val="4271978402"/>
                    </a:ext>
                  </a:extLst>
                </a:gridCol>
              </a:tblGrid>
              <a:tr h="623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66E4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Apixaban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984136"/>
                  </a:ext>
                </a:extLst>
              </a:tr>
            </a:tbl>
          </a:graphicData>
        </a:graphic>
      </p:graphicFrame>
      <p:graphicFrame>
        <p:nvGraphicFramePr>
          <p:cNvPr id="46123" name="Group 43"/>
          <p:cNvGraphicFramePr>
            <a:graphicFrameLocks noGrp="1"/>
          </p:cNvGraphicFramePr>
          <p:nvPr/>
        </p:nvGraphicFramePr>
        <p:xfrm>
          <a:off x="-1" y="908050"/>
          <a:ext cx="9144001" cy="1416050"/>
        </p:xfrm>
        <a:graphic>
          <a:graphicData uri="http://schemas.openxmlformats.org/drawingml/2006/table">
            <a:tbl>
              <a:tblPr/>
              <a:tblGrid>
                <a:gridCol w="9144001">
                  <a:extLst>
                    <a:ext uri="{9D8B030D-6E8A-4147-A177-3AD203B41FA5}">
                      <a16:colId xmlns:a16="http://schemas.microsoft.com/office/drawing/2014/main" val="2921720045"/>
                    </a:ext>
                  </a:extLst>
                </a:gridCol>
              </a:tblGrid>
              <a:tr h="1416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Welches der folgenden </a:t>
                      </a:r>
                      <a:r>
                        <a:rPr lang="de-DE" sz="2000" b="1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Antikoagulanzien</a:t>
                      </a:r>
                      <a:r>
                        <a:rPr lang="de-DE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darf bei einem Patienten mit einer geschätzten </a:t>
                      </a:r>
                      <a:r>
                        <a:rPr lang="de-DE" sz="2000" b="1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glomerulären</a:t>
                      </a:r>
                      <a:r>
                        <a:rPr lang="de-DE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Filtrationsrate (</a:t>
                      </a:r>
                      <a:r>
                        <a:rPr lang="de-DE" sz="2000" b="1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eGFR</a:t>
                      </a:r>
                      <a:r>
                        <a:rPr lang="de-DE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) von 50 ml/min </a:t>
                      </a:r>
                      <a:r>
                        <a:rPr lang="de-DE" sz="2000" b="1" i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nicht</a:t>
                      </a:r>
                      <a:r>
                        <a:rPr lang="de-DE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gegeben werden?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93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2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A0BCE68E-92F2-4446-B19E-358F985432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Aufgaben</a:t>
            </a:r>
            <a:r>
              <a:rPr lang="en-US" altLang="de-DE" dirty="0"/>
              <a:t> der </a:t>
            </a:r>
            <a:r>
              <a:rPr lang="en-US" altLang="de-DE" dirty="0" err="1"/>
              <a:t>Niere</a:t>
            </a:r>
            <a:endParaRPr lang="en-US" altLang="de-DE" dirty="0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5B42B1D5-0FB7-455C-B835-D2BA169AF4C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857375"/>
            <a:ext cx="4038600" cy="5000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sz="1800"/>
              <a:t>Urinausscheidung</a:t>
            </a:r>
          </a:p>
          <a:p>
            <a:pPr>
              <a:lnSpc>
                <a:spcPct val="90000"/>
              </a:lnSpc>
            </a:pPr>
            <a:r>
              <a:rPr lang="de-DE" altLang="de-DE" sz="1800"/>
              <a:t>Entgiftung / Metabolismus</a:t>
            </a:r>
          </a:p>
          <a:p>
            <a:pPr>
              <a:lnSpc>
                <a:spcPct val="90000"/>
              </a:lnSpc>
            </a:pPr>
            <a:r>
              <a:rPr lang="de-DE" altLang="de-DE" sz="1800"/>
              <a:t>Elektrolyte</a:t>
            </a:r>
          </a:p>
          <a:p>
            <a:pPr>
              <a:lnSpc>
                <a:spcPct val="90000"/>
              </a:lnSpc>
            </a:pPr>
            <a:r>
              <a:rPr lang="de-DE" altLang="de-DE" sz="1800"/>
              <a:t>Hormonproduktion</a:t>
            </a:r>
            <a:br>
              <a:rPr lang="de-DE" altLang="de-DE" sz="1800"/>
            </a:br>
            <a:r>
              <a:rPr lang="de-DE" altLang="de-DE" sz="1800"/>
              <a:t>(EPO, Renin, …)</a:t>
            </a:r>
          </a:p>
          <a:p>
            <a:pPr>
              <a:lnSpc>
                <a:spcPct val="90000"/>
              </a:lnSpc>
            </a:pPr>
            <a:r>
              <a:rPr lang="de-DE" altLang="de-DE" sz="1800"/>
              <a:t>Vitamin – D</a:t>
            </a:r>
          </a:p>
          <a:p>
            <a:pPr>
              <a:lnSpc>
                <a:spcPct val="90000"/>
              </a:lnSpc>
            </a:pPr>
            <a:r>
              <a:rPr lang="de-DE" altLang="de-DE" sz="1800"/>
              <a:t>Salz – Wasser - Haushalt</a:t>
            </a:r>
          </a:p>
          <a:p>
            <a:pPr>
              <a:lnSpc>
                <a:spcPct val="90000"/>
              </a:lnSpc>
            </a:pPr>
            <a:r>
              <a:rPr lang="de-DE" altLang="de-DE" sz="1800"/>
              <a:t>Säure – Basen – Haushalt</a:t>
            </a:r>
          </a:p>
        </p:txBody>
      </p:sp>
      <p:sp>
        <p:nvSpPr>
          <p:cNvPr id="113668" name="Rectangle 4">
            <a:extLst>
              <a:ext uri="{FF2B5EF4-FFF2-40B4-BE49-F238E27FC236}">
                <a16:creationId xmlns:a16="http://schemas.microsoft.com/office/drawing/2014/main" id="{7D2D98AB-A0A2-4A7D-B598-7E39E2D42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2249488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3EF1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de-DE" altLang="de-DE" sz="2000">
              <a:solidFill>
                <a:schemeClr val="bg1"/>
              </a:solidFill>
            </a:endParaRPr>
          </a:p>
        </p:txBody>
      </p:sp>
      <p:pic>
        <p:nvPicPr>
          <p:cNvPr id="113669" name="Picture 5">
            <a:extLst>
              <a:ext uri="{FF2B5EF4-FFF2-40B4-BE49-F238E27FC236}">
                <a16:creationId xmlns:a16="http://schemas.microsoft.com/office/drawing/2014/main" id="{5CD2ED99-ADA6-4B75-B919-1488D5645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2447925" cy="35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670" name="Group 6">
            <a:extLst>
              <a:ext uri="{FF2B5EF4-FFF2-40B4-BE49-F238E27FC236}">
                <a16:creationId xmlns:a16="http://schemas.microsoft.com/office/drawing/2014/main" id="{5F977C5C-A9FD-4643-9D9E-E8ED4F44A426}"/>
              </a:ext>
            </a:extLst>
          </p:cNvPr>
          <p:cNvGrpSpPr>
            <a:grpSpLocks/>
          </p:cNvGrpSpPr>
          <p:nvPr/>
        </p:nvGrpSpPr>
        <p:grpSpPr bwMode="auto">
          <a:xfrm>
            <a:off x="5003800" y="2085975"/>
            <a:ext cx="1152525" cy="1655763"/>
            <a:chOff x="3061" y="1344"/>
            <a:chExt cx="1543" cy="1859"/>
          </a:xfrm>
        </p:grpSpPr>
        <p:sp>
          <p:nvSpPr>
            <p:cNvPr id="113671" name="Line 7">
              <a:extLst>
                <a:ext uri="{FF2B5EF4-FFF2-40B4-BE49-F238E27FC236}">
                  <a16:creationId xmlns:a16="http://schemas.microsoft.com/office/drawing/2014/main" id="{369C2F70-2565-48DF-8D23-C385C6F1E5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1434"/>
              <a:ext cx="1543" cy="1633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672" name="Line 8">
              <a:extLst>
                <a:ext uri="{FF2B5EF4-FFF2-40B4-BE49-F238E27FC236}">
                  <a16:creationId xmlns:a16="http://schemas.microsoft.com/office/drawing/2014/main" id="{3E213CFA-9FEB-4BEF-8C0F-228B3F6557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98" y="1344"/>
              <a:ext cx="1406" cy="1859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3674" name="AutoShape 10">
            <a:extLst>
              <a:ext uri="{FF2B5EF4-FFF2-40B4-BE49-F238E27FC236}">
                <a16:creationId xmlns:a16="http://schemas.microsoft.com/office/drawing/2014/main" id="{2C18AA3B-4F70-4BD1-8AF4-2918D1CCC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508500"/>
            <a:ext cx="936625" cy="5762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75" name="Rectangle 11">
            <a:extLst>
              <a:ext uri="{FF2B5EF4-FFF2-40B4-BE49-F238E27FC236}">
                <a16:creationId xmlns:a16="http://schemas.microsoft.com/office/drawing/2014/main" id="{92BE2156-57F7-4631-A2F9-7284FF4B5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5229225"/>
            <a:ext cx="5256212" cy="9858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4000" b="1"/>
              <a:t>Arzneimitteltoxizität</a:t>
            </a:r>
          </a:p>
        </p:txBody>
      </p:sp>
      <p:sp>
        <p:nvSpPr>
          <p:cNvPr id="113676" name="Rectangle 12">
            <a:extLst>
              <a:ext uri="{FF2B5EF4-FFF2-40B4-BE49-F238E27FC236}">
                <a16:creationId xmlns:a16="http://schemas.microsoft.com/office/drawing/2014/main" id="{725138E1-5994-498F-A60A-6A9F5BB02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0"/>
            <a:ext cx="72723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dirty="0" err="1"/>
              <a:t>Niereninsuffizienz</a:t>
            </a:r>
            <a:endParaRPr lang="en-US" altLang="de-DE" dirty="0"/>
          </a:p>
        </p:txBody>
      </p:sp>
      <p:sp>
        <p:nvSpPr>
          <p:cNvPr id="113677" name="Oval 13">
            <a:extLst>
              <a:ext uri="{FF2B5EF4-FFF2-40B4-BE49-F238E27FC236}">
                <a16:creationId xmlns:a16="http://schemas.microsoft.com/office/drawing/2014/main" id="{72EF5063-C980-4A33-8CA6-F5DB4ED3C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7" y="1111804"/>
            <a:ext cx="4537075" cy="3313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5000" b="1" dirty="0"/>
              <a:t>Böses </a:t>
            </a:r>
          </a:p>
          <a:p>
            <a:pPr algn="ctr"/>
            <a:r>
              <a:rPr lang="de-DE" altLang="de-DE" sz="5000" b="1" dirty="0"/>
              <a:t>Medikament</a:t>
            </a:r>
          </a:p>
        </p:txBody>
      </p:sp>
      <p:sp>
        <p:nvSpPr>
          <p:cNvPr id="113678" name="AutoShape 14">
            <a:extLst>
              <a:ext uri="{FF2B5EF4-FFF2-40B4-BE49-F238E27FC236}">
                <a16:creationId xmlns:a16="http://schemas.microsoft.com/office/drawing/2014/main" id="{B880DEA5-C59F-4A08-BE9C-517C72E4F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652963"/>
            <a:ext cx="936625" cy="5762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79" name="Rectangle 15">
            <a:extLst>
              <a:ext uri="{FF2B5EF4-FFF2-40B4-BE49-F238E27FC236}">
                <a16:creationId xmlns:a16="http://schemas.microsoft.com/office/drawing/2014/main" id="{DCC68874-CDD7-4AEA-A405-2E93F28FE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5322888"/>
            <a:ext cx="5256212" cy="9858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4000" b="1"/>
              <a:t>Nephrotoxizität</a:t>
            </a:r>
          </a:p>
        </p:txBody>
      </p:sp>
    </p:spTree>
    <p:extLst>
      <p:ext uri="{BB962C8B-B14F-4D97-AF65-F5344CB8AC3E}">
        <p14:creationId xmlns:p14="http://schemas.microsoft.com/office/powerpoint/2010/main" val="377851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136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11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13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113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2" calcmode="lin" valueType="num">
                                      <p:cBhvr override="childStyle">
                                        <p:cTn id="81" dur="2000" fill="hold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10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  <p:bldP spid="113675" grpId="0" animBg="1"/>
      <p:bldP spid="113676" grpId="0"/>
      <p:bldP spid="113677" grpId="0" animBg="1"/>
      <p:bldP spid="113677" grpId="1" animBg="1"/>
      <p:bldP spid="113679" grpId="0" animBg="1"/>
      <p:bldP spid="113679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9750" y="188913"/>
            <a:ext cx="7920038" cy="649287"/>
          </a:xfrm>
        </p:spPr>
        <p:txBody>
          <a:bodyPr/>
          <a:lstStyle/>
          <a:p>
            <a:r>
              <a:rPr lang="de-DE" altLang="de-DE" sz="2800" dirty="0"/>
              <a:t>Frage</a:t>
            </a:r>
          </a:p>
        </p:txBody>
      </p:sp>
      <p:graphicFrame>
        <p:nvGraphicFramePr>
          <p:cNvPr id="46083" name="Group 3"/>
          <p:cNvGraphicFramePr>
            <a:graphicFrameLocks noGrp="1"/>
          </p:cNvGraphicFramePr>
          <p:nvPr>
            <p:ph sz="quarter" idx="1"/>
          </p:nvPr>
        </p:nvGraphicFramePr>
        <p:xfrm>
          <a:off x="0" y="2325688"/>
          <a:ext cx="9144000" cy="742950"/>
        </p:xfrm>
        <a:graphic>
          <a:graphicData uri="http://schemas.openxmlformats.org/drawingml/2006/table">
            <a:tbl>
              <a:tblPr/>
              <a:tblGrid>
                <a:gridCol w="558800">
                  <a:extLst>
                    <a:ext uri="{9D8B030D-6E8A-4147-A177-3AD203B41FA5}">
                      <a16:colId xmlns:a16="http://schemas.microsoft.com/office/drawing/2014/main" val="57745063"/>
                    </a:ext>
                  </a:extLst>
                </a:gridCol>
                <a:gridCol w="8585200">
                  <a:extLst>
                    <a:ext uri="{9D8B030D-6E8A-4147-A177-3AD203B41FA5}">
                      <a16:colId xmlns:a16="http://schemas.microsoft.com/office/drawing/2014/main" val="3707825183"/>
                    </a:ext>
                  </a:extLst>
                </a:gridCol>
              </a:tblGrid>
              <a:tr h="742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fontAlgn="base"/>
                      <a:r>
                        <a:rPr lang="de-DE" sz="20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aPTT</a:t>
                      </a:r>
                      <a:r>
                        <a:rPr lang="de-DE" sz="2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(aktivierte partielle </a:t>
                      </a:r>
                      <a:r>
                        <a:rPr lang="de-DE" sz="20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Thromboplastinzeit</a:t>
                      </a:r>
                      <a:r>
                        <a:rPr lang="de-DE" sz="2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de-DE" sz="2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01181"/>
                  </a:ext>
                </a:extLst>
              </a:tr>
            </a:tbl>
          </a:graphicData>
        </a:graphic>
      </p:graphicFrame>
      <p:graphicFrame>
        <p:nvGraphicFramePr>
          <p:cNvPr id="46091" name="Group 11"/>
          <p:cNvGraphicFramePr>
            <a:graphicFrameLocks noGrp="1"/>
          </p:cNvGraphicFramePr>
          <p:nvPr>
            <p:ph sz="quarter" idx="2"/>
          </p:nvPr>
        </p:nvGraphicFramePr>
        <p:xfrm>
          <a:off x="0" y="3068638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3465703955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4099770447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Quick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1178"/>
                  </a:ext>
                </a:extLst>
              </a:tr>
            </a:tbl>
          </a:graphicData>
        </a:graphic>
      </p:graphicFrame>
      <p:graphicFrame>
        <p:nvGraphicFramePr>
          <p:cNvPr id="46099" name="Group 19"/>
          <p:cNvGraphicFramePr>
            <a:graphicFrameLocks noGrp="1"/>
          </p:cNvGraphicFramePr>
          <p:nvPr>
            <p:ph sz="quarter" idx="3"/>
          </p:nvPr>
        </p:nvGraphicFramePr>
        <p:xfrm>
          <a:off x="0" y="3749675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4146681190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1655645105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19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INR (International </a:t>
                      </a:r>
                      <a:r>
                        <a:rPr lang="de-DE" sz="20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Normalized</a:t>
                      </a: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Ratio)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14856"/>
                  </a:ext>
                </a:extLst>
              </a:tr>
            </a:tbl>
          </a:graphicData>
        </a:graphic>
      </p:graphicFrame>
      <p:graphicFrame>
        <p:nvGraphicFramePr>
          <p:cNvPr id="46107" name="Group 27"/>
          <p:cNvGraphicFramePr>
            <a:graphicFrameLocks noGrp="1"/>
          </p:cNvGraphicFramePr>
          <p:nvPr>
            <p:ph sz="quarter" idx="4"/>
          </p:nvPr>
        </p:nvGraphicFramePr>
        <p:xfrm>
          <a:off x="0" y="4437063"/>
          <a:ext cx="9180513" cy="673100"/>
        </p:xfrm>
        <a:graphic>
          <a:graphicData uri="http://schemas.openxmlformats.org/drawingml/2006/table">
            <a:tbl>
              <a:tblPr/>
              <a:tblGrid>
                <a:gridCol w="557213">
                  <a:extLst>
                    <a:ext uri="{9D8B030D-6E8A-4147-A177-3AD203B41FA5}">
                      <a16:colId xmlns:a16="http://schemas.microsoft.com/office/drawing/2014/main" val="3411641881"/>
                    </a:ext>
                  </a:extLst>
                </a:gridCol>
                <a:gridCol w="8623300">
                  <a:extLst>
                    <a:ext uri="{9D8B030D-6E8A-4147-A177-3AD203B41FA5}">
                      <a16:colId xmlns:a16="http://schemas.microsoft.com/office/drawing/2014/main" val="1979585652"/>
                    </a:ext>
                  </a:extLst>
                </a:gridCol>
              </a:tblGrid>
              <a:tr h="673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Patiententagebuch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48928"/>
                  </a:ext>
                </a:extLst>
              </a:tr>
            </a:tbl>
          </a:graphicData>
        </a:graphic>
      </p:graphicFrame>
      <p:graphicFrame>
        <p:nvGraphicFramePr>
          <p:cNvPr id="46115" name="Group 35"/>
          <p:cNvGraphicFramePr>
            <a:graphicFrameLocks noGrp="1"/>
          </p:cNvGraphicFramePr>
          <p:nvPr/>
        </p:nvGraphicFramePr>
        <p:xfrm>
          <a:off x="0" y="5110163"/>
          <a:ext cx="9180513" cy="623888"/>
        </p:xfrm>
        <a:graphic>
          <a:graphicData uri="http://schemas.openxmlformats.org/drawingml/2006/table">
            <a:tbl>
              <a:tblPr/>
              <a:tblGrid>
                <a:gridCol w="550863">
                  <a:extLst>
                    <a:ext uri="{9D8B030D-6E8A-4147-A177-3AD203B41FA5}">
                      <a16:colId xmlns:a16="http://schemas.microsoft.com/office/drawing/2014/main" val="3470411589"/>
                    </a:ext>
                  </a:extLst>
                </a:gridCol>
                <a:gridCol w="8629650">
                  <a:extLst>
                    <a:ext uri="{9D8B030D-6E8A-4147-A177-3AD203B41FA5}">
                      <a16:colId xmlns:a16="http://schemas.microsoft.com/office/drawing/2014/main" val="4271978402"/>
                    </a:ext>
                  </a:extLst>
                </a:gridCol>
              </a:tblGrid>
              <a:tr h="623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66E4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TTR („time in </a:t>
                      </a:r>
                      <a:r>
                        <a:rPr lang="de-DE" sz="20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therapeutic</a:t>
                      </a: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0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range</a:t>
                      </a: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“)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984136"/>
                  </a:ext>
                </a:extLst>
              </a:tr>
            </a:tbl>
          </a:graphicData>
        </a:graphic>
      </p:graphicFrame>
      <p:graphicFrame>
        <p:nvGraphicFramePr>
          <p:cNvPr id="46123" name="Group 43"/>
          <p:cNvGraphicFramePr>
            <a:graphicFrameLocks noGrp="1"/>
          </p:cNvGraphicFramePr>
          <p:nvPr/>
        </p:nvGraphicFramePr>
        <p:xfrm>
          <a:off x="-1" y="908050"/>
          <a:ext cx="9144001" cy="1416050"/>
        </p:xfrm>
        <a:graphic>
          <a:graphicData uri="http://schemas.openxmlformats.org/drawingml/2006/table">
            <a:tbl>
              <a:tblPr/>
              <a:tblGrid>
                <a:gridCol w="9144001">
                  <a:extLst>
                    <a:ext uri="{9D8B030D-6E8A-4147-A177-3AD203B41FA5}">
                      <a16:colId xmlns:a16="http://schemas.microsoft.com/office/drawing/2014/main" val="2921720045"/>
                    </a:ext>
                  </a:extLst>
                </a:gridCol>
              </a:tblGrid>
              <a:tr h="1416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Welcher Parameter ist für das </a:t>
                      </a:r>
                      <a:r>
                        <a:rPr lang="de-DE" sz="2000" b="1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Therapiemonitoring</a:t>
                      </a:r>
                      <a:r>
                        <a:rPr lang="de-DE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von Vitamin-K-Antagonisten am besten geeignet?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93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446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6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69838"/>
            <a:ext cx="8209128" cy="7369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b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2018 European Heart Rhythm Association Practical Guide on the use of non-vitamin K antagonist oral anticoagulants in patients with atrial fibrillation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64F3A8A-7D43-C543-8E98-AF66B04EF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896" y="6350591"/>
            <a:ext cx="3920317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alt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STEFFEL et al. </a:t>
            </a:r>
          </a:p>
          <a:p>
            <a:pPr algn="r"/>
            <a:r>
              <a:rPr lang="en-US" alt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European Heart Journal 39, 1330–1393, 2018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8AE32E-73F7-2D42-846D-E5A8147DD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5" t="3592" r="18407" b="23788"/>
          <a:stretch/>
        </p:blipFill>
        <p:spPr>
          <a:xfrm>
            <a:off x="1038936" y="1831137"/>
            <a:ext cx="6131257" cy="40570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0AC9C7-D0E6-F749-C231-36E6D7CC5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Antikoagulation bei Vorhofflimmern</a:t>
            </a:r>
          </a:p>
        </p:txBody>
      </p:sp>
    </p:spTree>
    <p:extLst>
      <p:ext uri="{BB962C8B-B14F-4D97-AF65-F5344CB8AC3E}">
        <p14:creationId xmlns:p14="http://schemas.microsoft.com/office/powerpoint/2010/main" val="785793593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1"/>
          <p:cNvPicPr>
            <a:picLocks noChangeAspect="1" noChangeArrowheads="1"/>
          </p:cNvPicPr>
          <p:nvPr/>
        </p:nvPicPr>
        <p:blipFill>
          <a:blip r:embed="rId2" cstate="print"/>
          <a:srcRect l="25000" t="22221" r="47501" b="62845"/>
          <a:stretch>
            <a:fillRect/>
          </a:stretch>
        </p:blipFill>
        <p:spPr bwMode="auto">
          <a:xfrm>
            <a:off x="0" y="857251"/>
            <a:ext cx="9144000" cy="210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Rechteck 21"/>
          <p:cNvSpPr>
            <a:spLocks noChangeArrowheads="1"/>
          </p:cNvSpPr>
          <p:nvPr/>
        </p:nvSpPr>
        <p:spPr bwMode="auto">
          <a:xfrm>
            <a:off x="228600" y="3048000"/>
            <a:ext cx="8686800" cy="30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de-DE" sz="2700" b="1" dirty="0">
                <a:solidFill>
                  <a:srgbClr val="000000"/>
                </a:solidFill>
                <a:latin typeface="Times New Roman" pitchFamily="18" charset="0"/>
              </a:rPr>
              <a:t>“Perfektion ist nicht dann erreicht, wenn es nichts mehr hinzuzufügen gibt, sondern wenn man nichts mehr weglassen kann.”  </a:t>
            </a:r>
          </a:p>
          <a:p>
            <a:pPr algn="just" eaLnBrk="0" hangingPunct="0"/>
            <a:endParaRPr lang="de-DE" sz="3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0" hangingPunct="0"/>
            <a:r>
              <a:rPr lang="de-DE" sz="2100" dirty="0">
                <a:solidFill>
                  <a:srgbClr val="000000"/>
                </a:solidFill>
                <a:latin typeface="Times New Roman" pitchFamily="18" charset="0"/>
              </a:rPr>
              <a:t>Antoine de Saint-Exupéry</a:t>
            </a:r>
            <a:endParaRPr lang="de-DE" sz="21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FFD617-C55A-69B2-073C-28EE1398E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Polypharmazie</a:t>
            </a:r>
          </a:p>
        </p:txBody>
      </p:sp>
    </p:spTree>
    <p:extLst>
      <p:ext uri="{BB962C8B-B14F-4D97-AF65-F5344CB8AC3E}">
        <p14:creationId xmlns:p14="http://schemas.microsoft.com/office/powerpoint/2010/main" val="2922695715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727104-6C95-CB6F-3A91-FFD3E0270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73" y="1193167"/>
            <a:ext cx="3672408" cy="2995912"/>
          </a:xfrm>
          <a:prstGeom prst="rect">
            <a:avLst/>
          </a:prstGeom>
        </p:spPr>
      </p:pic>
      <p:pic>
        <p:nvPicPr>
          <p:cNvPr id="4" name="Grafik 6">
            <a:extLst>
              <a:ext uri="{FF2B5EF4-FFF2-40B4-BE49-F238E27FC236}">
                <a16:creationId xmlns:a16="http://schemas.microsoft.com/office/drawing/2014/main" id="{1C32AAAF-891D-7D31-5E40-D2DFCF0ED9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4" r="51163" b="58278"/>
          <a:stretch/>
        </p:blipFill>
        <p:spPr bwMode="auto">
          <a:xfrm>
            <a:off x="569130" y="4293096"/>
            <a:ext cx="3786846" cy="180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8F9E79D-DE3D-9B41-C6FA-18254A10F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67293" r="51162" b="13865"/>
          <a:stretch/>
        </p:blipFill>
        <p:spPr bwMode="auto">
          <a:xfrm>
            <a:off x="4650478" y="4437112"/>
            <a:ext cx="3231207" cy="113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erzinsuffizienz (Herzschwäche) &amp;amp; kardiales Lungenödem">
            <a:extLst>
              <a:ext uri="{FF2B5EF4-FFF2-40B4-BE49-F238E27FC236}">
                <a16:creationId xmlns:a16="http://schemas.microsoft.com/office/drawing/2014/main" id="{F8E61D00-902B-7961-6E22-09C290000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478" y="1193167"/>
            <a:ext cx="3161882" cy="31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F1C826BA-6CFF-FDB0-E1CB-897984C07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Diuretika</a:t>
            </a:r>
          </a:p>
        </p:txBody>
      </p:sp>
    </p:spTree>
    <p:extLst>
      <p:ext uri="{BB962C8B-B14F-4D97-AF65-F5344CB8AC3E}">
        <p14:creationId xmlns:p14="http://schemas.microsoft.com/office/powerpoint/2010/main" val="3144069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9750" y="188913"/>
            <a:ext cx="7920038" cy="649287"/>
          </a:xfrm>
        </p:spPr>
        <p:txBody>
          <a:bodyPr/>
          <a:lstStyle/>
          <a:p>
            <a:r>
              <a:rPr lang="de-DE" altLang="de-DE" sz="2800" dirty="0" err="1"/>
              <a:t>Diuretikatherapie</a:t>
            </a:r>
            <a:endParaRPr lang="de-DE" altLang="de-DE" sz="2800" dirty="0"/>
          </a:p>
        </p:txBody>
      </p:sp>
      <p:graphicFrame>
        <p:nvGraphicFramePr>
          <p:cNvPr id="46083" name="Group 3"/>
          <p:cNvGraphicFramePr>
            <a:graphicFrameLocks noGrp="1"/>
          </p:cNvGraphicFramePr>
          <p:nvPr>
            <p:ph sz="quarter" idx="1"/>
          </p:nvPr>
        </p:nvGraphicFramePr>
        <p:xfrm>
          <a:off x="0" y="2325688"/>
          <a:ext cx="9144000" cy="742950"/>
        </p:xfrm>
        <a:graphic>
          <a:graphicData uri="http://schemas.openxmlformats.org/drawingml/2006/table">
            <a:tbl>
              <a:tblPr/>
              <a:tblGrid>
                <a:gridCol w="558800">
                  <a:extLst>
                    <a:ext uri="{9D8B030D-6E8A-4147-A177-3AD203B41FA5}">
                      <a16:colId xmlns:a16="http://schemas.microsoft.com/office/drawing/2014/main" val="57745063"/>
                    </a:ext>
                  </a:extLst>
                </a:gridCol>
                <a:gridCol w="8585200">
                  <a:extLst>
                    <a:ext uri="{9D8B030D-6E8A-4147-A177-3AD203B41FA5}">
                      <a16:colId xmlns:a16="http://schemas.microsoft.com/office/drawing/2014/main" val="3707825183"/>
                    </a:ext>
                  </a:extLst>
                </a:gridCol>
              </a:tblGrid>
              <a:tr h="742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… fortgeführt werden wie bislang und die Trinkmenge auf 1,2 l reduziert werden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01181"/>
                  </a:ext>
                </a:extLst>
              </a:tr>
            </a:tbl>
          </a:graphicData>
        </a:graphic>
      </p:graphicFrame>
      <p:graphicFrame>
        <p:nvGraphicFramePr>
          <p:cNvPr id="46091" name="Group 11"/>
          <p:cNvGraphicFramePr>
            <a:graphicFrameLocks noGrp="1"/>
          </p:cNvGraphicFramePr>
          <p:nvPr>
            <p:ph sz="quarter" idx="2"/>
          </p:nvPr>
        </p:nvGraphicFramePr>
        <p:xfrm>
          <a:off x="0" y="3068638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3465703955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4099770447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… ist Furosemid verdoppeln die beste Therapie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1178"/>
                  </a:ext>
                </a:extLst>
              </a:tr>
            </a:tbl>
          </a:graphicData>
        </a:graphic>
      </p:graphicFrame>
      <p:graphicFrame>
        <p:nvGraphicFramePr>
          <p:cNvPr id="46099" name="Group 19"/>
          <p:cNvGraphicFramePr>
            <a:graphicFrameLocks noGrp="1"/>
          </p:cNvGraphicFramePr>
          <p:nvPr>
            <p:ph sz="quarter" idx="3"/>
          </p:nvPr>
        </p:nvGraphicFramePr>
        <p:xfrm>
          <a:off x="0" y="3749675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4146681190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1655645105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19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de-DE" sz="20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… sollte </a:t>
                      </a:r>
                      <a:r>
                        <a:rPr lang="de-DE" sz="20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Torasemid</a:t>
                      </a:r>
                      <a:r>
                        <a:rPr lang="de-DE" sz="20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bevorzugt eingesetzt werden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14856"/>
                  </a:ext>
                </a:extLst>
              </a:tr>
            </a:tbl>
          </a:graphicData>
        </a:graphic>
      </p:graphicFrame>
      <p:graphicFrame>
        <p:nvGraphicFramePr>
          <p:cNvPr id="46107" name="Group 27"/>
          <p:cNvGraphicFramePr>
            <a:graphicFrameLocks noGrp="1"/>
          </p:cNvGraphicFramePr>
          <p:nvPr>
            <p:ph sz="quarter" idx="4"/>
          </p:nvPr>
        </p:nvGraphicFramePr>
        <p:xfrm>
          <a:off x="0" y="4437063"/>
          <a:ext cx="9180513" cy="673100"/>
        </p:xfrm>
        <a:graphic>
          <a:graphicData uri="http://schemas.openxmlformats.org/drawingml/2006/table">
            <a:tbl>
              <a:tblPr/>
              <a:tblGrid>
                <a:gridCol w="557213">
                  <a:extLst>
                    <a:ext uri="{9D8B030D-6E8A-4147-A177-3AD203B41FA5}">
                      <a16:colId xmlns:a16="http://schemas.microsoft.com/office/drawing/2014/main" val="3411641881"/>
                    </a:ext>
                  </a:extLst>
                </a:gridCol>
                <a:gridCol w="8623300">
                  <a:extLst>
                    <a:ext uri="{9D8B030D-6E8A-4147-A177-3AD203B41FA5}">
                      <a16:colId xmlns:a16="http://schemas.microsoft.com/office/drawing/2014/main" val="1979585652"/>
                    </a:ext>
                  </a:extLst>
                </a:gridCol>
              </a:tblGrid>
              <a:tr h="673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… sequentielle </a:t>
                      </a:r>
                      <a:r>
                        <a:rPr kumimoji="0" lang="de-DE" altLang="de-D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Nephronblockade</a:t>
                      </a: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verhindert Dekompensationen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48928"/>
                  </a:ext>
                </a:extLst>
              </a:tr>
            </a:tbl>
          </a:graphicData>
        </a:graphic>
      </p:graphicFrame>
      <p:graphicFrame>
        <p:nvGraphicFramePr>
          <p:cNvPr id="46115" name="Group 35"/>
          <p:cNvGraphicFramePr>
            <a:graphicFrameLocks noGrp="1"/>
          </p:cNvGraphicFramePr>
          <p:nvPr/>
        </p:nvGraphicFramePr>
        <p:xfrm>
          <a:off x="0" y="5110163"/>
          <a:ext cx="9180513" cy="623888"/>
        </p:xfrm>
        <a:graphic>
          <a:graphicData uri="http://schemas.openxmlformats.org/drawingml/2006/table">
            <a:tbl>
              <a:tblPr/>
              <a:tblGrid>
                <a:gridCol w="550863">
                  <a:extLst>
                    <a:ext uri="{9D8B030D-6E8A-4147-A177-3AD203B41FA5}">
                      <a16:colId xmlns:a16="http://schemas.microsoft.com/office/drawing/2014/main" val="3470411589"/>
                    </a:ext>
                  </a:extLst>
                </a:gridCol>
                <a:gridCol w="8629650">
                  <a:extLst>
                    <a:ext uri="{9D8B030D-6E8A-4147-A177-3AD203B41FA5}">
                      <a16:colId xmlns:a16="http://schemas.microsoft.com/office/drawing/2014/main" val="4271978402"/>
                    </a:ext>
                  </a:extLst>
                </a:gridCol>
              </a:tblGrid>
              <a:tr h="623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66E4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… mit </a:t>
                      </a:r>
                      <a:r>
                        <a:rPr kumimoji="0" lang="de-DE" altLang="de-D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Aldactone</a:t>
                      </a: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unbedingt abgesetzt werden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984136"/>
                  </a:ext>
                </a:extLst>
              </a:tr>
            </a:tbl>
          </a:graphicData>
        </a:graphic>
      </p:graphicFrame>
      <p:graphicFrame>
        <p:nvGraphicFramePr>
          <p:cNvPr id="46123" name="Group 43"/>
          <p:cNvGraphicFramePr>
            <a:graphicFrameLocks noGrp="1"/>
          </p:cNvGraphicFramePr>
          <p:nvPr/>
        </p:nvGraphicFramePr>
        <p:xfrm>
          <a:off x="-1" y="908050"/>
          <a:ext cx="9144001" cy="944880"/>
        </p:xfrm>
        <a:graphic>
          <a:graphicData uri="http://schemas.openxmlformats.org/drawingml/2006/table">
            <a:tbl>
              <a:tblPr/>
              <a:tblGrid>
                <a:gridCol w="9144001">
                  <a:extLst>
                    <a:ext uri="{9D8B030D-6E8A-4147-A177-3AD203B41FA5}">
                      <a16:colId xmlns:a16="http://schemas.microsoft.com/office/drawing/2014/main" val="2921720045"/>
                    </a:ext>
                  </a:extLst>
                </a:gridCol>
              </a:tblGrid>
              <a:tr h="762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1" i="0" kern="1200" dirty="0"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Bei (akut dekompensierter) Herzinsuffizienz sollte die diuretische Therapie …</a:t>
                      </a:r>
                      <a:endParaRPr lang="en-US" sz="2800" b="1" i="0" kern="1200" dirty="0">
                        <a:solidFill>
                          <a:srgbClr val="EAEAEA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93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57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69838"/>
            <a:ext cx="7945821" cy="7369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Diuretic Treatment in Heart Failure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63888" y="6319711"/>
            <a:ext cx="3920317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accent1"/>
                </a:solidFill>
                <a:latin typeface="+mj-lt"/>
              </a:rPr>
              <a:t>ELLISON</a:t>
            </a:r>
            <a:r>
              <a:rPr lang="en-US" sz="1200" err="1">
                <a:solidFill>
                  <a:schemeClr val="accent1"/>
                </a:solidFill>
                <a:latin typeface="+mj-lt"/>
              </a:rPr>
              <a:t>&amp;</a:t>
            </a:r>
            <a:r>
              <a:rPr lang="en-US" sz="1200">
                <a:solidFill>
                  <a:schemeClr val="accent1"/>
                </a:solidFill>
                <a:latin typeface="+mj-lt"/>
              </a:rPr>
              <a:t>FELKERl</a:t>
            </a:r>
            <a:r>
              <a:rPr lang="en-US" sz="1200" dirty="0">
                <a:solidFill>
                  <a:schemeClr val="accent1"/>
                </a:solidFill>
                <a:latin typeface="+mj-lt"/>
              </a:rPr>
              <a:t>.  </a:t>
            </a:r>
          </a:p>
          <a:p>
            <a:pPr algn="r"/>
            <a:r>
              <a:rPr lang="en-US" sz="1200">
                <a:solidFill>
                  <a:schemeClr val="accent1"/>
                </a:solidFill>
                <a:latin typeface="+mj-lt"/>
              </a:rPr>
              <a:t>N Engl</a:t>
            </a:r>
            <a:r>
              <a:rPr lang="en-US" sz="1200" dirty="0">
                <a:solidFill>
                  <a:schemeClr val="accent1"/>
                </a:solidFill>
                <a:latin typeface="+mj-lt"/>
              </a:rPr>
              <a:t> J Med 2017; 377:1964-1975</a:t>
            </a:r>
            <a:endParaRPr lang="de-DE" sz="1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9621" t="35678" r="34931" b="27724"/>
          <a:stretch>
            <a:fillRect/>
          </a:stretch>
        </p:blipFill>
        <p:spPr bwMode="auto">
          <a:xfrm>
            <a:off x="35473" y="2122439"/>
            <a:ext cx="7898288" cy="29323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13366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C79B3FE-38F7-436C-B98E-7BCF8E15E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1490" y="1268760"/>
            <a:ext cx="9105166" cy="3960439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B70C15E-AC1A-4E5E-862C-15F4A58C7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Diuretikaresistenz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9A12619-9588-4868-8429-C5CA129522C1}"/>
              </a:ext>
            </a:extLst>
          </p:cNvPr>
          <p:cNvSpPr txBox="1"/>
          <p:nvPr/>
        </p:nvSpPr>
        <p:spPr>
          <a:xfrm>
            <a:off x="2339752" y="6404223"/>
            <a:ext cx="5328591" cy="4826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r">
              <a:defRPr sz="1200">
                <a:solidFill>
                  <a:srgbClr val="0070C0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US" dirty="0" err="1"/>
              <a:t>Masella</a:t>
            </a:r>
            <a:r>
              <a:rPr lang="en-US" dirty="0"/>
              <a:t> et al.: </a:t>
            </a:r>
            <a:r>
              <a:rPr lang="en-US" b="1" dirty="0"/>
              <a:t>Diuretic Resistance in Decompensated Heart Failure. </a:t>
            </a:r>
            <a:r>
              <a:rPr lang="en-US" dirty="0"/>
              <a:t>Kidney Blood Press Res 2019;44:915–927</a:t>
            </a:r>
            <a:endParaRPr lang="de-DE" dirty="0"/>
          </a:p>
        </p:txBody>
      </p:sp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CFA99368-50A7-40D1-B30E-A7F4389A2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248302" y="962855"/>
            <a:ext cx="3895698" cy="72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79854577-A9C5-4877-A214-1491D3DE1712}"/>
              </a:ext>
            </a:extLst>
          </p:cNvPr>
          <p:cNvCxnSpPr/>
          <p:nvPr/>
        </p:nvCxnSpPr>
        <p:spPr bwMode="auto">
          <a:xfrm flipH="1">
            <a:off x="6228184" y="1326013"/>
            <a:ext cx="504056" cy="518811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39109559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39C28DF-724F-4E19-9F37-201C1883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gebe ich es ?</a:t>
            </a:r>
            <a:br>
              <a:rPr lang="de-DE" dirty="0"/>
            </a:br>
            <a:r>
              <a:rPr lang="de-DE" dirty="0"/>
              <a:t>Bedürfnisse an die Situation anpassen!</a:t>
            </a:r>
          </a:p>
        </p:txBody>
      </p:sp>
      <p:sp>
        <p:nvSpPr>
          <p:cNvPr id="5" name="AutoShape 2" descr="Bildergebnis für straße">
            <a:extLst>
              <a:ext uri="{FF2B5EF4-FFF2-40B4-BE49-F238E27FC236}">
                <a16:creationId xmlns:a16="http://schemas.microsoft.com/office/drawing/2014/main" id="{2B604939-EAF7-4011-97A8-F3FB2913F3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4" descr="Bildergebnis für straße">
            <a:extLst>
              <a:ext uri="{FF2B5EF4-FFF2-40B4-BE49-F238E27FC236}">
                <a16:creationId xmlns:a16="http://schemas.microsoft.com/office/drawing/2014/main" id="{C4D36496-3913-4697-BA7D-20FF8CF42C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459422"/>
            <a:ext cx="123597" cy="12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088" name="Picture 16" descr="https://upload.wikimedia.org/wikipedia/commons/7/70/A_20_bei_Langsdorf.jpg">
            <a:extLst>
              <a:ext uri="{FF2B5EF4-FFF2-40B4-BE49-F238E27FC236}">
                <a16:creationId xmlns:a16="http://schemas.microsoft.com/office/drawing/2014/main" id="{0F7C4A8E-F74F-4A10-80D0-2FE1BA61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28" y="922338"/>
            <a:ext cx="4769576" cy="31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Kurvige Strasse">
            <a:extLst>
              <a:ext uri="{FF2B5EF4-FFF2-40B4-BE49-F238E27FC236}">
                <a16:creationId xmlns:a16="http://schemas.microsoft.com/office/drawing/2014/main" id="{1059C0AC-9ED2-4662-BAD2-5DBF1F0D0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050" y="921862"/>
            <a:ext cx="4883462" cy="325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Bildergebnis für bergstraße himalaya auto">
            <a:extLst>
              <a:ext uri="{FF2B5EF4-FFF2-40B4-BE49-F238E27FC236}">
                <a16:creationId xmlns:a16="http://schemas.microsoft.com/office/drawing/2014/main" id="{553CD812-7E85-4626-8ED4-918A04C3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8" y="4039954"/>
            <a:ext cx="4318437" cy="287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Bildergebnis für bergstraße feldweg">
            <a:extLst>
              <a:ext uri="{FF2B5EF4-FFF2-40B4-BE49-F238E27FC236}">
                <a16:creationId xmlns:a16="http://schemas.microsoft.com/office/drawing/2014/main" id="{72A6CB05-E556-4CB4-BAD3-7E8FCCD8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42" y="4039954"/>
            <a:ext cx="4907658" cy="303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6" descr="Bildergebnis für symbol für schritte">
            <a:extLst>
              <a:ext uri="{FF2B5EF4-FFF2-40B4-BE49-F238E27FC236}">
                <a16:creationId xmlns:a16="http://schemas.microsoft.com/office/drawing/2014/main" id="{1487B2D0-346F-418B-B631-F8DA59AD3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75" y="2291075"/>
            <a:ext cx="2275849" cy="22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03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6978C31-5A5A-4F93-8FDE-4F89C3771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4063" y="1052736"/>
            <a:ext cx="7554912" cy="2786647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AF6C061-BFA6-41E8-9067-1E9641FD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Chlorthalidon</a:t>
            </a:r>
            <a:r>
              <a:rPr lang="de-DE" dirty="0"/>
              <a:t> vs. HCT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E938008-D8ED-4967-9E6D-4C63DB462514}"/>
              </a:ext>
            </a:extLst>
          </p:cNvPr>
          <p:cNvSpPr txBox="1"/>
          <p:nvPr/>
        </p:nvSpPr>
        <p:spPr>
          <a:xfrm>
            <a:off x="1475656" y="3933056"/>
            <a:ext cx="5472608" cy="2318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b="1" i="0" u="none" strike="noStrike" baseline="0" dirty="0" err="1">
                <a:solidFill>
                  <a:srgbClr val="FF0000"/>
                </a:solidFill>
                <a:latin typeface="GuardianSansGR-Regular"/>
              </a:rPr>
              <a:t>Chlorthalidon</a:t>
            </a:r>
            <a:r>
              <a:rPr lang="de-DE" sz="1800" b="1" i="0" u="none" strike="noStrike" baseline="0" dirty="0">
                <a:solidFill>
                  <a:srgbClr val="FF0000"/>
                </a:solidFill>
                <a:latin typeface="GuardianSansGR-Regular"/>
              </a:rPr>
              <a:t> </a:t>
            </a:r>
            <a:r>
              <a:rPr lang="de-DE" sz="1800" b="0" i="0" u="none" strike="noStrike" baseline="0" dirty="0">
                <a:latin typeface="GuardianSansGR-Regular"/>
              </a:rPr>
              <a:t> versus Hydrochlorothiazid (&gt; 65 Jahre):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sz="1800" b="0" i="0" u="none" strike="noStrike" baseline="0" dirty="0">
                <a:solidFill>
                  <a:srgbClr val="FF0000"/>
                </a:solidFill>
                <a:latin typeface="GuardianSansGR-Regular"/>
              </a:rPr>
              <a:t>höheres Risiko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b="0" i="0" u="none" strike="noStrike" baseline="0" dirty="0">
                <a:latin typeface="GuardianSansGR-Regular"/>
              </a:rPr>
              <a:t>für Verschlechterung der </a:t>
            </a:r>
            <a:r>
              <a:rPr lang="de-DE" b="0" i="0" u="none" strike="noStrike" baseline="0" dirty="0" err="1">
                <a:latin typeface="GuardianSansGR-Regular"/>
              </a:rPr>
              <a:t>eGFR</a:t>
            </a:r>
            <a:endParaRPr lang="de-DE" b="0" i="0" u="none" strike="noStrike" baseline="0" dirty="0">
              <a:latin typeface="GuardianSansGR-Regular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b="0" i="0" u="none" strike="noStrike" baseline="0" dirty="0">
                <a:latin typeface="GuardianSansGR-Regular"/>
              </a:rPr>
              <a:t>kardiovaskuläre Ereignisse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b="0" i="0" u="none" strike="noStrike" baseline="0" dirty="0">
                <a:latin typeface="GuardianSansGR-Regular"/>
              </a:rPr>
              <a:t>Hypokaliämie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>
                <a:latin typeface="GuardianSansGR-Regular"/>
              </a:rPr>
              <a:t>(Hyponatriämie)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7E8355F-B523-4DE2-8BA6-2D4C9E419A0E}"/>
              </a:ext>
            </a:extLst>
          </p:cNvPr>
          <p:cNvSpPr txBox="1"/>
          <p:nvPr/>
        </p:nvSpPr>
        <p:spPr>
          <a:xfrm>
            <a:off x="1115616" y="6237312"/>
            <a:ext cx="6517964" cy="6859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r">
              <a:defRPr sz="1200">
                <a:solidFill>
                  <a:srgbClr val="0070C0"/>
                </a:solidFill>
                <a:latin typeface="Segoe UI" panose="020B0502040204020203" pitchFamily="34" charset="0"/>
              </a:defRPr>
            </a:lvl1pPr>
          </a:lstStyle>
          <a:p>
            <a:r>
              <a:rPr lang="de-DE" dirty="0"/>
              <a:t>C. Edwards et al.</a:t>
            </a:r>
            <a:r>
              <a:rPr lang="en-US" dirty="0"/>
              <a:t>., et al. (2021). </a:t>
            </a:r>
            <a:r>
              <a:rPr lang="en-US" b="1" dirty="0"/>
              <a:t>“</a:t>
            </a:r>
            <a:r>
              <a:rPr lang="en-US" b="1" i="0" dirty="0">
                <a:effectLst/>
                <a:latin typeface="Arial" panose="020B0604020202020204" pitchFamily="34" charset="0"/>
              </a:rPr>
              <a:t>Comparison of Clinical Outcomes and Safety Associated With </a:t>
            </a:r>
            <a:r>
              <a:rPr lang="en-US" b="1" i="0" dirty="0" err="1">
                <a:effectLst/>
                <a:latin typeface="Arial" panose="020B0604020202020204" pitchFamily="34" charset="0"/>
              </a:rPr>
              <a:t>Chlorthalidonevs</a:t>
            </a:r>
            <a:r>
              <a:rPr lang="en-US" b="1" i="0" dirty="0">
                <a:effectLst/>
                <a:latin typeface="Arial" panose="020B0604020202020204" pitchFamily="34" charset="0"/>
              </a:rPr>
              <a:t> Hydrochlorothiazide in Older Adults With Varying Levels of Kidney Function</a:t>
            </a:r>
            <a:r>
              <a:rPr lang="en-US" dirty="0"/>
              <a:t>." </a:t>
            </a:r>
            <a:r>
              <a:rPr lang="de-DE" b="0" i="0" dirty="0">
                <a:effectLst/>
                <a:latin typeface="Arial" panose="020B0604020202020204" pitchFamily="34" charset="0"/>
              </a:rPr>
              <a:t>JAMA Network Open.2021;4(9):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4223886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69838"/>
            <a:ext cx="8209128" cy="7369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Die DREI-DRYER</a:t>
            </a:r>
          </a:p>
        </p:txBody>
      </p:sp>
      <p:pic>
        <p:nvPicPr>
          <p:cNvPr id="9" name="Picture 8" descr="http://p4.focus.de/img/gen/F/i/HBFisenP_Pxgen_r_450x300.jpg"/>
          <p:cNvPicPr>
            <a:picLocks noChangeAspect="1" noChangeArrowheads="1"/>
          </p:cNvPicPr>
          <p:nvPr/>
        </p:nvPicPr>
        <p:blipFill>
          <a:blip r:embed="rId2" cstate="print"/>
          <a:srcRect l="21185" r="16785"/>
          <a:stretch>
            <a:fillRect/>
          </a:stretch>
        </p:blipFill>
        <p:spPr bwMode="auto">
          <a:xfrm>
            <a:off x="5232382" y="2240674"/>
            <a:ext cx="3135609" cy="336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steroid-information.info/images/lasix_tabletten.jpg"/>
          <p:cNvPicPr>
            <a:picLocks noChangeAspect="1" noChangeArrowheads="1"/>
          </p:cNvPicPr>
          <p:nvPr/>
        </p:nvPicPr>
        <p:blipFill>
          <a:blip r:embed="rId3" cstate="print"/>
          <a:srcRect l="3110" t="22278" r="55963" b="22156"/>
          <a:stretch>
            <a:fillRect/>
          </a:stretch>
        </p:blipFill>
        <p:spPr bwMode="auto">
          <a:xfrm>
            <a:off x="331077" y="1956895"/>
            <a:ext cx="1834738" cy="18682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www.steroid-information.info/images/lasix_tabletten.jpg"/>
          <p:cNvPicPr>
            <a:picLocks noChangeAspect="1" noChangeArrowheads="1"/>
          </p:cNvPicPr>
          <p:nvPr/>
        </p:nvPicPr>
        <p:blipFill>
          <a:blip r:embed="rId3" cstate="print"/>
          <a:srcRect l="3110" t="22278" r="55963" b="22156"/>
          <a:stretch>
            <a:fillRect/>
          </a:stretch>
        </p:blipFill>
        <p:spPr bwMode="auto">
          <a:xfrm>
            <a:off x="327135" y="3844816"/>
            <a:ext cx="1834738" cy="18682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http://www.erhard-sport.de/out/basic/3/pictures/z1/19334_z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0638" y="1950364"/>
            <a:ext cx="2478248" cy="374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09490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3" name="Rectangle 3">
            <a:extLst>
              <a:ext uri="{FF2B5EF4-FFF2-40B4-BE49-F238E27FC236}">
                <a16:creationId xmlns:a16="http://schemas.microsoft.com/office/drawing/2014/main" id="{D706C5A6-674E-4DC1-8809-A009DEDE9B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altLang="de-DE" sz="2400" dirty="0"/>
              <a:t>Personen mit (noch) normaler Nierenfunktion, aber erhöhtem Risikoprofil</a:t>
            </a:r>
          </a:p>
          <a:p>
            <a:pPr lvl="2"/>
            <a:r>
              <a:rPr lang="de-DE" altLang="de-DE" dirty="0" err="1"/>
              <a:t>Nephrotiker</a:t>
            </a:r>
            <a:endParaRPr lang="de-DE" altLang="de-DE" dirty="0"/>
          </a:p>
          <a:p>
            <a:pPr lvl="2"/>
            <a:r>
              <a:rPr lang="de-DE" altLang="de-DE" dirty="0"/>
              <a:t>Diabetiker </a:t>
            </a:r>
          </a:p>
          <a:p>
            <a:pPr marL="342900" indent="-342900">
              <a:buFont typeface="+mj-lt"/>
              <a:buAutoNum type="arabicPeriod"/>
            </a:pPr>
            <a:endParaRPr lang="de-DE" altLang="de-DE" sz="1600" dirty="0"/>
          </a:p>
          <a:p>
            <a:pPr marL="457200" indent="-457200">
              <a:buFont typeface="+mj-lt"/>
              <a:buAutoNum type="arabicPeriod"/>
            </a:pPr>
            <a:r>
              <a:rPr lang="de-DE" altLang="de-DE" sz="2400" dirty="0"/>
              <a:t>Renale Elimination &gt; 50 % Arzneimittel/ Metabolite</a:t>
            </a:r>
          </a:p>
          <a:p>
            <a:pPr marL="457200" indent="-457200">
              <a:buFont typeface="+mj-lt"/>
              <a:buAutoNum type="arabicPeriod"/>
            </a:pPr>
            <a:endParaRPr lang="de-DE" altLang="de-DE" sz="2400" dirty="0"/>
          </a:p>
          <a:p>
            <a:pPr marL="457200" indent="-457200">
              <a:buFont typeface="+mj-lt"/>
              <a:buAutoNum type="arabicPeriod"/>
            </a:pPr>
            <a:r>
              <a:rPr lang="de-DE" altLang="de-DE" sz="2400" dirty="0"/>
              <a:t>Patienten mit eingeschränkter Nierenfunktion </a:t>
            </a:r>
          </a:p>
          <a:p>
            <a:pPr lvl="2"/>
            <a:r>
              <a:rPr lang="de-DE" altLang="de-DE" dirty="0"/>
              <a:t>GFR </a:t>
            </a:r>
            <a:r>
              <a:rPr lang="de-DE" altLang="de-DE" sz="1800" dirty="0"/>
              <a:t>&lt; 50  ml/min = Stadium </a:t>
            </a:r>
            <a:r>
              <a:rPr lang="de-DE" altLang="de-DE" sz="1800" dirty="0" err="1"/>
              <a:t>IIIb</a:t>
            </a:r>
            <a:r>
              <a:rPr lang="de-DE" altLang="de-DE" sz="1800" dirty="0"/>
              <a:t> - V</a:t>
            </a:r>
          </a:p>
        </p:txBody>
      </p:sp>
      <p:sp>
        <p:nvSpPr>
          <p:cNvPr id="337922" name="Rectangle 2">
            <a:extLst>
              <a:ext uri="{FF2B5EF4-FFF2-40B4-BE49-F238E27FC236}">
                <a16:creationId xmlns:a16="http://schemas.microsoft.com/office/drawing/2014/main" id="{71260A85-ABBE-43F0-8077-7F8105E04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Bei wem sollten wir aufpassen ?</a:t>
            </a:r>
          </a:p>
        </p:txBody>
      </p:sp>
    </p:spTree>
    <p:extLst>
      <p:ext uri="{BB962C8B-B14F-4D97-AF65-F5344CB8AC3E}">
        <p14:creationId xmlns:p14="http://schemas.microsoft.com/office/powerpoint/2010/main" val="4054507626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C07D26B-8BE8-4B02-BA81-AC98D4F1A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400" b="1" dirty="0"/>
              <a:t>"So hoch und so kurz wie möglich" 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b="1" dirty="0"/>
              <a:t>Initial volle Dosis 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bei allen </a:t>
            </a:r>
            <a:r>
              <a:rPr lang="de-DE" dirty="0" err="1"/>
              <a:t>Betalaktamantibiotika</a:t>
            </a:r>
            <a:r>
              <a:rPr lang="de-DE" dirty="0"/>
              <a:t> keine Placebo - Dosierungen </a:t>
            </a:r>
          </a:p>
          <a:p>
            <a:pPr lvl="1" indent="0">
              <a:buNone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Bei relativ nephrotoxischen Antibiotika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 </a:t>
            </a:r>
            <a:r>
              <a:rPr lang="de-DE" dirty="0" err="1"/>
              <a:t>Drugmonitoring</a:t>
            </a:r>
            <a:r>
              <a:rPr lang="de-DE" dirty="0"/>
              <a:t>  (TDM)</a:t>
            </a:r>
            <a:br>
              <a:rPr lang="de-DE" dirty="0"/>
            </a:br>
            <a:r>
              <a:rPr lang="de-DE" dirty="0"/>
              <a:t>Aminoglykoside bzw. </a:t>
            </a:r>
            <a:r>
              <a:rPr lang="de-DE" dirty="0" err="1"/>
              <a:t>Glykopeptide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D01848E-B24F-457B-B1EC-C145F20C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Antibiotika</a:t>
            </a:r>
          </a:p>
        </p:txBody>
      </p:sp>
    </p:spTree>
    <p:extLst>
      <p:ext uri="{BB962C8B-B14F-4D97-AF65-F5344CB8AC3E}">
        <p14:creationId xmlns:p14="http://schemas.microsoft.com/office/powerpoint/2010/main" val="2792541971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Welche Dosis für Medikamente?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Wie hoch / lang / wann / warum </a:t>
            </a:r>
            <a:br>
              <a:rPr lang="de-DE" dirty="0"/>
            </a:br>
            <a:r>
              <a:rPr lang="de-DE" dirty="0" err="1"/>
              <a:t>muß</a:t>
            </a:r>
            <a:r>
              <a:rPr lang="de-DE" dirty="0"/>
              <a:t> ich Medikamente geben?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Was für Medikamente</a:t>
            </a:r>
          </a:p>
          <a:p>
            <a:pPr marL="457200" indent="-457200"/>
            <a:endParaRPr lang="de-DE" dirty="0"/>
          </a:p>
          <a:p>
            <a:pPr marL="457200" indent="-457200"/>
            <a:r>
              <a:rPr lang="de-DE" dirty="0"/>
              <a:t>Informationen bieten</a:t>
            </a:r>
          </a:p>
          <a:p>
            <a:pPr marL="993775" lvl="1" indent="-457200">
              <a:buNone/>
            </a:pPr>
            <a:r>
              <a:rPr lang="de-DE" dirty="0">
                <a:sym typeface="Wingdings" pitchFamily="2" charset="2"/>
              </a:rPr>
              <a:t> 	</a:t>
            </a:r>
            <a:r>
              <a:rPr lang="de-DE" dirty="0" err="1"/>
              <a:t>PubMed</a:t>
            </a:r>
            <a:endParaRPr lang="de-DE" dirty="0"/>
          </a:p>
          <a:p>
            <a:pPr marL="993775" lvl="1" indent="-457200">
              <a:buFont typeface="Wingdings"/>
              <a:buChar char="à"/>
            </a:pPr>
            <a:r>
              <a:rPr lang="de-DE" i="1" dirty="0"/>
              <a:t>oder die </a:t>
            </a:r>
            <a:r>
              <a:rPr lang="de-DE" i="1" dirty="0" err="1"/>
              <a:t>Fachinfo</a:t>
            </a:r>
            <a:r>
              <a:rPr lang="de-DE" i="1" dirty="0"/>
              <a:t> </a:t>
            </a:r>
          </a:p>
          <a:p>
            <a:pPr marL="993775" lvl="1" indent="-457200">
              <a:buFont typeface="Wingdings"/>
              <a:buChar char="à"/>
            </a:pPr>
            <a:r>
              <a:rPr lang="de-DE" i="1" dirty="0"/>
              <a:t>Oder den Hersteller</a:t>
            </a:r>
          </a:p>
          <a:p>
            <a:pPr marL="993775" lvl="1" indent="-457200">
              <a:buFont typeface="Wingdings"/>
              <a:buChar char="à"/>
            </a:pPr>
            <a:r>
              <a:rPr lang="de-DE" b="1" dirty="0" err="1"/>
              <a:t>Nephrologen</a:t>
            </a:r>
            <a:r>
              <a:rPr lang="de-DE" b="1" dirty="0"/>
              <a:t> </a:t>
            </a:r>
            <a:r>
              <a:rPr lang="de-DE" dirty="0"/>
              <a:t>fragen</a:t>
            </a:r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endParaRPr lang="de-DE" dirty="0"/>
          </a:p>
        </p:txBody>
      </p:sp>
      <p:pic>
        <p:nvPicPr>
          <p:cNvPr id="4" name="Picture 22" descr="Bildergebnis für symbol für schritte">
            <a:extLst>
              <a:ext uri="{FF2B5EF4-FFF2-40B4-BE49-F238E27FC236}">
                <a16:creationId xmlns:a16="http://schemas.microsoft.com/office/drawing/2014/main" id="{747B82D6-5993-404E-98C2-70E15CE0D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84" y="1196752"/>
            <a:ext cx="3329881" cy="332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325779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2" descr="050809-13-ToteKuh"/>
          <p:cNvPicPr>
            <a:picLocks noChangeAspect="1" noChangeArrowheads="1"/>
          </p:cNvPicPr>
          <p:nvPr/>
        </p:nvPicPr>
        <p:blipFill>
          <a:blip r:embed="rId3" cstate="print"/>
          <a:srcRect l="2222" r="86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3" descr="050809-13-ToteKuh"/>
          <p:cNvPicPr>
            <a:picLocks noChangeAspect="1" noChangeArrowheads="1"/>
          </p:cNvPicPr>
          <p:nvPr/>
        </p:nvPicPr>
        <p:blipFill>
          <a:blip r:embed="rId3" cstate="print"/>
          <a:srcRect l="20868" t="30641" r="59445" b="54037"/>
          <a:stretch>
            <a:fillRect/>
          </a:stretch>
        </p:blipFill>
        <p:spPr bwMode="auto">
          <a:xfrm>
            <a:off x="1152525" y="1341438"/>
            <a:ext cx="6804025" cy="354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804175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50540"/>
            <a:ext cx="9180512" cy="358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089" y="3825657"/>
            <a:ext cx="574825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 bwMode="auto">
          <a:xfrm>
            <a:off x="399481" y="4379962"/>
            <a:ext cx="5760640" cy="1080120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399481" y="5458261"/>
            <a:ext cx="5760640" cy="648072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2" name="Picture 5" descr="http://www.kinocenter-bensheim.de/assets/images/denn_sie_wissen_nicht_was_sie_tun_wa_ph.jpg">
            <a:extLst>
              <a:ext uri="{FF2B5EF4-FFF2-40B4-BE49-F238E27FC236}">
                <a16:creationId xmlns:a16="http://schemas.microsoft.com/office/drawing/2014/main" id="{A1F897A1-2383-41F7-A92F-83F2937A0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1895"/>
          <a:stretch>
            <a:fillRect/>
          </a:stretch>
        </p:blipFill>
        <p:spPr bwMode="auto">
          <a:xfrm>
            <a:off x="6207660" y="2733094"/>
            <a:ext cx="2563251" cy="3456384"/>
          </a:xfrm>
          <a:prstGeom prst="rect">
            <a:avLst/>
          </a:prstGeom>
          <a:noFill/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2AB9E96-D89E-4B8D-929B-7768DE8B2957}"/>
              </a:ext>
            </a:extLst>
          </p:cNvPr>
          <p:cNvSpPr/>
          <p:nvPr/>
        </p:nvSpPr>
        <p:spPr>
          <a:xfrm>
            <a:off x="-88900" y="6374086"/>
            <a:ext cx="771914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dirty="0">
                <a:solidFill>
                  <a:srgbClr val="00799B"/>
                </a:solidFill>
              </a:rPr>
              <a:t>Maus S : </a:t>
            </a:r>
            <a:r>
              <a:rPr lang="de-DE" sz="1200" b="1" dirty="0">
                <a:solidFill>
                  <a:srgbClr val="00799B"/>
                </a:solidFill>
              </a:rPr>
              <a:t>Umfrage zur Arzneimitteldosierung bei Niereninsuffizienz unter nephrologisch tätigen Ärzten. </a:t>
            </a:r>
            <a:r>
              <a:rPr lang="de-DE" sz="1200" dirty="0">
                <a:solidFill>
                  <a:srgbClr val="00799B"/>
                </a:solidFill>
              </a:rPr>
              <a:t>Wien </a:t>
            </a:r>
            <a:r>
              <a:rPr lang="de-DE" sz="1200" dirty="0" err="1">
                <a:solidFill>
                  <a:srgbClr val="00799B"/>
                </a:solidFill>
              </a:rPr>
              <a:t>Klin</a:t>
            </a:r>
            <a:r>
              <a:rPr lang="de-DE" sz="1200" dirty="0">
                <a:solidFill>
                  <a:srgbClr val="00799B"/>
                </a:solidFill>
              </a:rPr>
              <a:t> </a:t>
            </a:r>
            <a:r>
              <a:rPr lang="de-DE" sz="1200" dirty="0" err="1">
                <a:solidFill>
                  <a:srgbClr val="00799B"/>
                </a:solidFill>
              </a:rPr>
              <a:t>Wochenschr</a:t>
            </a:r>
            <a:r>
              <a:rPr lang="de-DE" sz="1200" dirty="0">
                <a:solidFill>
                  <a:srgbClr val="00799B"/>
                </a:solidFill>
              </a:rPr>
              <a:t> (2010) 122: 479–485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61C815C-94FE-4A97-B77A-E6196335907B}"/>
              </a:ext>
            </a:extLst>
          </p:cNvPr>
          <p:cNvGrpSpPr/>
          <p:nvPr/>
        </p:nvGrpSpPr>
        <p:grpSpPr>
          <a:xfrm>
            <a:off x="-128282" y="3804215"/>
            <a:ext cx="6750992" cy="1814397"/>
            <a:chOff x="-2772816" y="1422753"/>
            <a:chExt cx="6750992" cy="1814397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772816" y="1422753"/>
              <a:ext cx="6750992" cy="1814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E7EE0E30-F9FF-499E-83CC-CB356C7A98ED}"/>
                </a:ext>
              </a:extLst>
            </p:cNvPr>
            <p:cNvSpPr/>
            <p:nvPr/>
          </p:nvSpPr>
          <p:spPr bwMode="auto">
            <a:xfrm>
              <a:off x="-2645692" y="2492896"/>
              <a:ext cx="6534968" cy="576064"/>
            </a:xfrm>
            <a:prstGeom prst="rect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4" name="Picture 24" descr="Bildergebnis für symbol für schritte">
            <a:extLst>
              <a:ext uri="{FF2B5EF4-FFF2-40B4-BE49-F238E27FC236}">
                <a16:creationId xmlns:a16="http://schemas.microsoft.com/office/drawing/2014/main" id="{0A0E3AC8-0C5A-46E3-A4E4-EC6D62FDE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0" r="15301" b="16378"/>
          <a:stretch/>
        </p:blipFill>
        <p:spPr bwMode="auto">
          <a:xfrm>
            <a:off x="6420793" y="3761581"/>
            <a:ext cx="2466054" cy="189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98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FF5294-4490-426B-BAD2-73E1B5C5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Welche Gefahr ist bei der </a:t>
            </a:r>
            <a:br>
              <a:rPr lang="de-DE" dirty="0"/>
            </a:br>
            <a:r>
              <a:rPr lang="de-DE" dirty="0"/>
              <a:t>Therapie mit </a:t>
            </a:r>
            <a:r>
              <a:rPr lang="de-DE" dirty="0" err="1"/>
              <a:t>Antiinfektiva</a:t>
            </a:r>
            <a:r>
              <a:rPr lang="de-DE" dirty="0"/>
              <a:t> am größten?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35056"/>
            <a:ext cx="6215062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-88900" y="6374086"/>
            <a:ext cx="771914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dirty="0">
                <a:solidFill>
                  <a:srgbClr val="00799B"/>
                </a:solidFill>
              </a:rPr>
              <a:t>Maus S : </a:t>
            </a:r>
            <a:r>
              <a:rPr lang="de-DE" sz="1200" b="1" dirty="0">
                <a:solidFill>
                  <a:srgbClr val="00799B"/>
                </a:solidFill>
              </a:rPr>
              <a:t>Umfrage zur Arzneimitteldosierung bei Niereninsuffizienz unter nephrologisch tätigen Ärzten. </a:t>
            </a:r>
            <a:r>
              <a:rPr lang="de-DE" sz="1200" dirty="0">
                <a:solidFill>
                  <a:srgbClr val="00799B"/>
                </a:solidFill>
              </a:rPr>
              <a:t>Wien </a:t>
            </a:r>
            <a:r>
              <a:rPr lang="de-DE" sz="1200" dirty="0" err="1">
                <a:solidFill>
                  <a:srgbClr val="00799B"/>
                </a:solidFill>
              </a:rPr>
              <a:t>Klin</a:t>
            </a:r>
            <a:r>
              <a:rPr lang="de-DE" sz="1200" dirty="0">
                <a:solidFill>
                  <a:srgbClr val="00799B"/>
                </a:solidFill>
              </a:rPr>
              <a:t> </a:t>
            </a:r>
            <a:r>
              <a:rPr lang="de-DE" sz="1200" dirty="0" err="1">
                <a:solidFill>
                  <a:srgbClr val="00799B"/>
                </a:solidFill>
              </a:rPr>
              <a:t>Wochenschr</a:t>
            </a:r>
            <a:r>
              <a:rPr lang="de-DE" sz="1200" dirty="0">
                <a:solidFill>
                  <a:srgbClr val="00799B"/>
                </a:solidFill>
              </a:rPr>
              <a:t> (2010) 122: 479–485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927ED12-3FD7-4E4D-AF90-97BADAC9526F}"/>
              </a:ext>
            </a:extLst>
          </p:cNvPr>
          <p:cNvGrpSpPr/>
          <p:nvPr/>
        </p:nvGrpSpPr>
        <p:grpSpPr>
          <a:xfrm>
            <a:off x="4343275" y="3036787"/>
            <a:ext cx="3901133" cy="2537626"/>
            <a:chOff x="4343275" y="3036787"/>
            <a:chExt cx="3901133" cy="2537626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2B8ADF6-0D4C-48C9-BED7-4B2AF1773598}"/>
                </a:ext>
              </a:extLst>
            </p:cNvPr>
            <p:cNvSpPr txBox="1"/>
            <p:nvPr/>
          </p:nvSpPr>
          <p:spPr>
            <a:xfrm>
              <a:off x="5171194" y="3036787"/>
              <a:ext cx="3073214" cy="1040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800" b="1" dirty="0">
                  <a:solidFill>
                    <a:schemeClr val="accent2"/>
                  </a:solidFill>
                </a:rPr>
                <a:t>Initiales / Vitales </a:t>
              </a:r>
              <a:br>
                <a:rPr lang="de-DE" sz="2800" b="1" dirty="0">
                  <a:solidFill>
                    <a:schemeClr val="accent2"/>
                  </a:solidFill>
                </a:rPr>
              </a:br>
              <a:r>
                <a:rPr lang="de-DE" sz="2800" b="1" dirty="0">
                  <a:solidFill>
                    <a:schemeClr val="accent2"/>
                  </a:solidFill>
                </a:rPr>
                <a:t>Problem</a:t>
              </a: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E7C468A-D6E6-44E4-9C59-97D310F538B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42816" y="3863175"/>
              <a:ext cx="681312" cy="789961"/>
            </a:xfrm>
            <a:prstGeom prst="straightConnector1">
              <a:avLst/>
            </a:prstGeom>
            <a:noFill/>
            <a:ln w="1270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ED2AA08-43E2-4F59-B8CE-0257477C2EC9}"/>
                </a:ext>
              </a:extLst>
            </p:cNvPr>
            <p:cNvSpPr/>
            <p:nvPr/>
          </p:nvSpPr>
          <p:spPr bwMode="auto">
            <a:xfrm>
              <a:off x="4343275" y="4771753"/>
              <a:ext cx="681311" cy="8026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1DA1E22-C769-47CA-A7C3-867D325C4A3E}"/>
              </a:ext>
            </a:extLst>
          </p:cNvPr>
          <p:cNvGrpSpPr/>
          <p:nvPr/>
        </p:nvGrpSpPr>
        <p:grpSpPr>
          <a:xfrm>
            <a:off x="2626769" y="2420888"/>
            <a:ext cx="2416046" cy="3217025"/>
            <a:chOff x="2626769" y="2420888"/>
            <a:chExt cx="2416046" cy="3217025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90954FFA-CED5-486E-9FDC-A368F3310EEC}"/>
                </a:ext>
              </a:extLst>
            </p:cNvPr>
            <p:cNvSpPr txBox="1"/>
            <p:nvPr/>
          </p:nvSpPr>
          <p:spPr>
            <a:xfrm>
              <a:off x="2626769" y="2420888"/>
              <a:ext cx="2416046" cy="373436"/>
            </a:xfrm>
            <a:prstGeom prst="rect">
              <a:avLst/>
            </a:prstGeom>
            <a:noFill/>
            <a:ln w="6350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Langfristiges Problem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B99DB33-9366-490F-954F-378E84ECB60A}"/>
                </a:ext>
              </a:extLst>
            </p:cNvPr>
            <p:cNvSpPr/>
            <p:nvPr/>
          </p:nvSpPr>
          <p:spPr bwMode="auto">
            <a:xfrm>
              <a:off x="2664869" y="3770542"/>
              <a:ext cx="681311" cy="1867371"/>
            </a:xfrm>
            <a:prstGeom prst="rect">
              <a:avLst/>
            </a:prstGeom>
            <a:noFill/>
            <a:ln w="635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DF994DA0-25B8-4F01-B524-80889C03ED4A}"/>
                </a:ext>
              </a:extLst>
            </p:cNvPr>
            <p:cNvCxnSpPr/>
            <p:nvPr/>
          </p:nvCxnSpPr>
          <p:spPr bwMode="auto">
            <a:xfrm flipH="1">
              <a:off x="3346180" y="3036787"/>
              <a:ext cx="289716" cy="608237"/>
            </a:xfrm>
            <a:prstGeom prst="straightConnector1">
              <a:avLst/>
            </a:prstGeom>
            <a:noFill/>
            <a:ln w="635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23127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DE19264-7FA7-429F-A0C0-BB9229079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0094" y="1196752"/>
            <a:ext cx="7062266" cy="503826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3D2FC87-BABF-4A30-9952-59AF9CA4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Pharmakokinetik und Pharmakodynamik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von Antibiotika 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D89FF85-D982-48F9-9AC4-C31F474319E8}"/>
              </a:ext>
            </a:extLst>
          </p:cNvPr>
          <p:cNvSpPr/>
          <p:nvPr/>
        </p:nvSpPr>
        <p:spPr>
          <a:xfrm>
            <a:off x="426354" y="6420384"/>
            <a:ext cx="7200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000" dirty="0">
                <a:solidFill>
                  <a:srgbClr val="00799B"/>
                </a:solidFill>
                <a:cs typeface="Arial" pitchFamily="34" charset="0"/>
              </a:rPr>
              <a:t>Sörgel, F., et al., </a:t>
            </a:r>
            <a:r>
              <a:rPr lang="de-DE" sz="1000" b="1" dirty="0">
                <a:solidFill>
                  <a:srgbClr val="00799B"/>
                </a:solidFill>
                <a:cs typeface="Arial" pitchFamily="34" charset="0"/>
              </a:rPr>
              <a:t>Pharmakokinetik und Pharmakodynamik von Antibiotika in der Intensivmedizin. </a:t>
            </a:r>
            <a:br>
              <a:rPr lang="de-DE" sz="1000" b="1" dirty="0">
                <a:solidFill>
                  <a:srgbClr val="00799B"/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00799B"/>
                </a:solidFill>
                <a:cs typeface="Arial" pitchFamily="34" charset="0"/>
              </a:rPr>
              <a:t>Medizinische Klinik - Intensivmedizin und Notfallmedizin, 2017. 112(1): p. 11-23.</a:t>
            </a:r>
          </a:p>
        </p:txBody>
      </p:sp>
    </p:spTree>
    <p:extLst>
      <p:ext uri="{BB962C8B-B14F-4D97-AF65-F5344CB8AC3E}">
        <p14:creationId xmlns:p14="http://schemas.microsoft.com/office/powerpoint/2010/main" val="294888698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4669022-EBA9-4D1E-8481-390A9459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Cephalosporine sind sicher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9F860FC-7E30-42EE-90EE-9FB33D162D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006085" cy="506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E21A0E0-19D7-43BC-B801-CAC4D55CBEBF}"/>
              </a:ext>
            </a:extLst>
          </p:cNvPr>
          <p:cNvSpPr/>
          <p:nvPr/>
        </p:nvSpPr>
        <p:spPr>
          <a:xfrm>
            <a:off x="-78040" y="6382240"/>
            <a:ext cx="7704856" cy="48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dirty="0" err="1">
                <a:solidFill>
                  <a:srgbClr val="00799B"/>
                </a:solidFill>
                <a:latin typeface="Segoe UI" panose="020B0502040204020203" pitchFamily="34" charset="0"/>
              </a:rPr>
              <a:t>Bathini</a:t>
            </a:r>
            <a:r>
              <a:rPr lang="de-DE" sz="1200" dirty="0">
                <a:solidFill>
                  <a:srgbClr val="00799B"/>
                </a:solidFill>
                <a:latin typeface="Segoe UI" panose="020B0502040204020203" pitchFamily="34" charset="0"/>
              </a:rPr>
              <a:t>, L., et al. (2019). "</a:t>
            </a:r>
            <a:r>
              <a:rPr lang="de-DE" sz="1200" b="1" dirty="0">
                <a:solidFill>
                  <a:srgbClr val="00799B"/>
                </a:solidFill>
                <a:latin typeface="Segoe UI" panose="020B0502040204020203" pitchFamily="34" charset="0"/>
              </a:rPr>
              <a:t>Clinical Outcomes of </a:t>
            </a:r>
            <a:r>
              <a:rPr lang="de-DE" sz="1200" b="1" dirty="0" err="1">
                <a:solidFill>
                  <a:srgbClr val="00799B"/>
                </a:solidFill>
                <a:latin typeface="Segoe UI" panose="020B0502040204020203" pitchFamily="34" charset="0"/>
              </a:rPr>
              <a:t>Failing</a:t>
            </a:r>
            <a:r>
              <a:rPr lang="de-DE" sz="1200" b="1" dirty="0">
                <a:solidFill>
                  <a:srgbClr val="00799B"/>
                </a:solidFill>
                <a:latin typeface="Segoe UI" panose="020B0502040204020203" pitchFamily="34" charset="0"/>
              </a:rPr>
              <a:t> </a:t>
            </a:r>
            <a:r>
              <a:rPr lang="de-DE" sz="1200" b="1" dirty="0" err="1">
                <a:solidFill>
                  <a:srgbClr val="00799B"/>
                </a:solidFill>
                <a:latin typeface="Segoe UI" panose="020B0502040204020203" pitchFamily="34" charset="0"/>
              </a:rPr>
              <a:t>to</a:t>
            </a:r>
            <a:r>
              <a:rPr lang="de-DE" sz="1200" b="1" dirty="0">
                <a:solidFill>
                  <a:srgbClr val="00799B"/>
                </a:solidFill>
                <a:latin typeface="Segoe UI" panose="020B0502040204020203" pitchFamily="34" charset="0"/>
              </a:rPr>
              <a:t> Dose-</a:t>
            </a:r>
            <a:r>
              <a:rPr lang="de-DE" sz="1200" b="1" dirty="0" err="1">
                <a:solidFill>
                  <a:srgbClr val="00799B"/>
                </a:solidFill>
                <a:latin typeface="Segoe UI" panose="020B0502040204020203" pitchFamily="34" charset="0"/>
              </a:rPr>
              <a:t>Reduce</a:t>
            </a:r>
            <a:r>
              <a:rPr lang="de-DE" sz="1200" b="1" dirty="0">
                <a:solidFill>
                  <a:srgbClr val="00799B"/>
                </a:solidFill>
                <a:latin typeface="Segoe UI" panose="020B0502040204020203" pitchFamily="34" charset="0"/>
              </a:rPr>
              <a:t> Cephalosporin </a:t>
            </a:r>
            <a:r>
              <a:rPr lang="de-DE" sz="1200" b="1" dirty="0" err="1">
                <a:solidFill>
                  <a:srgbClr val="00799B"/>
                </a:solidFill>
                <a:latin typeface="Segoe UI" panose="020B0502040204020203" pitchFamily="34" charset="0"/>
              </a:rPr>
              <a:t>Antibiotics</a:t>
            </a:r>
            <a:r>
              <a:rPr lang="de-DE" sz="1200" b="1" dirty="0">
                <a:solidFill>
                  <a:srgbClr val="00799B"/>
                </a:solidFill>
                <a:latin typeface="Segoe UI" panose="020B0502040204020203" pitchFamily="34" charset="0"/>
              </a:rPr>
              <a:t> in </a:t>
            </a:r>
            <a:r>
              <a:rPr lang="de-DE" sz="1200" b="1" dirty="0" err="1">
                <a:solidFill>
                  <a:srgbClr val="00799B"/>
                </a:solidFill>
                <a:latin typeface="Segoe UI" panose="020B0502040204020203" pitchFamily="34" charset="0"/>
              </a:rPr>
              <a:t>Older</a:t>
            </a:r>
            <a:r>
              <a:rPr lang="de-DE" sz="1200" b="1" dirty="0">
                <a:solidFill>
                  <a:srgbClr val="00799B"/>
                </a:solidFill>
                <a:latin typeface="Segoe UI" panose="020B0502040204020203" pitchFamily="34" charset="0"/>
              </a:rPr>
              <a:t> </a:t>
            </a:r>
            <a:r>
              <a:rPr lang="de-DE" sz="1200" b="1" dirty="0" err="1">
                <a:solidFill>
                  <a:srgbClr val="00799B"/>
                </a:solidFill>
                <a:latin typeface="Segoe UI" panose="020B0502040204020203" pitchFamily="34" charset="0"/>
              </a:rPr>
              <a:t>Adults</a:t>
            </a:r>
            <a:r>
              <a:rPr lang="de-DE" sz="1200" b="1" dirty="0">
                <a:solidFill>
                  <a:srgbClr val="00799B"/>
                </a:solidFill>
                <a:latin typeface="Segoe UI" panose="020B0502040204020203" pitchFamily="34" charset="0"/>
              </a:rPr>
              <a:t> </a:t>
            </a:r>
            <a:r>
              <a:rPr lang="de-DE" sz="1200" b="1" dirty="0" err="1">
                <a:solidFill>
                  <a:srgbClr val="00799B"/>
                </a:solidFill>
                <a:latin typeface="Segoe UI" panose="020B0502040204020203" pitchFamily="34" charset="0"/>
              </a:rPr>
              <a:t>with</a:t>
            </a:r>
            <a:r>
              <a:rPr lang="de-DE" sz="1200" b="1" dirty="0">
                <a:solidFill>
                  <a:srgbClr val="00799B"/>
                </a:solidFill>
                <a:latin typeface="Segoe UI" panose="020B0502040204020203" pitchFamily="34" charset="0"/>
              </a:rPr>
              <a:t> CKD." </a:t>
            </a:r>
            <a:r>
              <a:rPr lang="de-DE" sz="1200" u="sng" dirty="0" err="1">
                <a:solidFill>
                  <a:srgbClr val="00799B"/>
                </a:solidFill>
                <a:latin typeface="Segoe UI" panose="020B0502040204020203" pitchFamily="34" charset="0"/>
              </a:rPr>
              <a:t>Clin</a:t>
            </a:r>
            <a:r>
              <a:rPr lang="de-DE" sz="1200" u="sng" dirty="0">
                <a:solidFill>
                  <a:srgbClr val="00799B"/>
                </a:solidFill>
                <a:latin typeface="Segoe UI" panose="020B0502040204020203" pitchFamily="34" charset="0"/>
              </a:rPr>
              <a:t> J Am </a:t>
            </a:r>
            <a:r>
              <a:rPr lang="de-DE" sz="1200" u="sng" dirty="0" err="1">
                <a:solidFill>
                  <a:srgbClr val="00799B"/>
                </a:solidFill>
                <a:latin typeface="Segoe UI" panose="020B0502040204020203" pitchFamily="34" charset="0"/>
              </a:rPr>
              <a:t>Soc</a:t>
            </a:r>
            <a:r>
              <a:rPr lang="de-DE" sz="1200" u="sng" dirty="0">
                <a:solidFill>
                  <a:srgbClr val="00799B"/>
                </a:solidFill>
                <a:latin typeface="Segoe UI" panose="020B0502040204020203" pitchFamily="34" charset="0"/>
              </a:rPr>
              <a:t> </a:t>
            </a:r>
            <a:r>
              <a:rPr lang="de-DE" sz="1200" u="sng" dirty="0" err="1">
                <a:solidFill>
                  <a:srgbClr val="00799B"/>
                </a:solidFill>
                <a:latin typeface="Segoe UI" panose="020B0502040204020203" pitchFamily="34" charset="0"/>
              </a:rPr>
              <a:t>Nephrol</a:t>
            </a:r>
            <a:r>
              <a:rPr lang="de-DE" sz="1200" u="sng" dirty="0">
                <a:solidFill>
                  <a:srgbClr val="00799B"/>
                </a:solidFill>
                <a:latin typeface="Segoe UI" panose="020B0502040204020203" pitchFamily="34" charset="0"/>
              </a:rPr>
              <a:t>.</a:t>
            </a:r>
            <a:endParaRPr lang="de-DE" sz="1200" dirty="0">
              <a:solidFill>
                <a:srgbClr val="0079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85118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991" y="1484784"/>
            <a:ext cx="6351345" cy="43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-174848" y="6347095"/>
            <a:ext cx="7884368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dirty="0">
                <a:solidFill>
                  <a:srgbClr val="00799B"/>
                </a:solidFill>
              </a:rPr>
              <a:t>Maus S et al: </a:t>
            </a:r>
            <a:r>
              <a:rPr lang="de-DE" sz="1200" b="1" dirty="0">
                <a:solidFill>
                  <a:srgbClr val="00799B"/>
                </a:solidFill>
              </a:rPr>
              <a:t>Umfrage zur Arzneimitteldosierung bei Niereninsuffizienz unter </a:t>
            </a:r>
            <a:r>
              <a:rPr lang="de-DE" sz="1200" b="1" dirty="0" err="1">
                <a:solidFill>
                  <a:srgbClr val="00799B"/>
                </a:solidFill>
              </a:rPr>
              <a:t>nephrologisch</a:t>
            </a:r>
            <a:r>
              <a:rPr lang="de-DE" sz="1200" b="1" dirty="0">
                <a:solidFill>
                  <a:srgbClr val="00799B"/>
                </a:solidFill>
              </a:rPr>
              <a:t> tätigen Ärzten</a:t>
            </a:r>
          </a:p>
          <a:p>
            <a:pPr algn="r"/>
            <a:r>
              <a:rPr lang="de-DE" sz="1200" dirty="0">
                <a:solidFill>
                  <a:srgbClr val="00799B"/>
                </a:solidFill>
              </a:rPr>
              <a:t>Wien </a:t>
            </a:r>
            <a:r>
              <a:rPr lang="de-DE" sz="1200" dirty="0" err="1">
                <a:solidFill>
                  <a:srgbClr val="00799B"/>
                </a:solidFill>
              </a:rPr>
              <a:t>Klin</a:t>
            </a:r>
            <a:r>
              <a:rPr lang="de-DE" sz="1200" dirty="0">
                <a:solidFill>
                  <a:srgbClr val="00799B"/>
                </a:solidFill>
              </a:rPr>
              <a:t> </a:t>
            </a:r>
            <a:r>
              <a:rPr lang="de-DE" sz="1200" dirty="0" err="1">
                <a:solidFill>
                  <a:srgbClr val="00799B"/>
                </a:solidFill>
              </a:rPr>
              <a:t>Wochenschr</a:t>
            </a:r>
            <a:r>
              <a:rPr lang="de-DE" sz="1200" dirty="0">
                <a:solidFill>
                  <a:srgbClr val="00799B"/>
                </a:solidFill>
              </a:rPr>
              <a:t> (2010) 122: 479–485</a:t>
            </a:r>
          </a:p>
        </p:txBody>
      </p:sp>
      <p:sp>
        <p:nvSpPr>
          <p:cNvPr id="6" name="Rechteck 5"/>
          <p:cNvSpPr/>
          <p:nvPr/>
        </p:nvSpPr>
        <p:spPr>
          <a:xfrm>
            <a:off x="2987824" y="1628800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„Hervorzuheben ist also der auffallend geringe Stellenwert, der den Fachinformationen beigemessen wird.“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6012160" y="3140968"/>
            <a:ext cx="1800200" cy="2520280"/>
          </a:xfrm>
          <a:prstGeom prst="rect">
            <a:avLst/>
          </a:prstGeom>
          <a:solidFill>
            <a:srgbClr val="00CC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PubMed</a:t>
            </a:r>
            <a:endParaRPr kumimoji="0" lang="de-D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b="1" dirty="0"/>
              <a:t>Hersteller</a:t>
            </a:r>
            <a:endParaRPr kumimoji="0" lang="de-D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420BB57-9868-468C-90DD-2CE11556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Wonach orientieren Sie sich bei der Dosisanpassung?</a:t>
            </a:r>
          </a:p>
        </p:txBody>
      </p:sp>
    </p:spTree>
    <p:extLst>
      <p:ext uri="{BB962C8B-B14F-4D97-AF65-F5344CB8AC3E}">
        <p14:creationId xmlns:p14="http://schemas.microsoft.com/office/powerpoint/2010/main" val="1259294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16797CA-7C32-6944-BFF4-C70553850D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0"/>
          <a:stretch/>
        </p:blipFill>
        <p:spPr>
          <a:xfrm>
            <a:off x="-28576" y="857250"/>
            <a:ext cx="91725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72551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22C41C2-486C-AD3D-CA34-96E04AAD6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Otto J, 73 Jahre, </a:t>
            </a:r>
            <a:r>
              <a:rPr lang="de-DE" dirty="0" err="1"/>
              <a:t>kommz</a:t>
            </a:r>
            <a:r>
              <a:rPr lang="de-DE" dirty="0"/>
              <a:t> zu Ihnen in die Praxis, weil die „Beschwerden im rechten Knie jetzt seit Wochen immer stärker werden“. Mit </a:t>
            </a:r>
            <a:r>
              <a:rPr lang="de-DE" dirty="0" err="1"/>
              <a:t>Voltarensalbe</a:t>
            </a:r>
            <a:r>
              <a:rPr lang="de-DE" dirty="0"/>
              <a:t> sei es nicht besser geworden.</a:t>
            </a:r>
            <a:br>
              <a:rPr lang="de-DE" dirty="0"/>
            </a:br>
            <a:r>
              <a:rPr lang="de-DE" dirty="0"/>
              <a:t>Außerdem habe er „Probleme beim Pinkeln“ gehabt. </a:t>
            </a:r>
            <a:br>
              <a:rPr lang="de-DE" dirty="0"/>
            </a:br>
            <a:r>
              <a:rPr lang="de-DE" dirty="0"/>
              <a:t>Bekannt ist eine Gonarthrose beidseits, vor vier Jahren erfolgte eine Knie-TEP links. </a:t>
            </a:r>
          </a:p>
          <a:p>
            <a:r>
              <a:rPr lang="de-DE" b="1" dirty="0"/>
              <a:t>Vorerkrankungen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Adipositas, Hypertonus, Diabetes mellitus </a:t>
            </a:r>
            <a:r>
              <a:rPr lang="de-DE" dirty="0" err="1"/>
              <a:t>IIb</a:t>
            </a:r>
            <a:r>
              <a:rPr lang="de-DE" dirty="0"/>
              <a:t>, CKD 4 (</a:t>
            </a:r>
            <a:r>
              <a:rPr lang="de-DE" dirty="0" err="1"/>
              <a:t>eGFR</a:t>
            </a:r>
            <a:r>
              <a:rPr lang="de-DE" dirty="0"/>
              <a:t> 23 ml/min). </a:t>
            </a:r>
          </a:p>
          <a:p>
            <a:r>
              <a:rPr lang="de-DE" dirty="0" err="1"/>
              <a:t>Stammvarikosis</a:t>
            </a:r>
            <a:r>
              <a:rPr lang="de-DE" dirty="0"/>
              <a:t>, Angststörung. </a:t>
            </a:r>
          </a:p>
          <a:p>
            <a:r>
              <a:rPr lang="de-DE" b="1" dirty="0"/>
              <a:t>Medikamentöse Therapie: </a:t>
            </a:r>
          </a:p>
          <a:p>
            <a:r>
              <a:rPr lang="de-DE" dirty="0"/>
              <a:t>Lisinopril 20 mg/die, Lercanidipin 1 x 10 mg, </a:t>
            </a:r>
            <a:r>
              <a:rPr lang="de-DE" dirty="0" err="1"/>
              <a:t>Sitagliptin</a:t>
            </a:r>
            <a:r>
              <a:rPr lang="de-DE" dirty="0"/>
              <a:t> 1x1, Tamsulosin 0,4, Mirtazapin 15 mg </a:t>
            </a:r>
            <a:r>
              <a:rPr lang="de-DE" dirty="0" err="1"/>
              <a:t>z.N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Analgesie: Paracetamol, </a:t>
            </a:r>
            <a:r>
              <a:rPr lang="de-DE" dirty="0" err="1"/>
              <a:t>Diclofenac</a:t>
            </a:r>
            <a:r>
              <a:rPr lang="de-DE" dirty="0"/>
              <a:t> (50 mg) in Eigenregie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0890EA9-47E3-C0EB-DC71-18E46F27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</a:t>
            </a:r>
          </a:p>
        </p:txBody>
      </p:sp>
    </p:spTree>
    <p:extLst>
      <p:ext uri="{BB962C8B-B14F-4D97-AF65-F5344CB8AC3E}">
        <p14:creationId xmlns:p14="http://schemas.microsoft.com/office/powerpoint/2010/main" val="215923876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3">
            <a:extLst>
              <a:ext uri="{FF2B5EF4-FFF2-40B4-BE49-F238E27FC236}">
                <a16:creationId xmlns:a16="http://schemas.microsoft.com/office/drawing/2014/main" id="{C8A4B569-2F4A-4D50-BDFA-C47392F18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64904"/>
            <a:ext cx="8077200" cy="368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6372" name="Rectangle 4">
            <a:extLst>
              <a:ext uri="{FF2B5EF4-FFF2-40B4-BE49-F238E27FC236}">
                <a16:creationId xmlns:a16="http://schemas.microsoft.com/office/drawing/2014/main" id="{FCFF0951-D3C3-49FA-B1A7-1246022F0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959100"/>
            <a:ext cx="7388225" cy="393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73" name="Rectangle 5">
            <a:extLst>
              <a:ext uri="{FF2B5EF4-FFF2-40B4-BE49-F238E27FC236}">
                <a16:creationId xmlns:a16="http://schemas.microsoft.com/office/drawing/2014/main" id="{33B09372-E923-448E-8087-F7A88E497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581525"/>
            <a:ext cx="7388225" cy="3937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74" name="Rectangle 6">
            <a:extLst>
              <a:ext uri="{FF2B5EF4-FFF2-40B4-BE49-F238E27FC236}">
                <a16:creationId xmlns:a16="http://schemas.microsoft.com/office/drawing/2014/main" id="{0A43A89F-2869-4F8F-A46B-7B3C5CDC4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-110472"/>
            <a:ext cx="7777162" cy="113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2800" b="1" dirty="0" err="1"/>
              <a:t>Medikamentenfehldosierungen</a:t>
            </a:r>
            <a:r>
              <a:rPr lang="en-US" altLang="de-DE" sz="2800" b="1" dirty="0"/>
              <a:t> </a:t>
            </a:r>
            <a:r>
              <a:rPr lang="en-US" altLang="de-DE" sz="2800" b="1" dirty="0" err="1"/>
              <a:t>als</a:t>
            </a:r>
            <a:r>
              <a:rPr lang="en-US" altLang="de-DE" sz="2800" b="1" dirty="0"/>
              <a:t> </a:t>
            </a:r>
            <a:r>
              <a:rPr lang="en-US" altLang="de-DE" sz="2800" b="1" dirty="0" err="1"/>
              <a:t>Ursache</a:t>
            </a:r>
            <a:r>
              <a:rPr lang="en-US" altLang="de-DE" sz="2800" b="1" dirty="0"/>
              <a:t> </a:t>
            </a:r>
          </a:p>
          <a:p>
            <a:pPr algn="ctr"/>
            <a:r>
              <a:rPr lang="en-US" altLang="de-DE" sz="2800" b="1" dirty="0"/>
              <a:t>des </a:t>
            </a:r>
            <a:r>
              <a:rPr lang="en-US" altLang="de-DE" sz="2800" b="1" dirty="0" err="1"/>
              <a:t>akuten</a:t>
            </a:r>
            <a:r>
              <a:rPr lang="en-US" altLang="de-DE" sz="2800" b="1" dirty="0"/>
              <a:t> </a:t>
            </a:r>
            <a:r>
              <a:rPr lang="en-US" altLang="de-DE" sz="2800" b="1" dirty="0" err="1"/>
              <a:t>Nierenversagens</a:t>
            </a:r>
            <a:r>
              <a:rPr lang="en-US" altLang="de-DE" sz="2800" dirty="0"/>
              <a:t>  </a:t>
            </a:r>
          </a:p>
        </p:txBody>
      </p:sp>
      <p:sp>
        <p:nvSpPr>
          <p:cNvPr id="186375" name="Rectangle 7">
            <a:extLst>
              <a:ext uri="{FF2B5EF4-FFF2-40B4-BE49-F238E27FC236}">
                <a16:creationId xmlns:a16="http://schemas.microsoft.com/office/drawing/2014/main" id="{E8F38561-BEC0-439E-A059-7B9F6116E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-6350"/>
            <a:ext cx="72723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3200">
                <a:solidFill>
                  <a:schemeClr val="tx1"/>
                </a:solidFill>
              </a:rPr>
              <a:t>Wann wird die </a:t>
            </a:r>
            <a:br>
              <a:rPr lang="de-DE" altLang="de-DE" sz="3200">
                <a:solidFill>
                  <a:schemeClr val="tx1"/>
                </a:solidFill>
              </a:rPr>
            </a:br>
            <a:r>
              <a:rPr lang="de-DE" altLang="de-DE" sz="3200">
                <a:solidFill>
                  <a:schemeClr val="tx1"/>
                </a:solidFill>
              </a:rPr>
              <a:t>Dosisanpassung wichtig?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E5E464C-467E-D979-345A-821F5DB21DC7}"/>
              </a:ext>
            </a:extLst>
          </p:cNvPr>
          <p:cNvSpPr txBox="1"/>
          <p:nvPr/>
        </p:nvSpPr>
        <p:spPr>
          <a:xfrm>
            <a:off x="3059832" y="6453336"/>
            <a:ext cx="4572000" cy="37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de-DE" i="1" dirty="0"/>
              <a:t> </a:t>
            </a:r>
            <a:r>
              <a:rPr lang="fr-FR" altLang="de-DE" i="1" dirty="0"/>
              <a:t>UCHINO et al. JAMA 294:813-818, 2005</a:t>
            </a:r>
            <a:endParaRPr lang="de-DE" altLang="de-DE" i="1" dirty="0"/>
          </a:p>
        </p:txBody>
      </p:sp>
    </p:spTree>
    <p:extLst>
      <p:ext uri="{BB962C8B-B14F-4D97-AF65-F5344CB8AC3E}">
        <p14:creationId xmlns:p14="http://schemas.microsoft.com/office/powerpoint/2010/main" val="2312007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86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4" grpId="0"/>
      <p:bldP spid="18637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9750" y="188913"/>
            <a:ext cx="7920038" cy="649287"/>
          </a:xfrm>
        </p:spPr>
        <p:txBody>
          <a:bodyPr/>
          <a:lstStyle/>
          <a:p>
            <a:r>
              <a:rPr lang="de-DE" altLang="de-DE" sz="2800" dirty="0"/>
              <a:t>Frage 2</a:t>
            </a:r>
          </a:p>
        </p:txBody>
      </p:sp>
      <p:graphicFrame>
        <p:nvGraphicFramePr>
          <p:cNvPr id="46083" name="Group 3"/>
          <p:cNvGraphicFramePr>
            <a:graphicFrameLocks noGrp="1"/>
          </p:cNvGraphicFramePr>
          <p:nvPr>
            <p:ph sz="quarter" idx="1"/>
          </p:nvPr>
        </p:nvGraphicFramePr>
        <p:xfrm>
          <a:off x="0" y="2325688"/>
          <a:ext cx="9144000" cy="742950"/>
        </p:xfrm>
        <a:graphic>
          <a:graphicData uri="http://schemas.openxmlformats.org/drawingml/2006/table">
            <a:tbl>
              <a:tblPr/>
              <a:tblGrid>
                <a:gridCol w="558800">
                  <a:extLst>
                    <a:ext uri="{9D8B030D-6E8A-4147-A177-3AD203B41FA5}">
                      <a16:colId xmlns:a16="http://schemas.microsoft.com/office/drawing/2014/main" val="57745063"/>
                    </a:ext>
                  </a:extLst>
                </a:gridCol>
                <a:gridCol w="8585200">
                  <a:extLst>
                    <a:ext uri="{9D8B030D-6E8A-4147-A177-3AD203B41FA5}">
                      <a16:colId xmlns:a16="http://schemas.microsoft.com/office/drawing/2014/main" val="3707825183"/>
                    </a:ext>
                  </a:extLst>
                </a:gridCol>
              </a:tblGrid>
              <a:tr h="742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Etorocoxib</a:t>
                      </a: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ist wirksamer und hinsichtlich der Nierenfunktion unbedenklich(er)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01181"/>
                  </a:ext>
                </a:extLst>
              </a:tr>
            </a:tbl>
          </a:graphicData>
        </a:graphic>
      </p:graphicFrame>
      <p:graphicFrame>
        <p:nvGraphicFramePr>
          <p:cNvPr id="46091" name="Group 11"/>
          <p:cNvGraphicFramePr>
            <a:graphicFrameLocks noGrp="1"/>
          </p:cNvGraphicFramePr>
          <p:nvPr>
            <p:ph sz="quarter" idx="2"/>
          </p:nvPr>
        </p:nvGraphicFramePr>
        <p:xfrm>
          <a:off x="0" y="3068638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3465703955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4099770447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Voltarensalbe</a:t>
                      </a: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sollte intensiviert werden, außerdem Physiotherapie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1178"/>
                  </a:ext>
                </a:extLst>
              </a:tr>
            </a:tbl>
          </a:graphicData>
        </a:graphic>
      </p:graphicFrame>
      <p:graphicFrame>
        <p:nvGraphicFramePr>
          <p:cNvPr id="46099" name="Group 19"/>
          <p:cNvGraphicFramePr>
            <a:graphicFrameLocks noGrp="1"/>
          </p:cNvGraphicFramePr>
          <p:nvPr>
            <p:ph sz="quarter" idx="3"/>
          </p:nvPr>
        </p:nvGraphicFramePr>
        <p:xfrm>
          <a:off x="0" y="3749675"/>
          <a:ext cx="9144000" cy="687388"/>
        </p:xfrm>
        <a:graphic>
          <a:graphicData uri="http://schemas.openxmlformats.org/drawingml/2006/table">
            <a:tbl>
              <a:tblPr/>
              <a:tblGrid>
                <a:gridCol w="560388">
                  <a:extLst>
                    <a:ext uri="{9D8B030D-6E8A-4147-A177-3AD203B41FA5}">
                      <a16:colId xmlns:a16="http://schemas.microsoft.com/office/drawing/2014/main" val="4146681190"/>
                    </a:ext>
                  </a:extLst>
                </a:gridCol>
                <a:gridCol w="8583612">
                  <a:extLst>
                    <a:ext uri="{9D8B030D-6E8A-4147-A177-3AD203B41FA5}">
                      <a16:colId xmlns:a16="http://schemas.microsoft.com/office/drawing/2014/main" val="1655645105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19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de-DE" sz="20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Bei CKD IV sind NSAR generell kontraindiziert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14856"/>
                  </a:ext>
                </a:extLst>
              </a:tr>
            </a:tbl>
          </a:graphicData>
        </a:graphic>
      </p:graphicFrame>
      <p:graphicFrame>
        <p:nvGraphicFramePr>
          <p:cNvPr id="46107" name="Group 27"/>
          <p:cNvGraphicFramePr>
            <a:graphicFrameLocks noGrp="1"/>
          </p:cNvGraphicFramePr>
          <p:nvPr>
            <p:ph sz="quarter" idx="4"/>
          </p:nvPr>
        </p:nvGraphicFramePr>
        <p:xfrm>
          <a:off x="0" y="4437063"/>
          <a:ext cx="9180513" cy="673100"/>
        </p:xfrm>
        <a:graphic>
          <a:graphicData uri="http://schemas.openxmlformats.org/drawingml/2006/table">
            <a:tbl>
              <a:tblPr/>
              <a:tblGrid>
                <a:gridCol w="557213">
                  <a:extLst>
                    <a:ext uri="{9D8B030D-6E8A-4147-A177-3AD203B41FA5}">
                      <a16:colId xmlns:a16="http://schemas.microsoft.com/office/drawing/2014/main" val="3411641881"/>
                    </a:ext>
                  </a:extLst>
                </a:gridCol>
                <a:gridCol w="8623300">
                  <a:extLst>
                    <a:ext uri="{9D8B030D-6E8A-4147-A177-3AD203B41FA5}">
                      <a16:colId xmlns:a16="http://schemas.microsoft.com/office/drawing/2014/main" val="1979585652"/>
                    </a:ext>
                  </a:extLst>
                </a:gridCol>
              </a:tblGrid>
              <a:tr h="673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Orthopädie ÜW: Knie-TEP ist vermutlich unvermeidlich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48928"/>
                  </a:ext>
                </a:extLst>
              </a:tr>
            </a:tbl>
          </a:graphicData>
        </a:graphic>
      </p:graphicFrame>
      <p:graphicFrame>
        <p:nvGraphicFramePr>
          <p:cNvPr id="46115" name="Group 35"/>
          <p:cNvGraphicFramePr>
            <a:graphicFrameLocks noGrp="1"/>
          </p:cNvGraphicFramePr>
          <p:nvPr/>
        </p:nvGraphicFramePr>
        <p:xfrm>
          <a:off x="0" y="5110163"/>
          <a:ext cx="9180513" cy="623888"/>
        </p:xfrm>
        <a:graphic>
          <a:graphicData uri="http://schemas.openxmlformats.org/drawingml/2006/table">
            <a:tbl>
              <a:tblPr/>
              <a:tblGrid>
                <a:gridCol w="550863">
                  <a:extLst>
                    <a:ext uri="{9D8B030D-6E8A-4147-A177-3AD203B41FA5}">
                      <a16:colId xmlns:a16="http://schemas.microsoft.com/office/drawing/2014/main" val="3470411589"/>
                    </a:ext>
                  </a:extLst>
                </a:gridCol>
                <a:gridCol w="8629650">
                  <a:extLst>
                    <a:ext uri="{9D8B030D-6E8A-4147-A177-3AD203B41FA5}">
                      <a16:colId xmlns:a16="http://schemas.microsoft.com/office/drawing/2014/main" val="4271978402"/>
                    </a:ext>
                  </a:extLst>
                </a:gridCol>
              </a:tblGrid>
              <a:tr h="623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66E4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Kombinationstherapie mit Paracetamol /</a:t>
                      </a:r>
                      <a:r>
                        <a:rPr kumimoji="0" lang="de-DE" altLang="de-D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Novalgin</a:t>
                      </a: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und </a:t>
                      </a:r>
                      <a:r>
                        <a:rPr kumimoji="0" lang="de-DE" altLang="de-D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Opioden</a:t>
                      </a:r>
                      <a:endParaRPr kumimoji="0" lang="de-DE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984136"/>
                  </a:ext>
                </a:extLst>
              </a:tr>
            </a:tbl>
          </a:graphicData>
        </a:graphic>
      </p:graphicFrame>
      <p:graphicFrame>
        <p:nvGraphicFramePr>
          <p:cNvPr id="46123" name="Group 43"/>
          <p:cNvGraphicFramePr>
            <a:graphicFrameLocks noGrp="1"/>
          </p:cNvGraphicFramePr>
          <p:nvPr/>
        </p:nvGraphicFramePr>
        <p:xfrm>
          <a:off x="-1" y="1398024"/>
          <a:ext cx="9144001" cy="944880"/>
        </p:xfrm>
        <a:graphic>
          <a:graphicData uri="http://schemas.openxmlformats.org/drawingml/2006/table">
            <a:tbl>
              <a:tblPr/>
              <a:tblGrid>
                <a:gridCol w="9144001">
                  <a:extLst>
                    <a:ext uri="{9D8B030D-6E8A-4147-A177-3AD203B41FA5}">
                      <a16:colId xmlns:a16="http://schemas.microsoft.com/office/drawing/2014/main" val="2921720045"/>
                    </a:ext>
                  </a:extLst>
                </a:gridCol>
              </a:tblGrid>
              <a:tr h="762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1" i="0" kern="1200" dirty="0"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Bewerten sie die folgenden Aussagen zur Therapie seiner Kniebeschwerden</a:t>
                      </a:r>
                      <a:r>
                        <a:rPr lang="en-US" sz="2800" b="1" i="0" kern="1200" dirty="0"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93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39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6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26B7D12-53E1-9806-3904-9E050B41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NSAR und Nierenfunktion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527F42-B3EB-723F-8C3B-6F30DC2B9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16372"/>
            <a:ext cx="8460432" cy="4616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E962153-768D-B5DE-337E-044FF0B3E6F8}"/>
              </a:ext>
            </a:extLst>
          </p:cNvPr>
          <p:cNvSpPr txBox="1"/>
          <p:nvPr/>
        </p:nvSpPr>
        <p:spPr>
          <a:xfrm>
            <a:off x="539552" y="5877272"/>
            <a:ext cx="7056784" cy="67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Eine NSAID-Behandlung wurde in dieser Studie als Verschreibung für </a:t>
            </a:r>
            <a:r>
              <a:rPr lang="de-DE" b="1" dirty="0"/>
              <a:t>mindestens 28 Tage/Monat (am Stück) </a:t>
            </a:r>
            <a:r>
              <a:rPr lang="de-DE" dirty="0"/>
              <a:t>definiert.</a:t>
            </a:r>
          </a:p>
        </p:txBody>
      </p:sp>
    </p:spTree>
    <p:extLst>
      <p:ext uri="{BB962C8B-B14F-4D97-AF65-F5344CB8AC3E}">
        <p14:creationId xmlns:p14="http://schemas.microsoft.com/office/powerpoint/2010/main" val="188000286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9E8225B-D263-D9FA-4FA6-8499A0560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62" y="1484784"/>
            <a:ext cx="8961660" cy="374441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B6D6ECE-276F-1832-1442-D096541F6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Analgetika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706AAE6-5624-8F30-F4D5-9FB0019BE177}"/>
              </a:ext>
            </a:extLst>
          </p:cNvPr>
          <p:cNvSpPr/>
          <p:nvPr/>
        </p:nvSpPr>
        <p:spPr bwMode="auto">
          <a:xfrm>
            <a:off x="4067944" y="1484784"/>
            <a:ext cx="2448272" cy="2160240"/>
          </a:xfrm>
          <a:prstGeom prst="rect">
            <a:avLst/>
          </a:prstGeom>
          <a:noFill/>
          <a:ln w="63500">
            <a:solidFill>
              <a:schemeClr val="accent2"/>
            </a:solidFill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4AE4E10-71B1-A42D-6D59-3721F5515AF0}"/>
              </a:ext>
            </a:extLst>
          </p:cNvPr>
          <p:cNvSpPr txBox="1"/>
          <p:nvPr/>
        </p:nvSpPr>
        <p:spPr>
          <a:xfrm>
            <a:off x="2627784" y="6309320"/>
            <a:ext cx="5004048" cy="53828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 P.A. </a:t>
            </a:r>
            <a:r>
              <a:rPr lang="de-DE" dirty="0" err="1"/>
              <a:t>Thürmann</a:t>
            </a:r>
            <a:r>
              <a:rPr lang="de-DE" dirty="0"/>
              <a:t>, S. Schmiedl: </a:t>
            </a:r>
            <a:r>
              <a:rPr lang="de-DE" b="1" dirty="0"/>
              <a:t>Pharmakotherapie alter Patienten</a:t>
            </a:r>
          </a:p>
          <a:p>
            <a:r>
              <a:rPr lang="sv-SE" dirty="0"/>
              <a:t>Med </a:t>
            </a:r>
            <a:r>
              <a:rPr lang="sv-SE" dirty="0" err="1"/>
              <a:t>Klin</a:t>
            </a:r>
            <a:r>
              <a:rPr lang="sv-SE" dirty="0"/>
              <a:t> Intensivmed 2011 · 106:16–23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A6442DE-8457-A6EB-30FE-FF129A0369A6}"/>
              </a:ext>
            </a:extLst>
          </p:cNvPr>
          <p:cNvSpPr/>
          <p:nvPr/>
        </p:nvSpPr>
        <p:spPr bwMode="auto">
          <a:xfrm>
            <a:off x="4067944" y="3665319"/>
            <a:ext cx="4896544" cy="1491873"/>
          </a:xfrm>
          <a:prstGeom prst="rect">
            <a:avLst/>
          </a:prstGeom>
          <a:noFill/>
          <a:ln w="63500">
            <a:solidFill>
              <a:srgbClr val="00B050"/>
            </a:solidFill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B47E2FD-F023-7B02-E0EA-283D788A450E}"/>
              </a:ext>
            </a:extLst>
          </p:cNvPr>
          <p:cNvSpPr/>
          <p:nvPr/>
        </p:nvSpPr>
        <p:spPr bwMode="auto">
          <a:xfrm>
            <a:off x="4067944" y="2420888"/>
            <a:ext cx="2448272" cy="576064"/>
          </a:xfrm>
          <a:prstGeom prst="rect">
            <a:avLst/>
          </a:prstGeom>
          <a:noFill/>
          <a:ln w="63500">
            <a:solidFill>
              <a:srgbClr val="FFC000"/>
            </a:solidFill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026228"/>
      </p:ext>
    </p:extLst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06E9EBA-F1F4-EAFE-0FA8-CC6DA26CA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9874" y="1493779"/>
            <a:ext cx="7904252" cy="3873356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6C7E1E1-F938-4645-1015-F8B6EB59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Analgetika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F55D6A-0577-4DC5-52FC-7AA63840C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74" y="1124744"/>
            <a:ext cx="7904252" cy="35274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5BBF299-9262-22DE-2485-A102623583AC}"/>
              </a:ext>
            </a:extLst>
          </p:cNvPr>
          <p:cNvSpPr/>
          <p:nvPr/>
        </p:nvSpPr>
        <p:spPr bwMode="auto">
          <a:xfrm>
            <a:off x="4572000" y="1628800"/>
            <a:ext cx="2088232" cy="1224136"/>
          </a:xfrm>
          <a:prstGeom prst="rect">
            <a:avLst/>
          </a:prstGeom>
          <a:noFill/>
          <a:ln w="63500">
            <a:solidFill>
              <a:srgbClr val="FFC000"/>
            </a:solidFill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3884E55-A86A-EEE1-F031-3A531432E57A}"/>
              </a:ext>
            </a:extLst>
          </p:cNvPr>
          <p:cNvSpPr txBox="1"/>
          <p:nvPr/>
        </p:nvSpPr>
        <p:spPr>
          <a:xfrm>
            <a:off x="2627784" y="6347095"/>
            <a:ext cx="5004048" cy="53828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 P.A. </a:t>
            </a:r>
            <a:r>
              <a:rPr lang="de-DE" dirty="0" err="1"/>
              <a:t>Thürmann</a:t>
            </a:r>
            <a:r>
              <a:rPr lang="de-DE" dirty="0"/>
              <a:t>, S. Schmiedl: </a:t>
            </a:r>
            <a:r>
              <a:rPr lang="de-DE" b="1" dirty="0"/>
              <a:t>Pharmakotherapie alter Patienten</a:t>
            </a:r>
          </a:p>
          <a:p>
            <a:r>
              <a:rPr lang="sv-SE" dirty="0"/>
              <a:t>Med </a:t>
            </a:r>
            <a:r>
              <a:rPr lang="sv-SE" dirty="0" err="1"/>
              <a:t>Klin</a:t>
            </a:r>
            <a:r>
              <a:rPr lang="sv-SE" dirty="0"/>
              <a:t> Intensivmed 2011 · 106:16–23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D3F8DDF-5529-5DD6-C902-09A3E1A75BB3}"/>
              </a:ext>
            </a:extLst>
          </p:cNvPr>
          <p:cNvSpPr/>
          <p:nvPr/>
        </p:nvSpPr>
        <p:spPr bwMode="auto">
          <a:xfrm>
            <a:off x="4572000" y="2881531"/>
            <a:ext cx="3888432" cy="1771605"/>
          </a:xfrm>
          <a:prstGeom prst="rect">
            <a:avLst/>
          </a:prstGeom>
          <a:noFill/>
          <a:ln w="63500">
            <a:solidFill>
              <a:srgbClr val="00B050"/>
            </a:solidFill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C85F85D-F77A-611B-1F4C-D01467F5C078}"/>
              </a:ext>
            </a:extLst>
          </p:cNvPr>
          <p:cNvSpPr/>
          <p:nvPr/>
        </p:nvSpPr>
        <p:spPr bwMode="auto">
          <a:xfrm>
            <a:off x="4572000" y="4681730"/>
            <a:ext cx="2088232" cy="691485"/>
          </a:xfrm>
          <a:prstGeom prst="rect">
            <a:avLst/>
          </a:prstGeom>
          <a:noFill/>
          <a:ln w="63500">
            <a:solidFill>
              <a:srgbClr val="FFC000"/>
            </a:solidFill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499370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E10A1F4-7C05-2C59-51C2-A254878E7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163" y="1196752"/>
            <a:ext cx="7956118" cy="4536504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10D194D-9BEF-7814-A0F9-18968E91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ZNS: Benzos und Neuroleptika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EE88849-BE5E-438F-3C7E-099CB6B0CF43}"/>
              </a:ext>
            </a:extLst>
          </p:cNvPr>
          <p:cNvSpPr/>
          <p:nvPr/>
        </p:nvSpPr>
        <p:spPr bwMode="auto">
          <a:xfrm>
            <a:off x="4589928" y="1154623"/>
            <a:ext cx="2232248" cy="4608513"/>
          </a:xfrm>
          <a:prstGeom prst="rect">
            <a:avLst/>
          </a:prstGeom>
          <a:noFill/>
          <a:ln w="63500">
            <a:solidFill>
              <a:srgbClr val="FFC000"/>
            </a:solidFill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24E3BE6-1D5C-737B-40D4-CAFC7F7E11A4}"/>
              </a:ext>
            </a:extLst>
          </p:cNvPr>
          <p:cNvSpPr txBox="1"/>
          <p:nvPr/>
        </p:nvSpPr>
        <p:spPr>
          <a:xfrm>
            <a:off x="2627784" y="6309320"/>
            <a:ext cx="5004048" cy="53828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 P.A. </a:t>
            </a:r>
            <a:r>
              <a:rPr lang="de-DE" dirty="0" err="1"/>
              <a:t>Thürmann</a:t>
            </a:r>
            <a:r>
              <a:rPr lang="de-DE" dirty="0"/>
              <a:t>, S. Schmiedl: </a:t>
            </a:r>
            <a:r>
              <a:rPr lang="de-DE" b="1" dirty="0"/>
              <a:t>Pharmakotherapie alter Patienten</a:t>
            </a:r>
          </a:p>
          <a:p>
            <a:r>
              <a:rPr lang="sv-SE" dirty="0"/>
              <a:t>Med </a:t>
            </a:r>
            <a:r>
              <a:rPr lang="sv-SE" dirty="0" err="1"/>
              <a:t>Klin</a:t>
            </a:r>
            <a:r>
              <a:rPr lang="sv-SE" dirty="0"/>
              <a:t> Intensivmed 2011 · 106:16–23</a:t>
            </a:r>
          </a:p>
        </p:txBody>
      </p:sp>
    </p:spTree>
    <p:extLst>
      <p:ext uri="{BB962C8B-B14F-4D97-AF65-F5344CB8AC3E}">
        <p14:creationId xmlns:p14="http://schemas.microsoft.com/office/powerpoint/2010/main" val="2590360505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69838"/>
            <a:ext cx="8209128" cy="7369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b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Gabapentin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z="10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64F3A8A-7D43-C543-8E98-AF66B04EF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904" y="6525344"/>
            <a:ext cx="39203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altLang="de-DE" sz="1200" i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www.dosing.de</a:t>
            </a:r>
            <a:endParaRPr lang="en-US" altLang="de-DE" sz="1200" i="1" dirty="0">
              <a:solidFill>
                <a:srgbClr val="00799B"/>
              </a:solidFill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14A3C65-AABD-E548-8FA6-5E4FFCCEA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7748"/>
            <a:ext cx="8209128" cy="1920485"/>
          </a:xfrm>
          <a:prstGeom prst="rect">
            <a:avLst/>
          </a:prstGeom>
        </p:spPr>
      </p:pic>
      <p:pic>
        <p:nvPicPr>
          <p:cNvPr id="11" name="Picture 2" descr="Gabapentin AbZ 300 mg 50 St - shop-apotheke.com">
            <a:extLst>
              <a:ext uri="{FF2B5EF4-FFF2-40B4-BE49-F238E27FC236}">
                <a16:creationId xmlns:a16="http://schemas.microsoft.com/office/drawing/2014/main" id="{ACEEDC5E-A267-D348-8BAC-9DFB1AFD7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6669"/>
          <a:stretch/>
        </p:blipFill>
        <p:spPr bwMode="auto">
          <a:xfrm>
            <a:off x="5600041" y="3584501"/>
            <a:ext cx="2609087" cy="230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807953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4C02E25-F1ED-49F7-89DE-C9378F77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2"/>
                </a:solidFill>
              </a:rPr>
              <a:t>Was ist das ?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E96C33B-C7EC-44AF-A43D-F2A9E467E533}"/>
              </a:ext>
            </a:extLst>
          </p:cNvPr>
          <p:cNvSpPr/>
          <p:nvPr/>
        </p:nvSpPr>
        <p:spPr>
          <a:xfrm>
            <a:off x="2879969" y="449194"/>
            <a:ext cx="3924279" cy="46717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bg2"/>
                </a:solidFill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chemeClr val="bg2"/>
                </a:solidFill>
              </a:rPr>
              <a:t>Angiographie ohne KM</a:t>
            </a:r>
            <a:endParaRPr lang="de-DE" sz="2400" b="1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1906B34-B207-4D0F-B9BD-36AE45EEB508}"/>
              </a:ext>
            </a:extLst>
          </p:cNvPr>
          <p:cNvGrpSpPr/>
          <p:nvPr/>
        </p:nvGrpSpPr>
        <p:grpSpPr>
          <a:xfrm>
            <a:off x="523875" y="1423026"/>
            <a:ext cx="8096250" cy="3810000"/>
            <a:chOff x="523875" y="1423026"/>
            <a:chExt cx="8096250" cy="3810000"/>
          </a:xfrm>
        </p:grpSpPr>
        <p:pic>
          <p:nvPicPr>
            <p:cNvPr id="5" name="Picture 2" descr="Bildergebnis fÃ¼r im dunkeln sieht man nicht">
              <a:extLst>
                <a:ext uri="{FF2B5EF4-FFF2-40B4-BE49-F238E27FC236}">
                  <a16:creationId xmlns:a16="http://schemas.microsoft.com/office/drawing/2014/main" id="{BD5719BC-2527-4695-BB36-891CF66DA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75" y="1423026"/>
              <a:ext cx="809625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2923FBAB-A6FA-4043-807A-D2D44DFE0730}"/>
                </a:ext>
              </a:extLst>
            </p:cNvPr>
            <p:cNvSpPr/>
            <p:nvPr/>
          </p:nvSpPr>
          <p:spPr bwMode="auto">
            <a:xfrm>
              <a:off x="5076056" y="4653136"/>
              <a:ext cx="3456384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22EF09A8-89CB-4D68-935F-746487285EE9}"/>
              </a:ext>
            </a:extLst>
          </p:cNvPr>
          <p:cNvSpPr/>
          <p:nvPr/>
        </p:nvSpPr>
        <p:spPr>
          <a:xfrm>
            <a:off x="4019908" y="6575810"/>
            <a:ext cx="3608680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dirty="0">
                <a:solidFill>
                  <a:schemeClr val="accent1"/>
                </a:solidFill>
                <a:latin typeface="arial" panose="020B0604020202020204" pitchFamily="34" charset="0"/>
              </a:rPr>
              <a:t> Bertolt Brecht, Dreigroschenoper</a:t>
            </a:r>
            <a:endParaRPr lang="de-DE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34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007697C-FAC6-4B18-9B62-9D23C1B0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STEMI und Koronarangiographie bei CKD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2713971-C832-401F-A700-E400157E82AD}"/>
              </a:ext>
            </a:extLst>
          </p:cNvPr>
          <p:cNvSpPr/>
          <p:nvPr/>
        </p:nvSpPr>
        <p:spPr>
          <a:xfrm>
            <a:off x="2166260" y="6248213"/>
            <a:ext cx="5472608" cy="61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050" dirty="0" err="1">
                <a:solidFill>
                  <a:srgbClr val="00799B"/>
                </a:solidFill>
                <a:latin typeface="Arial" charset="0"/>
                <a:ea typeface="ＭＳ Ｐゴシック" pitchFamily="28" charset="-128"/>
                <a:cs typeface="Arial" panose="020B0604020202020204" pitchFamily="34" charset="0"/>
              </a:rPr>
              <a:t>Nauta</a:t>
            </a:r>
            <a:r>
              <a:rPr lang="en-US" sz="1050" dirty="0">
                <a:solidFill>
                  <a:srgbClr val="00799B"/>
                </a:solidFill>
                <a:latin typeface="Arial" charset="0"/>
                <a:ea typeface="ＭＳ Ｐゴシック" pitchFamily="28" charset="-128"/>
                <a:cs typeface="Arial" panose="020B0604020202020204" pitchFamily="34" charset="0"/>
              </a:rPr>
              <a:t>, S. T., et al. (2013). </a:t>
            </a:r>
            <a:r>
              <a:rPr lang="en-US" sz="1050" b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  <a:cs typeface="Arial" panose="020B0604020202020204" pitchFamily="34" charset="0"/>
              </a:rPr>
              <a:t>Decline in 20-year mortality after myocardial infarction in patients with chronic kidney disease: evolution from the </a:t>
            </a:r>
            <a:r>
              <a:rPr lang="en-US" sz="1050" b="1" dirty="0" err="1">
                <a:solidFill>
                  <a:srgbClr val="00799B"/>
                </a:solidFill>
                <a:latin typeface="Arial" charset="0"/>
                <a:ea typeface="ＭＳ Ｐゴシック" pitchFamily="28" charset="-128"/>
                <a:cs typeface="Arial" panose="020B0604020202020204" pitchFamily="34" charset="0"/>
              </a:rPr>
              <a:t>prethrombolysis</a:t>
            </a:r>
            <a:r>
              <a:rPr lang="en-US" sz="1050" b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  <a:cs typeface="Arial" panose="020B0604020202020204" pitchFamily="34" charset="0"/>
              </a:rPr>
              <a:t> to the percutaneous coronary intervention era. </a:t>
            </a:r>
            <a:r>
              <a:rPr lang="en-US" sz="1050" dirty="0">
                <a:solidFill>
                  <a:srgbClr val="00799B"/>
                </a:solidFill>
                <a:latin typeface="Arial" charset="0"/>
                <a:ea typeface="ＭＳ Ｐゴシック" pitchFamily="28" charset="-128"/>
                <a:cs typeface="Arial" panose="020B0604020202020204" pitchFamily="34" charset="0"/>
              </a:rPr>
              <a:t>Kidney </a:t>
            </a:r>
            <a:r>
              <a:rPr lang="en-US" sz="1050" dirty="0" err="1">
                <a:solidFill>
                  <a:srgbClr val="00799B"/>
                </a:solidFill>
                <a:latin typeface="Arial" charset="0"/>
                <a:ea typeface="ＭＳ Ｐゴシック" pitchFamily="28" charset="-128"/>
                <a:cs typeface="Arial" panose="020B0604020202020204" pitchFamily="34" charset="0"/>
              </a:rPr>
              <a:t>Int</a:t>
            </a:r>
            <a:r>
              <a:rPr lang="en-US" sz="1050" dirty="0">
                <a:solidFill>
                  <a:srgbClr val="00799B"/>
                </a:solidFill>
                <a:latin typeface="Arial" charset="0"/>
                <a:ea typeface="ＭＳ Ｐゴシック" pitchFamily="28" charset="-128"/>
                <a:cs typeface="Arial" panose="020B0604020202020204" pitchFamily="34" charset="0"/>
              </a:rPr>
              <a:t> 84(2): 353-358.</a:t>
            </a:r>
            <a:endParaRPr lang="de-DE" sz="1050" dirty="0">
              <a:solidFill>
                <a:srgbClr val="00799B"/>
              </a:solidFill>
              <a:latin typeface="Arial" charset="0"/>
              <a:ea typeface="ＭＳ Ｐゴシック" pitchFamily="28" charset="-128"/>
              <a:cs typeface="Arial" panose="020B0604020202020204" pitchFamily="34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4F1971F-5406-4277-902E-DE8C59089451}"/>
              </a:ext>
            </a:extLst>
          </p:cNvPr>
          <p:cNvGrpSpPr/>
          <p:nvPr/>
        </p:nvGrpSpPr>
        <p:grpSpPr>
          <a:xfrm>
            <a:off x="1547664" y="1052736"/>
            <a:ext cx="5570985" cy="4524159"/>
            <a:chOff x="1547664" y="1052736"/>
            <a:chExt cx="5570985" cy="4524159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49B7C394-84A1-48D6-9005-86CA2217819E}"/>
                </a:ext>
              </a:extLst>
            </p:cNvPr>
            <p:cNvGrpSpPr/>
            <p:nvPr/>
          </p:nvGrpSpPr>
          <p:grpSpPr>
            <a:xfrm>
              <a:off x="1547664" y="1052736"/>
              <a:ext cx="5570985" cy="4524159"/>
              <a:chOff x="1331640" y="1124744"/>
              <a:chExt cx="5570985" cy="4524159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120F1CE2-9F9B-48E2-956B-69634DE682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1640" y="1124744"/>
                <a:ext cx="5570985" cy="4253118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235EF654-B5C4-4594-A9C1-C65BA8EE5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1720" y="5300070"/>
                <a:ext cx="4699351" cy="348833"/>
              </a:xfrm>
              <a:prstGeom prst="rect">
                <a:avLst/>
              </a:prstGeom>
            </p:spPr>
          </p:pic>
        </p:grp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0F01BCE3-7F31-43FD-8154-660230DC8D0B}"/>
                </a:ext>
              </a:extLst>
            </p:cNvPr>
            <p:cNvSpPr/>
            <p:nvPr/>
          </p:nvSpPr>
          <p:spPr bwMode="auto">
            <a:xfrm>
              <a:off x="1802349" y="1246534"/>
              <a:ext cx="405679" cy="355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34EC8E05-E7D8-4D4F-8116-FC4771C96A24}"/>
              </a:ext>
            </a:extLst>
          </p:cNvPr>
          <p:cNvCxnSpPr>
            <a:cxnSpLocks/>
          </p:cNvCxnSpPr>
          <p:nvPr/>
        </p:nvCxnSpPr>
        <p:spPr bwMode="auto">
          <a:xfrm flipH="1">
            <a:off x="2755374" y="2399622"/>
            <a:ext cx="3888432" cy="0"/>
          </a:xfrm>
          <a:prstGeom prst="straightConnector1">
            <a:avLst/>
          </a:prstGeom>
          <a:noFill/>
          <a:ln w="1016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6D8A8A67-C054-4096-984E-85CADD057209}"/>
              </a:ext>
            </a:extLst>
          </p:cNvPr>
          <p:cNvCxnSpPr>
            <a:cxnSpLocks/>
          </p:cNvCxnSpPr>
          <p:nvPr/>
        </p:nvCxnSpPr>
        <p:spPr bwMode="auto">
          <a:xfrm flipH="1">
            <a:off x="2727018" y="1927465"/>
            <a:ext cx="3888432" cy="0"/>
          </a:xfrm>
          <a:prstGeom prst="straightConnector1">
            <a:avLst/>
          </a:prstGeom>
          <a:noFill/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0828277-E794-42AB-9267-ECD656AE8240}"/>
              </a:ext>
            </a:extLst>
          </p:cNvPr>
          <p:cNvCxnSpPr>
            <a:cxnSpLocks/>
          </p:cNvCxnSpPr>
          <p:nvPr/>
        </p:nvCxnSpPr>
        <p:spPr bwMode="auto">
          <a:xfrm flipH="1">
            <a:off x="2755374" y="1665325"/>
            <a:ext cx="3888432" cy="0"/>
          </a:xfrm>
          <a:prstGeom prst="straightConnector1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27705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417D69-5E5C-4016-878E-A0C8A86FB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Risiko ist weniger die Dialyse als …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BB9CD71-52B7-49AC-A9A2-47A76305EA2A}"/>
              </a:ext>
            </a:extLst>
          </p:cNvPr>
          <p:cNvSpPr/>
          <p:nvPr/>
        </p:nvSpPr>
        <p:spPr>
          <a:xfrm>
            <a:off x="2210631" y="6430507"/>
            <a:ext cx="5424661" cy="43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rgbClr val="00799B"/>
                </a:solidFill>
                <a:latin typeface="Arial" charset="0"/>
                <a:ea typeface="ＭＳ Ｐゴシック" pitchFamily="28" charset="-128"/>
                <a:cs typeface="Arial" panose="020B0604020202020204" pitchFamily="34" charset="0"/>
              </a:rPr>
              <a:t>Dalrymple, L. S., et al. (2011). </a:t>
            </a:r>
            <a:r>
              <a:rPr lang="en-US" sz="1050" b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  <a:cs typeface="Arial" panose="020B0604020202020204" pitchFamily="34" charset="0"/>
              </a:rPr>
              <a:t>Chronic kidney disease and the risk of end-stage renal disease versus death. </a:t>
            </a:r>
            <a:r>
              <a:rPr lang="en-US" sz="1050" dirty="0">
                <a:solidFill>
                  <a:srgbClr val="00799B"/>
                </a:solidFill>
                <a:latin typeface="Arial" charset="0"/>
                <a:ea typeface="ＭＳ Ｐゴシック" pitchFamily="28" charset="-128"/>
                <a:cs typeface="Arial" panose="020B0604020202020204" pitchFamily="34" charset="0"/>
              </a:rPr>
              <a:t>J Gen Intern Med 26(4): 379-385.</a:t>
            </a:r>
          </a:p>
        </p:txBody>
      </p:sp>
      <p:pic>
        <p:nvPicPr>
          <p:cNvPr id="1030" name="Picture 6" descr="An external file that holds a picture, illustration, etc.&#10;Object name is 11606_2010_1511_Fig2_HTML.jpg">
            <a:extLst>
              <a:ext uri="{FF2B5EF4-FFF2-40B4-BE49-F238E27FC236}">
                <a16:creationId xmlns:a16="http://schemas.microsoft.com/office/drawing/2014/main" id="{0070B707-001E-44EA-9F0C-A354335E9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10" y="1108508"/>
            <a:ext cx="6611813" cy="46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8FE3231-E642-410B-93D6-CD5BD20FC59E}"/>
              </a:ext>
            </a:extLst>
          </p:cNvPr>
          <p:cNvCxnSpPr>
            <a:cxnSpLocks/>
          </p:cNvCxnSpPr>
          <p:nvPr/>
        </p:nvCxnSpPr>
        <p:spPr bwMode="auto">
          <a:xfrm>
            <a:off x="1691680" y="1412776"/>
            <a:ext cx="144016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DABD4EF7-FF78-44B8-8057-C003F8F315FF}"/>
              </a:ext>
            </a:extLst>
          </p:cNvPr>
          <p:cNvSpPr/>
          <p:nvPr/>
        </p:nvSpPr>
        <p:spPr>
          <a:xfrm>
            <a:off x="3563888" y="1619047"/>
            <a:ext cx="4572000" cy="12887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Older adults with CKD are 13-fold more likely to die from any cause than progress to ESRD and are 6-fold more likely to die from cardiovascular causes than develop ESRD.</a:t>
            </a:r>
            <a:endParaRPr lang="de-DE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3DB21A2-CF0B-49E4-9228-A660C0A155C9}"/>
              </a:ext>
            </a:extLst>
          </p:cNvPr>
          <p:cNvCxnSpPr>
            <a:cxnSpLocks/>
          </p:cNvCxnSpPr>
          <p:nvPr/>
        </p:nvCxnSpPr>
        <p:spPr bwMode="auto">
          <a:xfrm flipV="1">
            <a:off x="7308304" y="3728049"/>
            <a:ext cx="0" cy="1152128"/>
          </a:xfrm>
          <a:prstGeom prst="straightConnector1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0510159-A88E-48AE-A0ED-C58027C424AE}"/>
              </a:ext>
            </a:extLst>
          </p:cNvPr>
          <p:cNvCxnSpPr/>
          <p:nvPr/>
        </p:nvCxnSpPr>
        <p:spPr bwMode="auto">
          <a:xfrm flipV="1">
            <a:off x="7092280" y="4077072"/>
            <a:ext cx="0" cy="792088"/>
          </a:xfrm>
          <a:prstGeom prst="straightConnector1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F7933260-21A3-40E6-B54B-F7F62F5344EC}"/>
              </a:ext>
            </a:extLst>
          </p:cNvPr>
          <p:cNvSpPr/>
          <p:nvPr/>
        </p:nvSpPr>
        <p:spPr>
          <a:xfrm>
            <a:off x="1484710" y="3588813"/>
            <a:ext cx="2118452" cy="10315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j-lt"/>
              </a:rPr>
              <a:t>1,268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Patienten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Alter &gt; 65 Jahre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eGFR &lt; 60 ml/min</a:t>
            </a:r>
            <a:endParaRPr lang="de-DE" sz="1600" dirty="0">
              <a:latin typeface="+mj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1B54D0E-55F2-44C8-8768-BA813B55D937}"/>
              </a:ext>
            </a:extLst>
          </p:cNvPr>
          <p:cNvSpPr txBox="1"/>
          <p:nvPr/>
        </p:nvSpPr>
        <p:spPr>
          <a:xfrm>
            <a:off x="7425450" y="4715493"/>
            <a:ext cx="941283" cy="3734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Dialyse</a:t>
            </a:r>
          </a:p>
        </p:txBody>
      </p:sp>
    </p:spTree>
    <p:extLst>
      <p:ext uri="{BB962C8B-B14F-4D97-AF65-F5344CB8AC3E}">
        <p14:creationId xmlns:p14="http://schemas.microsoft.com/office/powerpoint/2010/main" val="2113340107"/>
      </p:ext>
    </p:extLst>
  </p:cSld>
  <p:clrMapOvr>
    <a:masterClrMapping/>
  </p:clrMapOvr>
  <p:transition spd="slow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13D1131-A76C-413A-A0A3-4655C423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Keine Erhöhung von AKI nach KM – Gabe!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6939EC-931C-4575-9277-5FFD41AD8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50" y="1336123"/>
            <a:ext cx="5656126" cy="41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A2772B-57F0-4203-80D0-44A3190D36CF}"/>
              </a:ext>
            </a:extLst>
          </p:cNvPr>
          <p:cNvSpPr/>
          <p:nvPr/>
        </p:nvSpPr>
        <p:spPr>
          <a:xfrm>
            <a:off x="2029418" y="6330487"/>
            <a:ext cx="5656126" cy="482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McDonald, RJ et al. (2013). </a:t>
            </a:r>
            <a:r>
              <a:rPr lang="de-DE" sz="1200" b="1" dirty="0" err="1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Intravenous</a:t>
            </a:r>
            <a:r>
              <a:rPr lang="de-DE" sz="1200" b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 </a:t>
            </a:r>
            <a:r>
              <a:rPr lang="de-DE" sz="1200" b="1" dirty="0" err="1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contrast</a:t>
            </a:r>
            <a:r>
              <a:rPr lang="de-DE" sz="1200" b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 material-</a:t>
            </a:r>
            <a:r>
              <a:rPr lang="de-DE" sz="1200" b="1" dirty="0" err="1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induced</a:t>
            </a:r>
            <a:r>
              <a:rPr lang="de-DE" sz="1200" b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 </a:t>
            </a:r>
            <a:r>
              <a:rPr lang="de-DE" sz="1200" b="1" dirty="0" err="1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nephropathy</a:t>
            </a:r>
            <a:r>
              <a:rPr lang="de-DE" sz="1200" b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: </a:t>
            </a:r>
            <a:r>
              <a:rPr lang="de-DE" sz="1200" b="1" dirty="0" err="1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causal</a:t>
            </a:r>
            <a:r>
              <a:rPr lang="de-DE" sz="1200" b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 </a:t>
            </a:r>
            <a:r>
              <a:rPr lang="de-DE" sz="1200" b="1" dirty="0" err="1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or</a:t>
            </a:r>
            <a:r>
              <a:rPr lang="de-DE" sz="1200" b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 </a:t>
            </a:r>
            <a:r>
              <a:rPr lang="de-DE" sz="1200" b="1" dirty="0" err="1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coincident</a:t>
            </a:r>
            <a:r>
              <a:rPr lang="de-DE" sz="1200" b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 </a:t>
            </a:r>
            <a:r>
              <a:rPr lang="de-DE" sz="1200" b="1" dirty="0" err="1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phenomenon</a:t>
            </a:r>
            <a:r>
              <a:rPr lang="de-DE" sz="1200" b="1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? </a:t>
            </a:r>
            <a:r>
              <a:rPr lang="de-DE" sz="1200" dirty="0" err="1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Radiology</a:t>
            </a:r>
            <a:r>
              <a:rPr lang="de-DE" sz="1200" dirty="0">
                <a:solidFill>
                  <a:srgbClr val="00799B"/>
                </a:solidFill>
                <a:latin typeface="Arial" charset="0"/>
                <a:ea typeface="ＭＳ Ｐゴシック" pitchFamily="28" charset="-128"/>
              </a:rPr>
              <a:t> 267(1): 106-118.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F71CEF-3F2B-4E92-854F-5755E5E2B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0950"/>
            <a:ext cx="3424950" cy="41561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7F3F05D-D932-4273-B177-97FF64F8A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337" y="1930749"/>
            <a:ext cx="5347352" cy="29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15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D0CCEACA-4D4C-A940-8B03-06B4A3506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383" y="1808819"/>
            <a:ext cx="4008196" cy="36617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2D86826-1E2F-D94C-B253-F0C48D718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1013"/>
          <a:stretch/>
        </p:blipFill>
        <p:spPr>
          <a:xfrm>
            <a:off x="611560" y="1808820"/>
            <a:ext cx="3659148" cy="36617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EEA2376-D600-49E2-801B-31A5458C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Komplexität der Versorgung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4394923-7E2A-4A56-ACB4-5EDB1CE56413}"/>
              </a:ext>
            </a:extLst>
          </p:cNvPr>
          <p:cNvSpPr txBox="1"/>
          <p:nvPr/>
        </p:nvSpPr>
        <p:spPr>
          <a:xfrm>
            <a:off x="3046638" y="6564205"/>
            <a:ext cx="4572000" cy="2491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r">
              <a:defRPr sz="1000">
                <a:solidFill>
                  <a:srgbClr val="00799B"/>
                </a:solidFill>
                <a:cs typeface="Arial" panose="020B0604020202020204" pitchFamily="34" charset="0"/>
              </a:defRPr>
            </a:lvl1pPr>
          </a:lstStyle>
          <a:p>
            <a:r>
              <a:rPr lang="de-DE" dirty="0"/>
              <a:t>TONELLI et al. JAMA Network Open. 2018;1(7):e184852.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6837F6C-5697-AC16-222A-051E124F4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19" y="997086"/>
            <a:ext cx="8209128" cy="7369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b"/>
          <a:lstStyle/>
          <a:p>
            <a:pPr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Comparison of the Complexity of Patients Seen by Different Medical </a:t>
            </a:r>
          </a:p>
          <a:p>
            <a:pPr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Subspecialists in a Universal Health Care System </a:t>
            </a:r>
          </a:p>
        </p:txBody>
      </p:sp>
    </p:spTree>
    <p:extLst>
      <p:ext uri="{BB962C8B-B14F-4D97-AF65-F5344CB8AC3E}">
        <p14:creationId xmlns:p14="http://schemas.microsoft.com/office/powerpoint/2010/main" val="47914162"/>
      </p:ext>
    </p:extLst>
  </p:cSld>
  <p:clrMapOvr>
    <a:masterClrMapping/>
  </p:clrMapOvr>
  <p:transition spd="slow">
    <p:push dir="u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Schokolade hilft</a:t>
            </a:r>
            <a:br>
              <a:rPr lang="de-DE" b="1" dirty="0"/>
            </a:br>
            <a:r>
              <a:rPr lang="de-DE" b="1" dirty="0"/>
              <a:t>Statistik nicht immer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2973" y="1377950"/>
            <a:ext cx="5578054" cy="493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43689"/>
      </p:ext>
    </p:extLst>
  </p:cSld>
  <p:clrMapOvr>
    <a:masterClrMapping/>
  </p:clrMapOvr>
  <p:transition spd="slow">
    <p:push dir="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ext Box 2"/>
          <p:cNvSpPr txBox="1">
            <a:spLocks noChangeArrowheads="1"/>
          </p:cNvSpPr>
          <p:nvPr/>
        </p:nvSpPr>
        <p:spPr bwMode="auto">
          <a:xfrm>
            <a:off x="1116013" y="765175"/>
            <a:ext cx="7381875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de-DE" sz="10000" b="1">
                <a:effectLst>
                  <a:outerShdw blurRad="38100" dist="38100" dir="2700000" algn="tl">
                    <a:srgbClr val="C0C0C0"/>
                  </a:outerShdw>
                </a:effectLst>
              </a:rPr>
              <a:t>Vielen Dank</a:t>
            </a:r>
          </a:p>
        </p:txBody>
      </p:sp>
      <p:pic>
        <p:nvPicPr>
          <p:cNvPr id="381955" name="Picture 3" descr="598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412349"/>
            <a:ext cx="38100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0624093"/>
      </p:ext>
    </p:extLst>
  </p:cSld>
  <p:clrMapOvr>
    <a:masterClrMapping/>
  </p:clrMapOvr>
  <p:transition spd="slow">
    <p:push dir="u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8699827-2F1B-2E73-786E-08C54F4B5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484784"/>
            <a:ext cx="5970836" cy="4000908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11AB48-CEA8-2F58-02E8-0E7E0750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 an Nieren Spaß hat ….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4AC150A-04CC-937C-7463-71E4430280B0}"/>
              </a:ext>
            </a:extLst>
          </p:cNvPr>
          <p:cNvSpPr txBox="1"/>
          <p:nvPr/>
        </p:nvSpPr>
        <p:spPr>
          <a:xfrm>
            <a:off x="1619672" y="5767388"/>
            <a:ext cx="4418197" cy="592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hlinkClick r:id="rId3"/>
              </a:rPr>
              <a:t>https://nephsim.com</a:t>
            </a:r>
            <a:r>
              <a:rPr lang="de-DE" sz="32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13559232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F81988-8E76-1B80-3D29-1FFA072DF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Urinbefunde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FDBCFB-555B-6FF3-16E5-48A3A2D7B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01" y="985626"/>
            <a:ext cx="5018831" cy="587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2843"/>
      </p:ext>
    </p:extLst>
  </p:cSld>
  <p:clrMapOvr>
    <a:masterClrMapping/>
  </p:clrMapOvr>
  <p:transition spd="slow">
    <p:push dir="u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C87166F-9D23-BEAD-99D4-B59F522C0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980728"/>
            <a:ext cx="4320480" cy="5576122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ECA7CF8-148A-EEF0-FD6D-F1149C6C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Blutdruck und Pulsdruck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928FFAE-7015-ECED-F691-8AFDDB34C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628800"/>
            <a:ext cx="3819555" cy="252028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885E99F-9F54-CFA9-E4E1-39D8EC9CD781}"/>
              </a:ext>
            </a:extLst>
          </p:cNvPr>
          <p:cNvSpPr txBox="1"/>
          <p:nvPr/>
        </p:nvSpPr>
        <p:spPr>
          <a:xfrm>
            <a:off x="280894" y="6381328"/>
            <a:ext cx="7339346" cy="48288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r">
              <a:defRPr sz="1200" i="1">
                <a:solidFill>
                  <a:srgbClr val="00799B"/>
                </a:solidFill>
                <a:latin typeface="Arial" charset="0"/>
                <a:ea typeface="ＭＳ Ｐゴシック" pitchFamily="28" charset="-128"/>
              </a:defRPr>
            </a:lvl1pPr>
          </a:lstStyle>
          <a:p>
            <a:r>
              <a:rPr lang="de-DE" dirty="0" err="1"/>
              <a:t>O’Rourke</a:t>
            </a:r>
            <a:r>
              <a:rPr lang="de-DE" dirty="0"/>
              <a:t> MF, </a:t>
            </a:r>
            <a:r>
              <a:rPr lang="de-DE" b="1" dirty="0" err="1"/>
              <a:t>Isolated</a:t>
            </a:r>
            <a:r>
              <a:rPr lang="de-DE" b="1" dirty="0"/>
              <a:t> </a:t>
            </a:r>
            <a:r>
              <a:rPr lang="en-US" b="1"/>
              <a:t>systolic hypertension, pulse pressure, and arterial stiffness as risk factors for cardiovascular disease. </a:t>
            </a:r>
            <a:r>
              <a:rPr lang="en-US"/>
              <a:t>Curr Hypertens </a:t>
            </a:r>
            <a:r>
              <a:rPr lang="de-DE"/>
              <a:t>Rep </a:t>
            </a:r>
            <a:r>
              <a:rPr lang="de-DE" dirty="0"/>
              <a:t>1: 204–211, 1999.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95E1401-00DD-7120-8FE5-CFBBD153502D}"/>
              </a:ext>
            </a:extLst>
          </p:cNvPr>
          <p:cNvSpPr txBox="1"/>
          <p:nvPr/>
        </p:nvSpPr>
        <p:spPr>
          <a:xfrm>
            <a:off x="4572000" y="4207470"/>
            <a:ext cx="4572000" cy="48288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r">
              <a:defRPr sz="1200" i="1">
                <a:solidFill>
                  <a:srgbClr val="00799B"/>
                </a:solidFill>
                <a:latin typeface="Arial" charset="0"/>
                <a:ea typeface="ＭＳ Ｐゴシック" pitchFamily="28" charset="-128"/>
              </a:defRPr>
            </a:lvl1pPr>
          </a:lstStyle>
          <a:p>
            <a:r>
              <a:rPr lang="de-DE" dirty="0"/>
              <a:t>Lloyd-Jones D et al </a:t>
            </a:r>
            <a:r>
              <a:rPr lang="en-US" dirty="0"/>
              <a:t>: Heart disease and stroke </a:t>
            </a:r>
            <a:r>
              <a:rPr lang="it-IT" dirty="0" err="1"/>
              <a:t>statistics</a:t>
            </a:r>
            <a:r>
              <a:rPr lang="it-IT" dirty="0"/>
              <a:t>: 2009 Update. </a:t>
            </a:r>
            <a:r>
              <a:rPr lang="it-IT" dirty="0" err="1"/>
              <a:t>Circulation</a:t>
            </a:r>
            <a:r>
              <a:rPr lang="it-IT" dirty="0"/>
              <a:t> 119: e21–e181, 2009).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36472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799B"/>
      </a:accent1>
      <a:accent2>
        <a:srgbClr val="F90029"/>
      </a:accent2>
      <a:accent3>
        <a:srgbClr val="FFFFFF"/>
      </a:accent3>
      <a:accent4>
        <a:srgbClr val="000000"/>
      </a:accent4>
      <a:accent5>
        <a:srgbClr val="AABECB"/>
      </a:accent5>
      <a:accent6>
        <a:srgbClr val="E20024"/>
      </a:accent6>
      <a:hlink>
        <a:srgbClr val="F90029"/>
      </a:hlink>
      <a:folHlink>
        <a:srgbClr val="CEE9D9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tragsvorlage Carsten" id="{FFE39CD8-730A-4A0E-AA67-ED9830D31C3E}" vid="{3841205D-0D25-46F6-B6D8-ABD1E44844A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4366</Words>
  <Application>Microsoft Office PowerPoint</Application>
  <PresentationFormat>Bildschirmpräsentation (4:3)</PresentationFormat>
  <Paragraphs>668</Paragraphs>
  <Slides>94</Slides>
  <Notes>61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94</vt:i4>
      </vt:variant>
    </vt:vector>
  </HeadingPairs>
  <TitlesOfParts>
    <vt:vector size="110" baseType="lpstr">
      <vt:lpstr>AdvOT3c2d9f11</vt:lpstr>
      <vt:lpstr>arial</vt:lpstr>
      <vt:lpstr>arial</vt:lpstr>
      <vt:lpstr>Calibri</vt:lpstr>
      <vt:lpstr>Cambria</vt:lpstr>
      <vt:lpstr>Century Gothic</vt:lpstr>
      <vt:lpstr>Chivo</vt:lpstr>
      <vt:lpstr>Google Sans</vt:lpstr>
      <vt:lpstr>GuardianSansGR-Regular</vt:lpstr>
      <vt:lpstr>Myriad Pro Light SemiCond</vt:lpstr>
      <vt:lpstr>Myriad Pro SemiCond</vt:lpstr>
      <vt:lpstr>Segoe UI</vt:lpstr>
      <vt:lpstr>SegoeUI-Bold</vt:lpstr>
      <vt:lpstr>Times New Roman</vt:lpstr>
      <vt:lpstr>Wingdings</vt:lpstr>
      <vt:lpstr>Standarddesign</vt:lpstr>
      <vt:lpstr>PowerPoint-Präsentation</vt:lpstr>
      <vt:lpstr>Offenlegung von Interessenkonflikten  Carsten Hafer</vt:lpstr>
      <vt:lpstr>Download Homepage Praxis Kattenbühl</vt:lpstr>
      <vt:lpstr>Weltnierentag 09. März 2023</vt:lpstr>
      <vt:lpstr>Niereninsuffizienz und Alter</vt:lpstr>
      <vt:lpstr>Aufgaben der Niere</vt:lpstr>
      <vt:lpstr>Bei wem sollten wir aufpassen ?</vt:lpstr>
      <vt:lpstr>PowerPoint-Präsentation</vt:lpstr>
      <vt:lpstr>Komplexität der Versorgung</vt:lpstr>
      <vt:lpstr>Allgemeine Therapie</vt:lpstr>
      <vt:lpstr>Es sollten die „richtigen Medikamente“ sein</vt:lpstr>
      <vt:lpstr>Häufig verordnete Medikamente</vt:lpstr>
      <vt:lpstr>PowerPoint-Präsentation</vt:lpstr>
      <vt:lpstr>ADME von Medikamenten</vt:lpstr>
      <vt:lpstr>Pharmakokinetik und - dynamik</vt:lpstr>
      <vt:lpstr>Stadien Niereninsuffizienz</vt:lpstr>
      <vt:lpstr>Frage 2</vt:lpstr>
      <vt:lpstr>Diagnostik: eGFR und Proteinurie</vt:lpstr>
      <vt:lpstr>PowerPoint-Präsentation</vt:lpstr>
      <vt:lpstr>Definition Akute Nierenschädigung</vt:lpstr>
      <vt:lpstr>eGFR</vt:lpstr>
      <vt:lpstr>Nierenfunktion  Ermittlung eGFR</vt:lpstr>
      <vt:lpstr>Ultraschall</vt:lpstr>
      <vt:lpstr>Urin</vt:lpstr>
      <vt:lpstr>EBM 32018  Chronische Niereninsuffizienz eGFR &lt; 25 ml/min</vt:lpstr>
      <vt:lpstr>Funktionsverlust und Einflußfaktoren</vt:lpstr>
      <vt:lpstr>Überweisung Nephrologie ??</vt:lpstr>
      <vt:lpstr>Funktionsverlust und Einflußfaktoren</vt:lpstr>
      <vt:lpstr>Frage 2</vt:lpstr>
      <vt:lpstr>Viel trinken ….?</vt:lpstr>
      <vt:lpstr>Viel trinken ….</vt:lpstr>
      <vt:lpstr>Viel trinken ….</vt:lpstr>
      <vt:lpstr>Ausgleich metabolische Azidose: Bicarboat</vt:lpstr>
      <vt:lpstr>Hypertensive Hirn – und Nierenschädigung </vt:lpstr>
      <vt:lpstr>Arterielle Hypertonie: Zielparameter</vt:lpstr>
      <vt:lpstr>Blutdrucksenkung ist effektiv (auch bei Alten)</vt:lpstr>
      <vt:lpstr>PowerPoint-Präsentation</vt:lpstr>
      <vt:lpstr>Antihypertensive Therapie mit RAAS - Blockade</vt:lpstr>
      <vt:lpstr>Adäquate RAAS - Inhibition</vt:lpstr>
      <vt:lpstr>STOP RAAS-I bei CKD?</vt:lpstr>
      <vt:lpstr>Blutdruck und Diabetes</vt:lpstr>
      <vt:lpstr>RAAS – Blockade und SGLT2- Inhibitor</vt:lpstr>
      <vt:lpstr>Diabetes</vt:lpstr>
      <vt:lpstr>Diabetes</vt:lpstr>
      <vt:lpstr>Kardiovaskuläre Ereignisse  steigen mit reduzierter eGFR</vt:lpstr>
      <vt:lpstr>Koronarsklerose bei CKD</vt:lpstr>
      <vt:lpstr>Troponin T und Nierenfunktion</vt:lpstr>
      <vt:lpstr>Herzinsuffizienz + / - CKD</vt:lpstr>
      <vt:lpstr>Dilemma kardiorenale Therapie</vt:lpstr>
      <vt:lpstr>RAASi und Kalium</vt:lpstr>
      <vt:lpstr>Praxisalltag … andere Möglichkeiten Hyperkaliämie</vt:lpstr>
      <vt:lpstr>Harnsäure</vt:lpstr>
      <vt:lpstr>Harnsäure</vt:lpstr>
      <vt:lpstr>COPAGO  Gicht Studie </vt:lpstr>
      <vt:lpstr>Nierenkranke haben ein hohes Schlaganfallrisiko</vt:lpstr>
      <vt:lpstr>GFR und Blutungsereignisse  nach Start Antikoagulation bei Vorhofflimmern</vt:lpstr>
      <vt:lpstr>Nierenfunktionseinbuße  Risiko korreliert mit der INR - Kontrolle</vt:lpstr>
      <vt:lpstr>Frage</vt:lpstr>
      <vt:lpstr>Frage</vt:lpstr>
      <vt:lpstr>Frage</vt:lpstr>
      <vt:lpstr>Antikoagulation bei Vorhofflimmern</vt:lpstr>
      <vt:lpstr>Polypharmazie</vt:lpstr>
      <vt:lpstr>Diuretika</vt:lpstr>
      <vt:lpstr>Diuretikatherapie</vt:lpstr>
      <vt:lpstr>PowerPoint-Präsentation</vt:lpstr>
      <vt:lpstr>Diuretikaresistenz</vt:lpstr>
      <vt:lpstr>Wie gebe ich es ? Bedürfnisse an die Situation anpassen!</vt:lpstr>
      <vt:lpstr>Chlorthalidon vs. HCT</vt:lpstr>
      <vt:lpstr>PowerPoint-Präsentation</vt:lpstr>
      <vt:lpstr>Antibiotika</vt:lpstr>
      <vt:lpstr>Welche Dosis für Medikamente?</vt:lpstr>
      <vt:lpstr>PowerPoint-Präsentation</vt:lpstr>
      <vt:lpstr>PowerPoint-Präsentation</vt:lpstr>
      <vt:lpstr>Welche Gefahr ist bei der  Therapie mit Antiinfektiva am größten?</vt:lpstr>
      <vt:lpstr>Pharmakokinetik und Pharmakodynamik  von Antibiotika </vt:lpstr>
      <vt:lpstr>Cephalosporine sind sicher </vt:lpstr>
      <vt:lpstr>Wonach orientieren Sie sich bei der Dosisanpassung?</vt:lpstr>
      <vt:lpstr>PowerPoint-Präsentation</vt:lpstr>
      <vt:lpstr>Fall</vt:lpstr>
      <vt:lpstr>Frage 2</vt:lpstr>
      <vt:lpstr>NSAR und Nierenfunktion</vt:lpstr>
      <vt:lpstr>Analgetika</vt:lpstr>
      <vt:lpstr>Analgetika</vt:lpstr>
      <vt:lpstr>ZNS: Benzos und Neuroleptika</vt:lpstr>
      <vt:lpstr>PowerPoint-Präsentation</vt:lpstr>
      <vt:lpstr>Was ist das ?</vt:lpstr>
      <vt:lpstr>STEMI und Koronarangiographie bei CKD</vt:lpstr>
      <vt:lpstr>Das Risiko ist weniger die Dialyse als …</vt:lpstr>
      <vt:lpstr>Keine Erhöhung von AKI nach KM – Gabe!</vt:lpstr>
      <vt:lpstr>Schokolade hilft Statistik nicht immer</vt:lpstr>
      <vt:lpstr>PowerPoint-Präsentation</vt:lpstr>
      <vt:lpstr>Wer an Nieren Spaß hat ….</vt:lpstr>
      <vt:lpstr>Urinbefunde</vt:lpstr>
      <vt:lpstr>Blutdruck und Pulsdruck</vt:lpstr>
    </vt:vector>
  </TitlesOfParts>
  <Company>Werbeagentur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Carsten Hafer</dc:creator>
  <cp:lastModifiedBy>Carsten Hafer</cp:lastModifiedBy>
  <cp:revision>26</cp:revision>
  <dcterms:created xsi:type="dcterms:W3CDTF">2019-06-06T04:03:29Z</dcterms:created>
  <dcterms:modified xsi:type="dcterms:W3CDTF">2023-02-13T22:21:36Z</dcterms:modified>
</cp:coreProperties>
</file>