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51"/>
  </p:notesMasterIdLst>
  <p:handoutMasterIdLst>
    <p:handoutMasterId r:id="rId52"/>
  </p:handoutMasterIdLst>
  <p:sldIdLst>
    <p:sldId id="1843" r:id="rId3"/>
    <p:sldId id="1847" r:id="rId4"/>
    <p:sldId id="1712" r:id="rId5"/>
    <p:sldId id="265" r:id="rId6"/>
    <p:sldId id="2146847442" r:id="rId7"/>
    <p:sldId id="2147471605" r:id="rId8"/>
    <p:sldId id="2147471606" r:id="rId9"/>
    <p:sldId id="2141412877" r:id="rId10"/>
    <p:sldId id="261" r:id="rId11"/>
    <p:sldId id="1708" r:id="rId12"/>
    <p:sldId id="2140754432" r:id="rId13"/>
    <p:sldId id="2147471636" r:id="rId14"/>
    <p:sldId id="2140754427" r:id="rId15"/>
    <p:sldId id="2147471635" r:id="rId16"/>
    <p:sldId id="2140754430" r:id="rId17"/>
    <p:sldId id="735" r:id="rId18"/>
    <p:sldId id="279" r:id="rId19"/>
    <p:sldId id="1828" r:id="rId20"/>
    <p:sldId id="730" r:id="rId21"/>
    <p:sldId id="2147471607" r:id="rId22"/>
    <p:sldId id="2147471609" r:id="rId23"/>
    <p:sldId id="446" r:id="rId24"/>
    <p:sldId id="338" r:id="rId25"/>
    <p:sldId id="508" r:id="rId26"/>
    <p:sldId id="1881839878" r:id="rId27"/>
    <p:sldId id="2147471655" r:id="rId28"/>
    <p:sldId id="2147471642" r:id="rId29"/>
    <p:sldId id="2147471610" r:id="rId30"/>
    <p:sldId id="1758" r:id="rId31"/>
    <p:sldId id="2147471654" r:id="rId32"/>
    <p:sldId id="2147471651" r:id="rId33"/>
    <p:sldId id="2147471604" r:id="rId34"/>
    <p:sldId id="2147471611" r:id="rId35"/>
    <p:sldId id="2146847459" r:id="rId36"/>
    <p:sldId id="2147471640" r:id="rId37"/>
    <p:sldId id="1881840013" r:id="rId38"/>
    <p:sldId id="2147471646" r:id="rId39"/>
    <p:sldId id="1957" r:id="rId40"/>
    <p:sldId id="2147471647" r:id="rId41"/>
    <p:sldId id="2147471650" r:id="rId42"/>
    <p:sldId id="2147471615" r:id="rId43"/>
    <p:sldId id="8896" r:id="rId44"/>
    <p:sldId id="2147471652" r:id="rId45"/>
    <p:sldId id="2147471653" r:id="rId46"/>
    <p:sldId id="2147471648" r:id="rId47"/>
    <p:sldId id="2147471623" r:id="rId48"/>
    <p:sldId id="268" r:id="rId49"/>
    <p:sldId id="1717" r:id="rId50"/>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213CDBF7-10E1-4095-B008-3D915D59DEFD}">
          <p14:sldIdLst>
            <p14:sldId id="1843"/>
            <p14:sldId id="1847"/>
            <p14:sldId id="1712"/>
            <p14:sldId id="265"/>
            <p14:sldId id="2146847442"/>
            <p14:sldId id="2147471605"/>
            <p14:sldId id="2147471606"/>
            <p14:sldId id="2141412877"/>
            <p14:sldId id="261"/>
            <p14:sldId id="1708"/>
            <p14:sldId id="2140754432"/>
            <p14:sldId id="2147471636"/>
            <p14:sldId id="2140754427"/>
            <p14:sldId id="2147471635"/>
            <p14:sldId id="2140754430"/>
            <p14:sldId id="735"/>
            <p14:sldId id="279"/>
            <p14:sldId id="1828"/>
            <p14:sldId id="730"/>
            <p14:sldId id="2147471607"/>
            <p14:sldId id="2147471609"/>
            <p14:sldId id="446"/>
            <p14:sldId id="338"/>
            <p14:sldId id="508"/>
            <p14:sldId id="1881839878"/>
            <p14:sldId id="2147471655"/>
            <p14:sldId id="2147471642"/>
            <p14:sldId id="2147471610"/>
            <p14:sldId id="1758"/>
            <p14:sldId id="2147471654"/>
            <p14:sldId id="2147471651"/>
            <p14:sldId id="2147471604"/>
            <p14:sldId id="2147471611"/>
            <p14:sldId id="2146847459"/>
            <p14:sldId id="2147471640"/>
            <p14:sldId id="1881840013"/>
            <p14:sldId id="2147471646"/>
            <p14:sldId id="1957"/>
            <p14:sldId id="2147471647"/>
            <p14:sldId id="2147471650"/>
            <p14:sldId id="2147471615"/>
            <p14:sldId id="8896"/>
            <p14:sldId id="2147471652"/>
            <p14:sldId id="2147471653"/>
            <p14:sldId id="2147471648"/>
            <p14:sldId id="2147471623"/>
            <p14:sldId id="268"/>
            <p14:sldId id="17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927"/>
    <a:srgbClr val="00799B"/>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80418" autoAdjust="0"/>
  </p:normalViewPr>
  <p:slideViewPr>
    <p:cSldViewPr>
      <p:cViewPr varScale="1">
        <p:scale>
          <a:sx n="84" d="100"/>
          <a:sy n="84" d="100"/>
        </p:scale>
        <p:origin x="1431" y="30"/>
      </p:cViewPr>
      <p:guideLst>
        <p:guide orient="horz" pos="2160"/>
        <p:guide pos="2880"/>
      </p:guideLst>
    </p:cSldViewPr>
  </p:slideViewPr>
  <p:outlineViewPr>
    <p:cViewPr>
      <p:scale>
        <a:sx n="33" d="100"/>
        <a:sy n="33" d="100"/>
      </p:scale>
      <p:origin x="0" y="-6081"/>
    </p:cViewPr>
  </p:outlineViewPr>
  <p:notesTextViewPr>
    <p:cViewPr>
      <p:scale>
        <a:sx n="3" d="2"/>
        <a:sy n="3" d="2"/>
      </p:scale>
      <p:origin x="0" y="0"/>
    </p:cViewPr>
  </p:notesTextViewPr>
  <p:sorterViewPr>
    <p:cViewPr varScale="1">
      <p:scale>
        <a:sx n="1" d="1"/>
        <a:sy n="1" d="1"/>
      </p:scale>
      <p:origin x="0" y="-4266"/>
    </p:cViewPr>
  </p:sorterViewPr>
  <p:notesViewPr>
    <p:cSldViewPr>
      <p:cViewPr varScale="1">
        <p:scale>
          <a:sx n="78" d="100"/>
          <a:sy n="78" d="100"/>
        </p:scale>
        <p:origin x="483"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jaeckel\Desktop\Elmar\Talks\Diabetology\Niere\DAPA-CKD\Dapa%20CKD%20Jaeckel.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jaeckel\Desktop\Elmar\Talks\Diabetology\Niere\DAPA-CKD\Dapa%20CKD%20Jaeck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DC07-44DE-87ED-3921D2BB3BFE}"/>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DC07-44DE-87ED-3921D2BB3BFE}"/>
              </c:ext>
            </c:extLst>
          </c:dPt>
          <c:cat>
            <c:strRef>
              <c:f>Tabelle1!$A$2:$A$3</c:f>
              <c:strCache>
                <c:ptCount val="2"/>
                <c:pt idx="0">
                  <c:v>Diagnostiziert</c:v>
                </c:pt>
                <c:pt idx="1">
                  <c:v>Nicht-diagnostiziert</c:v>
                </c:pt>
              </c:strCache>
            </c:strRef>
          </c:cat>
          <c:val>
            <c:numRef>
              <c:f>Tabelle1!$B$2:$B$3</c:f>
              <c:numCache>
                <c:formatCode>General</c:formatCode>
                <c:ptCount val="2"/>
                <c:pt idx="0">
                  <c:v>13.9</c:v>
                </c:pt>
                <c:pt idx="1">
                  <c:v>86.1</c:v>
                </c:pt>
              </c:numCache>
            </c:numRef>
          </c:val>
          <c:extLst>
            <c:ext xmlns:c16="http://schemas.microsoft.com/office/drawing/2014/chart" uri="{C3380CC4-5D6E-409C-BE32-E72D297353CC}">
              <c16:uniqueId val="{00000004-DC07-44DE-87ED-3921D2BB3B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&lt;45 </c:v>
                </c:pt>
              </c:strCache>
            </c:strRef>
          </c:tx>
          <c:spPr>
            <a:solidFill>
              <a:schemeClr val="accent5">
                <a:shade val="58000"/>
              </a:schemeClr>
            </a:solidFill>
            <a:ln>
              <a:noFill/>
            </a:ln>
            <a:effectLst/>
          </c:spPr>
          <c:invertIfNegative val="0"/>
          <c:cat>
            <c:strRef>
              <c:f>Tabelle1!$A$2</c:f>
              <c:strCache>
                <c:ptCount val="1"/>
                <c:pt idx="0">
                  <c:v>Kategorie 1</c:v>
                </c:pt>
              </c:strCache>
            </c:strRef>
          </c:cat>
          <c:val>
            <c:numRef>
              <c:f>Tabelle1!$B$2</c:f>
              <c:numCache>
                <c:formatCode>General</c:formatCode>
                <c:ptCount val="1"/>
                <c:pt idx="0">
                  <c:v>69.7</c:v>
                </c:pt>
              </c:numCache>
            </c:numRef>
          </c:val>
          <c:extLst>
            <c:ext xmlns:c16="http://schemas.microsoft.com/office/drawing/2014/chart" uri="{C3380CC4-5D6E-409C-BE32-E72D297353CC}">
              <c16:uniqueId val="{00000000-758C-4952-B52B-43E2C5A9D0FB}"/>
            </c:ext>
          </c:extLst>
        </c:ser>
        <c:ser>
          <c:idx val="1"/>
          <c:order val="1"/>
          <c:tx>
            <c:strRef>
              <c:f>Tabelle1!$C$1</c:f>
              <c:strCache>
                <c:ptCount val="1"/>
                <c:pt idx="0">
                  <c:v>45-64</c:v>
                </c:pt>
              </c:strCache>
            </c:strRef>
          </c:tx>
          <c:spPr>
            <a:solidFill>
              <a:schemeClr val="accent5">
                <a:shade val="86000"/>
              </a:schemeClr>
            </a:solidFill>
            <a:ln>
              <a:noFill/>
            </a:ln>
            <a:effectLst/>
          </c:spPr>
          <c:invertIfNegative val="0"/>
          <c:cat>
            <c:strRef>
              <c:f>Tabelle1!$A$2</c:f>
              <c:strCache>
                <c:ptCount val="1"/>
                <c:pt idx="0">
                  <c:v>Kategorie 1</c:v>
                </c:pt>
              </c:strCache>
            </c:strRef>
          </c:cat>
          <c:val>
            <c:numRef>
              <c:f>Tabelle1!$C$2</c:f>
              <c:numCache>
                <c:formatCode>General</c:formatCode>
                <c:ptCount val="1"/>
                <c:pt idx="0">
                  <c:v>80.5</c:v>
                </c:pt>
              </c:numCache>
            </c:numRef>
          </c:val>
          <c:extLst>
            <c:ext xmlns:c16="http://schemas.microsoft.com/office/drawing/2014/chart" uri="{C3380CC4-5D6E-409C-BE32-E72D297353CC}">
              <c16:uniqueId val="{00000001-758C-4952-B52B-43E2C5A9D0FB}"/>
            </c:ext>
          </c:extLst>
        </c:ser>
        <c:ser>
          <c:idx val="2"/>
          <c:order val="2"/>
          <c:tx>
            <c:strRef>
              <c:f>Tabelle1!$D$1</c:f>
              <c:strCache>
                <c:ptCount val="1"/>
                <c:pt idx="0">
                  <c:v>65-74</c:v>
                </c:pt>
              </c:strCache>
            </c:strRef>
          </c:tx>
          <c:spPr>
            <a:solidFill>
              <a:schemeClr val="accent5">
                <a:tint val="86000"/>
              </a:schemeClr>
            </a:solidFill>
            <a:ln>
              <a:noFill/>
            </a:ln>
            <a:effectLst/>
          </c:spPr>
          <c:invertIfNegative val="0"/>
          <c:cat>
            <c:strRef>
              <c:f>Tabelle1!$A$2</c:f>
              <c:strCache>
                <c:ptCount val="1"/>
                <c:pt idx="0">
                  <c:v>Kategorie 1</c:v>
                </c:pt>
              </c:strCache>
            </c:strRef>
          </c:cat>
          <c:val>
            <c:numRef>
              <c:f>Tabelle1!$D$2</c:f>
              <c:numCache>
                <c:formatCode>General</c:formatCode>
                <c:ptCount val="1"/>
                <c:pt idx="0">
                  <c:v>84.4</c:v>
                </c:pt>
              </c:numCache>
            </c:numRef>
          </c:val>
          <c:extLst>
            <c:ext xmlns:c16="http://schemas.microsoft.com/office/drawing/2014/chart" uri="{C3380CC4-5D6E-409C-BE32-E72D297353CC}">
              <c16:uniqueId val="{00000002-758C-4952-B52B-43E2C5A9D0FB}"/>
            </c:ext>
          </c:extLst>
        </c:ser>
        <c:ser>
          <c:idx val="3"/>
          <c:order val="3"/>
          <c:tx>
            <c:strRef>
              <c:f>Tabelle1!$E$1</c:f>
              <c:strCache>
                <c:ptCount val="1"/>
                <c:pt idx="0">
                  <c:v>&gt;75</c:v>
                </c:pt>
              </c:strCache>
            </c:strRef>
          </c:tx>
          <c:spPr>
            <a:solidFill>
              <a:schemeClr val="accent5">
                <a:tint val="58000"/>
              </a:schemeClr>
            </a:solidFill>
            <a:ln>
              <a:noFill/>
            </a:ln>
            <a:effectLst/>
          </c:spPr>
          <c:invertIfNegative val="0"/>
          <c:cat>
            <c:strRef>
              <c:f>Tabelle1!$A$2</c:f>
              <c:strCache>
                <c:ptCount val="1"/>
                <c:pt idx="0">
                  <c:v>Kategorie 1</c:v>
                </c:pt>
              </c:strCache>
            </c:strRef>
          </c:cat>
          <c:val>
            <c:numRef>
              <c:f>Tabelle1!$E$2</c:f>
              <c:numCache>
                <c:formatCode>General</c:formatCode>
                <c:ptCount val="1"/>
                <c:pt idx="0">
                  <c:v>84.8</c:v>
                </c:pt>
              </c:numCache>
            </c:numRef>
          </c:val>
          <c:extLst>
            <c:ext xmlns:c16="http://schemas.microsoft.com/office/drawing/2014/chart" uri="{C3380CC4-5D6E-409C-BE32-E72D297353CC}">
              <c16:uniqueId val="{00000003-758C-4952-B52B-43E2C5A9D0FB}"/>
            </c:ext>
          </c:extLst>
        </c:ser>
        <c:dLbls>
          <c:showLegendKey val="0"/>
          <c:showVal val="0"/>
          <c:showCatName val="0"/>
          <c:showSerName val="0"/>
          <c:showPercent val="0"/>
          <c:showBubbleSize val="0"/>
        </c:dLbls>
        <c:gapWidth val="219"/>
        <c:overlap val="-27"/>
        <c:axId val="639395551"/>
        <c:axId val="639395967"/>
      </c:barChart>
      <c:catAx>
        <c:axId val="639395551"/>
        <c:scaling>
          <c:orientation val="minMax"/>
        </c:scaling>
        <c:delete val="1"/>
        <c:axPos val="b"/>
        <c:numFmt formatCode="General" sourceLinked="1"/>
        <c:majorTickMark val="none"/>
        <c:minorTickMark val="none"/>
        <c:tickLblPos val="nextTo"/>
        <c:crossAx val="639395967"/>
        <c:crosses val="autoZero"/>
        <c:auto val="1"/>
        <c:lblAlgn val="ctr"/>
        <c:lblOffset val="100"/>
        <c:noMultiLvlLbl val="0"/>
      </c:catAx>
      <c:valAx>
        <c:axId val="639395967"/>
        <c:scaling>
          <c:orientation val="minMax"/>
        </c:scaling>
        <c:delete val="0"/>
        <c:axPos val="l"/>
        <c:title>
          <c:tx>
            <c:rich>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r>
                  <a:rPr lang="de-DE" sz="1050" b="1" noProof="0" dirty="0"/>
                  <a:t>Prävalenz der </a:t>
                </a:r>
                <a:r>
                  <a:rPr lang="de-DE" sz="1050" b="1" noProof="0" dirty="0" err="1"/>
                  <a:t>undiagnostizierten</a:t>
                </a:r>
                <a:r>
                  <a:rPr lang="de-DE" sz="1050" b="1" noProof="0" dirty="0"/>
                  <a:t> CKD im Stadium 3 (%)</a:t>
                </a:r>
              </a:p>
            </c:rich>
          </c:tx>
          <c:layout>
            <c:manualLayout>
              <c:xMode val="edge"/>
              <c:yMode val="edge"/>
              <c:x val="1.9230769230769232E-2"/>
              <c:y val="9.0045096711041869E-2"/>
            </c:manualLayout>
          </c:layout>
          <c:overlay val="0"/>
          <c:spPr>
            <a:noFill/>
            <a:ln>
              <a:noFill/>
            </a:ln>
            <a:effectLst/>
          </c:spPr>
          <c:txPr>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639395551"/>
        <c:crosses val="autoZero"/>
        <c:crossBetween val="between"/>
      </c:valAx>
      <c:spPr>
        <a:noFill/>
        <a:ln>
          <a:noFill/>
        </a:ln>
        <a:effectLst/>
      </c:spPr>
    </c:plotArea>
    <c:legend>
      <c:legendPos val="b"/>
      <c:layout>
        <c:manualLayout>
          <c:xMode val="edge"/>
          <c:yMode val="edge"/>
          <c:x val="0.29675140066626288"/>
          <c:y val="0.88239247376766738"/>
          <c:w val="0.40649700938824956"/>
          <c:h val="0.11147159061810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de-D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Gesamt</c:v>
                </c:pt>
              </c:strCache>
            </c:strRef>
          </c:tx>
          <c:spPr>
            <a:solidFill>
              <a:srgbClr val="EF4130"/>
            </a:solidFill>
          </c:spPr>
          <c:dPt>
            <c:idx val="0"/>
            <c:bubble3D val="0"/>
            <c:spPr>
              <a:solidFill>
                <a:srgbClr val="005589"/>
              </a:solidFill>
              <a:ln w="19050">
                <a:solidFill>
                  <a:schemeClr val="lt1"/>
                </a:solidFill>
              </a:ln>
              <a:effectLst/>
            </c:spPr>
            <c:extLst>
              <c:ext xmlns:c16="http://schemas.microsoft.com/office/drawing/2014/chart" uri="{C3380CC4-5D6E-409C-BE32-E72D297353CC}">
                <c16:uniqueId val="{00000001-4781-4520-8D89-51FC9F0D6C02}"/>
              </c:ext>
            </c:extLst>
          </c:dPt>
          <c:dPt>
            <c:idx val="1"/>
            <c:bubble3D val="0"/>
            <c:spPr>
              <a:solidFill>
                <a:srgbClr val="EF4130"/>
              </a:solidFill>
              <a:ln w="19050">
                <a:solidFill>
                  <a:schemeClr val="lt1"/>
                </a:solidFill>
              </a:ln>
              <a:effectLst/>
            </c:spPr>
            <c:extLst>
              <c:ext xmlns:c16="http://schemas.microsoft.com/office/drawing/2014/chart" uri="{C3380CC4-5D6E-409C-BE32-E72D297353CC}">
                <c16:uniqueId val="{00000003-4781-4520-8D89-51FC9F0D6C02}"/>
              </c:ext>
            </c:extLst>
          </c:dPt>
          <c:cat>
            <c:strRef>
              <c:f>Tabelle1!$A$2:$A$3</c:f>
              <c:strCache>
                <c:ptCount val="2"/>
                <c:pt idx="0">
                  <c:v>CKD Diagnose</c:v>
                </c:pt>
                <c:pt idx="1">
                  <c:v>Keine CKD Diagnose</c:v>
                </c:pt>
              </c:strCache>
            </c:strRef>
          </c:cat>
          <c:val>
            <c:numRef>
              <c:f>Tabelle1!$B$2:$B$3</c:f>
              <c:numCache>
                <c:formatCode>General</c:formatCode>
                <c:ptCount val="2"/>
                <c:pt idx="0">
                  <c:v>15.7</c:v>
                </c:pt>
                <c:pt idx="1">
                  <c:v>84.3</c:v>
                </c:pt>
              </c:numCache>
            </c:numRef>
          </c:val>
          <c:extLst>
            <c:ext xmlns:c16="http://schemas.microsoft.com/office/drawing/2014/chart" uri="{C3380CC4-5D6E-409C-BE32-E72D297353CC}">
              <c16:uniqueId val="{00000004-4781-4520-8D89-51FC9F0D6C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EAD9-4AB1-81CB-1A62D7D5E775}"/>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EAD9-4AB1-81CB-1A62D7D5E775}"/>
              </c:ext>
            </c:extLst>
          </c:dPt>
          <c:cat>
            <c:strRef>
              <c:f>Tabelle1!$A$2:$A$3</c:f>
              <c:strCache>
                <c:ptCount val="2"/>
                <c:pt idx="0">
                  <c:v>Diagnostiziert</c:v>
                </c:pt>
                <c:pt idx="1">
                  <c:v>Nicht-diagnostiziert</c:v>
                </c:pt>
              </c:strCache>
            </c:strRef>
          </c:cat>
          <c:val>
            <c:numRef>
              <c:f>Tabelle1!$B$2:$B$3</c:f>
              <c:numCache>
                <c:formatCode>General</c:formatCode>
                <c:ptCount val="2"/>
                <c:pt idx="0">
                  <c:v>18.2</c:v>
                </c:pt>
                <c:pt idx="1">
                  <c:v>81.8</c:v>
                </c:pt>
              </c:numCache>
            </c:numRef>
          </c:val>
          <c:extLst>
            <c:ext xmlns:c16="http://schemas.microsoft.com/office/drawing/2014/chart" uri="{C3380CC4-5D6E-409C-BE32-E72D297353CC}">
              <c16:uniqueId val="{00000004-EAD9-4AB1-81CB-1A62D7D5E7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F269-4B6C-A98D-BDD8391DD95C}"/>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F269-4B6C-A98D-BDD8391DD95C}"/>
              </c:ext>
            </c:extLst>
          </c:dPt>
          <c:cat>
            <c:strRef>
              <c:f>Tabelle1!$A$2:$A$3</c:f>
              <c:strCache>
                <c:ptCount val="2"/>
                <c:pt idx="0">
                  <c:v>Diagnostiziert</c:v>
                </c:pt>
                <c:pt idx="1">
                  <c:v>Nicht-diagnostiziert</c:v>
                </c:pt>
              </c:strCache>
            </c:strRef>
          </c:cat>
          <c:val>
            <c:numRef>
              <c:f>Tabelle1!$B$2:$B$3</c:f>
              <c:numCache>
                <c:formatCode>General</c:formatCode>
                <c:ptCount val="2"/>
                <c:pt idx="0">
                  <c:v>13.4</c:v>
                </c:pt>
                <c:pt idx="1">
                  <c:v>86.6</c:v>
                </c:pt>
              </c:numCache>
            </c:numRef>
          </c:val>
          <c:extLst>
            <c:ext xmlns:c16="http://schemas.microsoft.com/office/drawing/2014/chart" uri="{C3380CC4-5D6E-409C-BE32-E72D297353CC}">
              <c16:uniqueId val="{00000004-F269-4B6C-A98D-BDD8391DD9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3332-4E17-9E08-D222DB10BD9F}"/>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3332-4E17-9E08-D222DB10BD9F}"/>
              </c:ext>
            </c:extLst>
          </c:dPt>
          <c:cat>
            <c:strRef>
              <c:f>Tabelle1!$A$2:$A$3</c:f>
              <c:strCache>
                <c:ptCount val="2"/>
                <c:pt idx="0">
                  <c:v>Diagnostiziert</c:v>
                </c:pt>
                <c:pt idx="1">
                  <c:v>Nicht-diagnostiziert</c:v>
                </c:pt>
              </c:strCache>
            </c:strRef>
          </c:cat>
          <c:val>
            <c:numRef>
              <c:f>Tabelle1!$B$2:$B$3</c:f>
              <c:numCache>
                <c:formatCode>General</c:formatCode>
                <c:ptCount val="2"/>
                <c:pt idx="0">
                  <c:v>21.8</c:v>
                </c:pt>
                <c:pt idx="1">
                  <c:v>78.2</c:v>
                </c:pt>
              </c:numCache>
            </c:numRef>
          </c:val>
          <c:extLst>
            <c:ext xmlns:c16="http://schemas.microsoft.com/office/drawing/2014/chart" uri="{C3380CC4-5D6E-409C-BE32-E72D297353CC}">
              <c16:uniqueId val="{00000004-3332-4E17-9E08-D222DB10BD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Tabelle1!$F$59:$F$67</c:f>
              <c:numCache>
                <c:formatCode>General</c:formatCode>
                <c:ptCount val="9"/>
                <c:pt idx="0">
                  <c:v>60</c:v>
                </c:pt>
                <c:pt idx="1">
                  <c:v>56.03</c:v>
                </c:pt>
                <c:pt idx="2">
                  <c:v>52.69</c:v>
                </c:pt>
                <c:pt idx="3">
                  <c:v>42.169000000000004</c:v>
                </c:pt>
                <c:pt idx="4">
                  <c:v>39.33</c:v>
                </c:pt>
                <c:pt idx="5">
                  <c:v>35.99</c:v>
                </c:pt>
                <c:pt idx="6">
                  <c:v>30.145000000000003</c:v>
                </c:pt>
                <c:pt idx="7">
                  <c:v>25.970000000000002</c:v>
                </c:pt>
                <c:pt idx="8">
                  <c:v>14.280000000000001</c:v>
                </c:pt>
              </c:numCache>
            </c:numRef>
          </c:yVal>
          <c:smooth val="0"/>
          <c:extLst>
            <c:ext xmlns:c16="http://schemas.microsoft.com/office/drawing/2014/chart" uri="{C3380CC4-5D6E-409C-BE32-E72D297353CC}">
              <c16:uniqueId val="{00000000-AC43-4199-83AA-C6A354B6920C}"/>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Tabelle1!$G$59:$G$64</c:f>
              <c:numCache>
                <c:formatCode>General</c:formatCode>
                <c:ptCount val="6"/>
                <c:pt idx="0">
                  <c:v>60</c:v>
                </c:pt>
                <c:pt idx="1">
                  <c:v>59.18</c:v>
                </c:pt>
                <c:pt idx="2">
                  <c:v>52</c:v>
                </c:pt>
                <c:pt idx="3">
                  <c:v>29.38300000000001</c:v>
                </c:pt>
                <c:pt idx="4">
                  <c:v>23.28</c:v>
                </c:pt>
                <c:pt idx="5">
                  <c:v>16.100000000000001</c:v>
                </c:pt>
              </c:numCache>
            </c:numRef>
          </c:yVal>
          <c:smooth val="0"/>
          <c:extLst>
            <c:ext xmlns:c16="http://schemas.microsoft.com/office/drawing/2014/chart" uri="{C3380CC4-5D6E-409C-BE32-E72D297353CC}">
              <c16:uniqueId val="{00000001-AC43-4199-83AA-C6A354B6920C}"/>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no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5.0925925925925923E-2"/>
          <c:w val="0.78888888888888886"/>
          <c:h val="0.89814814814814814"/>
        </c:manualLayout>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Tabelle1!$D$59:$D$65</c:f>
              <c:numCache>
                <c:formatCode>General</c:formatCode>
                <c:ptCount val="7"/>
                <c:pt idx="0">
                  <c:v>45</c:v>
                </c:pt>
                <c:pt idx="1">
                  <c:v>41.03</c:v>
                </c:pt>
                <c:pt idx="2">
                  <c:v>37.69</c:v>
                </c:pt>
                <c:pt idx="3">
                  <c:v>27.169000000000004</c:v>
                </c:pt>
                <c:pt idx="4">
                  <c:v>24.330000000000002</c:v>
                </c:pt>
                <c:pt idx="5">
                  <c:v>20.990000000000002</c:v>
                </c:pt>
                <c:pt idx="6">
                  <c:v>15.145000000000003</c:v>
                </c:pt>
              </c:numCache>
            </c:numRef>
          </c:yVal>
          <c:smooth val="0"/>
          <c:extLst>
            <c:ext xmlns:c16="http://schemas.microsoft.com/office/drawing/2014/chart" uri="{C3380CC4-5D6E-409C-BE32-E72D297353CC}">
              <c16:uniqueId val="{00000000-D5EC-4D20-83E8-61B14EDC9096}"/>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Tabelle1!$E$59:$E$62</c:f>
              <c:numCache>
                <c:formatCode>General</c:formatCode>
                <c:ptCount val="4"/>
                <c:pt idx="0">
                  <c:v>45</c:v>
                </c:pt>
                <c:pt idx="1">
                  <c:v>44.18</c:v>
                </c:pt>
                <c:pt idx="2">
                  <c:v>37</c:v>
                </c:pt>
                <c:pt idx="3">
                  <c:v>14.38300000000001</c:v>
                </c:pt>
              </c:numCache>
            </c:numRef>
          </c:yVal>
          <c:smooth val="0"/>
          <c:extLst>
            <c:ext xmlns:c16="http://schemas.microsoft.com/office/drawing/2014/chart" uri="{C3380CC4-5D6E-409C-BE32-E72D297353CC}">
              <c16:uniqueId val="{00000001-D5EC-4D20-83E8-61B14EDC9096}"/>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solidFill>
            <a:srgbClr val="FFFFFF"/>
          </a:solid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0.19242</cdr:x>
      <cdr:y>0.77959</cdr:y>
    </cdr:from>
    <cdr:to>
      <cdr:x>0.92152</cdr:x>
      <cdr:y>0.77959</cdr:y>
    </cdr:to>
    <cdr:cxnSp macro="">
      <cdr:nvCxnSpPr>
        <cdr:cNvPr id="3" name="Gerader Verbinder 2">
          <a:extLst xmlns:a="http://schemas.openxmlformats.org/drawingml/2006/main">
            <a:ext uri="{FF2B5EF4-FFF2-40B4-BE49-F238E27FC236}">
              <a16:creationId xmlns:a16="http://schemas.microsoft.com/office/drawing/2014/main" id="{FB487301-911A-43C0-A1B5-F6E4628FF30F}"/>
            </a:ext>
          </a:extLst>
        </cdr:cNvPr>
        <cdr:cNvCxnSpPr/>
      </cdr:nvCxnSpPr>
      <cdr:spPr>
        <a:xfrm xmlns:a="http://schemas.openxmlformats.org/drawingml/2006/main">
          <a:off x="1016597" y="1613575"/>
          <a:ext cx="385200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0.38254</cdr:x>
      <cdr:y>0.2986</cdr:y>
    </cdr:from>
    <cdr:to>
      <cdr:x>0.51567</cdr:x>
      <cdr:y>0.55635</cdr:y>
    </cdr:to>
    <cdr:sp macro="" textlink="">
      <cdr:nvSpPr>
        <cdr:cNvPr id="4" name="Textfeld 3">
          <a:extLst xmlns:a="http://schemas.openxmlformats.org/drawingml/2006/main">
            <a:ext uri="{FF2B5EF4-FFF2-40B4-BE49-F238E27FC236}">
              <a16:creationId xmlns:a16="http://schemas.microsoft.com/office/drawing/2014/main" id="{F866C447-4A2B-40E9-9F9C-1D8832EC039D}"/>
            </a:ext>
          </a:extLst>
        </cdr:cNvPr>
        <cdr:cNvSpPr txBox="1"/>
      </cdr:nvSpPr>
      <cdr:spPr>
        <a:xfrm xmlns:a="http://schemas.openxmlformats.org/drawingml/2006/main">
          <a:off x="1515774" y="463533"/>
          <a:ext cx="527514" cy="4001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highlight>
                <a:srgbClr val="FFFF00"/>
              </a:highlight>
              <a:latin typeface="Arial" panose="020B0604020202020204" pitchFamily="34" charset="0"/>
            </a:rPr>
            <a:t>69,7%</a:t>
          </a:r>
        </a:p>
      </cdr:txBody>
    </cdr:sp>
  </cdr:relSizeAnchor>
  <cdr:relSizeAnchor xmlns:cdr="http://schemas.openxmlformats.org/drawingml/2006/chartDrawing">
    <cdr:from>
      <cdr:x>0.51614</cdr:x>
      <cdr:y>0.24352</cdr:y>
    </cdr:from>
    <cdr:to>
      <cdr:x>0.64928</cdr:x>
      <cdr:y>0.52109</cdr:y>
    </cdr:to>
    <cdr:sp macro="" textlink="">
      <cdr:nvSpPr>
        <cdr:cNvPr id="5" name="Textfeld 1">
          <a:extLst xmlns:a="http://schemas.openxmlformats.org/drawingml/2006/main">
            <a:ext uri="{FF2B5EF4-FFF2-40B4-BE49-F238E27FC236}">
              <a16:creationId xmlns:a16="http://schemas.microsoft.com/office/drawing/2014/main" id="{0AE0E116-6308-403F-A414-2C96B25FA190}"/>
            </a:ext>
          </a:extLst>
        </cdr:cNvPr>
        <cdr:cNvSpPr txBox="1"/>
      </cdr:nvSpPr>
      <cdr:spPr>
        <a:xfrm xmlns:a="http://schemas.openxmlformats.org/drawingml/2006/main">
          <a:off x="2045154" y="378023"/>
          <a:ext cx="527554" cy="430887"/>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b="1" i="0" u="none" baseline="0" dirty="0">
              <a:solidFill>
                <a:schemeClr val="tx1"/>
              </a:solidFill>
              <a:latin typeface="Arial" panose="020B0604020202020204" pitchFamily="34" charset="0"/>
            </a:rPr>
            <a:t>80,5%</a:t>
          </a:r>
        </a:p>
      </cdr:txBody>
    </cdr:sp>
  </cdr:relSizeAnchor>
  <cdr:relSizeAnchor xmlns:cdr="http://schemas.openxmlformats.org/drawingml/2006/chartDrawing">
    <cdr:from>
      <cdr:x>0.63418</cdr:x>
      <cdr:y>0.19288</cdr:y>
    </cdr:from>
    <cdr:to>
      <cdr:x>0.76731</cdr:x>
      <cdr:y>0.45063</cdr:y>
    </cdr:to>
    <cdr:sp macro="" textlink="">
      <cdr:nvSpPr>
        <cdr:cNvPr id="6" name="Textfeld 1">
          <a:extLst xmlns:a="http://schemas.openxmlformats.org/drawingml/2006/main">
            <a:ext uri="{FF2B5EF4-FFF2-40B4-BE49-F238E27FC236}">
              <a16:creationId xmlns:a16="http://schemas.microsoft.com/office/drawing/2014/main" id="{35F5D3B3-830F-4936-AB7F-D7A839EC65AE}"/>
            </a:ext>
          </a:extLst>
        </cdr:cNvPr>
        <cdr:cNvSpPr txBox="1"/>
      </cdr:nvSpPr>
      <cdr:spPr>
        <a:xfrm xmlns:a="http://schemas.openxmlformats.org/drawingml/2006/main">
          <a:off x="2512893" y="299418"/>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84,4%</a:t>
          </a:r>
        </a:p>
      </cdr:txBody>
    </cdr:sp>
  </cdr:relSizeAnchor>
  <cdr:relSizeAnchor xmlns:cdr="http://schemas.openxmlformats.org/drawingml/2006/chartDrawing">
    <cdr:from>
      <cdr:x>0.76339</cdr:x>
      <cdr:y>0.2125</cdr:y>
    </cdr:from>
    <cdr:to>
      <cdr:x>0.89652</cdr:x>
      <cdr:y>0.47025</cdr:y>
    </cdr:to>
    <cdr:sp macro="" textlink="">
      <cdr:nvSpPr>
        <cdr:cNvPr id="7" name="Textfeld 1">
          <a:extLst xmlns:a="http://schemas.openxmlformats.org/drawingml/2006/main">
            <a:ext uri="{FF2B5EF4-FFF2-40B4-BE49-F238E27FC236}">
              <a16:creationId xmlns:a16="http://schemas.microsoft.com/office/drawing/2014/main" id="{4F1F1D40-4785-43B1-AA9A-37AC1076EDA4}"/>
            </a:ext>
          </a:extLst>
        </cdr:cNvPr>
        <cdr:cNvSpPr txBox="1"/>
      </cdr:nvSpPr>
      <cdr:spPr>
        <a:xfrm xmlns:a="http://schemas.openxmlformats.org/drawingml/2006/main">
          <a:off x="3024838" y="329871"/>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84,8%</a:t>
          </a:r>
        </a:p>
      </cdr:txBody>
    </cdr:sp>
  </cdr:relSizeAnchor>
  <cdr:relSizeAnchor xmlns:cdr="http://schemas.openxmlformats.org/drawingml/2006/chartDrawing">
    <cdr:from>
      <cdr:x>0.23081</cdr:x>
      <cdr:y>0.75633</cdr:y>
    </cdr:from>
    <cdr:to>
      <cdr:x>0.80052</cdr:x>
      <cdr:y>0.92486</cdr:y>
    </cdr:to>
    <cdr:sp macro="" textlink="">
      <cdr:nvSpPr>
        <cdr:cNvPr id="8" name="Textfeld 7">
          <a:extLst xmlns:a="http://schemas.openxmlformats.org/drawingml/2006/main">
            <a:ext uri="{FF2B5EF4-FFF2-40B4-BE49-F238E27FC236}">
              <a16:creationId xmlns:a16="http://schemas.microsoft.com/office/drawing/2014/main" id="{43FB1CF5-80E2-4A81-99D1-F3FB6A52BDC7}"/>
            </a:ext>
          </a:extLst>
        </cdr:cNvPr>
        <cdr:cNvSpPr txBox="1"/>
      </cdr:nvSpPr>
      <cdr:spPr>
        <a:xfrm xmlns:a="http://schemas.openxmlformats.org/drawingml/2006/main">
          <a:off x="914578" y="1174073"/>
          <a:ext cx="2257419"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ctr" rtl="0" eaLnBrk="1" fontAlgn="auto" hangingPunct="1">
            <a:lnSpc>
              <a:spcPct val="100000"/>
            </a:lnSpc>
            <a:spcBef>
              <a:spcPts val="0"/>
            </a:spcBef>
            <a:spcAft>
              <a:spcPts val="0"/>
            </a:spcAft>
          </a:pPr>
          <a:r>
            <a:rPr lang="de-DE" sz="1100" b="1" i="0" u="none" baseline="0" dirty="0">
              <a:solidFill>
                <a:schemeClr val="tx1"/>
              </a:solidFill>
              <a:latin typeface="Arial" panose="020B0604020202020204" pitchFamily="34" charset="0"/>
            </a:rPr>
            <a:t>Alter (Jahre)</a:t>
          </a:r>
        </a:p>
      </cdr:txBody>
    </cdr:sp>
  </cdr:relSizeAnchor>
</c:userShapes>
</file>

<file path=ppt/drawings/drawing2.xml><?xml version="1.0" encoding="utf-8"?>
<c:userShapes xmlns:c="http://schemas.openxmlformats.org/drawingml/2006/chart">
  <cdr:relSizeAnchor xmlns:cdr="http://schemas.openxmlformats.org/drawingml/2006/chartDrawing">
    <cdr:from>
      <cdr:x>0.3473</cdr:x>
      <cdr:y>0.49726</cdr:y>
    </cdr:from>
    <cdr:to>
      <cdr:x>0.68956</cdr:x>
      <cdr:y>0.74647</cdr:y>
    </cdr:to>
    <cdr:sp macro="" textlink="">
      <cdr:nvSpPr>
        <cdr:cNvPr id="2" name="Textfeld 1">
          <a:extLst xmlns:a="http://schemas.openxmlformats.org/drawingml/2006/main">
            <a:ext uri="{FF2B5EF4-FFF2-40B4-BE49-F238E27FC236}">
              <a16:creationId xmlns:a16="http://schemas.microsoft.com/office/drawing/2014/main" id="{44426E2E-99E8-4ADE-9F74-2E81AB21DB1C}"/>
            </a:ext>
          </a:extLst>
        </cdr:cNvPr>
        <cdr:cNvSpPr txBox="1"/>
      </cdr:nvSpPr>
      <cdr:spPr>
        <a:xfrm xmlns:a="http://schemas.openxmlformats.org/drawingml/2006/main">
          <a:off x="1050748" y="736967"/>
          <a:ext cx="1035511" cy="369332"/>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800" b="1" i="0" u="none" baseline="0" dirty="0">
              <a:solidFill>
                <a:schemeClr val="bg1"/>
              </a:solidFill>
              <a:latin typeface="Arial" panose="020B0604020202020204" pitchFamily="34" charset="0"/>
            </a:rPr>
            <a:t>84,3%</a:t>
          </a:r>
        </a:p>
      </cdr:txBody>
    </cdr:sp>
  </cdr:relSizeAnchor>
  <cdr:relSizeAnchor xmlns:cdr="http://schemas.openxmlformats.org/drawingml/2006/chartDrawing">
    <cdr:from>
      <cdr:x>0.47582</cdr:x>
      <cdr:y>0.17008</cdr:y>
    </cdr:from>
    <cdr:to>
      <cdr:x>0.73321</cdr:x>
      <cdr:y>0.3466</cdr:y>
    </cdr:to>
    <cdr:sp macro="" textlink="">
      <cdr:nvSpPr>
        <cdr:cNvPr id="3" name="Textfeld 2">
          <a:extLst xmlns:a="http://schemas.openxmlformats.org/drawingml/2006/main">
            <a:ext uri="{FF2B5EF4-FFF2-40B4-BE49-F238E27FC236}">
              <a16:creationId xmlns:a16="http://schemas.microsoft.com/office/drawing/2014/main" id="{80AA6725-9DCA-4FC4-A5D0-E6C4EC18B4FC}"/>
            </a:ext>
          </a:extLst>
        </cdr:cNvPr>
        <cdr:cNvSpPr txBox="1"/>
      </cdr:nvSpPr>
      <cdr:spPr>
        <a:xfrm xmlns:a="http://schemas.openxmlformats.org/drawingml/2006/main">
          <a:off x="1439582" y="252059"/>
          <a:ext cx="778718"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100" b="1" i="0" u="none" baseline="0" dirty="0">
              <a:solidFill>
                <a:schemeClr val="bg1"/>
              </a:solidFill>
              <a:latin typeface="Arial" panose="020B0604020202020204" pitchFamily="34" charset="0"/>
            </a:rPr>
            <a:t>16,7%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17.01.2024</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087D44-BC8D-4AA7-9899-C5BBEA791BEE}"/>
              </a:ext>
            </a:extLst>
          </p:cNvPr>
          <p:cNvSpPr>
            <a:spLocks noGrp="1" noChangeArrowheads="1"/>
          </p:cNvSpPr>
          <p:nvPr>
            <p:ph type="sldNum" sz="quarter" idx="5"/>
          </p:nvPr>
        </p:nvSpPr>
        <p:spPr>
          <a:ln/>
        </p:spPr>
        <p:txBody>
          <a:bodyPr/>
          <a:lstStyle/>
          <a:p>
            <a:fld id="{5506A948-09DF-4982-A6AC-8F06A486680E}" type="slidenum">
              <a:rPr lang="de-DE" altLang="de-DE"/>
              <a:pPr/>
              <a:t>1</a:t>
            </a:fld>
            <a:endParaRPr lang="de-DE" altLang="de-DE"/>
          </a:p>
        </p:txBody>
      </p:sp>
      <p:sp>
        <p:nvSpPr>
          <p:cNvPr id="8194" name="Rectangle 2">
            <a:extLst>
              <a:ext uri="{FF2B5EF4-FFF2-40B4-BE49-F238E27FC236}">
                <a16:creationId xmlns:a16="http://schemas.microsoft.com/office/drawing/2014/main" id="{A734E07C-6F48-48D8-8F82-AD88B2137E3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35C534C2-C622-4AA1-8A93-77137C87016F}"/>
              </a:ext>
            </a:extLst>
          </p:cNvPr>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60235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a:t>
            </a:fld>
            <a:endParaRPr lang="de-DE" altLang="de-DE"/>
          </a:p>
        </p:txBody>
      </p:sp>
    </p:spTree>
    <p:extLst>
      <p:ext uri="{BB962C8B-B14F-4D97-AF65-F5344CB8AC3E}">
        <p14:creationId xmlns:p14="http://schemas.microsoft.com/office/powerpoint/2010/main" val="213793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7ED224B-7C6C-4D70-8837-2BD703D45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AD0B9A8-B5A9-4B95-8C66-9504FD06DFEE}" type="slidenum">
              <a:rPr lang="de-DE" altLang="de-DE" sz="1200" smtClean="0"/>
              <a:pPr/>
              <a:t>18</a:t>
            </a:fld>
            <a:endParaRPr lang="de-DE" altLang="de-DE" sz="1200"/>
          </a:p>
        </p:txBody>
      </p:sp>
      <p:sp>
        <p:nvSpPr>
          <p:cNvPr id="29699" name="Rectangle 2">
            <a:extLst>
              <a:ext uri="{FF2B5EF4-FFF2-40B4-BE49-F238E27FC236}">
                <a16:creationId xmlns:a16="http://schemas.microsoft.com/office/drawing/2014/main" id="{48D0F088-F36B-4DFF-B21C-60D6D9EE744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5C5B957-AFCB-4818-9B13-4DCE2B8C0C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8229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794667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333333"/>
                </a:solidFill>
                <a:effectLst/>
                <a:latin typeface="Montserrat" panose="00000500000000000000" pitchFamily="2" charset="0"/>
              </a:rPr>
              <a:t>Figure 1. Kidney–heart risk factor </a:t>
            </a:r>
            <a:r>
              <a:rPr lang="en-US" b="1" i="0" dirty="0" err="1">
                <a:solidFill>
                  <a:srgbClr val="333333"/>
                </a:solidFill>
                <a:effectLst/>
                <a:latin typeface="Montserrat" panose="00000500000000000000" pitchFamily="2" charset="0"/>
              </a:rPr>
              <a:t>management.</a:t>
            </a:r>
            <a:r>
              <a:rPr lang="en-US" b="0" i="0" dirty="0" err="1">
                <a:solidFill>
                  <a:srgbClr val="707070"/>
                </a:solidFill>
                <a:effectLst/>
                <a:latin typeface="Noto Serif JP"/>
              </a:rPr>
              <a:t>Patients</a:t>
            </a:r>
            <a:r>
              <a:rPr lang="en-US" b="0" i="0" dirty="0">
                <a:solidFill>
                  <a:srgbClr val="707070"/>
                </a:solidFill>
                <a:effectLst/>
                <a:latin typeface="Noto Serif JP"/>
              </a:rPr>
              <a:t> with diabetes and chronic kidney disease should be treated with a comprehensive approach to improve kidney and cardiovascular outcomes. This approach should include a foundation of lifestyle modification and self-management for all patients, on which are layered first-line drug therapies according to clinical characteristics (</a:t>
            </a:r>
            <a:r>
              <a:rPr lang="en-US" b="0" i="1" dirty="0">
                <a:solidFill>
                  <a:srgbClr val="707070"/>
                </a:solidFill>
                <a:effectLst/>
                <a:latin typeface="Noto Serif JP"/>
              </a:rPr>
              <a:t>in parentheses</a:t>
            </a:r>
            <a:r>
              <a:rPr lang="en-US" b="0" i="0" dirty="0">
                <a:solidFill>
                  <a:srgbClr val="707070"/>
                </a:solidFill>
                <a:effectLst/>
                <a:latin typeface="Noto Serif JP"/>
              </a:rPr>
              <a:t>), additional drugs with proven kidney and heart protection as guided by assessments of residual risk, and additional interventions as needed to further control risk factors. Glycemic control is based on insulin for type 1 diabetes and a combination of metformin and SGLT2 inhibitors for T2D. Metformin may be given when the estimated glomerular filtration rate (eGFR) is ≥30 mL/min/1.73 m</a:t>
            </a:r>
            <a:r>
              <a:rPr lang="en-US" b="0" i="0" baseline="30000" dirty="0">
                <a:solidFill>
                  <a:srgbClr val="707070"/>
                </a:solidFill>
                <a:effectLst/>
                <a:latin typeface="Noto Serif JP"/>
              </a:rPr>
              <a:t>2</a:t>
            </a:r>
            <a:r>
              <a:rPr lang="en-US" b="0" i="0" dirty="0">
                <a:solidFill>
                  <a:srgbClr val="707070"/>
                </a:solidFill>
                <a:effectLst/>
                <a:latin typeface="Noto Serif JP"/>
              </a:rPr>
              <a:t>; SGLT2 inhibitor therapy should be initiated when eGFR is ≥20 mL/min/1.73 m</a:t>
            </a:r>
            <a:r>
              <a:rPr lang="en-US" b="0" i="0" baseline="30000" dirty="0">
                <a:solidFill>
                  <a:srgbClr val="707070"/>
                </a:solidFill>
                <a:effectLst/>
                <a:latin typeface="Noto Serif JP"/>
              </a:rPr>
              <a:t>2</a:t>
            </a:r>
            <a:r>
              <a:rPr lang="en-US" b="0" i="0" dirty="0">
                <a:solidFill>
                  <a:srgbClr val="707070"/>
                </a:solidFill>
                <a:effectLst/>
                <a:latin typeface="Noto Serif JP"/>
              </a:rPr>
              <a:t> and continued as tolerated until dialysis or transplantation is initiated. RAS inhibition is recommended for patients with albuminuria and HTN. GLP-1 RAs are the preferred glucose-lowering drugs for patients with T2D—especially if the patient is overweight or obese, if SGLT2 inhibitors with or without metformin are insufficient to meet glycemic targets, or if the patient cannot use SGLT2 inhibitors or metformin. An ns-MRA can be added to first-line therapy for patients with T2D and high residual risks for kidney disease progression and cardiovascular events, as evidenced by persistent albuminuria (&gt;30 mg/g creatinine). Aspirin generally should be used lifelong for secondary prevention among those with established cardiovascular disease and may be considered for primary prevention among patients with high risk for ASCVD. ASCVD = atherosclerotic cardiovascular disease; GLP-1 RA = glucagon-like peptide-1 receptor agonist; HTN = hypertension; ns-MRA = nonsteroidal mineralocorticoid receptor antagonist; RAS = renin–angiotensin system; SGLT2 = sodium–glucose cotransporter-2; T2D = type 2 diabetes. (Reproduced from Kidney Disease: Improving Global Outcomes (KDIGO) Diabetes Work Group [1]; used under CC BY-NC-ND 4.0.).</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a:t>
            </a:fld>
            <a:endParaRPr lang="de-DE" altLang="de-DE"/>
          </a:p>
        </p:txBody>
      </p:sp>
    </p:spTree>
    <p:extLst>
      <p:ext uri="{BB962C8B-B14F-4D97-AF65-F5344CB8AC3E}">
        <p14:creationId xmlns:p14="http://schemas.microsoft.com/office/powerpoint/2010/main" val="259946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C9E7287-F5AB-494E-A2FE-D137240B7C52}"/>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74A58B8B-4F16-4588-A4E0-A77FCBF37C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endParaRPr lang="de-DE" altLang="de-DE">
              <a:latin typeface="Arial" panose="020B0604020202020204" pitchFamily="34" charset="0"/>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6FE14540-8D6A-44B4-8194-5282F10E54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FD712DF9-C427-4440-9973-7F088913FE60}" type="slidenum">
              <a:rPr lang="en-US" altLang="de-DE" smtClean="0">
                <a:latin typeface="Calibri" panose="020F0502020204030204" pitchFamily="34" charset="0"/>
              </a:rPr>
              <a:pPr eaLnBrk="1" hangingPunct="1">
                <a:spcBef>
                  <a:spcPct val="0"/>
                </a:spcBef>
              </a:pPr>
              <a:t>21</a:t>
            </a:fld>
            <a:endParaRPr lang="en-US" altLang="de-DE">
              <a:latin typeface="Calibri" panose="020F0502020204030204" pitchFamily="34" charset="0"/>
            </a:endParaRPr>
          </a:p>
        </p:txBody>
      </p:sp>
    </p:spTree>
    <p:extLst>
      <p:ext uri="{BB962C8B-B14F-4D97-AF65-F5344CB8AC3E}">
        <p14:creationId xmlns:p14="http://schemas.microsoft.com/office/powerpoint/2010/main" val="84872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23</a:t>
            </a:fld>
            <a:endParaRPr lang="de-DE" altLang="de-DE"/>
          </a:p>
        </p:txBody>
      </p:sp>
    </p:spTree>
    <p:extLst>
      <p:ext uri="{BB962C8B-B14F-4D97-AF65-F5344CB8AC3E}">
        <p14:creationId xmlns:p14="http://schemas.microsoft.com/office/powerpoint/2010/main" val="239890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333333"/>
                </a:solidFill>
                <a:effectLst/>
                <a:latin typeface="Montserrat" panose="00000500000000000000" pitchFamily="2" charset="0"/>
              </a:rPr>
              <a:t>Figure 1. Kidney–heart risk factor </a:t>
            </a:r>
            <a:r>
              <a:rPr lang="en-US" b="1" i="0" dirty="0" err="1">
                <a:solidFill>
                  <a:srgbClr val="333333"/>
                </a:solidFill>
                <a:effectLst/>
                <a:latin typeface="Montserrat" panose="00000500000000000000" pitchFamily="2" charset="0"/>
              </a:rPr>
              <a:t>management.</a:t>
            </a:r>
            <a:r>
              <a:rPr lang="en-US" b="0" i="0" dirty="0" err="1">
                <a:solidFill>
                  <a:srgbClr val="707070"/>
                </a:solidFill>
                <a:effectLst/>
                <a:latin typeface="Noto Serif JP"/>
              </a:rPr>
              <a:t>Patients</a:t>
            </a:r>
            <a:r>
              <a:rPr lang="en-US" b="0" i="0" dirty="0">
                <a:solidFill>
                  <a:srgbClr val="707070"/>
                </a:solidFill>
                <a:effectLst/>
                <a:latin typeface="Noto Serif JP"/>
              </a:rPr>
              <a:t> with diabetes and chronic kidney disease should be treated with a comprehensive approach to improve kidney and cardiovascular outcomes. This approach should include a foundation of lifestyle modification and self-management for all patients, on which are layered first-line drug therapies according to clinical characteristics (</a:t>
            </a:r>
            <a:r>
              <a:rPr lang="en-US" b="0" i="1" dirty="0">
                <a:solidFill>
                  <a:srgbClr val="707070"/>
                </a:solidFill>
                <a:effectLst/>
                <a:latin typeface="Noto Serif JP"/>
              </a:rPr>
              <a:t>in parentheses</a:t>
            </a:r>
            <a:r>
              <a:rPr lang="en-US" b="0" i="0" dirty="0">
                <a:solidFill>
                  <a:srgbClr val="707070"/>
                </a:solidFill>
                <a:effectLst/>
                <a:latin typeface="Noto Serif JP"/>
              </a:rPr>
              <a:t>), additional drugs with proven kidney and heart protection as guided by assessments of residual risk, and additional interventions as needed to further control risk factors. Glycemic control is based on insulin for type 1 diabetes and a combination of metformin and SGLT2 inhibitors for T2D. Metformin may be given when the estimated glomerular filtration rate (eGFR) is ≥30 mL/min/1.73 m</a:t>
            </a:r>
            <a:r>
              <a:rPr lang="en-US" b="0" i="0" baseline="30000" dirty="0">
                <a:solidFill>
                  <a:srgbClr val="707070"/>
                </a:solidFill>
                <a:effectLst/>
                <a:latin typeface="Noto Serif JP"/>
              </a:rPr>
              <a:t>2</a:t>
            </a:r>
            <a:r>
              <a:rPr lang="en-US" b="0" i="0" dirty="0">
                <a:solidFill>
                  <a:srgbClr val="707070"/>
                </a:solidFill>
                <a:effectLst/>
                <a:latin typeface="Noto Serif JP"/>
              </a:rPr>
              <a:t>; SGLT2 inhibitor therapy should be initiated when eGFR is ≥20 mL/min/1.73 m</a:t>
            </a:r>
            <a:r>
              <a:rPr lang="en-US" b="0" i="0" baseline="30000" dirty="0">
                <a:solidFill>
                  <a:srgbClr val="707070"/>
                </a:solidFill>
                <a:effectLst/>
                <a:latin typeface="Noto Serif JP"/>
              </a:rPr>
              <a:t>2</a:t>
            </a:r>
            <a:r>
              <a:rPr lang="en-US" b="0" i="0" dirty="0">
                <a:solidFill>
                  <a:srgbClr val="707070"/>
                </a:solidFill>
                <a:effectLst/>
                <a:latin typeface="Noto Serif JP"/>
              </a:rPr>
              <a:t> and continued as tolerated until dialysis or transplantation is initiated. RAS inhibition is recommended for patients with albuminuria and HTN. GLP-1 RAs are the preferred glucose-lowering drugs for patients with T2D—especially if the patient is overweight or obese, if SGLT2 inhibitors with or without metformin are insufficient to meet glycemic targets, or if the patient cannot use SGLT2 inhibitors or metformin. An ns-MRA can be added to first-line therapy for patients with T2D and high residual risks for kidney disease progression and cardiovascular events, as evidenced by persistent albuminuria (&gt;30 mg/g creatinine). Aspirin generally should be used lifelong for secondary prevention among those with established cardiovascular disease and may be considered for primary prevention among patients with high risk for ASCVD. ASCVD = atherosclerotic cardiovascular disease; GLP-1 RA = glucagon-like peptide-1 receptor agonist; HTN = hypertension; ns-MRA = nonsteroidal mineralocorticoid receptor antagonist; RAS = renin–angiotensin system; SGLT2 = sodium–glucose cotransporter-2; T2D = type 2 diabetes. (Reproduced from Kidney Disease: Improving Global Outcomes (KDIGO) Diabetes Work Group [1]; used under CC BY-NC-ND 4.0.).</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331642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Nierenstudien: GFR – Abfall %= % </a:t>
            </a: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27</a:t>
            </a:fld>
            <a:endParaRPr lang="de-DE" altLang="de-DE"/>
          </a:p>
        </p:txBody>
      </p:sp>
    </p:spTree>
    <p:extLst>
      <p:ext uri="{BB962C8B-B14F-4D97-AF65-F5344CB8AC3E}">
        <p14:creationId xmlns:p14="http://schemas.microsoft.com/office/powerpoint/2010/main" val="16789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r>
              <a:rPr lang="de-DE" dirty="0"/>
              <a:t>Auch bei Nicht-Diabetikern wird Glukose rückresorbiert (ca. 140-150 g/Tag) </a:t>
            </a:r>
          </a:p>
        </p:txBody>
      </p:sp>
      <p:sp>
        <p:nvSpPr>
          <p:cNvPr id="4" name="Foliennummernplatzhalter 3"/>
          <p:cNvSpPr>
            <a:spLocks noGrp="1"/>
          </p:cNvSpPr>
          <p:nvPr>
            <p:ph type="sldNum" sz="quarter" idx="5"/>
          </p:nvPr>
        </p:nvSpPr>
        <p:spPr/>
        <p:txBody>
          <a:bodyPr/>
          <a:lstStyle/>
          <a:p>
            <a:fld id="{48857A81-DEF9-4B57-AC08-20326D7F815B}" type="slidenum">
              <a:rPr lang="de-DE" smtClean="0"/>
              <a:pPr/>
              <a:t>28</a:t>
            </a:fld>
            <a:endParaRPr lang="de-DE" dirty="0"/>
          </a:p>
        </p:txBody>
      </p:sp>
    </p:spTree>
    <p:extLst>
      <p:ext uri="{BB962C8B-B14F-4D97-AF65-F5344CB8AC3E}">
        <p14:creationId xmlns:p14="http://schemas.microsoft.com/office/powerpoint/2010/main" val="4235847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MyriadPro-Bold"/>
              </a:rPr>
              <a:t>Fig. 3 </a:t>
            </a:r>
            <a:r>
              <a:rPr lang="en-US" sz="1800" b="0" i="0" u="none" strike="noStrike" baseline="0" dirty="0">
                <a:latin typeface="MyriadPro-Light"/>
              </a:rPr>
              <a:t>Composite renal outcome rates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en-US" sz="1800" b="0" i="0" u="none" strike="noStrike" baseline="0" dirty="0" err="1">
                <a:latin typeface="MyriadPro-Light"/>
              </a:rPr>
              <a:t>CANagliflozin</a:t>
            </a:r>
            <a:r>
              <a:rPr lang="en-US" sz="1800" b="0" i="0" u="none" strike="noStrike" baseline="0" dirty="0">
                <a:latin typeface="MyriadPro-Light"/>
              </a:rPr>
              <a:t> </a:t>
            </a:r>
            <a:r>
              <a:rPr lang="en-US" sz="1800" b="0" i="0" u="none" strike="noStrike" baseline="0" dirty="0" err="1">
                <a:latin typeface="MyriadPro-Light"/>
              </a:rPr>
              <a:t>CardioVascular</a:t>
            </a:r>
            <a:r>
              <a:rPr lang="en-US" sz="1800" b="0" i="0" u="none" strike="noStrike" baseline="0" dirty="0">
                <a:latin typeface="MyriadPro-Light"/>
              </a:rPr>
              <a:t> </a:t>
            </a:r>
            <a:r>
              <a:rPr lang="de-DE" sz="1800" b="0" i="0" u="none" strike="noStrike" baseline="0" dirty="0">
                <a:latin typeface="MyriadPro-Light"/>
              </a:rPr>
              <a:t>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de-DE" sz="1800" b="0" i="0" u="none" strike="noStrike" baseline="0" dirty="0" err="1">
                <a:latin typeface="MyriadPro-Light"/>
              </a:rPr>
              <a:t>Patients</a:t>
            </a:r>
            <a:r>
              <a:rPr lang="de-DE" sz="1800" b="0" i="0" u="none" strike="noStrike" baseline="0" dirty="0">
                <a:latin typeface="MyriadPro-Light"/>
              </a:rPr>
              <a:t>–</a:t>
            </a:r>
            <a:r>
              <a:rPr lang="de-DE" sz="1800" b="0" i="0" u="none" strike="noStrike" baseline="0" dirty="0" err="1">
                <a:latin typeface="MyriadPro-Light"/>
              </a:rPr>
              <a:t>Removing</a:t>
            </a:r>
            <a:r>
              <a:rPr lang="de-DE" sz="1800" b="0" i="0" u="none" strike="noStrike" baseline="0" dirty="0">
                <a:latin typeface="MyriadPro-Light"/>
              </a:rPr>
              <a:t> </a:t>
            </a:r>
            <a:r>
              <a:rPr lang="de-DE" sz="1800" b="0" i="0" u="none" strike="noStrike" baseline="0" dirty="0" err="1">
                <a:latin typeface="MyriadPro-Light"/>
              </a:rPr>
              <a:t>Excess</a:t>
            </a:r>
            <a:r>
              <a:rPr lang="de-DE" sz="1800" b="0" i="0" u="none" strike="noStrike" baseline="0" dirty="0">
                <a:latin typeface="MyriadPro-Light"/>
              </a:rPr>
              <a:t> </a:t>
            </a:r>
            <a:r>
              <a:rPr lang="en-US" sz="1800" b="0" i="0" u="none" strike="noStrike" baseline="0" dirty="0">
                <a:latin typeface="MyriadPro-Light"/>
              </a:rPr>
              <a:t>Glucose (EMPA–REG OUTCOME), and Canagliflozin and Renal Events in Diabetes with Established Nephropathy Clinical Evaluation (CREDENCE) trials. Statistical outcomes displayed as hazard ratio, 95% confidence interval, p-value.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or</a:t>
            </a:r>
            <a:r>
              <a:rPr lang="de-DE" sz="1800" b="0" i="0" u="none" strike="noStrike" baseline="0" dirty="0">
                <a:latin typeface="MyriadPro-Light"/>
              </a:rPr>
              <a:t> renal/</a:t>
            </a:r>
            <a:r>
              <a:rPr lang="de-DE" sz="1800" b="0" i="0" u="none" strike="noStrike" baseline="0" dirty="0" err="1">
                <a:latin typeface="MyriadPro-Light"/>
              </a:rPr>
              <a:t>cardiovascular</a:t>
            </a:r>
            <a:r>
              <a:rPr lang="de-DE" sz="1800" b="0" i="0" u="none" strike="noStrike" baseline="0" dirty="0">
                <a:latin typeface="MyriadPro-Light"/>
              </a:rPr>
              <a:t> (CV) </a:t>
            </a:r>
            <a:r>
              <a:rPr lang="de-DE" sz="1800" b="0" i="0" u="none" strike="noStrike" baseline="0" dirty="0" err="1">
                <a:latin typeface="MyriadPro-Light"/>
              </a:rPr>
              <a:t>death</a:t>
            </a:r>
            <a:r>
              <a:rPr lang="de-DE" sz="1800" b="0" i="0" u="none" strike="noStrike" baseline="0" dirty="0">
                <a:latin typeface="MyriadPro-Light"/>
              </a:rPr>
              <a:t>; CANVAS: </a:t>
            </a:r>
            <a:r>
              <a:rPr lang="de-DE" sz="1800" b="0" i="0" u="none" strike="noStrike" baseline="0" dirty="0">
                <a:latin typeface="MTSY"/>
              </a:rPr>
              <a:t>≥ </a:t>
            </a:r>
            <a:r>
              <a:rPr lang="de-DE" sz="1800" b="0" i="0" u="none" strike="noStrike" baseline="0" dirty="0">
                <a:latin typeface="MyriadPro-Light"/>
              </a:rPr>
              <a:t>40% </a:t>
            </a:r>
            <a:r>
              <a:rPr lang="de-DE" sz="1800" b="0" i="0" u="none" strike="noStrike" baseline="0" dirty="0" err="1">
                <a:latin typeface="MyriadPro-Light"/>
              </a:rPr>
              <a:t>reduction</a:t>
            </a:r>
            <a:r>
              <a:rPr lang="de-DE" sz="1800" b="0" i="0" u="none" strike="noStrike" baseline="0" dirty="0">
                <a:latin typeface="MyriadPro-Light"/>
              </a:rPr>
              <a:t> in </a:t>
            </a:r>
            <a:r>
              <a:rPr lang="de-DE" sz="1800" b="0" i="0" u="none" strike="noStrike" baseline="0" dirty="0" err="1">
                <a:latin typeface="MyriadPro-Light"/>
              </a:rPr>
              <a:t>eGFR</a:t>
            </a:r>
            <a:r>
              <a:rPr lang="de-DE" sz="1800" b="0" i="0" u="none" strike="noStrike" baseline="0" dirty="0">
                <a:latin typeface="MyriadPro-Light"/>
              </a:rPr>
              <a:t>, renal-</a:t>
            </a:r>
            <a:r>
              <a:rPr lang="de-DE" sz="1800" b="0" i="0" u="none" strike="noStrike" baseline="0" dirty="0" err="1">
                <a:latin typeface="MyriadPro-Light"/>
              </a:rPr>
              <a:t>replacement</a:t>
            </a:r>
            <a:r>
              <a:rPr lang="de-DE" sz="1800" b="0" i="0" u="none" strike="noStrike" baseline="0" dirty="0">
                <a:latin typeface="MyriadPro-Light"/>
              </a:rPr>
              <a:t> </a:t>
            </a:r>
            <a:r>
              <a:rPr lang="de-DE" sz="1800" b="0" i="0" u="none" strike="noStrike" baseline="0" dirty="0" err="1">
                <a:latin typeface="MyriadPro-Light"/>
              </a:rPr>
              <a:t>therapy</a:t>
            </a:r>
            <a:r>
              <a:rPr lang="de-DE" sz="1800" b="0" i="0" u="none" strike="noStrike" baseline="0" dirty="0">
                <a:latin typeface="MyriadPro-Light"/>
              </a:rPr>
              <a:t> (RRT) (transplant, </a:t>
            </a:r>
            <a:r>
              <a:rPr lang="de-DE" sz="1800" b="0" i="0" u="none" strike="noStrike" baseline="0" dirty="0" err="1">
                <a:latin typeface="MyriadPro-Light"/>
              </a:rPr>
              <a:t>chronic</a:t>
            </a:r>
            <a:r>
              <a:rPr lang="de-DE" sz="1800" b="0" i="0" u="none" strike="noStrike" baseline="0" dirty="0">
                <a:latin typeface="MyriadPro-Light"/>
              </a:rPr>
              <a:t> </a:t>
            </a:r>
            <a:r>
              <a:rPr lang="de-DE" sz="1800" b="0" i="0" u="none" strike="noStrike" baseline="0" dirty="0" err="1">
                <a:latin typeface="MyriadPro-Light"/>
              </a:rPr>
              <a:t>dialysis</a:t>
            </a:r>
            <a:r>
              <a:rPr lang="de-DE" sz="1800" b="0" i="0" u="none" strike="noStrike" baseline="0" dirty="0">
                <a:latin typeface="MyriadPro-Light"/>
              </a:rPr>
              <a:t>, </a:t>
            </a:r>
            <a:r>
              <a:rPr lang="en-US" sz="1800" b="0" i="0" u="none" strike="noStrike" baseline="0" dirty="0">
                <a:latin typeface="MyriadPro-Light"/>
              </a:rPr>
              <a:t>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a:t>
            </a:r>
            <a:r>
              <a:rPr lang="de-DE" sz="1800" b="0" i="0" u="none" strike="noStrike" baseline="0" dirty="0" err="1">
                <a:latin typeface="MyriadPro-Light"/>
              </a:rPr>
              <a:t>doubling</a:t>
            </a:r>
            <a:r>
              <a:rPr lang="de-DE" sz="1800" b="0" i="0" u="none" strike="noStrike" baseline="0" dirty="0">
                <a:latin typeface="MyriadPro-Light"/>
              </a:rPr>
              <a:t> of </a:t>
            </a:r>
            <a:r>
              <a:rPr lang="de-DE" sz="1800" b="0" i="0" u="none" strike="noStrike" baseline="0" dirty="0" err="1">
                <a:latin typeface="MyriadPro-Light"/>
              </a:rPr>
              <a:t>serum</a:t>
            </a:r>
            <a:r>
              <a:rPr lang="de-DE" sz="1800" b="0" i="0" u="none" strike="noStrike" baseline="0" dirty="0">
                <a:latin typeface="MyriadPro-Light"/>
              </a:rPr>
              <a:t> </a:t>
            </a:r>
            <a:r>
              <a:rPr lang="de-DE" sz="1800" b="0" i="0" u="none" strike="noStrike" baseline="0" dirty="0" err="1">
                <a:latin typeface="MyriadPro-Light"/>
              </a:rPr>
              <a:t>Cr</a:t>
            </a:r>
            <a:r>
              <a:rPr lang="de-DE" sz="1800" b="0" i="0" u="none" strike="noStrike" baseline="0" dirty="0">
                <a:latin typeface="MyriadPro-Light"/>
              </a:rPr>
              <a:t>, ESRD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dialysis</a:t>
            </a:r>
            <a:r>
              <a:rPr lang="de-DE" sz="1800" b="0" i="0" u="none" strike="noStrike" baseline="0" dirty="0">
                <a:latin typeface="MyriadPro-Light"/>
              </a:rPr>
              <a:t>, </a:t>
            </a:r>
            <a:r>
              <a:rPr lang="de-DE" sz="1800" b="0" i="0" u="none" strike="noStrike" baseline="0" dirty="0" err="1">
                <a:latin typeface="MyriadPro-Light"/>
              </a:rPr>
              <a:t>or</a:t>
            </a:r>
            <a:r>
              <a:rPr lang="de-DE" sz="1800" b="0" i="0" u="none" strike="noStrike" baseline="0" dirty="0">
                <a:latin typeface="MyriadPro-Light"/>
              </a:rPr>
              <a:t> renal transplant), renal/CV </a:t>
            </a:r>
            <a:r>
              <a:rPr lang="de-DE" sz="1800" b="0" i="0" u="none" strike="noStrike" baseline="0" dirty="0" err="1">
                <a:latin typeface="MyriadPro-Light"/>
              </a:rPr>
              <a:t>death</a:t>
            </a:r>
            <a:r>
              <a:rPr lang="de-DE" sz="1800" b="0" i="0" u="none" strike="noStrike" baseline="0" dirty="0">
                <a:latin typeface="MyriadPro-Light"/>
              </a:rPr>
              <a:t>. </a:t>
            </a:r>
            <a:r>
              <a:rPr lang="de-DE" sz="1800" b="0" i="1" u="none" strike="noStrike" baseline="0" dirty="0">
                <a:latin typeface="MyriadPro-LightIt"/>
              </a:rPr>
              <a:t>HR </a:t>
            </a:r>
            <a:r>
              <a:rPr lang="de-DE" sz="1800" b="0" i="0" u="none" strike="noStrike" baseline="0" dirty="0" err="1">
                <a:latin typeface="MyriadPro-Light"/>
              </a:rPr>
              <a:t>hazard</a:t>
            </a:r>
            <a:r>
              <a:rPr lang="de-DE" sz="1800" b="0" i="0" u="none" strike="noStrike" baseline="0" dirty="0">
                <a:latin typeface="MyriadPro-Light"/>
              </a:rPr>
              <a:t> </a:t>
            </a:r>
            <a:r>
              <a:rPr lang="de-DE" sz="1800" b="0" i="0" u="none" strike="noStrike" baseline="0" dirty="0" err="1">
                <a:latin typeface="MyriadPro-Light"/>
              </a:rPr>
              <a:t>ratio</a:t>
            </a:r>
            <a:r>
              <a:rPr lang="de-DE" sz="1800" b="0" i="0" u="none" strike="noStrike" baseline="0" dirty="0">
                <a:latin typeface="MyriadPro-Light"/>
              </a:rPr>
              <a:t>, </a:t>
            </a:r>
            <a:r>
              <a:rPr lang="de-DE" sz="1800" b="0" i="1" u="none" strike="noStrike" baseline="0" dirty="0">
                <a:latin typeface="MyriadPro-LightIt"/>
              </a:rPr>
              <a:t>DAPA </a:t>
            </a:r>
            <a:r>
              <a:rPr lang="de-DE" sz="1800" b="0" i="0" u="none" strike="noStrike" baseline="0" dirty="0" err="1">
                <a:latin typeface="MyriadPro-Light"/>
              </a:rPr>
              <a:t>dapagliflozin</a:t>
            </a:r>
            <a:r>
              <a:rPr lang="de-DE" sz="1800" b="0" i="0" u="none" strike="noStrike" baseline="0" dirty="0">
                <a:latin typeface="MyriadPro-Light"/>
              </a:rPr>
              <a:t>, </a:t>
            </a:r>
            <a:r>
              <a:rPr lang="de-DE" sz="1800" b="0" i="1" u="none" strike="noStrike" baseline="0" dirty="0">
                <a:latin typeface="MyriadPro-LightIt"/>
              </a:rPr>
              <a:t>CANA </a:t>
            </a:r>
            <a:r>
              <a:rPr lang="de-DE" sz="1800" b="0" i="0" u="none" strike="noStrike" baseline="0" dirty="0" err="1">
                <a:latin typeface="MyriadPro-Light"/>
              </a:rPr>
              <a:t>canagliflozin</a:t>
            </a:r>
            <a:r>
              <a:rPr lang="de-DE" sz="1800" b="0" i="0" u="none" strike="noStrike" baseline="0" dirty="0">
                <a:latin typeface="MyriadPro-Light"/>
              </a:rPr>
              <a:t>, </a:t>
            </a:r>
            <a:r>
              <a:rPr lang="de-DE" sz="1800" b="0" i="1" u="none" strike="noStrike" baseline="0" dirty="0">
                <a:latin typeface="MyriadPro-LightIt"/>
              </a:rPr>
              <a:t>EMPA </a:t>
            </a:r>
            <a:r>
              <a:rPr lang="de-DE" sz="1800" b="0" i="0" u="none" strike="noStrike" baseline="0" dirty="0" err="1">
                <a:latin typeface="MyriadPro-Light"/>
              </a:rPr>
              <a:t>empagliflozin</a:t>
            </a:r>
            <a:endParaRPr lang="de-DE" sz="1800" b="0" i="0" u="none" strike="noStrike" baseline="0" dirty="0">
              <a:latin typeface="MyriadPro-Light"/>
            </a:endParaRPr>
          </a:p>
          <a:p>
            <a:pPr algn="l"/>
            <a:endParaRPr lang="de-DE" sz="1800" b="0" i="0" u="none" strike="noStrike" baseline="0" dirty="0">
              <a:latin typeface="MyriadPro-Light"/>
            </a:endParaRPr>
          </a:p>
          <a:p>
            <a:pPr algn="l"/>
            <a:r>
              <a:rPr lang="en-US" sz="1800" b="1" i="0" u="none" strike="noStrike" baseline="0" dirty="0">
                <a:latin typeface="MyriadPro-Bold"/>
              </a:rPr>
              <a:t>Fig. 5 </a:t>
            </a:r>
            <a:r>
              <a:rPr lang="en-US" sz="1800" b="0" i="0" u="none" strike="noStrike" baseline="0" dirty="0">
                <a:latin typeface="MyriadPro-Light"/>
              </a:rPr>
              <a:t>Composite renal outcome relative risk reductions (RRRs)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de-DE" sz="1800" b="0" i="0" u="none" strike="noStrike" baseline="0" dirty="0" err="1">
                <a:latin typeface="MyriadPro-Light"/>
              </a:rPr>
              <a:t>CANagliflozin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en-US" sz="1800" b="0" i="0" u="none" strike="noStrike" baseline="0" dirty="0">
                <a:latin typeface="MyriadPro-Light"/>
              </a:rPr>
              <a:t>Patients–Removing Excess Glucose (EMPA–REG OUTCOME), and Canagliflozin and Renal Events in Diabetes with Established Nephropathy Clinical Evaluation (CREDENCE) trials. Statistical outcomes displayed as RRR, p-value. RRRs were calculated from hazard ratios.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eGFR &lt; 15), or renal/cardiovascular (CV) death; CANVAS: </a:t>
            </a:r>
            <a:r>
              <a:rPr lang="en-US" sz="1800" b="0" i="0" u="none" strike="noStrike" baseline="0" dirty="0">
                <a:latin typeface="MTSY"/>
              </a:rPr>
              <a:t>≥ </a:t>
            </a:r>
            <a:r>
              <a:rPr lang="en-US" sz="1800" b="0" i="0" u="none" strike="noStrike" baseline="0" dirty="0">
                <a:latin typeface="MyriadPro-Light"/>
              </a:rPr>
              <a:t>40% reduction in eGFR, renal-replacement therapy (RRT) (transplant, chronic dialysis, 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doubling of serum Cr, ESRD (eGFR &lt; 15, dialysis, or renal transplant), renal/CV death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a:p>
        </p:txBody>
      </p:sp>
    </p:spTree>
    <p:extLst>
      <p:ext uri="{BB962C8B-B14F-4D97-AF65-F5344CB8AC3E}">
        <p14:creationId xmlns:p14="http://schemas.microsoft.com/office/powerpoint/2010/main" val="323281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45226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C7364-62B8-41D6-8309-31F4EBE6AD6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45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92B3C772-C5EE-4CCB-B395-CA0B6EBBA371}"/>
              </a:ext>
            </a:extLst>
          </p:cNvPr>
          <p:cNvSpPr>
            <a:spLocks noGrp="1" noRot="1" noChangeAspect="1"/>
          </p:cNvSpPr>
          <p:nvPr>
            <p:ph type="sldImg"/>
          </p:nvPr>
        </p:nvSpPr>
        <p:spPr>
          <a:xfrm>
            <a:off x="1495425" y="300038"/>
            <a:ext cx="3867150" cy="2900362"/>
          </a:xfrm>
        </p:spPr>
      </p:sp>
      <p:sp>
        <p:nvSpPr>
          <p:cNvPr id="5" name="Slide Number Placeholder 4">
            <a:extLst>
              <a:ext uri="{FF2B5EF4-FFF2-40B4-BE49-F238E27FC236}">
                <a16:creationId xmlns:a16="http://schemas.microsoft.com/office/drawing/2014/main" id="{D334D6B9-BC20-4B7F-AF5E-C66F0F7F0C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7551-8C2F-453B-8C1F-145BB3575FFC}" type="slidenum">
              <a:rPr kumimoji="0" lang="de-DE" sz="11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Notes Placeholder 6">
            <a:extLst>
              <a:ext uri="{FF2B5EF4-FFF2-40B4-BE49-F238E27FC236}">
                <a16:creationId xmlns:a16="http://schemas.microsoft.com/office/drawing/2014/main" id="{AAC17D21-DCF6-43E4-877F-357825AABADF}"/>
              </a:ext>
            </a:extLst>
          </p:cNvPr>
          <p:cNvSpPr>
            <a:spLocks noGrp="1"/>
          </p:cNvSpPr>
          <p:nvPr>
            <p:ph type="body" idx="1"/>
          </p:nvPr>
        </p:nvSpPr>
        <p:spPr>
          <a:xfrm>
            <a:off x="420624" y="4557241"/>
            <a:ext cx="6464808" cy="4853940"/>
          </a:xfrm>
        </p:spPr>
        <p:txBody>
          <a:bodyPr/>
          <a:lstStyle/>
          <a:p>
            <a:pPr marL="0" indent="0">
              <a:spcBef>
                <a:spcPts val="0"/>
              </a:spcBef>
              <a:buNone/>
            </a:pPr>
            <a:endParaRPr lang="de-DE" dirty="0">
              <a:cs typeface="Arial" panose="020B0604020202020204" pitchFamily="34" charset="0"/>
            </a:endParaRPr>
          </a:p>
        </p:txBody>
      </p:sp>
    </p:spTree>
    <p:extLst>
      <p:ext uri="{BB962C8B-B14F-4D97-AF65-F5344CB8AC3E}">
        <p14:creationId xmlns:p14="http://schemas.microsoft.com/office/powerpoint/2010/main" val="24074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36</a:t>
            </a:fld>
            <a:endParaRPr lang="de-DE"/>
          </a:p>
        </p:txBody>
      </p:sp>
    </p:spTree>
    <p:extLst>
      <p:ext uri="{BB962C8B-B14F-4D97-AF65-F5344CB8AC3E}">
        <p14:creationId xmlns:p14="http://schemas.microsoft.com/office/powerpoint/2010/main" val="367196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b7819099"/>
              </a:rPr>
              <a:t>Drug, interventional, and device treatment for heart failure with reduced ejection fraction (</a:t>
            </a:r>
            <a:r>
              <a:rPr lang="en-US" sz="1800" b="0" i="0" u="none" strike="noStrike" baseline="0" dirty="0" err="1">
                <a:latin typeface="AdvOTb7819099"/>
              </a:rPr>
              <a:t>HFrEF</a:t>
            </a:r>
            <a:r>
              <a:rPr lang="en-US" sz="1800" b="0" i="0" u="none" strike="noStrike" baseline="0" dirty="0">
                <a:latin typeface="AdvOTb7819099"/>
              </a:rPr>
              <a:t>). ACE-I, angiotensin-converting enzyme </a:t>
            </a:r>
            <a:r>
              <a:rPr lang="de-DE" sz="1800" b="0" i="0" u="none" strike="noStrike" baseline="0" dirty="0" err="1">
                <a:latin typeface="AdvOTb7819099"/>
              </a:rPr>
              <a:t>inhibitor</a:t>
            </a:r>
            <a:r>
              <a:rPr lang="de-DE" sz="1800" b="0" i="0" u="none" strike="noStrike" baseline="0" dirty="0">
                <a:latin typeface="AdvOTb7819099"/>
              </a:rPr>
              <a:t>; </a:t>
            </a:r>
            <a:r>
              <a:rPr lang="de-DE" sz="1800" b="0" i="0" u="none" strike="noStrike" baseline="0" dirty="0" err="1">
                <a:latin typeface="AdvOTb7819099"/>
              </a:rPr>
              <a:t>Afib</a:t>
            </a:r>
            <a:r>
              <a:rPr lang="de-DE" sz="1800" b="0" i="0" u="none" strike="noStrike" baseline="0" dirty="0">
                <a:latin typeface="AdvOTb7819099"/>
              </a:rPr>
              <a:t>, atrial </a:t>
            </a:r>
            <a:r>
              <a:rPr lang="de-DE" sz="1800" b="0" i="0" u="none" strike="noStrike" baseline="0" dirty="0" err="1">
                <a:latin typeface="AdvOTb7819099"/>
              </a:rPr>
              <a:t>fibrillation</a:t>
            </a:r>
            <a:r>
              <a:rPr lang="de-DE" sz="1800" b="0" i="0" u="none" strike="noStrike" baseline="0" dirty="0">
                <a:latin typeface="AdvOTb7819099"/>
              </a:rPr>
              <a:t>; ARB,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blocker</a:t>
            </a:r>
            <a:r>
              <a:rPr lang="de-DE" sz="1800" b="0" i="0" u="none" strike="noStrike" baseline="0" dirty="0">
                <a:latin typeface="AdvOTb7819099"/>
              </a:rPr>
              <a:t>; ARNI,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a:t>
            </a:r>
            <a:r>
              <a:rPr lang="de-DE" sz="1800" b="0" i="0" u="none" strike="noStrike" baseline="0" dirty="0" err="1">
                <a:latin typeface="AdvOTb7819099"/>
              </a:rPr>
              <a:t>neprilysin</a:t>
            </a:r>
            <a:r>
              <a:rPr lang="de-DE" sz="1800" b="0" i="0" u="none" strike="noStrike" baseline="0" dirty="0">
                <a:latin typeface="AdvOTb7819099"/>
              </a:rPr>
              <a:t> </a:t>
            </a:r>
            <a:r>
              <a:rPr lang="de-DE" sz="1800" b="0" i="0" u="none" strike="noStrike" baseline="0" dirty="0" err="1">
                <a:latin typeface="AdvOTb7819099"/>
              </a:rPr>
              <a:t>inhibitor</a:t>
            </a:r>
            <a:r>
              <a:rPr lang="de-DE" sz="1800" b="0" i="0" u="none" strike="noStrike" baseline="0" dirty="0">
                <a:latin typeface="AdvOTb7819099"/>
              </a:rPr>
              <a:t>; CRT, </a:t>
            </a:r>
            <a:r>
              <a:rPr lang="de-DE" sz="1800" b="0" i="0" u="none" strike="noStrike" baseline="0" dirty="0" err="1">
                <a:latin typeface="AdvOTb7819099"/>
              </a:rPr>
              <a:t>cardiac</a:t>
            </a:r>
            <a:r>
              <a:rPr lang="de-DE" sz="1800" b="0" i="0" u="none" strike="noStrike" baseline="0" dirty="0">
                <a:latin typeface="AdvOTb7819099"/>
              </a:rPr>
              <a:t> </a:t>
            </a:r>
            <a:r>
              <a:rPr lang="de-DE" sz="1800" b="0" i="0" u="none" strike="noStrike" baseline="0" dirty="0" err="1">
                <a:latin typeface="AdvOTb7819099"/>
              </a:rPr>
              <a:t>resynchronization</a:t>
            </a:r>
            <a:r>
              <a:rPr lang="de-DE" sz="1800" b="0" i="0" u="none" strike="noStrike" baseline="0" dirty="0">
                <a:latin typeface="AdvOTb7819099"/>
              </a:rPr>
              <a:t> </a:t>
            </a:r>
            <a:r>
              <a:rPr lang="de-DE" sz="1800" b="0" i="0" u="none" strike="noStrike" baseline="0" dirty="0" err="1">
                <a:latin typeface="AdvOTb7819099"/>
              </a:rPr>
              <a:t>therapy</a:t>
            </a:r>
            <a:r>
              <a:rPr lang="de-DE" sz="1800" b="0" i="0" u="none" strike="noStrike" baseline="0" dirty="0">
                <a:latin typeface="AdvOTb7819099"/>
              </a:rPr>
              <a:t>; HTX, </a:t>
            </a:r>
            <a:r>
              <a:rPr lang="de-DE" sz="1800" b="0" i="0" u="none" strike="noStrike" baseline="0" dirty="0" err="1">
                <a:latin typeface="AdvOTb7819099"/>
              </a:rPr>
              <a:t>heart</a:t>
            </a:r>
            <a:r>
              <a:rPr lang="de-DE" sz="1800" b="0" i="0" u="none" strike="noStrike" baseline="0" dirty="0">
                <a:latin typeface="AdvOTb7819099"/>
              </a:rPr>
              <a:t> </a:t>
            </a:r>
            <a:r>
              <a:rPr lang="de-DE" sz="1800" b="0" i="0" u="none" strike="noStrike" baseline="0" dirty="0" err="1">
                <a:latin typeface="AdvOTb7819099"/>
              </a:rPr>
              <a:t>transplantation</a:t>
            </a:r>
            <a:r>
              <a:rPr lang="de-DE" sz="1800" b="0" i="0" u="none" strike="noStrike" baseline="0" dirty="0">
                <a:latin typeface="AdvOTb7819099"/>
              </a:rPr>
              <a:t>; LBBB,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bundle</a:t>
            </a:r>
            <a:r>
              <a:rPr lang="de-DE" sz="1800" b="0" i="0" u="none" strike="noStrike" baseline="0" dirty="0">
                <a:latin typeface="AdvOTb7819099"/>
              </a:rPr>
              <a:t> </a:t>
            </a:r>
            <a:r>
              <a:rPr lang="de-DE" sz="1800" b="0" i="0" u="none" strike="noStrike" baseline="0" dirty="0" err="1">
                <a:latin typeface="AdvOTb7819099"/>
              </a:rPr>
              <a:t>branch</a:t>
            </a:r>
            <a:r>
              <a:rPr lang="de-DE" sz="1800" b="0" i="0" u="none" strike="noStrike" baseline="0" dirty="0">
                <a:latin typeface="AdvOTb7819099"/>
              </a:rPr>
              <a:t> block; LVAD,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ventricular</a:t>
            </a:r>
            <a:r>
              <a:rPr lang="de-DE" sz="1800" b="0" i="0" u="none" strike="noStrike" baseline="0" dirty="0">
                <a:latin typeface="AdvOTb7819099"/>
              </a:rPr>
              <a:t> </a:t>
            </a:r>
            <a:r>
              <a:rPr lang="de-DE" sz="1800" b="0" i="0" u="none" strike="noStrike" baseline="0" dirty="0" err="1">
                <a:latin typeface="AdvOTb7819099"/>
              </a:rPr>
              <a:t>assist</a:t>
            </a:r>
            <a:r>
              <a:rPr lang="de-DE" sz="1800" b="0" i="0" u="none" strike="noStrike" baseline="0" dirty="0">
                <a:latin typeface="AdvOTb7819099"/>
              </a:rPr>
              <a:t> </a:t>
            </a:r>
            <a:r>
              <a:rPr lang="de-DE" sz="1800" b="0" i="0" u="none" strike="noStrike" baseline="0" dirty="0" err="1">
                <a:latin typeface="AdvOTb7819099"/>
              </a:rPr>
              <a:t>device</a:t>
            </a:r>
            <a:r>
              <a:rPr lang="de-DE" sz="1800" b="0" i="0" u="none" strike="noStrike" baseline="0" dirty="0">
                <a:latin typeface="AdvOTb7819099"/>
              </a:rPr>
              <a:t>; MR, mitral </a:t>
            </a:r>
            <a:r>
              <a:rPr lang="de-DE" sz="1800" b="0" i="0" u="none" strike="noStrike" baseline="0" dirty="0" err="1">
                <a:latin typeface="AdvOTb7819099"/>
              </a:rPr>
              <a:t>regurgitation</a:t>
            </a:r>
            <a:r>
              <a:rPr lang="de-DE" sz="1800" b="0" i="0" u="none" strike="noStrike" baseline="0" dirty="0">
                <a:latin typeface="AdvOTb7819099"/>
              </a:rPr>
              <a:t>; MRA, </a:t>
            </a:r>
            <a:r>
              <a:rPr lang="de-DE" sz="1800" b="0" i="0" u="none" strike="noStrike" baseline="0" dirty="0" err="1">
                <a:latin typeface="AdvOTb7819099"/>
              </a:rPr>
              <a:t>mineralocorticoid</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antagonist</a:t>
            </a:r>
            <a:r>
              <a:rPr lang="de-DE" sz="1800" b="0" i="0" u="none" strike="noStrike" baseline="0" dirty="0">
                <a:latin typeface="AdvOTb7819099"/>
              </a:rPr>
              <a:t>; PVI, </a:t>
            </a:r>
            <a:r>
              <a:rPr lang="de-DE" sz="1800" b="0" i="0" u="none" strike="noStrike" baseline="0" dirty="0" err="1">
                <a:latin typeface="AdvOTb7819099"/>
              </a:rPr>
              <a:t>pulmonary</a:t>
            </a:r>
            <a:r>
              <a:rPr lang="de-DE" sz="1800" b="0" i="0" u="none" strike="noStrike" baseline="0" dirty="0">
                <a:latin typeface="AdvOTb7819099"/>
              </a:rPr>
              <a:t> </a:t>
            </a:r>
            <a:r>
              <a:rPr lang="de-DE" sz="1800" b="0" i="0" u="none" strike="noStrike" baseline="0" dirty="0" err="1">
                <a:latin typeface="AdvOTb7819099"/>
              </a:rPr>
              <a:t>vein</a:t>
            </a:r>
            <a:r>
              <a:rPr lang="de-DE" sz="1800" b="0" i="0" u="none" strike="noStrike" baseline="0" dirty="0">
                <a:latin typeface="AdvOTb7819099"/>
              </a:rPr>
              <a:t> </a:t>
            </a:r>
            <a:r>
              <a:rPr lang="de-DE" sz="1800" b="0" i="0" u="none" strike="noStrike" baseline="0" dirty="0" err="1">
                <a:latin typeface="AdvOTb7819099"/>
              </a:rPr>
              <a:t>isolation</a:t>
            </a:r>
            <a:r>
              <a:rPr lang="de-DE" sz="1800" b="0" i="0" u="none" strike="noStrike" baseline="0" dirty="0">
                <a:latin typeface="AdvOTb7819099"/>
              </a:rPr>
              <a:t>; SGLT2, </a:t>
            </a:r>
            <a:r>
              <a:rPr lang="de-DE" sz="1800" b="0" i="0" u="none" strike="noStrike" baseline="0" dirty="0" err="1">
                <a:latin typeface="AdvOTb7819099"/>
              </a:rPr>
              <a:t>sodium</a:t>
            </a:r>
            <a:r>
              <a:rPr lang="de-DE" sz="1800" b="0" i="0" u="none" strike="noStrike" baseline="0" dirty="0">
                <a:latin typeface="AdvOTb7819099"/>
              </a:rPr>
              <a:t>–</a:t>
            </a:r>
            <a:r>
              <a:rPr lang="de-DE" sz="1800" b="0" i="0" u="none" strike="noStrike" baseline="0" dirty="0" err="1">
                <a:latin typeface="AdvOTb7819099"/>
              </a:rPr>
              <a:t>glucose</a:t>
            </a:r>
            <a:r>
              <a:rPr lang="de-DE" sz="1800" b="0" i="0" u="none" strike="noStrike" baseline="0" dirty="0">
                <a:latin typeface="AdvOTb7819099"/>
              </a:rPr>
              <a:t> </a:t>
            </a:r>
            <a:r>
              <a:rPr lang="de-DE" sz="1800" b="0" i="0" u="none" strike="noStrike" baseline="0" dirty="0" err="1">
                <a:latin typeface="AdvOTb7819099"/>
              </a:rPr>
              <a:t>co</a:t>
            </a:r>
            <a:r>
              <a:rPr lang="de-DE" sz="1800" b="0" i="0" u="none" strike="noStrike" baseline="0" dirty="0">
                <a:latin typeface="AdvOTb7819099"/>
              </a:rPr>
              <a:t>-transporter 2; SR, </a:t>
            </a:r>
            <a:r>
              <a:rPr lang="de-DE" sz="1800" b="0" i="0" u="none" strike="noStrike" baseline="0" dirty="0" err="1">
                <a:latin typeface="AdvOTb7819099"/>
              </a:rPr>
              <a:t>sinus</a:t>
            </a:r>
            <a:r>
              <a:rPr lang="de-DE" sz="1800" b="0" i="0" u="none" strike="noStrike" baseline="0" dirty="0">
                <a:latin typeface="AdvOTb7819099"/>
              </a:rPr>
              <a:t> </a:t>
            </a:r>
            <a:r>
              <a:rPr lang="de-DE" sz="1800" b="0" i="0" u="none" strike="noStrike" baseline="0" dirty="0" err="1">
                <a:latin typeface="AdvOTb7819099"/>
              </a:rPr>
              <a:t>rhythm</a:t>
            </a:r>
            <a:r>
              <a:rPr lang="de-DE" sz="1800" b="0" i="0" u="none" strike="noStrike" baseline="0" dirty="0">
                <a:latin typeface="AdvOTb7819099"/>
              </a:rPr>
              <a:t>; TSAT, </a:t>
            </a:r>
            <a:r>
              <a:rPr lang="de-DE" sz="1800" b="0" i="0" u="none" strike="noStrike" baseline="0" dirty="0" err="1">
                <a:latin typeface="AdvOTb7819099"/>
              </a:rPr>
              <a:t>transferrin</a:t>
            </a:r>
            <a:r>
              <a:rPr lang="de-DE" sz="1800" b="0" i="0" u="none" strike="noStrike" baseline="0" dirty="0">
                <a:latin typeface="AdvOTb7819099"/>
              </a:rPr>
              <a:t> </a:t>
            </a:r>
            <a:r>
              <a:rPr lang="de-DE" sz="1800" b="0" i="0" u="none" strike="noStrike" baseline="0" dirty="0" err="1">
                <a:latin typeface="AdvOTb7819099"/>
              </a:rPr>
              <a:t>saturation</a:t>
            </a:r>
            <a:r>
              <a:rPr lang="de-DE" sz="1800" b="0" i="0" u="none" strike="noStrike" baseline="0" dirty="0">
                <a:latin typeface="AdvOTb7819099"/>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38</a:t>
            </a:fld>
            <a:endParaRPr lang="de-DE" altLang="de-DE"/>
          </a:p>
        </p:txBody>
      </p:sp>
    </p:spTree>
    <p:extLst>
      <p:ext uri="{BB962C8B-B14F-4D97-AF65-F5344CB8AC3E}">
        <p14:creationId xmlns:p14="http://schemas.microsoft.com/office/powerpoint/2010/main" val="31208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001E42"/>
                </a:solidFill>
                <a:effectLst/>
                <a:latin typeface="-apple-system"/>
              </a:rPr>
              <a:t>Therapie der </a:t>
            </a:r>
            <a:r>
              <a:rPr lang="de-DE" b="0" i="0" dirty="0" err="1">
                <a:solidFill>
                  <a:srgbClr val="001E42"/>
                </a:solidFill>
                <a:effectLst/>
                <a:latin typeface="-apple-system"/>
              </a:rPr>
              <a:t>HFrEF</a:t>
            </a:r>
            <a:r>
              <a:rPr lang="de-DE" b="0" i="0" dirty="0">
                <a:solidFill>
                  <a:srgbClr val="001E42"/>
                </a:solidFill>
                <a:effectLst/>
                <a:latin typeface="-apple-system"/>
              </a:rPr>
              <a:t> („</a:t>
            </a:r>
            <a:r>
              <a:rPr lang="de-DE" b="0" i="0" dirty="0" err="1">
                <a:solidFill>
                  <a:srgbClr val="001E42"/>
                </a:solidFill>
                <a:effectLst/>
                <a:latin typeface="-apple-system"/>
              </a:rPr>
              <a:t>heart</a:t>
            </a:r>
            <a:r>
              <a:rPr lang="de-DE" b="0" i="0" dirty="0">
                <a:solidFill>
                  <a:srgbClr val="001E42"/>
                </a:solidFill>
                <a:effectLst/>
                <a:latin typeface="-apple-system"/>
              </a:rPr>
              <a:t> </a:t>
            </a:r>
            <a:r>
              <a:rPr lang="de-DE" b="0" i="0" dirty="0" err="1">
                <a:solidFill>
                  <a:srgbClr val="001E42"/>
                </a:solidFill>
                <a:effectLst/>
                <a:latin typeface="-apple-system"/>
              </a:rPr>
              <a:t>failure</a:t>
            </a:r>
            <a:r>
              <a:rPr lang="de-DE" b="0" i="0" dirty="0">
                <a:solidFill>
                  <a:srgbClr val="001E42"/>
                </a:solidFill>
                <a:effectLst/>
                <a:latin typeface="-apple-system"/>
              </a:rPr>
              <a:t> </a:t>
            </a:r>
            <a:r>
              <a:rPr lang="de-DE" b="0" i="0" dirty="0" err="1">
                <a:solidFill>
                  <a:srgbClr val="001E42"/>
                </a:solidFill>
                <a:effectLst/>
                <a:latin typeface="-apple-system"/>
              </a:rPr>
              <a:t>with</a:t>
            </a:r>
            <a:r>
              <a:rPr lang="de-DE" b="0" i="0" dirty="0">
                <a:solidFill>
                  <a:srgbClr val="001E42"/>
                </a:solidFill>
                <a:effectLst/>
                <a:latin typeface="-apple-system"/>
              </a:rPr>
              <a:t> </a:t>
            </a:r>
            <a:r>
              <a:rPr lang="de-DE" b="0" i="0" dirty="0" err="1">
                <a:solidFill>
                  <a:srgbClr val="001E42"/>
                </a:solidFill>
                <a:effectLst/>
                <a:latin typeface="-apple-system"/>
              </a:rPr>
              <a:t>reduced</a:t>
            </a:r>
            <a:r>
              <a:rPr lang="de-DE" b="0" i="0" dirty="0">
                <a:solidFill>
                  <a:srgbClr val="001E42"/>
                </a:solidFill>
                <a:effectLst/>
                <a:latin typeface="-apple-system"/>
              </a:rPr>
              <a:t> </a:t>
            </a:r>
            <a:r>
              <a:rPr lang="de-DE" b="0" i="0" dirty="0" err="1">
                <a:solidFill>
                  <a:srgbClr val="001E42"/>
                </a:solidFill>
                <a:effectLst/>
                <a:latin typeface="-apple-system"/>
              </a:rPr>
              <a:t>ejection</a:t>
            </a:r>
            <a:r>
              <a:rPr lang="de-DE" b="0" i="0" dirty="0">
                <a:solidFill>
                  <a:srgbClr val="001E42"/>
                </a:solidFill>
                <a:effectLst/>
                <a:latin typeface="-apple-system"/>
              </a:rPr>
              <a:t> </a:t>
            </a:r>
            <a:r>
              <a:rPr lang="de-DE" b="0" i="0" dirty="0" err="1">
                <a:solidFill>
                  <a:srgbClr val="001E42"/>
                </a:solidFill>
                <a:effectLst/>
                <a:latin typeface="-apple-system"/>
              </a:rPr>
              <a:t>fraction</a:t>
            </a:r>
            <a:r>
              <a:rPr lang="de-DE" b="0" i="0" dirty="0">
                <a:solidFill>
                  <a:srgbClr val="001E42"/>
                </a:solidFill>
                <a:effectLst/>
                <a:latin typeface="-apple-system"/>
              </a:rPr>
              <a:t>“) bei chronischer Nierenerkrankung („</a:t>
            </a:r>
            <a:r>
              <a:rPr lang="de-DE" b="0" i="0" dirty="0" err="1">
                <a:solidFill>
                  <a:srgbClr val="001E42"/>
                </a:solidFill>
                <a:effectLst/>
                <a:latin typeface="-apple-system"/>
              </a:rPr>
              <a:t>chronic</a:t>
            </a:r>
            <a:r>
              <a:rPr lang="de-DE" b="0" i="0" dirty="0">
                <a:solidFill>
                  <a:srgbClr val="001E42"/>
                </a:solidFill>
                <a:effectLst/>
                <a:latin typeface="-apple-system"/>
              </a:rPr>
              <a:t> </a:t>
            </a:r>
            <a:r>
              <a:rPr lang="de-DE" b="0" i="0" dirty="0" err="1">
                <a:solidFill>
                  <a:srgbClr val="001E42"/>
                </a:solidFill>
                <a:effectLst/>
                <a:latin typeface="-apple-system"/>
              </a:rPr>
              <a:t>kidney</a:t>
            </a:r>
            <a:r>
              <a:rPr lang="de-DE" b="0" i="0" dirty="0">
                <a:solidFill>
                  <a:srgbClr val="001E42"/>
                </a:solidFill>
                <a:effectLst/>
                <a:latin typeface="-apple-system"/>
              </a:rPr>
              <a:t> </a:t>
            </a:r>
            <a:r>
              <a:rPr lang="de-DE" b="0" i="0" dirty="0" err="1">
                <a:solidFill>
                  <a:srgbClr val="001E42"/>
                </a:solidFill>
                <a:effectLst/>
                <a:latin typeface="-apple-system"/>
              </a:rPr>
              <a:t>disease</a:t>
            </a:r>
            <a:r>
              <a:rPr lang="de-DE" b="0" i="0" dirty="0">
                <a:solidFill>
                  <a:srgbClr val="001E42"/>
                </a:solidFill>
                <a:effectLst/>
                <a:latin typeface="-apple-system"/>
              </a:rPr>
              <a:t>“, CKD; </a:t>
            </a:r>
            <a:r>
              <a:rPr lang="de-DE" b="0" i="1" dirty="0">
                <a:solidFill>
                  <a:srgbClr val="001E42"/>
                </a:solidFill>
                <a:effectLst/>
                <a:latin typeface="inherit"/>
              </a:rPr>
              <a:t>ARNI</a:t>
            </a:r>
            <a:r>
              <a:rPr lang="de-DE" b="0" i="0" dirty="0">
                <a:solidFill>
                  <a:srgbClr val="001E42"/>
                </a:solidFill>
                <a:effectLst/>
                <a:latin typeface="-apple-system"/>
              </a:rPr>
              <a:t> Angiotensin-Rezeptor-</a:t>
            </a:r>
            <a:r>
              <a:rPr lang="de-DE" b="0" i="0" dirty="0" err="1">
                <a:solidFill>
                  <a:srgbClr val="001E42"/>
                </a:solidFill>
                <a:effectLst/>
                <a:latin typeface="-apple-system"/>
              </a:rPr>
              <a:t>Neprilysin</a:t>
            </a:r>
            <a:r>
              <a:rPr lang="de-DE" b="0" i="0" dirty="0">
                <a:solidFill>
                  <a:srgbClr val="001E42"/>
                </a:solidFill>
                <a:effectLst/>
                <a:latin typeface="-apple-system"/>
              </a:rPr>
              <a:t>-Inhibitor,</a:t>
            </a:r>
            <a:r>
              <a:rPr lang="de-DE" b="0" i="1" dirty="0">
                <a:solidFill>
                  <a:srgbClr val="001E42"/>
                </a:solidFill>
                <a:effectLst/>
                <a:latin typeface="inherit"/>
              </a:rPr>
              <a:t> </a:t>
            </a:r>
            <a:r>
              <a:rPr lang="de-DE" b="0" i="1" dirty="0" err="1">
                <a:solidFill>
                  <a:srgbClr val="001E42"/>
                </a:solidFill>
                <a:effectLst/>
                <a:latin typeface="inherit"/>
              </a:rPr>
              <a:t>ACEi</a:t>
            </a:r>
            <a:r>
              <a:rPr lang="de-DE" b="0" i="0" dirty="0">
                <a:solidFill>
                  <a:srgbClr val="001E42"/>
                </a:solidFill>
                <a:effectLst/>
                <a:latin typeface="-apple-system"/>
              </a:rPr>
              <a:t> ACE[„</a:t>
            </a:r>
            <a:r>
              <a:rPr lang="de-DE" b="0" i="0" dirty="0" err="1">
                <a:solidFill>
                  <a:srgbClr val="001E42"/>
                </a:solidFill>
                <a:effectLst/>
                <a:latin typeface="-apple-system"/>
              </a:rPr>
              <a:t>angiotensin-converting</a:t>
            </a:r>
            <a:r>
              <a:rPr lang="de-DE" b="0" i="0" dirty="0">
                <a:solidFill>
                  <a:srgbClr val="001E42"/>
                </a:solidFill>
                <a:effectLst/>
                <a:latin typeface="-apple-system"/>
              </a:rPr>
              <a:t> </a:t>
            </a:r>
            <a:r>
              <a:rPr lang="de-DE" b="0" i="0" dirty="0" err="1">
                <a:solidFill>
                  <a:srgbClr val="001E42"/>
                </a:solidFill>
                <a:effectLst/>
                <a:latin typeface="-apple-system"/>
              </a:rPr>
              <a:t>enzyme</a:t>
            </a:r>
            <a:r>
              <a:rPr lang="de-DE" b="0" i="0" dirty="0">
                <a:solidFill>
                  <a:srgbClr val="001E42"/>
                </a:solidFill>
                <a:effectLst/>
                <a:latin typeface="-apple-system"/>
              </a:rPr>
              <a:t>“]-Inhibitoren, </a:t>
            </a:r>
            <a:r>
              <a:rPr lang="de-DE" b="0" i="1" dirty="0">
                <a:solidFill>
                  <a:srgbClr val="001E42"/>
                </a:solidFill>
                <a:effectLst/>
                <a:latin typeface="inherit"/>
              </a:rPr>
              <a:t>MRA</a:t>
            </a:r>
            <a:r>
              <a:rPr lang="de-DE" b="0" i="0" dirty="0">
                <a:solidFill>
                  <a:srgbClr val="001E42"/>
                </a:solidFill>
                <a:effectLst/>
                <a:latin typeface="-apple-system"/>
              </a:rPr>
              <a:t> </a:t>
            </a:r>
            <a:r>
              <a:rPr lang="de-DE" b="0" i="0" dirty="0" err="1">
                <a:solidFill>
                  <a:srgbClr val="001E42"/>
                </a:solidFill>
                <a:effectLst/>
                <a:latin typeface="-apple-system"/>
              </a:rPr>
              <a:t>Mineralokortikoidrezeptorantagonisten</a:t>
            </a:r>
            <a:r>
              <a:rPr lang="de-DE" b="0" i="0" dirty="0">
                <a:solidFill>
                  <a:srgbClr val="001E42"/>
                </a:solidFill>
                <a:effectLst/>
                <a:latin typeface="-apple-system"/>
              </a:rPr>
              <a:t>, </a:t>
            </a:r>
            <a:r>
              <a:rPr lang="de-DE" b="0" i="1" dirty="0">
                <a:solidFill>
                  <a:srgbClr val="001E42"/>
                </a:solidFill>
                <a:effectLst/>
                <a:latin typeface="inherit"/>
              </a:rPr>
              <a:t>SGLT2</a:t>
            </a:r>
            <a:r>
              <a:rPr lang="de-DE" b="0" i="0" dirty="0">
                <a:solidFill>
                  <a:srgbClr val="001E42"/>
                </a:solidFill>
                <a:effectLst/>
                <a:latin typeface="-apple-system"/>
              </a:rPr>
              <a:t> „</a:t>
            </a:r>
            <a:r>
              <a:rPr lang="de-DE" b="0" i="0" dirty="0" err="1">
                <a:solidFill>
                  <a:srgbClr val="001E42"/>
                </a:solidFill>
                <a:effectLst/>
                <a:latin typeface="-apple-system"/>
              </a:rPr>
              <a:t>sodium</a:t>
            </a:r>
            <a:r>
              <a:rPr lang="de-DE" b="0" i="0" dirty="0">
                <a:solidFill>
                  <a:srgbClr val="001E42"/>
                </a:solidFill>
                <a:effectLst/>
                <a:latin typeface="-apple-system"/>
              </a:rPr>
              <a:t>-glucose </a:t>
            </a:r>
            <a:r>
              <a:rPr lang="de-DE" b="0" i="0" dirty="0" err="1">
                <a:solidFill>
                  <a:srgbClr val="001E42"/>
                </a:solidFill>
                <a:effectLst/>
                <a:latin typeface="-apple-system"/>
              </a:rPr>
              <a:t>linked</a:t>
            </a:r>
            <a:r>
              <a:rPr lang="de-DE" b="0" i="0" dirty="0">
                <a:solidFill>
                  <a:srgbClr val="001E42"/>
                </a:solidFill>
                <a:effectLst/>
                <a:latin typeface="-apple-system"/>
              </a:rPr>
              <a:t> </a:t>
            </a:r>
            <a:r>
              <a:rPr lang="de-DE" b="0" i="0" dirty="0" err="1">
                <a:solidFill>
                  <a:srgbClr val="001E42"/>
                </a:solidFill>
                <a:effectLst/>
                <a:latin typeface="-apple-system"/>
              </a:rPr>
              <a:t>transporter</a:t>
            </a:r>
            <a:r>
              <a:rPr lang="de-DE" b="0" i="0" dirty="0">
                <a:solidFill>
                  <a:srgbClr val="001E42"/>
                </a:solidFill>
                <a:effectLst/>
                <a:latin typeface="-apple-system"/>
              </a:rPr>
              <a:t> 2“)</a:t>
            </a:r>
          </a:p>
          <a:p>
            <a:pPr algn="l"/>
            <a:r>
              <a:rPr lang="de-DE" b="1" i="0" dirty="0">
                <a:solidFill>
                  <a:srgbClr val="001E42"/>
                </a:solidFill>
                <a:effectLst/>
                <a:latin typeface="Merriweather" panose="00000500000000000000" pitchFamily="2" charset="0"/>
              </a:rPr>
              <a:t>Fazit für die Praxis</a:t>
            </a:r>
          </a:p>
          <a:p>
            <a:pPr marR="0"/>
            <a:endParaRPr lang="de-DE" sz="1800" b="1" dirty="0">
              <a:latin typeface="Segoe UI" panose="020B050204020402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latin typeface="Segoe UI" panose="020B0502040204020203" pitchFamily="34" charset="0"/>
              </a:rPr>
              <a:t>K. Schütt and N. Marx: </a:t>
            </a:r>
            <a:r>
              <a:rPr lang="de-DE" sz="1800" b="1" dirty="0">
                <a:latin typeface="Segoe UI" panose="020B0502040204020203" pitchFamily="34" charset="0"/>
              </a:rPr>
              <a:t>Medikamentöse Herzinsuffizienztherapie bei CKD. </a:t>
            </a:r>
            <a:r>
              <a:rPr lang="nl-NL" sz="1800" dirty="0">
                <a:latin typeface="Segoe UI" panose="020B0502040204020203" pitchFamily="34" charset="0"/>
              </a:rPr>
              <a:t>Die Nephrologie 2023 Vol. 18 Issue 6 Pages 355-360</a:t>
            </a:r>
          </a:p>
          <a:p>
            <a:pPr marR="0"/>
            <a:endParaRPr lang="de-DE" sz="1800" dirty="0">
              <a:latin typeface="Segoe UI" panose="020B0502040204020203" pitchFamily="34" charset="0"/>
            </a:endParaRPr>
          </a:p>
          <a:p>
            <a:pPr algn="l"/>
            <a:endParaRPr lang="de-DE" b="1" i="0" dirty="0">
              <a:solidFill>
                <a:srgbClr val="001E42"/>
              </a:solidFill>
              <a:effectLst/>
              <a:latin typeface="Merriweather" panose="00000500000000000000" pitchFamily="2"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39</a:t>
            </a:fld>
            <a:endParaRPr lang="de-DE" altLang="de-DE"/>
          </a:p>
        </p:txBody>
      </p:sp>
    </p:spTree>
    <p:extLst>
      <p:ext uri="{BB962C8B-B14F-4D97-AF65-F5344CB8AC3E}">
        <p14:creationId xmlns:p14="http://schemas.microsoft.com/office/powerpoint/2010/main" val="3374915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946876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45</a:t>
            </a:fld>
            <a:endParaRPr lang="de-DE" altLang="de-DE"/>
          </a:p>
        </p:txBody>
      </p:sp>
    </p:spTree>
    <p:extLst>
      <p:ext uri="{BB962C8B-B14F-4D97-AF65-F5344CB8AC3E}">
        <p14:creationId xmlns:p14="http://schemas.microsoft.com/office/powerpoint/2010/main" val="114995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sz="1800" dirty="0">
                <a:latin typeface="Segoe UI" panose="020B0502040204020203" pitchFamily="34" charset="0"/>
              </a:rPr>
              <a:t>Y. Iwata et al.</a:t>
            </a:r>
          </a:p>
          <a:p>
            <a:pPr marR="0"/>
            <a:r>
              <a:rPr lang="en-US" sz="1800" b="1" dirty="0">
                <a:latin typeface="Segoe UI" panose="020B0502040204020203" pitchFamily="34" charset="0"/>
              </a:rPr>
              <a:t>The effect of dapagliflozin on uric acid excretion and serum uric acid level in advanced CKD</a:t>
            </a:r>
          </a:p>
          <a:p>
            <a:pPr marR="0"/>
            <a:r>
              <a:rPr lang="en-US" sz="1800" dirty="0">
                <a:latin typeface="Segoe UI" panose="020B0502040204020203" pitchFamily="34" charset="0"/>
              </a:rPr>
              <a:t>Scientific Reports 2023 Vol. 13 Issue 1 </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46</a:t>
            </a:fld>
            <a:endParaRPr lang="de-DE" altLang="de-DE"/>
          </a:p>
        </p:txBody>
      </p:sp>
    </p:spTree>
    <p:extLst>
      <p:ext uri="{BB962C8B-B14F-4D97-AF65-F5344CB8AC3E}">
        <p14:creationId xmlns:p14="http://schemas.microsoft.com/office/powerpoint/2010/main" val="1590537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592F014-CEE0-453A-8F7D-3D61421BC3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65D5416-3668-496A-B4DF-EF0B2D52C741}" type="slidenum">
              <a:rPr lang="de-DE" altLang="de-DE" sz="1200" smtClean="0"/>
              <a:pPr/>
              <a:t>47</a:t>
            </a:fld>
            <a:endParaRPr lang="de-DE" altLang="de-DE" sz="1200"/>
          </a:p>
        </p:txBody>
      </p:sp>
      <p:sp>
        <p:nvSpPr>
          <p:cNvPr id="15363" name="Rectangle 2">
            <a:extLst>
              <a:ext uri="{FF2B5EF4-FFF2-40B4-BE49-F238E27FC236}">
                <a16:creationId xmlns:a16="http://schemas.microsoft.com/office/drawing/2014/main" id="{E3452AAB-0F4F-46F8-B30A-0F368EEE631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640FF8AC-D186-4E60-BBB1-8D5C19C1B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0989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48</a:t>
            </a:fld>
            <a:endParaRPr lang="de-DE" altLang="de-DE"/>
          </a:p>
        </p:txBody>
      </p:sp>
    </p:spTree>
    <p:extLst>
      <p:ext uri="{BB962C8B-B14F-4D97-AF65-F5344CB8AC3E}">
        <p14:creationId xmlns:p14="http://schemas.microsoft.com/office/powerpoint/2010/main" val="3897632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a:t>
            </a:fld>
            <a:endParaRPr lang="de-DE" altLang="de-DE"/>
          </a:p>
        </p:txBody>
      </p:sp>
    </p:spTree>
    <p:extLst>
      <p:ext uri="{BB962C8B-B14F-4D97-AF65-F5344CB8AC3E}">
        <p14:creationId xmlns:p14="http://schemas.microsoft.com/office/powerpoint/2010/main" val="55179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a:t>
            </a:fld>
            <a:endParaRPr lang="de-DE" altLang="de-DE"/>
          </a:p>
        </p:txBody>
      </p:sp>
    </p:spTree>
    <p:extLst>
      <p:ext uri="{BB962C8B-B14F-4D97-AF65-F5344CB8AC3E}">
        <p14:creationId xmlns:p14="http://schemas.microsoft.com/office/powerpoint/2010/main" val="79599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a:t>
            </a:fld>
            <a:endParaRPr lang="de-DE" altLang="de-DE"/>
          </a:p>
        </p:txBody>
      </p:sp>
    </p:spTree>
    <p:extLst>
      <p:ext uri="{BB962C8B-B14F-4D97-AF65-F5344CB8AC3E}">
        <p14:creationId xmlns:p14="http://schemas.microsoft.com/office/powerpoint/2010/main" val="3765729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B-mode ultrasound images of (</a:t>
            </a:r>
            <a:r>
              <a:rPr lang="de-DE" altLang="de-DE" b="1">
                <a:latin typeface="Arial" panose="020B0604020202020204" pitchFamily="34" charset="0"/>
              </a:rPr>
              <a:t>A</a:t>
            </a:r>
            <a:r>
              <a:rPr lang="de-DE" altLang="de-DE">
                <a:latin typeface="Arial" panose="020B0604020202020204" pitchFamily="34" charset="0"/>
              </a:rPr>
              <a:t>) normal kidney, (</a:t>
            </a:r>
            <a:r>
              <a:rPr lang="de-DE" altLang="de-DE" b="1">
                <a:latin typeface="Arial" panose="020B0604020202020204" pitchFamily="34" charset="0"/>
              </a:rPr>
              <a:t>B</a:t>
            </a:r>
            <a:r>
              <a:rPr lang="de-DE" altLang="de-DE">
                <a:latin typeface="Arial" panose="020B0604020202020204" pitchFamily="34" charset="0"/>
              </a:rPr>
              <a:t>) enlarged and echogenic kidney with loss of differentiation between cortical, medullary and sinus fat compartments in a case with acute kidney injury, (</a:t>
            </a:r>
            <a:r>
              <a:rPr lang="de-DE" altLang="de-DE" b="1">
                <a:latin typeface="Arial" panose="020B0604020202020204" pitchFamily="34" charset="0"/>
              </a:rPr>
              <a:t>C</a:t>
            </a:r>
            <a:r>
              <a:rPr lang="de-DE" altLang="de-DE">
                <a:latin typeface="Arial" panose="020B0604020202020204" pitchFamily="34" charset="0"/>
              </a:rPr>
              <a:t>) small, slightly echogenic kidney with thin cortex in a patient with chronic kidney disease and (</a:t>
            </a:r>
            <a:r>
              <a:rPr lang="de-DE" altLang="de-DE" b="1">
                <a:latin typeface="Arial" panose="020B0604020202020204" pitchFamily="34" charset="0"/>
              </a:rPr>
              <a:t>D</a:t>
            </a:r>
            <a:r>
              <a:rPr lang="de-DE" altLang="de-DE">
                <a:latin typeface="Arial" panose="020B0604020202020204" pitchFamily="34" charset="0"/>
              </a:rPr>
              <a:t>) normal size but echogenic kidney with a single simple cyst in a patient with chronic kidney disease secondary to diabetic nephropath</a:t>
            </a:r>
          </a:p>
          <a:p>
            <a:r>
              <a:rPr lang="en-US" altLang="de-DE">
                <a:solidFill>
                  <a:schemeClr val="bg1"/>
                </a:solidFill>
                <a:latin typeface="Arial" panose="020B0604020202020204" pitchFamily="34" charset="0"/>
                <a:hlinkClick r:id="rId3"/>
              </a:rPr>
              <a:t>Kambiz Kalantarinia</a:t>
            </a:r>
            <a:endParaRPr lang="de-DE" altLang="de-DE">
              <a:solidFill>
                <a:schemeClr val="bg1"/>
              </a:solidFill>
              <a:latin typeface="Arial" panose="020B0604020202020204" pitchFamily="34" charset="0"/>
            </a:endParaRPr>
          </a:p>
          <a:p>
            <a:r>
              <a:rPr lang="de-DE" altLang="de-DE">
                <a:latin typeface="Arial" panose="020B0604020202020204" pitchFamily="34" charset="0"/>
              </a:rPr>
              <a:t>y</a:t>
            </a:r>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5C3F583-B46D-4E24-8EEC-BDE2954037D2}" type="slidenum">
              <a:rPr lang="de-DE" altLang="de-DE" sz="1200" smtClean="0">
                <a:cs typeface="Arial" panose="020B0604020202020204" pitchFamily="34" charset="0"/>
              </a:rPr>
              <a:pPr/>
              <a:t>8</a:t>
            </a:fld>
            <a:endParaRPr lang="de-DE" altLang="de-DE" sz="1200">
              <a:cs typeface="Arial" panose="020B0604020202020204" pitchFamily="34" charset="0"/>
            </a:endParaRPr>
          </a:p>
        </p:txBody>
      </p:sp>
    </p:spTree>
    <p:extLst>
      <p:ext uri="{BB962C8B-B14F-4D97-AF65-F5344CB8AC3E}">
        <p14:creationId xmlns:p14="http://schemas.microsoft.com/office/powerpoint/2010/main" val="268242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 </a:t>
            </a:r>
            <a:endParaRPr lang="en-US" altLang="en-US" dirty="0">
              <a:latin typeface="Arial" pitchFamily="34" charset="0"/>
              <a:ea typeface="Arial" pitchFamily="34" charset="0"/>
            </a:endParaRPr>
          </a:p>
          <a:p>
            <a:pPr marL="0" lvl="0" indent="0"/>
            <a:r>
              <a:rPr lang="en-US" altLang="en-US" dirty="0">
                <a:latin typeface="Arial" pitchFamily="34" charset="0"/>
                <a:ea typeface="Arial" pitchFamily="34" charset="0"/>
              </a:rPr>
              <a:t>Unless provided in the caption above, the following copyright applies to the content of this slide: © The Author(s) 2020. Published by Oxford University Press on behalf of ERA-EDTA. All rights </a:t>
            </a:r>
            <a:r>
              <a:rPr lang="en-US" altLang="en-US" dirty="0" err="1">
                <a:latin typeface="Arial" pitchFamily="34" charset="0"/>
                <a:ea typeface="Arial" pitchFamily="34" charset="0"/>
              </a:rPr>
              <a:t>reserved.This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9FE5FC4-AF21-43C3-B630-1ED6B6A8179D}" type="slidenum">
              <a:rPr lang="en-US" altLang="en-US" sz="1200"/>
              <a:t>9</a:t>
            </a:fld>
            <a:endParaRPr lang="en-US" altLang="en-US" sz="1200"/>
          </a:p>
        </p:txBody>
      </p:sp>
    </p:spTree>
    <p:extLst>
      <p:ext uri="{BB962C8B-B14F-4D97-AF65-F5344CB8AC3E}">
        <p14:creationId xmlns:p14="http://schemas.microsoft.com/office/powerpoint/2010/main" val="165197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a:t>
            </a:fld>
            <a:endParaRPr lang="de-DE" altLang="de-DE"/>
          </a:p>
        </p:txBody>
      </p:sp>
    </p:spTree>
    <p:extLst>
      <p:ext uri="{BB962C8B-B14F-4D97-AF65-F5344CB8AC3E}">
        <p14:creationId xmlns:p14="http://schemas.microsoft.com/office/powerpoint/2010/main" val="742437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0BA69-99FD-48BD-98F4-6BD18380566E}" type="slidenum">
              <a:rPr lang="en-US" smtClean="0"/>
              <a:t>15</a:t>
            </a:fld>
            <a:endParaRPr lang="en-US"/>
          </a:p>
        </p:txBody>
      </p:sp>
    </p:spTree>
    <p:extLst>
      <p:ext uri="{BB962C8B-B14F-4D97-AF65-F5344CB8AC3E}">
        <p14:creationId xmlns:p14="http://schemas.microsoft.com/office/powerpoint/2010/main" val="102180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Mastertitelformat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20185396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Mastertitelformat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Mastertitelformat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75557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1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with minina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5491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0" name="Grafik 9">
            <a:extLst>
              <a:ext uri="{FF2B5EF4-FFF2-40B4-BE49-F238E27FC236}">
                <a16:creationId xmlns:a16="http://schemas.microsoft.com/office/drawing/2014/main" id="{E8830EF6-67CB-4BC0-8554-61A9FF2886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2" name="Picture 5">
            <a:extLst>
              <a:ext uri="{FF2B5EF4-FFF2-40B4-BE49-F238E27FC236}">
                <a16:creationId xmlns:a16="http://schemas.microsoft.com/office/drawing/2014/main" id="{878E8D05-C0B9-343C-C00A-E95A3F4B1C39}"/>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9" r:id="rId7"/>
    <p:sldLayoutId id="2147483696" r:id="rId8"/>
    <p:sldLayoutId id="2147483724" r:id="rId9"/>
    <p:sldLayoutId id="2147483728" r:id="rId10"/>
  </p:sldLayoutIdLst>
  <p:transition spd="slow">
    <p:push dir="u"/>
  </p:transition>
  <p:hf hdr="0" ftr="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395430F-C1BB-AE47-9BFA-57B197B7CC34}" type="datetime1">
              <a:rPr lang="de-DE" smtClean="0"/>
              <a:t>17.01.2024</a:t>
            </a:fld>
            <a:endParaRPr lang="de-DE" dirty="0"/>
          </a:p>
        </p:txBody>
      </p:sp>
      <p:sp>
        <p:nvSpPr>
          <p:cNvPr id="6" name="Foliennummernplatzhalter 5">
            <a:extLst>
              <a:ext uri="{FF2B5EF4-FFF2-40B4-BE49-F238E27FC236}">
                <a16:creationId xmlns:a16="http://schemas.microsoft.com/office/drawing/2014/main" id="{140953CF-2B3E-498A-95F0-E7FC675D9705}"/>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latin typeface="Arial" panose="020B0604020202020204" pitchFamily="34" charset="0"/>
                <a:cs typeface="Arial" panose="020B0604020202020204" pitchFamily="34" charset="0"/>
              </a:defRPr>
            </a:lvl1pPr>
          </a:lstStyle>
          <a:p>
            <a:fld id="{C3831029-DBAE-41BF-BAA3-1BCD65F362BF}" type="slidenum">
              <a:rPr lang="de-DE" smtClean="0"/>
              <a:pPr/>
              <a:t>‹Nr.›</a:t>
            </a:fld>
            <a:endParaRPr lang="de-DE" dirty="0"/>
          </a:p>
        </p:txBody>
      </p:sp>
      <p:pic>
        <p:nvPicPr>
          <p:cNvPr id="2" name="Grafik 1">
            <a:extLst>
              <a:ext uri="{FF2B5EF4-FFF2-40B4-BE49-F238E27FC236}">
                <a16:creationId xmlns:a16="http://schemas.microsoft.com/office/drawing/2014/main" id="{6FCF2E54-E59E-1116-3A46-C7337EC764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3" name="Picture 5">
            <a:extLst>
              <a:ext uri="{FF2B5EF4-FFF2-40B4-BE49-F238E27FC236}">
                <a16:creationId xmlns:a16="http://schemas.microsoft.com/office/drawing/2014/main" id="{83338315-A63E-9593-5ABC-9CA993E8AC4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537599"/>
      </p:ext>
    </p:extLst>
  </p:cSld>
  <p:clrMap bg1="lt1" tx1="dk1" bg2="lt2" tx2="dk2" accent1="accent1" accent2="accent2" accent3="accent3" accent4="accent4" accent5="accent5" accent6="accent6" hlink="hlink" folHlink="folHlin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journals.lww.com/cjasn/pages/currenttoc.aspx"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93/ndt/gfaa152"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9D226FEB-9CE9-4392-84F0-2B5712FD7F11}"/>
              </a:ext>
            </a:extLst>
          </p:cNvPr>
          <p:cNvSpPr>
            <a:spLocks noChangeArrowheads="1"/>
          </p:cNvSpPr>
          <p:nvPr/>
        </p:nvSpPr>
        <p:spPr bwMode="auto">
          <a:xfrm>
            <a:off x="2987824" y="1603426"/>
            <a:ext cx="601216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chemeClr val="tx2"/>
                </a:solidFill>
                <a:latin typeface="Arial" panose="020B0604020202020204" pitchFamily="34" charset="0"/>
              </a:defRPr>
            </a:lvl1pPr>
            <a:lvl2pPr algn="ctr">
              <a:defRPr sz="3600" b="1">
                <a:solidFill>
                  <a:schemeClr val="tx2"/>
                </a:solidFill>
                <a:latin typeface="Arial" panose="020B0604020202020204" pitchFamily="34" charset="0"/>
              </a:defRPr>
            </a:lvl2pPr>
            <a:lvl3pPr algn="ctr">
              <a:defRPr sz="3600" b="1">
                <a:solidFill>
                  <a:schemeClr val="tx2"/>
                </a:solidFill>
                <a:latin typeface="Arial" panose="020B0604020202020204" pitchFamily="34" charset="0"/>
              </a:defRPr>
            </a:lvl3pPr>
            <a:lvl4pPr algn="ctr">
              <a:defRPr sz="3600" b="1">
                <a:solidFill>
                  <a:schemeClr val="tx2"/>
                </a:solidFill>
                <a:latin typeface="Arial" panose="020B0604020202020204" pitchFamily="34" charset="0"/>
              </a:defRPr>
            </a:lvl4pPr>
            <a:lvl5pPr algn="ctr">
              <a:defRPr sz="3600" b="1">
                <a:solidFill>
                  <a:schemeClr val="tx2"/>
                </a:solidFill>
                <a:latin typeface="Arial" panose="020B0604020202020204" pitchFamily="34" charset="0"/>
              </a:defRPr>
            </a:lvl5pPr>
            <a:lvl6pPr marL="457200" algn="ctr" fontAlgn="base">
              <a:spcBef>
                <a:spcPct val="0"/>
              </a:spcBef>
              <a:spcAft>
                <a:spcPct val="0"/>
              </a:spcAft>
              <a:defRPr sz="3600" b="1">
                <a:solidFill>
                  <a:schemeClr val="tx2"/>
                </a:solidFill>
                <a:latin typeface="Arial" panose="020B0604020202020204" pitchFamily="34" charset="0"/>
              </a:defRPr>
            </a:lvl6pPr>
            <a:lvl7pPr marL="914400" algn="ctr" fontAlgn="base">
              <a:spcBef>
                <a:spcPct val="0"/>
              </a:spcBef>
              <a:spcAft>
                <a:spcPct val="0"/>
              </a:spcAft>
              <a:defRPr sz="3600" b="1">
                <a:solidFill>
                  <a:schemeClr val="tx2"/>
                </a:solidFill>
                <a:latin typeface="Arial" panose="020B0604020202020204" pitchFamily="34" charset="0"/>
              </a:defRPr>
            </a:lvl7pPr>
            <a:lvl8pPr marL="1371600" algn="ctr" fontAlgn="base">
              <a:spcBef>
                <a:spcPct val="0"/>
              </a:spcBef>
              <a:spcAft>
                <a:spcPct val="0"/>
              </a:spcAft>
              <a:defRPr sz="3600" b="1">
                <a:solidFill>
                  <a:schemeClr val="tx2"/>
                </a:solidFill>
                <a:latin typeface="Arial" panose="020B0604020202020204" pitchFamily="34" charset="0"/>
              </a:defRPr>
            </a:lvl8pPr>
            <a:lvl9pPr marL="1828800" algn="ctr" fontAlgn="base">
              <a:spcBef>
                <a:spcPct val="0"/>
              </a:spcBef>
              <a:spcAft>
                <a:spcPct val="0"/>
              </a:spcAft>
              <a:defRPr sz="3600" b="1">
                <a:solidFill>
                  <a:schemeClr val="tx2"/>
                </a:solidFill>
                <a:latin typeface="Arial" panose="020B0604020202020204" pitchFamily="34" charset="0"/>
              </a:defRPr>
            </a:lvl9pPr>
          </a:lstStyle>
          <a:p>
            <a:pPr algn="l"/>
            <a:r>
              <a:rPr lang="de-DE" sz="2800" dirty="0"/>
              <a:t>Vom Diabetes zur </a:t>
            </a:r>
          </a:p>
          <a:p>
            <a:pPr algn="l"/>
            <a:r>
              <a:rPr lang="de-DE" sz="2800" dirty="0"/>
              <a:t>chronischen Niereninsuffizienz</a:t>
            </a:r>
          </a:p>
          <a:p>
            <a:pPr algn="l"/>
            <a:endParaRPr lang="de-DE" sz="2800" dirty="0"/>
          </a:p>
          <a:p>
            <a:pPr algn="l"/>
            <a:r>
              <a:rPr lang="de-DE" sz="2800" dirty="0"/>
              <a:t>SGLT2-Inhibitoren </a:t>
            </a:r>
            <a:br>
              <a:rPr lang="de-DE" sz="2800" dirty="0"/>
            </a:br>
            <a:r>
              <a:rPr lang="de-DE" sz="2800" dirty="0"/>
              <a:t>aus Sicht der Nephrologie</a:t>
            </a:r>
            <a:endParaRPr lang="de-DE" altLang="de-DE" sz="2800" dirty="0">
              <a:solidFill>
                <a:srgbClr val="000000"/>
              </a:solidFill>
            </a:endParaRPr>
          </a:p>
        </p:txBody>
      </p:sp>
      <p:pic>
        <p:nvPicPr>
          <p:cNvPr id="2058" name="Picture 10">
            <a:extLst>
              <a:ext uri="{FF2B5EF4-FFF2-40B4-BE49-F238E27FC236}">
                <a16:creationId xmlns:a16="http://schemas.microsoft.com/office/drawing/2014/main" id="{C8A4E9F0-228E-49B6-B938-6D135494F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631" y="2060848"/>
            <a:ext cx="1446991" cy="2541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n. MÃ¼nden">
            <a:extLst>
              <a:ext uri="{FF2B5EF4-FFF2-40B4-BE49-F238E27FC236}">
                <a16:creationId xmlns:a16="http://schemas.microsoft.com/office/drawing/2014/main" id="{F87834B8-DA3B-40A2-6FB1-5692383D3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633" y="4123897"/>
            <a:ext cx="3922861" cy="196143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25D013F2-3A30-0212-FEBE-FF441E6BFD88}"/>
              </a:ext>
            </a:extLst>
          </p:cNvPr>
          <p:cNvPicPr>
            <a:picLocks noChangeAspect="1"/>
          </p:cNvPicPr>
          <p:nvPr/>
        </p:nvPicPr>
        <p:blipFill>
          <a:blip r:embed="rId5"/>
          <a:stretch>
            <a:fillRect/>
          </a:stretch>
        </p:blipFill>
        <p:spPr>
          <a:xfrm>
            <a:off x="-17148" y="0"/>
            <a:ext cx="2952125" cy="6085328"/>
          </a:xfrm>
          <a:prstGeom prst="rect">
            <a:avLst/>
          </a:prstGeom>
        </p:spPr>
      </p:pic>
    </p:spTree>
    <p:extLst>
      <p:ext uri="{BB962C8B-B14F-4D97-AF65-F5344CB8AC3E}">
        <p14:creationId xmlns:p14="http://schemas.microsoft.com/office/powerpoint/2010/main" val="59825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D370C1-7FAB-300D-3CD9-D480477D792D}"/>
              </a:ext>
            </a:extLst>
          </p:cNvPr>
          <p:cNvSpPr>
            <a:spLocks noGrp="1"/>
          </p:cNvSpPr>
          <p:nvPr>
            <p:ph type="title"/>
          </p:nvPr>
        </p:nvSpPr>
        <p:spPr/>
        <p:txBody>
          <a:bodyPr/>
          <a:lstStyle/>
          <a:p>
            <a:r>
              <a:rPr lang="de-DE" dirty="0"/>
              <a:t>EBM 32018 </a:t>
            </a:r>
            <a:br>
              <a:rPr lang="de-DE" dirty="0"/>
            </a:br>
            <a:r>
              <a:rPr lang="de-DE" dirty="0"/>
              <a:t>Chronische Niereninsuffizienz </a:t>
            </a:r>
            <a:r>
              <a:rPr lang="de-DE" dirty="0" err="1"/>
              <a:t>eGFR</a:t>
            </a:r>
            <a:r>
              <a:rPr lang="de-DE" dirty="0"/>
              <a:t> &lt; 25 ml/min</a:t>
            </a:r>
          </a:p>
        </p:txBody>
      </p:sp>
      <p:pic>
        <p:nvPicPr>
          <p:cNvPr id="11" name="Grafik 10">
            <a:extLst>
              <a:ext uri="{FF2B5EF4-FFF2-40B4-BE49-F238E27FC236}">
                <a16:creationId xmlns:a16="http://schemas.microsoft.com/office/drawing/2014/main" id="{EA1C5666-2B9D-1540-2E11-BBE0AB1E76EA}"/>
              </a:ext>
            </a:extLst>
          </p:cNvPr>
          <p:cNvPicPr>
            <a:picLocks noChangeAspect="1"/>
          </p:cNvPicPr>
          <p:nvPr/>
        </p:nvPicPr>
        <p:blipFill>
          <a:blip r:embed="rId2"/>
          <a:stretch>
            <a:fillRect/>
          </a:stretch>
        </p:blipFill>
        <p:spPr>
          <a:xfrm>
            <a:off x="35496" y="1620714"/>
            <a:ext cx="9144000" cy="3616572"/>
          </a:xfrm>
          <a:prstGeom prst="rect">
            <a:avLst/>
          </a:prstGeom>
        </p:spPr>
      </p:pic>
    </p:spTree>
    <p:extLst>
      <p:ext uri="{BB962C8B-B14F-4D97-AF65-F5344CB8AC3E}">
        <p14:creationId xmlns:p14="http://schemas.microsoft.com/office/powerpoint/2010/main" val="18128187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en-GB" dirty="0"/>
              <a:t>CKD </a:t>
            </a:r>
            <a:r>
              <a:rPr lang="en-GB" dirty="0" err="1"/>
              <a:t>Stadieneinteilung</a:t>
            </a:r>
            <a:r>
              <a:rPr lang="en-GB" dirty="0"/>
              <a:t> nach KDIGO</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en-GB" sz="600" b="0" dirty="0"/>
              <a:t>A, albuminuria; ACR, albumin to creatinine ratio; AER, albumin excretion rate; AKI, acute kidney injury; CKD, chronic kidney disease; G, grade; GFR, glomerular filtration rate; </a:t>
            </a:r>
            <a:r>
              <a:rPr lang="en-US" sz="600" b="0" dirty="0"/>
              <a:t>KDIGO</a:t>
            </a:r>
            <a:r>
              <a:rPr lang="en-US" sz="100" dirty="0"/>
              <a:t>,</a:t>
            </a:r>
            <a:r>
              <a:rPr lang="en-US" sz="600" b="0" dirty="0"/>
              <a:t> </a:t>
            </a:r>
            <a:r>
              <a:rPr lang="en-GB" sz="600" b="0" dirty="0"/>
              <a:t>Kidney Disease: Improving Global Outcomes;</a:t>
            </a:r>
            <a:r>
              <a:rPr lang="en-US" sz="600" b="0" dirty="0"/>
              <a:t> </a:t>
            </a:r>
            <a:r>
              <a:rPr lang="en-GB" sz="600" b="0" dirty="0"/>
              <a:t>PCR, protein to creatinine ratio; PER, protein excretion rate; RRT, renal replacement therapy </a:t>
            </a:r>
            <a:br>
              <a:rPr lang="en-GB" sz="600" b="0" dirty="0"/>
            </a:br>
            <a:r>
              <a:rPr lang="en-GB" sz="600" b="0" dirty="0"/>
              <a:t>*Referring clinicians may wish to discuss with their nephrology service, depending on local arrangements regarding monitoring or referring</a:t>
            </a:r>
            <a:endParaRPr lang="en-GB" sz="600" b="0" u="sng" dirty="0"/>
          </a:p>
          <a:p>
            <a:pPr defTabSz="457189" fontAlgn="auto">
              <a:lnSpc>
                <a:spcPct val="100000"/>
              </a:lnSpc>
              <a:spcBef>
                <a:spcPts val="0"/>
              </a:spcBef>
              <a:spcAft>
                <a:spcPts val="300"/>
              </a:spcAft>
              <a:buClr>
                <a:srgbClr val="AD1AAC"/>
              </a:buClr>
              <a:defRPr/>
            </a:pPr>
            <a:r>
              <a:rPr lang="en-US" sz="600" b="0" dirty="0"/>
              <a:t>1. </a:t>
            </a:r>
            <a:r>
              <a:rPr lang="en-GB" sz="600" b="0" dirty="0"/>
              <a:t>Kidney Disease: Improving Global Outcomes (KDIGO). </a:t>
            </a:r>
            <a:r>
              <a:rPr lang="en-GB" sz="600" b="0" i="1" dirty="0"/>
              <a:t>Kidney Int Suppl </a:t>
            </a:r>
            <a:r>
              <a:rPr lang="en-GB" sz="600" b="0" dirty="0"/>
              <a:t>2013; 3:112–119.</a:t>
            </a:r>
          </a:p>
        </p:txBody>
      </p:sp>
      <p:graphicFrame>
        <p:nvGraphicFramePr>
          <p:cNvPr id="7" name="Table 6">
            <a:extLst>
              <a:ext uri="{FF2B5EF4-FFF2-40B4-BE49-F238E27FC236}">
                <a16:creationId xmlns:a16="http://schemas.microsoft.com/office/drawing/2014/main" id="{40BB823F-1CDB-4374-9487-D3D21FC9CB78}"/>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100" dirty="0">
                          <a:solidFill>
                            <a:schemeClr val="accent6"/>
                          </a:solidFill>
                        </a:rPr>
                        <a:t>KDIGO referral guidelines </a:t>
                      </a:r>
                      <a:br>
                        <a:rPr lang="en-GB" sz="1100" dirty="0">
                          <a:solidFill>
                            <a:schemeClr val="accent6"/>
                          </a:solidFill>
                        </a:rPr>
                      </a:br>
                      <a:r>
                        <a:rPr lang="en-GB" sz="1100" dirty="0">
                          <a:solidFill>
                            <a:schemeClr val="accent6"/>
                          </a:solidFill>
                        </a:rPr>
                        <a:t>for prevention of progression of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600" dirty="0">
                          <a:solidFill>
                            <a:schemeClr val="tx2"/>
                          </a:solidFill>
                        </a:rPr>
                        <a:t>Persistent albuminuria categories</a:t>
                      </a:r>
                    </a:p>
                    <a:p>
                      <a:pPr algn="ctr"/>
                      <a:r>
                        <a:rPr lang="en-GB" sz="600" dirty="0">
                          <a:solidFill>
                            <a:schemeClr val="tx2"/>
                          </a:solidFill>
                        </a:rPr>
                        <a:t>description and range:</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Normal </a:t>
                      </a:r>
                      <a:br>
                        <a:rPr lang="en-GB" sz="600" dirty="0">
                          <a:solidFill>
                            <a:schemeClr val="tx2"/>
                          </a:solidFill>
                        </a:rPr>
                      </a:br>
                      <a:r>
                        <a:rPr lang="en-GB" sz="600" dirty="0">
                          <a:solidFill>
                            <a:schemeClr val="tx2"/>
                          </a:solidFill>
                        </a:rPr>
                        <a:t>to mildly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Moderately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Severely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&lt;30 mg/g</a:t>
                      </a:r>
                    </a:p>
                    <a:p>
                      <a:pPr algn="ctr"/>
                      <a:r>
                        <a:rPr lang="en-GB" sz="600" dirty="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30–300 mg/g</a:t>
                      </a:r>
                    </a:p>
                    <a:p>
                      <a:pPr algn="ctr"/>
                      <a:r>
                        <a:rPr lang="en-GB" sz="600" dirty="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&gt;300 mg/g</a:t>
                      </a:r>
                    </a:p>
                    <a:p>
                      <a:pPr algn="ctr"/>
                      <a:r>
                        <a:rPr lang="en-GB" sz="600" dirty="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GFR categories (mL/min/1.73 m</a:t>
                      </a:r>
                      <a:r>
                        <a:rPr lang="en-GB" sz="600" b="1" baseline="30000" dirty="0">
                          <a:solidFill>
                            <a:schemeClr val="tx2"/>
                          </a:solidFill>
                        </a:rPr>
                        <a:t>2</a:t>
                      </a:r>
                      <a:r>
                        <a:rPr lang="en-GB" sz="600" b="1" baseline="0" dirty="0">
                          <a:solidFill>
                            <a:schemeClr val="tx2"/>
                          </a:solidFill>
                        </a:rPr>
                        <a:t>):</a:t>
                      </a:r>
                      <a:endParaRPr lang="en-GB" sz="600" b="1" baseline="30000" dirty="0">
                        <a:solidFill>
                          <a:schemeClr val="tx2"/>
                        </a:solidFill>
                      </a:endParaRPr>
                    </a:p>
                    <a:p>
                      <a:pPr algn="ctr"/>
                      <a:r>
                        <a:rPr lang="en-GB" sz="600" b="1" baseline="0" dirty="0">
                          <a:solidFill>
                            <a:schemeClr val="tx2"/>
                          </a:solidFill>
                        </a:rPr>
                        <a:t>description and range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Normal or high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u="sng" dirty="0">
                          <a:solidFill>
                            <a:schemeClr val="tx2"/>
                          </a:solidFill>
                        </a:rPr>
                        <a:t>&gt;</a:t>
                      </a:r>
                      <a:r>
                        <a:rPr lang="en-GB" sz="600" dirty="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to moderately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Moderately to 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Kidney failure</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
        <p:nvSpPr>
          <p:cNvPr id="8" name="Rechteck 7">
            <a:extLst>
              <a:ext uri="{FF2B5EF4-FFF2-40B4-BE49-F238E27FC236}">
                <a16:creationId xmlns:a16="http://schemas.microsoft.com/office/drawing/2014/main" id="{9ACBC1D8-D7C7-4D11-AC9B-2622711607B2}"/>
              </a:ext>
            </a:extLst>
          </p:cNvPr>
          <p:cNvSpPr/>
          <p:nvPr/>
        </p:nvSpPr>
        <p:spPr>
          <a:xfrm>
            <a:off x="566835" y="2585392"/>
            <a:ext cx="376354" cy="345062"/>
          </a:xfrm>
          <a:prstGeom prst="rect">
            <a:avLst/>
          </a:prstGeom>
          <a:solidFill>
            <a:srgbClr val="43B02A"/>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a:solidFill>
                <a:srgbClr val="FFFFFF"/>
              </a:solidFill>
              <a:latin typeface="Arial" panose="020B0604020202020204"/>
            </a:endParaRPr>
          </a:p>
        </p:txBody>
      </p:sp>
      <p:sp>
        <p:nvSpPr>
          <p:cNvPr id="9" name="Textfeld 8">
            <a:extLst>
              <a:ext uri="{FF2B5EF4-FFF2-40B4-BE49-F238E27FC236}">
                <a16:creationId xmlns:a16="http://schemas.microsoft.com/office/drawing/2014/main" id="{3C6BE1CF-D031-4134-93A2-C61CE55E1FAB}"/>
              </a:ext>
            </a:extLst>
          </p:cNvPr>
          <p:cNvSpPr txBox="1"/>
          <p:nvPr/>
        </p:nvSpPr>
        <p:spPr>
          <a:xfrm>
            <a:off x="1170814" y="2529436"/>
            <a:ext cx="3855599" cy="646331"/>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Geringes Risiko, wenn keine anderen Zeichen einer Nierenerkrankung und keine bekannte chronische Niereninsuffizienz vorliegen</a:t>
            </a:r>
          </a:p>
        </p:txBody>
      </p:sp>
      <p:sp>
        <p:nvSpPr>
          <p:cNvPr id="10" name="Textfeld 9">
            <a:extLst>
              <a:ext uri="{FF2B5EF4-FFF2-40B4-BE49-F238E27FC236}">
                <a16:creationId xmlns:a16="http://schemas.microsoft.com/office/drawing/2014/main" id="{F8028A98-4F6B-4553-9D7B-6B787D151117}"/>
              </a:ext>
            </a:extLst>
          </p:cNvPr>
          <p:cNvSpPr txBox="1"/>
          <p:nvPr/>
        </p:nvSpPr>
        <p:spPr>
          <a:xfrm>
            <a:off x="379113" y="2047689"/>
            <a:ext cx="4273706" cy="369332"/>
          </a:xfrm>
          <a:prstGeom prst="rect">
            <a:avLst/>
          </a:prstGeom>
          <a:noFill/>
        </p:spPr>
        <p:txBody>
          <a:bodyPr wrap="square" rtlCol="0">
            <a:spAutoFit/>
          </a:bodyPr>
          <a:lstStyle/>
          <a:p>
            <a:pPr defTabSz="457189" fontAlgn="auto">
              <a:lnSpc>
                <a:spcPct val="100000"/>
              </a:lnSpc>
              <a:spcBef>
                <a:spcPts val="0"/>
              </a:spcBef>
              <a:spcAft>
                <a:spcPts val="0"/>
              </a:spcAft>
              <a:defRPr/>
            </a:pPr>
            <a:r>
              <a:rPr lang="de-DE" kern="0" dirty="0">
                <a:solidFill>
                  <a:srgbClr val="000000"/>
                </a:solidFill>
              </a:rPr>
              <a:t>Risiko für progredientes Nierenversagen</a:t>
            </a:r>
          </a:p>
        </p:txBody>
      </p:sp>
      <p:sp>
        <p:nvSpPr>
          <p:cNvPr id="11" name="Rechteck 10">
            <a:extLst>
              <a:ext uri="{FF2B5EF4-FFF2-40B4-BE49-F238E27FC236}">
                <a16:creationId xmlns:a16="http://schemas.microsoft.com/office/drawing/2014/main" id="{18AF76F0-574C-4BAC-9DDC-AB0767C7DC17}"/>
              </a:ext>
            </a:extLst>
          </p:cNvPr>
          <p:cNvSpPr/>
          <p:nvPr/>
        </p:nvSpPr>
        <p:spPr>
          <a:xfrm>
            <a:off x="575980" y="3582486"/>
            <a:ext cx="376354" cy="345062"/>
          </a:xfrm>
          <a:prstGeom prst="rect">
            <a:avLst/>
          </a:prstGeom>
          <a:solidFill>
            <a:srgbClr val="FFFF99"/>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2" name="Rechteck 11">
            <a:extLst>
              <a:ext uri="{FF2B5EF4-FFF2-40B4-BE49-F238E27FC236}">
                <a16:creationId xmlns:a16="http://schemas.microsoft.com/office/drawing/2014/main" id="{09470C39-D9CD-4B22-A3EF-4DDFDA7864AA}"/>
              </a:ext>
            </a:extLst>
          </p:cNvPr>
          <p:cNvSpPr/>
          <p:nvPr/>
        </p:nvSpPr>
        <p:spPr>
          <a:xfrm>
            <a:off x="575980" y="3887104"/>
            <a:ext cx="376354" cy="345062"/>
          </a:xfrm>
          <a:prstGeom prst="rect">
            <a:avLst/>
          </a:prstGeom>
          <a:solidFill>
            <a:srgbClr val="FFC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3" name="Rechteck 12">
            <a:extLst>
              <a:ext uri="{FF2B5EF4-FFF2-40B4-BE49-F238E27FC236}">
                <a16:creationId xmlns:a16="http://schemas.microsoft.com/office/drawing/2014/main" id="{9D77B3C7-2923-4E5A-BC0B-0193707B4DEC}"/>
              </a:ext>
            </a:extLst>
          </p:cNvPr>
          <p:cNvSpPr/>
          <p:nvPr/>
        </p:nvSpPr>
        <p:spPr>
          <a:xfrm>
            <a:off x="575980" y="4233648"/>
            <a:ext cx="376354" cy="345062"/>
          </a:xfrm>
          <a:prstGeom prst="rect">
            <a:avLst/>
          </a:prstGeom>
          <a:solidFill>
            <a:srgbClr val="FF0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4" name="Textfeld 13">
            <a:extLst>
              <a:ext uri="{FF2B5EF4-FFF2-40B4-BE49-F238E27FC236}">
                <a16:creationId xmlns:a16="http://schemas.microsoft.com/office/drawing/2014/main" id="{91E94FBE-65F1-415E-AB61-383A03366F47}"/>
              </a:ext>
            </a:extLst>
          </p:cNvPr>
          <p:cNvSpPr txBox="1"/>
          <p:nvPr/>
        </p:nvSpPr>
        <p:spPr>
          <a:xfrm>
            <a:off x="1170814" y="3617357"/>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Mäßig erhöhtes Risiko</a:t>
            </a:r>
          </a:p>
        </p:txBody>
      </p:sp>
      <p:sp>
        <p:nvSpPr>
          <p:cNvPr id="15" name="Textfeld 14">
            <a:extLst>
              <a:ext uri="{FF2B5EF4-FFF2-40B4-BE49-F238E27FC236}">
                <a16:creationId xmlns:a16="http://schemas.microsoft.com/office/drawing/2014/main" id="{96233B14-F7D7-40B7-A880-99D694B2DD0F}"/>
              </a:ext>
            </a:extLst>
          </p:cNvPr>
          <p:cNvSpPr txBox="1"/>
          <p:nvPr/>
        </p:nvSpPr>
        <p:spPr>
          <a:xfrm>
            <a:off x="1170814" y="3942616"/>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Hohes Risiko</a:t>
            </a:r>
          </a:p>
        </p:txBody>
      </p:sp>
      <p:sp>
        <p:nvSpPr>
          <p:cNvPr id="16" name="Textfeld 15">
            <a:extLst>
              <a:ext uri="{FF2B5EF4-FFF2-40B4-BE49-F238E27FC236}">
                <a16:creationId xmlns:a16="http://schemas.microsoft.com/office/drawing/2014/main" id="{1916A374-B380-4AE6-87C7-4C3FD7DEED88}"/>
              </a:ext>
            </a:extLst>
          </p:cNvPr>
          <p:cNvSpPr txBox="1"/>
          <p:nvPr/>
        </p:nvSpPr>
        <p:spPr>
          <a:xfrm>
            <a:off x="1189169" y="4295948"/>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Sehr hohes Risiko</a:t>
            </a:r>
          </a:p>
        </p:txBody>
      </p:sp>
    </p:spTree>
    <p:extLst>
      <p:ext uri="{BB962C8B-B14F-4D97-AF65-F5344CB8AC3E}">
        <p14:creationId xmlns:p14="http://schemas.microsoft.com/office/powerpoint/2010/main" val="404487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71A223A-A381-2954-D257-2E4FAF06013D}"/>
              </a:ext>
            </a:extLst>
          </p:cNvPr>
          <p:cNvPicPr>
            <a:picLocks noGrp="1" noChangeAspect="1"/>
          </p:cNvPicPr>
          <p:nvPr>
            <p:ph idx="1"/>
          </p:nvPr>
        </p:nvPicPr>
        <p:blipFill rotWithShape="1">
          <a:blip r:embed="rId2"/>
          <a:srcRect b="8707"/>
          <a:stretch/>
        </p:blipFill>
        <p:spPr>
          <a:xfrm>
            <a:off x="754856" y="1491208"/>
            <a:ext cx="7553624" cy="3810000"/>
          </a:xfrm>
          <a:noFill/>
        </p:spPr>
      </p:pic>
      <p:sp>
        <p:nvSpPr>
          <p:cNvPr id="10" name="Title 2">
            <a:extLst>
              <a:ext uri="{FF2B5EF4-FFF2-40B4-BE49-F238E27FC236}">
                <a16:creationId xmlns:a16="http://schemas.microsoft.com/office/drawing/2014/main" id="{D727DCE9-9355-A0F2-31A2-CE70031F26BA}"/>
              </a:ext>
            </a:extLst>
          </p:cNvPr>
          <p:cNvSpPr>
            <a:spLocks noGrp="1"/>
          </p:cNvSpPr>
          <p:nvPr>
            <p:ph type="title"/>
          </p:nvPr>
        </p:nvSpPr>
        <p:spPr>
          <a:xfrm>
            <a:off x="750094" y="236538"/>
            <a:ext cx="7559178" cy="685800"/>
          </a:xfrm>
        </p:spPr>
        <p:txBody>
          <a:bodyPr/>
          <a:lstStyle/>
          <a:p>
            <a:endParaRPr lang="en-US"/>
          </a:p>
        </p:txBody>
      </p:sp>
    </p:spTree>
    <p:extLst>
      <p:ext uri="{BB962C8B-B14F-4D97-AF65-F5344CB8AC3E}">
        <p14:creationId xmlns:p14="http://schemas.microsoft.com/office/powerpoint/2010/main" val="24697426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de-de" sz="1800" dirty="0"/>
              <a:t>KDIGO-Leitlinien für die Überweisung an einen Spezialisten</a:t>
            </a:r>
            <a:r>
              <a:rPr lang="de-de" sz="1800" baseline="30000" dirty="0"/>
              <a:t>1</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de-DE" sz="600" b="0" dirty="0"/>
              <a:t>A, Albuminurie; ACR, Albumin-Kreatinin-Verhältnis; AER, </a:t>
            </a:r>
            <a:r>
              <a:rPr lang="de-DE" sz="600" b="0" dirty="0" err="1"/>
              <a:t>Albuminausscheidungsrate</a:t>
            </a:r>
            <a:r>
              <a:rPr lang="de-DE" sz="600" b="0" dirty="0"/>
              <a:t>; AKI, akutes Nierenversagen; CKD, chronische Nierenerkrankung; G, Grad; GFR, glomeruläre Filtrationsrate; KDIGO</a:t>
            </a:r>
            <a:r>
              <a:rPr lang="de-DE" sz="100" dirty="0"/>
              <a:t>,</a:t>
            </a:r>
            <a:r>
              <a:rPr lang="de-DE" sz="600" b="0" dirty="0"/>
              <a:t> Nierenerkrankung: Improving Global Outcomes; PCR, Protein-zu-Kreatinin-Verhältnis; PER, Proteinausscheidungsrate; NET, Nierenersatztherapie</a:t>
            </a:r>
            <a:br>
              <a:rPr lang="de-DE" sz="100" dirty="0"/>
            </a:br>
            <a:r>
              <a:rPr lang="de-DE" sz="600" b="0" dirty="0"/>
              <a:t>* Überweisende Kliniker sollten sich mit ihrer nephrologischen Abteilung besprechen, je nach den örtlichen Regelungen zur Überwachung oder Überweisung</a:t>
            </a:r>
            <a:endParaRPr lang="de-DE" sz="600" b="0" u="sng" dirty="0"/>
          </a:p>
          <a:p>
            <a:pPr defTabSz="457189" fontAlgn="auto">
              <a:lnSpc>
                <a:spcPct val="100000"/>
              </a:lnSpc>
              <a:spcBef>
                <a:spcPts val="0"/>
              </a:spcBef>
              <a:spcAft>
                <a:spcPts val="300"/>
              </a:spcAft>
              <a:buClr>
                <a:srgbClr val="AD1AAC"/>
              </a:buClr>
              <a:defRPr/>
            </a:pPr>
            <a:r>
              <a:rPr lang="de-DE" sz="600" b="0" dirty="0"/>
              <a:t>1. Kidney Disease: (Nierenerkrankung:) Improving Global Outcomes (KDIGO). </a:t>
            </a:r>
            <a:r>
              <a:rPr lang="de-DE" sz="600" b="0" i="1" dirty="0"/>
              <a:t>Kidney Int Suppl </a:t>
            </a:r>
            <a:r>
              <a:rPr lang="de-DE" sz="600" b="0" dirty="0"/>
              <a:t>2013; 3:112–119.</a:t>
            </a:r>
            <a:r>
              <a:rPr lang="de-de" sz="600" b="0" dirty="0">
                <a:latin typeface="+mj-lt"/>
              </a:rPr>
              <a:t>)</a:t>
            </a:r>
          </a:p>
        </p:txBody>
      </p:sp>
      <p:sp>
        <p:nvSpPr>
          <p:cNvPr id="59" name="Content Placeholder 6">
            <a:extLst>
              <a:ext uri="{FF2B5EF4-FFF2-40B4-BE49-F238E27FC236}">
                <a16:creationId xmlns:a16="http://schemas.microsoft.com/office/drawing/2014/main" id="{F3532557-CBE8-4ED8-BC09-99C668BE8D5B}"/>
              </a:ext>
            </a:extLst>
          </p:cNvPr>
          <p:cNvSpPr txBox="1">
            <a:spLocks/>
          </p:cNvSpPr>
          <p:nvPr/>
        </p:nvSpPr>
        <p:spPr>
          <a:xfrm>
            <a:off x="339210" y="1964925"/>
            <a:ext cx="4609101" cy="3081228"/>
          </a:xfrm>
          <a:prstGeom prst="rect">
            <a:avLst/>
          </a:prstGeom>
        </p:spPr>
        <p:txBody>
          <a:bodyPr vert="horz" lIns="68580" tIns="34290" rIns="68580" bIns="34290" rtlCol="0">
            <a:noAutofit/>
          </a:bodyPr>
          <a:lstStyle>
            <a:lvl1pPr marL="265193" indent="-265193" algn="l" defTabSz="609585" rtl="0" eaLnBrk="1" latinLnBrk="0" hangingPunct="1">
              <a:spcBef>
                <a:spcPts val="800"/>
              </a:spcBef>
              <a:spcAft>
                <a:spcPts val="400"/>
              </a:spcAft>
              <a:buClr>
                <a:schemeClr val="accent3"/>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1pPr>
            <a:lvl2pPr marL="647984" indent="-359991" algn="l" defTabSz="609585" rtl="0" eaLnBrk="1" latinLnBrk="0" hangingPunct="1">
              <a:spcBef>
                <a:spcPts val="800"/>
              </a:spcBef>
              <a:spcAft>
                <a:spcPts val="400"/>
              </a:spcAft>
              <a:buClr>
                <a:schemeClr val="accent3"/>
              </a:buClr>
              <a:buFont typeface="Arial"/>
              <a:buChar char="–"/>
              <a:tabLst/>
              <a:defRPr sz="1600" b="0" i="0" kern="1200">
                <a:solidFill>
                  <a:schemeClr val="tx2"/>
                </a:solidFill>
                <a:latin typeface="Arial" panose="020B0604020202020204" pitchFamily="34" charset="0"/>
                <a:ea typeface="+mn-ea"/>
                <a:cs typeface="Arial" panose="020B0604020202020204" pitchFamily="34" charset="0"/>
              </a:defRPr>
            </a:lvl2pPr>
            <a:lvl3pPr marL="935977" indent="-263993"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3pPr>
            <a:lvl4pPr marL="1319967" indent="-359991"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chemeClr val="accent2"/>
              </a:buClr>
              <a:buFont typeface="Arial"/>
              <a:buChar char="»"/>
              <a:defRPr sz="1467"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fontAlgn="auto">
              <a:lnSpc>
                <a:spcPct val="100000"/>
              </a:lnSpc>
              <a:spcBef>
                <a:spcPts val="0"/>
              </a:spcBef>
              <a:spcAft>
                <a:spcPts val="900"/>
              </a:spcAft>
              <a:buClr>
                <a:srgbClr val="AD1AAC"/>
              </a:buClr>
              <a:buNone/>
              <a:defRPr/>
            </a:pPr>
            <a:r>
              <a:rPr lang="de-DE" sz="1200" b="1">
                <a:solidFill>
                  <a:srgbClr val="333333"/>
                </a:solidFill>
              </a:rPr>
              <a:t>Die KDIGO empfiehlt die Überweisung an einen Nephrologen für Patienten mit CKD in den folgenden Fällen:</a:t>
            </a:r>
          </a:p>
          <a:p>
            <a:pPr marL="198895" indent="-198895" defTabSz="457189" fontAlgn="auto">
              <a:lnSpc>
                <a:spcPct val="100000"/>
              </a:lnSpc>
              <a:spcBef>
                <a:spcPts val="0"/>
              </a:spcBef>
              <a:spcAft>
                <a:spcPts val="900"/>
              </a:spcAft>
              <a:buClr>
                <a:srgbClr val="AD1AAC"/>
              </a:buClr>
              <a:defRPr/>
            </a:pPr>
            <a:r>
              <a:rPr lang="de-DE" sz="1050">
                <a:solidFill>
                  <a:srgbClr val="000000"/>
                </a:solidFill>
              </a:rPr>
              <a:t>Akutes Nierenversagen(AKI) oder </a:t>
            </a:r>
            <a:r>
              <a:rPr lang="de-DE" sz="1050">
                <a:solidFill>
                  <a:srgbClr val="333333"/>
                </a:solidFill>
              </a:rPr>
              <a:t>abrupter, anhaltender Abfall der GFR</a:t>
            </a:r>
          </a:p>
          <a:p>
            <a:pPr marL="198895" indent="-198895" defTabSz="457189" fontAlgn="auto">
              <a:lnSpc>
                <a:spcPct val="100000"/>
              </a:lnSpc>
              <a:spcBef>
                <a:spcPts val="0"/>
              </a:spcBef>
              <a:spcAft>
                <a:spcPts val="900"/>
              </a:spcAft>
              <a:buClr>
                <a:srgbClr val="AD1AAC"/>
              </a:buClr>
              <a:defRPr/>
            </a:pPr>
            <a:r>
              <a:rPr lang="de-DE" sz="1050">
                <a:solidFill>
                  <a:srgbClr val="333333"/>
                </a:solidFill>
              </a:rPr>
              <a:t>GFR &lt;30 ml/min/1,73 m</a:t>
            </a:r>
            <a:r>
              <a:rPr lang="de-DE" sz="1050" baseline="30000">
                <a:solidFill>
                  <a:srgbClr val="333333"/>
                </a:solidFill>
              </a:rPr>
              <a:t>2</a:t>
            </a:r>
            <a:r>
              <a:rPr lang="de-DE" sz="1050">
                <a:solidFill>
                  <a:srgbClr val="333333"/>
                </a:solidFill>
              </a:rPr>
              <a:t> (GFR-Kategorien G4-G5)</a:t>
            </a:r>
          </a:p>
          <a:p>
            <a:pPr marL="198895" indent="-198895" defTabSz="457189" fontAlgn="auto">
              <a:lnSpc>
                <a:spcPct val="100000"/>
              </a:lnSpc>
              <a:spcBef>
                <a:spcPts val="0"/>
              </a:spcBef>
              <a:spcAft>
                <a:spcPts val="900"/>
              </a:spcAft>
              <a:buClr>
                <a:srgbClr val="AD1AAC"/>
              </a:buClr>
              <a:defRPr/>
            </a:pPr>
            <a:r>
              <a:rPr lang="de-DE" sz="1050">
                <a:solidFill>
                  <a:srgbClr val="333333"/>
                </a:solidFill>
              </a:rPr>
              <a:t>Ein konsistenter Befund einer signifikanten Albuminurie</a:t>
            </a:r>
            <a:br>
              <a:rPr lang="de-DE" sz="1350">
                <a:solidFill>
                  <a:srgbClr val="333333"/>
                </a:solidFill>
              </a:rPr>
            </a:br>
            <a:r>
              <a:rPr lang="de-DE" sz="1050">
                <a:solidFill>
                  <a:srgbClr val="333333"/>
                </a:solidFill>
              </a:rPr>
              <a:t>(ACR ≥300 mg/g [≥30 mg/mmol] oder AER ≥300 mg/24 Stunden, entspricht etwa PCR ≥500 mg/g [≥50 mg/mmol]</a:t>
            </a:r>
            <a:br>
              <a:rPr lang="de-DE" sz="1350">
                <a:solidFill>
                  <a:srgbClr val="333333"/>
                </a:solidFill>
              </a:rPr>
            </a:br>
            <a:r>
              <a:rPr lang="de-DE" sz="1050">
                <a:solidFill>
                  <a:srgbClr val="333333"/>
                </a:solidFill>
              </a:rPr>
              <a:t>oder PER ≥500 mg/24 Stunden)</a:t>
            </a:r>
          </a:p>
          <a:p>
            <a:pPr marL="198895" indent="-198895" defTabSz="457189" fontAlgn="auto">
              <a:lnSpc>
                <a:spcPct val="100000"/>
              </a:lnSpc>
              <a:spcBef>
                <a:spcPts val="0"/>
              </a:spcBef>
              <a:spcAft>
                <a:spcPts val="900"/>
              </a:spcAft>
              <a:buClr>
                <a:srgbClr val="AD1AAC"/>
              </a:buClr>
              <a:defRPr/>
            </a:pPr>
            <a:r>
              <a:rPr lang="de-DE" sz="1050">
                <a:solidFill>
                  <a:srgbClr val="333333"/>
                </a:solidFill>
              </a:rPr>
              <a:t>Fortschreiten der CKD</a:t>
            </a:r>
          </a:p>
          <a:p>
            <a:pPr marL="198895" indent="-198895" defTabSz="457189" fontAlgn="auto">
              <a:lnSpc>
                <a:spcPct val="100000"/>
              </a:lnSpc>
              <a:spcBef>
                <a:spcPts val="0"/>
              </a:spcBef>
              <a:spcAft>
                <a:spcPts val="900"/>
              </a:spcAft>
              <a:buClr>
                <a:srgbClr val="AD1AAC"/>
              </a:buClr>
              <a:defRPr/>
            </a:pPr>
            <a:r>
              <a:rPr lang="de-DE" sz="1050">
                <a:solidFill>
                  <a:srgbClr val="333333"/>
                </a:solidFill>
              </a:rPr>
              <a:t>Hereditäre Nierenerkrankung</a:t>
            </a:r>
          </a:p>
          <a:p>
            <a:pPr marL="0" indent="0" defTabSz="457189" fontAlgn="auto">
              <a:lnSpc>
                <a:spcPct val="100000"/>
              </a:lnSpc>
              <a:spcBef>
                <a:spcPts val="0"/>
              </a:spcBef>
              <a:spcAft>
                <a:spcPts val="900"/>
              </a:spcAft>
              <a:buClr>
                <a:srgbClr val="AD1AAC"/>
              </a:buClr>
              <a:buNone/>
              <a:defRPr/>
            </a:pPr>
            <a:r>
              <a:rPr lang="de-DE" sz="1050" b="1">
                <a:solidFill>
                  <a:srgbClr val="40146E"/>
                </a:solidFill>
              </a:rPr>
              <a:t>Bei Patienten mit fortschreitender CKD und erhöhtem Risiko eines Nierenversagens empfiehlt die KDIGO eine rechtzeitige Überweisung zur Planung einer NET</a:t>
            </a:r>
          </a:p>
          <a:p>
            <a:pPr marL="198895" indent="-198895" defTabSz="457189" fontAlgn="auto">
              <a:lnSpc>
                <a:spcPct val="100000"/>
              </a:lnSpc>
              <a:spcBef>
                <a:spcPts val="600"/>
              </a:spcBef>
              <a:spcAft>
                <a:spcPts val="300"/>
              </a:spcAft>
              <a:buClr>
                <a:srgbClr val="AD1AAC"/>
              </a:buClr>
              <a:defRPr/>
            </a:pPr>
            <a:endParaRPr lang="de-DE" sz="1350" dirty="0">
              <a:solidFill>
                <a:srgbClr val="333333"/>
              </a:solidFill>
            </a:endParaRPr>
          </a:p>
        </p:txBody>
      </p:sp>
      <p:graphicFrame>
        <p:nvGraphicFramePr>
          <p:cNvPr id="60" name="Table 6">
            <a:extLst>
              <a:ext uri="{FF2B5EF4-FFF2-40B4-BE49-F238E27FC236}">
                <a16:creationId xmlns:a16="http://schemas.microsoft.com/office/drawing/2014/main" id="{F26B166B-8B44-48E6-A42E-459B2F2B4535}"/>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1100">
                          <a:solidFill>
                            <a:schemeClr val="accent6"/>
                          </a:solidFill>
                        </a:rPr>
                        <a:t>KDIGO-Überweisungsrichtlinien zur Prävention des Fortschreitens von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600">
                          <a:solidFill>
                            <a:schemeClr val="tx2"/>
                          </a:solidFill>
                        </a:rPr>
                        <a:t>Persistierende Albuminurie Kategorien Beschreibung und Bereich:</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Normal bis leicht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Mäßig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Stark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&lt;30 mg/g</a:t>
                      </a:r>
                    </a:p>
                    <a:p>
                      <a:pPr algn="ctr"/>
                      <a:r>
                        <a:rPr lang="de-de" sz="60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30–300 mg/g</a:t>
                      </a:r>
                    </a:p>
                    <a:p>
                      <a:pPr algn="ctr"/>
                      <a:r>
                        <a:rPr lang="de-de" sz="60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&gt;300 mg/g</a:t>
                      </a:r>
                    </a:p>
                    <a:p>
                      <a:pPr algn="ctr"/>
                      <a:r>
                        <a:rPr lang="de-de" sz="60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GFR-Kategorien (ml/min/1,73 m</a:t>
                      </a:r>
                      <a:r>
                        <a:rPr lang="de-de" sz="600" b="1" baseline="30000">
                          <a:solidFill>
                            <a:schemeClr val="tx2"/>
                          </a:solidFill>
                        </a:rPr>
                        <a:t>2</a:t>
                      </a:r>
                      <a:r>
                        <a:rPr lang="de-de" sz="600" b="1" baseline="0">
                          <a:solidFill>
                            <a:schemeClr val="tx2"/>
                          </a:solidFill>
                        </a:rPr>
                        <a:t>):</a:t>
                      </a:r>
                      <a:endParaRPr lang="en-GB" sz="600" b="1" baseline="30000">
                        <a:solidFill>
                          <a:schemeClr val="tx2"/>
                        </a:solidFill>
                      </a:endParaRPr>
                    </a:p>
                    <a:p>
                      <a:pPr algn="ctr"/>
                      <a:r>
                        <a:rPr lang="de-de" sz="600" b="1" baseline="0">
                          <a:solidFill>
                            <a:schemeClr val="tx2"/>
                          </a:solidFill>
                        </a:rPr>
                        <a:t>Beschreibung und Reichweite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Normal oder hoch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u="sng">
                          <a:solidFill>
                            <a:schemeClr val="tx2"/>
                          </a:solidFill>
                        </a:rPr>
                        <a:t>&gt;</a:t>
                      </a:r>
                      <a:r>
                        <a:rPr lang="de-de" sz="60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Leicht verringert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Gering bis mäßig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a:t>
                      </a:r>
                      <a:endParaRPr lang="de-de"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Mäßig bis 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Monitor</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Nierenversagen</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Tree>
    <p:extLst>
      <p:ext uri="{BB962C8B-B14F-4D97-AF65-F5344CB8AC3E}">
        <p14:creationId xmlns:p14="http://schemas.microsoft.com/office/powerpoint/2010/main" val="7726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4C061335-4FB6-7888-3EB1-ACBAFC8CCA56}"/>
              </a:ext>
            </a:extLst>
          </p:cNvPr>
          <p:cNvSpPr>
            <a:spLocks noGrp="1"/>
          </p:cNvSpPr>
          <p:nvPr>
            <p:ph type="title"/>
          </p:nvPr>
        </p:nvSpPr>
        <p:spPr>
          <a:xfrm>
            <a:off x="750094" y="236538"/>
            <a:ext cx="7559178" cy="685800"/>
          </a:xfrm>
        </p:spPr>
        <p:txBody>
          <a:bodyPr/>
          <a:lstStyle/>
          <a:p>
            <a:r>
              <a:rPr lang="en-US" dirty="0" err="1"/>
              <a:t>Dialyse</a:t>
            </a:r>
            <a:r>
              <a:rPr lang="en-US" dirty="0"/>
              <a:t> und Diabetes ??? </a:t>
            </a:r>
          </a:p>
        </p:txBody>
      </p:sp>
      <p:pic>
        <p:nvPicPr>
          <p:cNvPr id="3" name="Inhaltsplatzhalter 4" descr="Ein Bild, das Text, Screenshot, Diagramm, Reihe enthält.&#10;&#10;Automatisch generierte Beschreibung">
            <a:extLst>
              <a:ext uri="{FF2B5EF4-FFF2-40B4-BE49-F238E27FC236}">
                <a16:creationId xmlns:a16="http://schemas.microsoft.com/office/drawing/2014/main" id="{2C506E8C-8B37-92F0-B33C-1748CB1D68CE}"/>
              </a:ext>
            </a:extLst>
          </p:cNvPr>
          <p:cNvPicPr>
            <a:picLocks noChangeAspect="1"/>
          </p:cNvPicPr>
          <p:nvPr/>
        </p:nvPicPr>
        <p:blipFill>
          <a:blip r:embed="rId3"/>
          <a:stretch>
            <a:fillRect/>
          </a:stretch>
        </p:blipFill>
        <p:spPr bwMode="auto">
          <a:xfrm>
            <a:off x="611560" y="1171008"/>
            <a:ext cx="8136904" cy="451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4469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1A155-E871-4114-9FA8-251F050FAC12}"/>
              </a:ext>
            </a:extLst>
          </p:cNvPr>
          <p:cNvSpPr>
            <a:spLocks noGrp="1"/>
          </p:cNvSpPr>
          <p:nvPr>
            <p:ph type="title" idx="4294967295"/>
          </p:nvPr>
        </p:nvSpPr>
        <p:spPr>
          <a:xfrm>
            <a:off x="714810" y="236538"/>
            <a:ext cx="7889638" cy="685800"/>
          </a:xfrm>
        </p:spPr>
        <p:txBody>
          <a:bodyPr/>
          <a:lstStyle/>
          <a:p>
            <a:r>
              <a:rPr lang="de-de" dirty="0"/>
              <a:t>Behandlung CKD </a:t>
            </a:r>
            <a:br>
              <a:rPr lang="de-de" dirty="0"/>
            </a:br>
            <a:r>
              <a:rPr lang="de-DE" dirty="0">
                <a:sym typeface="Wingdings" panose="05000000000000000000" pitchFamily="2" charset="2"/>
              </a:rPr>
              <a:t> </a:t>
            </a:r>
            <a:r>
              <a:rPr lang="de-de" dirty="0"/>
              <a:t> Kardiovaskuläre Risikoreduktion</a:t>
            </a:r>
            <a:endParaRPr lang="de-DE" dirty="0"/>
          </a:p>
        </p:txBody>
      </p:sp>
      <p:sp>
        <p:nvSpPr>
          <p:cNvPr id="4" name="Foliennummernplatzhalter 3">
            <a:extLst>
              <a:ext uri="{FF2B5EF4-FFF2-40B4-BE49-F238E27FC236}">
                <a16:creationId xmlns:a16="http://schemas.microsoft.com/office/drawing/2014/main" id="{7007804A-B5E9-4970-9D03-BBC66DA6BF86}"/>
              </a:ext>
            </a:extLst>
          </p:cNvPr>
          <p:cNvSpPr>
            <a:spLocks noGrp="1"/>
          </p:cNvSpPr>
          <p:nvPr>
            <p:ph type="sldNum" sz="quarter" idx="12"/>
          </p:nvPr>
        </p:nvSpPr>
        <p:spPr/>
        <p:txBody>
          <a:bodyPr/>
          <a:lstStyle/>
          <a:p>
            <a:endParaRPr lang="en-US" dirty="0"/>
          </a:p>
        </p:txBody>
      </p:sp>
      <p:sp>
        <p:nvSpPr>
          <p:cNvPr id="83" name="Text Placeholder 3">
            <a:extLst>
              <a:ext uri="{FF2B5EF4-FFF2-40B4-BE49-F238E27FC236}">
                <a16:creationId xmlns:a16="http://schemas.microsoft.com/office/drawing/2014/main" id="{D92A4860-05A6-47EC-B0CD-22E4F9877F81}"/>
              </a:ext>
            </a:extLst>
          </p:cNvPr>
          <p:cNvSpPr txBox="1">
            <a:spLocks/>
          </p:cNvSpPr>
          <p:nvPr/>
        </p:nvSpPr>
        <p:spPr>
          <a:xfrm>
            <a:off x="338126" y="5219419"/>
            <a:ext cx="7723935"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0"/>
              </a:spcAft>
              <a:buClr>
                <a:srgbClr val="AD1AAC"/>
              </a:buClr>
              <a:defRPr/>
            </a:pPr>
            <a:r>
              <a:rPr lang="de-de" sz="600" b="0" dirty="0">
                <a:solidFill>
                  <a:srgbClr val="333333"/>
                </a:solidFill>
              </a:rPr>
              <a:t>CKD, chronische Nierenerkrankung; KV, kardiovaskulär; CVD, kardiovaskuläre Erkrankung</a:t>
            </a:r>
          </a:p>
          <a:p>
            <a:pPr defTabSz="457189" fontAlgn="auto">
              <a:lnSpc>
                <a:spcPct val="100000"/>
              </a:lnSpc>
              <a:spcBef>
                <a:spcPts val="0"/>
              </a:spcBef>
              <a:spcAft>
                <a:spcPts val="0"/>
              </a:spcAft>
              <a:buClr>
                <a:srgbClr val="AD1AAC"/>
              </a:buClr>
              <a:defRPr/>
            </a:pPr>
            <a:r>
              <a:rPr lang="de-de" sz="600" b="0" dirty="0">
                <a:solidFill>
                  <a:srgbClr val="333333"/>
                </a:solidFill>
              </a:rPr>
              <a:t>1. Sarnak MJ </a:t>
            </a:r>
            <a:r>
              <a:rPr lang="de-de" sz="600" b="0" i="1" dirty="0">
                <a:solidFill>
                  <a:srgbClr val="333333"/>
                </a:solidFill>
              </a:rPr>
              <a:t>et al.</a:t>
            </a:r>
            <a:r>
              <a:rPr lang="de-de" sz="600" b="0" dirty="0">
                <a:solidFill>
                  <a:srgbClr val="333333"/>
                </a:solidFill>
              </a:rPr>
              <a:t> </a:t>
            </a:r>
            <a:r>
              <a:rPr lang="de-de" sz="600" b="0" i="1" dirty="0">
                <a:solidFill>
                  <a:srgbClr val="333333"/>
                </a:solidFill>
              </a:rPr>
              <a:t>J Am Coll Cardiol</a:t>
            </a:r>
            <a:r>
              <a:rPr lang="de-de" sz="600" b="0" dirty="0">
                <a:solidFill>
                  <a:srgbClr val="333333"/>
                </a:solidFill>
              </a:rPr>
              <a:t> 2019; 74:1823–1838. 2. Alani H </a:t>
            </a:r>
            <a:r>
              <a:rPr lang="de-de" sz="600" b="0" i="1" dirty="0">
                <a:solidFill>
                  <a:srgbClr val="333333"/>
                </a:solidFill>
              </a:rPr>
              <a:t>et al. World J Nephrol</a:t>
            </a:r>
            <a:r>
              <a:rPr lang="de-de" sz="600" b="0" dirty="0">
                <a:solidFill>
                  <a:srgbClr val="333333"/>
                </a:solidFill>
              </a:rPr>
              <a:t> 2014; 3:156–168. 3. Johnson DW </a:t>
            </a:r>
            <a:r>
              <a:rPr lang="de-de" sz="600" b="0" i="1" dirty="0">
                <a:solidFill>
                  <a:srgbClr val="333333"/>
                </a:solidFill>
              </a:rPr>
              <a:t>et al. Hemodial Int</a:t>
            </a:r>
            <a:r>
              <a:rPr lang="de-de" sz="600" b="0" dirty="0">
                <a:solidFill>
                  <a:srgbClr val="333333"/>
                </a:solidFill>
              </a:rPr>
              <a:t> 2007; 11:21–31.</a:t>
            </a:r>
          </a:p>
        </p:txBody>
      </p:sp>
      <p:sp>
        <p:nvSpPr>
          <p:cNvPr id="30" name="TextBox 29">
            <a:extLst>
              <a:ext uri="{FF2B5EF4-FFF2-40B4-BE49-F238E27FC236}">
                <a16:creationId xmlns:a16="http://schemas.microsoft.com/office/drawing/2014/main" id="{3DE919DF-373E-41E3-B6B4-DAE248278292}"/>
              </a:ext>
            </a:extLst>
          </p:cNvPr>
          <p:cNvSpPr txBox="1"/>
          <p:nvPr/>
        </p:nvSpPr>
        <p:spPr>
          <a:xfrm>
            <a:off x="2898492" y="2882096"/>
            <a:ext cx="1624277" cy="1960025"/>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1100" b="1" dirty="0">
                <a:solidFill>
                  <a:schemeClr val="bg1"/>
                </a:solidFill>
                <a:cs typeface="Arial" panose="020B0604020202020204" pitchFamily="34" charset="0"/>
              </a:rPr>
              <a:t>Prävalenz von CVD ist bei Patienten mit CKD </a:t>
            </a:r>
            <a:br>
              <a:rPr lang="de-de" sz="1100" b="1" dirty="0">
                <a:solidFill>
                  <a:schemeClr val="bg1"/>
                </a:solidFill>
                <a:cs typeface="Arial" panose="020B0604020202020204" pitchFamily="34" charset="0"/>
              </a:rPr>
            </a:br>
            <a:r>
              <a:rPr lang="de-de" sz="1100" b="1" dirty="0">
                <a:solidFill>
                  <a:schemeClr val="bg1"/>
                </a:solidFill>
                <a:cs typeface="Arial" panose="020B0604020202020204" pitchFamily="34" charset="0"/>
              </a:rPr>
              <a:t>15–30 x höher als bei Patienten ohne CKD</a:t>
            </a:r>
            <a:r>
              <a:rPr lang="de-de" sz="1100" b="1" baseline="30000" dirty="0">
                <a:solidFill>
                  <a:schemeClr val="bg1"/>
                </a:solidFill>
                <a:cs typeface="Arial" panose="020B0604020202020204" pitchFamily="34" charset="0"/>
              </a:rPr>
              <a:t>2</a:t>
            </a:r>
          </a:p>
        </p:txBody>
      </p:sp>
      <p:sp>
        <p:nvSpPr>
          <p:cNvPr id="31" name="TextBox 30">
            <a:extLst>
              <a:ext uri="{FF2B5EF4-FFF2-40B4-BE49-F238E27FC236}">
                <a16:creationId xmlns:a16="http://schemas.microsoft.com/office/drawing/2014/main" id="{076205F8-C384-471D-9DF5-BDF10A0EE54C}"/>
              </a:ext>
            </a:extLst>
          </p:cNvPr>
          <p:cNvSpPr txBox="1"/>
          <p:nvPr/>
        </p:nvSpPr>
        <p:spPr>
          <a:xfrm>
            <a:off x="4621232" y="2882097"/>
            <a:ext cx="1620000" cy="1960024"/>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1100" b="1" dirty="0">
                <a:solidFill>
                  <a:prstClr val="white"/>
                </a:solidFill>
                <a:cs typeface="Arial" panose="020B0604020202020204" pitchFamily="34" charset="0"/>
              </a:rPr>
              <a:t>Erhöhtes KV-Risiko ist multifaktoriell bedingt</a:t>
            </a:r>
            <a:r>
              <a:rPr lang="de-de" sz="1100" b="1" baseline="30000" dirty="0">
                <a:solidFill>
                  <a:prstClr val="white"/>
                </a:solidFill>
                <a:cs typeface="Arial" panose="020B0604020202020204" pitchFamily="34" charset="0"/>
              </a:rPr>
              <a:t>1</a:t>
            </a:r>
            <a:endParaRPr lang="en-GB" sz="1100" b="1" dirty="0">
              <a:solidFill>
                <a:prstClr val="white"/>
              </a:solidFill>
              <a:cs typeface="Arial" panose="020B0604020202020204" pitchFamily="34" charset="0"/>
            </a:endParaRPr>
          </a:p>
        </p:txBody>
      </p:sp>
      <p:sp>
        <p:nvSpPr>
          <p:cNvPr id="32" name="TextBox 31">
            <a:extLst>
              <a:ext uri="{FF2B5EF4-FFF2-40B4-BE49-F238E27FC236}">
                <a16:creationId xmlns:a16="http://schemas.microsoft.com/office/drawing/2014/main" id="{C4438975-6EDA-4AAE-8081-D724BF07CC10}"/>
              </a:ext>
            </a:extLst>
          </p:cNvPr>
          <p:cNvSpPr txBox="1"/>
          <p:nvPr/>
        </p:nvSpPr>
        <p:spPr>
          <a:xfrm>
            <a:off x="1158535" y="2882097"/>
            <a:ext cx="1645770" cy="1960026"/>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1100" b="1" dirty="0">
                <a:solidFill>
                  <a:prstClr val="white"/>
                </a:solidFill>
                <a:cs typeface="Arial" panose="020B0604020202020204" pitchFamily="34" charset="0"/>
              </a:rPr>
              <a:t>CVD ist häufiger und schwerer bei Patienten mit CKD, unabhängig vom Stadium</a:t>
            </a:r>
            <a:r>
              <a:rPr lang="de-de" sz="1100" b="1" baseline="30000" dirty="0">
                <a:solidFill>
                  <a:prstClr val="white"/>
                </a:solidFill>
                <a:cs typeface="Arial" panose="020B0604020202020204" pitchFamily="34" charset="0"/>
              </a:rPr>
              <a:t>1</a:t>
            </a:r>
          </a:p>
        </p:txBody>
      </p:sp>
      <p:sp>
        <p:nvSpPr>
          <p:cNvPr id="33" name="TextBox 32">
            <a:extLst>
              <a:ext uri="{FF2B5EF4-FFF2-40B4-BE49-F238E27FC236}">
                <a16:creationId xmlns:a16="http://schemas.microsoft.com/office/drawing/2014/main" id="{F59EEAF5-6101-443D-A542-BBFA11415834}"/>
              </a:ext>
            </a:extLst>
          </p:cNvPr>
          <p:cNvSpPr txBox="1"/>
          <p:nvPr/>
        </p:nvSpPr>
        <p:spPr>
          <a:xfrm>
            <a:off x="6339695" y="2882096"/>
            <a:ext cx="1620000" cy="1960023"/>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1100" b="1" dirty="0">
                <a:solidFill>
                  <a:schemeClr val="bg1"/>
                </a:solidFill>
                <a:cs typeface="Arial" panose="020B0604020202020204" pitchFamily="34" charset="0"/>
              </a:rPr>
              <a:t>CVD ist die häufigste Todesursache bei CKD 5 D </a:t>
            </a:r>
            <a:r>
              <a:rPr lang="de-de" sz="1100" b="1" baseline="30000" dirty="0">
                <a:solidFill>
                  <a:schemeClr val="bg1"/>
                </a:solidFill>
                <a:cs typeface="Arial" panose="020B0604020202020204" pitchFamily="34" charset="0"/>
              </a:rPr>
              <a:t>3</a:t>
            </a:r>
            <a:endParaRPr lang="en-GB" sz="1100" b="1" dirty="0">
              <a:solidFill>
                <a:schemeClr val="bg1"/>
              </a:solidFill>
              <a:cs typeface="Arial" panose="020B0604020202020204" pitchFamily="34" charset="0"/>
            </a:endParaRPr>
          </a:p>
        </p:txBody>
      </p:sp>
      <p:sp>
        <p:nvSpPr>
          <p:cNvPr id="34" name="TextBox 14">
            <a:extLst>
              <a:ext uri="{FF2B5EF4-FFF2-40B4-BE49-F238E27FC236}">
                <a16:creationId xmlns:a16="http://schemas.microsoft.com/office/drawing/2014/main" id="{3643824A-5549-4D7D-97A5-B8681801C04A}"/>
              </a:ext>
            </a:extLst>
          </p:cNvPr>
          <p:cNvSpPr txBox="1"/>
          <p:nvPr/>
        </p:nvSpPr>
        <p:spPr>
          <a:xfrm>
            <a:off x="3028514" y="3118894"/>
            <a:ext cx="1368510" cy="467051"/>
          </a:xfrm>
          <a:prstGeom prst="rect">
            <a:avLst/>
          </a:prstGeom>
          <a:noFill/>
        </p:spPr>
        <p:txBody>
          <a:bodyPr wrap="square" lIns="91440" tIns="45720" rIns="91440" bIns="45720" rtlCol="0" anchor="t">
            <a:spAutoFit/>
          </a:bodyPr>
          <a:lstStyle/>
          <a:p>
            <a:pPr algn="ctr" defTabSz="914378">
              <a:defRPr/>
            </a:pPr>
            <a:r>
              <a:rPr lang="de-de" sz="2400" b="1" dirty="0">
                <a:solidFill>
                  <a:srgbClr val="FFFFFF"/>
                </a:solidFill>
                <a:cs typeface="Arial" panose="020B0604020202020204" pitchFamily="34" charset="0"/>
              </a:rPr>
              <a:t>x15–30</a:t>
            </a:r>
          </a:p>
        </p:txBody>
      </p:sp>
      <p:sp>
        <p:nvSpPr>
          <p:cNvPr id="35" name="Oval 26">
            <a:extLst>
              <a:ext uri="{FF2B5EF4-FFF2-40B4-BE49-F238E27FC236}">
                <a16:creationId xmlns:a16="http://schemas.microsoft.com/office/drawing/2014/main" id="{90A6940A-E5FA-4DF3-BD0C-93AA0F5B5F23}"/>
              </a:ext>
            </a:extLst>
          </p:cNvPr>
          <p:cNvSpPr/>
          <p:nvPr/>
        </p:nvSpPr>
        <p:spPr>
          <a:xfrm>
            <a:off x="339210" y="2395579"/>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6" name="Oval 28">
            <a:extLst>
              <a:ext uri="{FF2B5EF4-FFF2-40B4-BE49-F238E27FC236}">
                <a16:creationId xmlns:a16="http://schemas.microsoft.com/office/drawing/2014/main" id="{2F0A1577-608F-4657-8D36-C206D7450567}"/>
              </a:ext>
            </a:extLst>
          </p:cNvPr>
          <p:cNvSpPr/>
          <p:nvPr/>
        </p:nvSpPr>
        <p:spPr>
          <a:xfrm>
            <a:off x="7831487" y="4015446"/>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7" name="Picture 18">
            <a:extLst>
              <a:ext uri="{FF2B5EF4-FFF2-40B4-BE49-F238E27FC236}">
                <a16:creationId xmlns:a16="http://schemas.microsoft.com/office/drawing/2014/main" id="{E25208DE-7C2A-4B4F-A088-79D886BDC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5674" y="4160342"/>
            <a:ext cx="784931" cy="683510"/>
          </a:xfrm>
          <a:prstGeom prst="rect">
            <a:avLst/>
          </a:prstGeom>
        </p:spPr>
      </p:pic>
      <p:pic>
        <p:nvPicPr>
          <p:cNvPr id="38" name="Picture 21" descr="Logo&#10;&#10;Description automatically generated">
            <a:extLst>
              <a:ext uri="{FF2B5EF4-FFF2-40B4-BE49-F238E27FC236}">
                <a16:creationId xmlns:a16="http://schemas.microsoft.com/office/drawing/2014/main" id="{3F79BCEA-E240-460B-852E-BD341C925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932" y="2518984"/>
            <a:ext cx="413858" cy="726494"/>
          </a:xfrm>
          <a:prstGeom prst="rect">
            <a:avLst/>
          </a:prstGeom>
        </p:spPr>
      </p:pic>
      <p:pic>
        <p:nvPicPr>
          <p:cNvPr id="39" name="Graphic 33">
            <a:extLst>
              <a:ext uri="{FF2B5EF4-FFF2-40B4-BE49-F238E27FC236}">
                <a16:creationId xmlns:a16="http://schemas.microsoft.com/office/drawing/2014/main" id="{71281455-213B-415C-9A1B-4E1A4CB0D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0911" y="3070521"/>
            <a:ext cx="626787" cy="558411"/>
          </a:xfrm>
          <a:prstGeom prst="rect">
            <a:avLst/>
          </a:prstGeom>
        </p:spPr>
      </p:pic>
      <p:pic>
        <p:nvPicPr>
          <p:cNvPr id="40" name="Graphic 34">
            <a:extLst>
              <a:ext uri="{FF2B5EF4-FFF2-40B4-BE49-F238E27FC236}">
                <a16:creationId xmlns:a16="http://schemas.microsoft.com/office/drawing/2014/main" id="{B427F69E-039C-4E83-81C8-FD42D05435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3269" y="3070277"/>
            <a:ext cx="615928" cy="558900"/>
          </a:xfrm>
          <a:prstGeom prst="rect">
            <a:avLst/>
          </a:prstGeom>
        </p:spPr>
      </p:pic>
      <p:pic>
        <p:nvPicPr>
          <p:cNvPr id="41" name="Graphic 35">
            <a:extLst>
              <a:ext uri="{FF2B5EF4-FFF2-40B4-BE49-F238E27FC236}">
                <a16:creationId xmlns:a16="http://schemas.microsoft.com/office/drawing/2014/main" id="{6B8AA64B-53A2-4B6B-8A7E-47D552DF6E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301" y="3100173"/>
            <a:ext cx="626787" cy="499107"/>
          </a:xfrm>
          <a:prstGeom prst="rect">
            <a:avLst/>
          </a:prstGeom>
        </p:spPr>
      </p:pic>
    </p:spTree>
    <p:extLst>
      <p:ext uri="{BB962C8B-B14F-4D97-AF65-F5344CB8AC3E}">
        <p14:creationId xmlns:p14="http://schemas.microsoft.com/office/powerpoint/2010/main" val="317063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B41E061-1556-404B-8A48-28F15BC700A4}"/>
              </a:ext>
            </a:extLst>
          </p:cNvPr>
          <p:cNvSpPr>
            <a:spLocks noChangeArrowheads="1"/>
          </p:cNvSpPr>
          <p:nvPr/>
        </p:nvSpPr>
        <p:spPr bwMode="auto">
          <a:xfrm>
            <a:off x="3748027" y="6303350"/>
            <a:ext cx="3920317" cy="538289"/>
          </a:xfrm>
          <a:prstGeom prst="rect">
            <a:avLst/>
          </a:prstGeom>
        </p:spPr>
        <p:txBody>
          <a:bodyPr wrap="square">
            <a:spAutoFit/>
          </a:bodyPr>
          <a:lstStyle/>
          <a:p>
            <a:pPr algn="r"/>
            <a:r>
              <a:rPr lang="en-US" altLang="de-DE" sz="1200" dirty="0">
                <a:solidFill>
                  <a:schemeClr val="accent1"/>
                </a:solidFill>
                <a:latin typeface="+mj-lt"/>
              </a:rPr>
              <a:t>2018 Annual Data Report</a:t>
            </a:r>
          </a:p>
          <a:p>
            <a:pPr algn="r"/>
            <a:r>
              <a:rPr lang="en-US" altLang="de-DE" sz="1200" dirty="0">
                <a:solidFill>
                  <a:schemeClr val="accent1"/>
                </a:solidFill>
                <a:latin typeface="+mj-lt"/>
              </a:rPr>
              <a:t>Volume 1 CKD, Chapter 4</a:t>
            </a:r>
          </a:p>
        </p:txBody>
      </p:sp>
      <p:pic>
        <p:nvPicPr>
          <p:cNvPr id="10" name="Picture 5">
            <a:extLst>
              <a:ext uri="{FF2B5EF4-FFF2-40B4-BE49-F238E27FC236}">
                <a16:creationId xmlns:a16="http://schemas.microsoft.com/office/drawing/2014/main" id="{3FE4E1AB-9B14-0F49-9646-910C7CD88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204864"/>
            <a:ext cx="7143358" cy="3971707"/>
          </a:xfrm>
          <a:prstGeom prst="rect">
            <a:avLst/>
          </a:prstGeom>
          <a:solidFill>
            <a:schemeClr val="bg1"/>
          </a:solidFill>
          <a:ln>
            <a:solidFill>
              <a:schemeClr val="tx1"/>
            </a:solidFill>
          </a:ln>
          <a:effectLst>
            <a:outerShdw blurRad="254000" dist="38100" dir="2700000" algn="tl" rotWithShape="0">
              <a:prstClr val="black">
                <a:alpha val="40000"/>
              </a:prstClr>
            </a:outerShdw>
          </a:effectLst>
        </p:spPr>
      </p:pic>
      <p:sp>
        <p:nvSpPr>
          <p:cNvPr id="3" name="Titel 2">
            <a:extLst>
              <a:ext uri="{FF2B5EF4-FFF2-40B4-BE49-F238E27FC236}">
                <a16:creationId xmlns:a16="http://schemas.microsoft.com/office/drawing/2014/main" id="{C1981E0E-6374-4D77-AD66-5FA51ABE66FB}"/>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en-US" altLang="de-DE" dirty="0" err="1"/>
              <a:t>Herzinsuffizienz</a:t>
            </a:r>
            <a:r>
              <a:rPr lang="en-US" altLang="de-DE" dirty="0"/>
              <a:t> + / - CKD</a:t>
            </a:r>
            <a:endParaRPr lang="de-DE" dirty="0"/>
          </a:p>
        </p:txBody>
      </p:sp>
      <p:pic>
        <p:nvPicPr>
          <p:cNvPr id="5" name="Picture 2" descr="pqsg.de - das Altenpflegemagazin im Internet / Online-Magazin für die  Altenpflege">
            <a:extLst>
              <a:ext uri="{FF2B5EF4-FFF2-40B4-BE49-F238E27FC236}">
                <a16:creationId xmlns:a16="http://schemas.microsoft.com/office/drawing/2014/main" id="{B14E40B7-39F6-47F8-8E8C-61558040A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841926"/>
            <a:ext cx="2790641" cy="24723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A4846FBD-B9EA-4B94-A453-59A7C3021D81}"/>
              </a:ext>
            </a:extLst>
          </p:cNvPr>
          <p:cNvCxnSpPr/>
          <p:nvPr/>
        </p:nvCxnSpPr>
        <p:spPr bwMode="auto">
          <a:xfrm flipV="1">
            <a:off x="3144358" y="2852936"/>
            <a:ext cx="2770650" cy="2016224"/>
          </a:xfrm>
          <a:prstGeom prst="straightConnector1">
            <a:avLst/>
          </a:prstGeom>
          <a:noFill/>
          <a:ln w="635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84967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AEBC5FA3-E80E-4525-8F9C-727A2BDE0DB4}"/>
              </a:ext>
            </a:extLst>
          </p:cNvPr>
          <p:cNvSpPr>
            <a:spLocks noGrp="1"/>
          </p:cNvSpPr>
          <p:nvPr>
            <p:ph type="title"/>
          </p:nvPr>
        </p:nvSpPr>
        <p:spPr/>
        <p:txBody>
          <a:bodyPr/>
          <a:lstStyle/>
          <a:p>
            <a:r>
              <a:rPr lang="de-DE" altLang="de-DE" sz="3200" b="1">
                <a:ea typeface="ＭＳ Ｐゴシック" panose="020B0600070205080204" pitchFamily="34" charset="-128"/>
              </a:rPr>
              <a:t>Funktionsverlust und Einflußfaktoren</a:t>
            </a:r>
          </a:p>
        </p:txBody>
      </p:sp>
      <p:cxnSp>
        <p:nvCxnSpPr>
          <p:cNvPr id="34820" name="Gerade Verbindung mit Pfeil 6">
            <a:extLst>
              <a:ext uri="{FF2B5EF4-FFF2-40B4-BE49-F238E27FC236}">
                <a16:creationId xmlns:a16="http://schemas.microsoft.com/office/drawing/2014/main" id="{F7F4D2CD-46DE-4A6F-AA32-4087CAF3A94C}"/>
              </a:ext>
            </a:extLst>
          </p:cNvPr>
          <p:cNvCxnSpPr>
            <a:cxnSpLocks noChangeShapeType="1"/>
          </p:cNvCxnSpPr>
          <p:nvPr/>
        </p:nvCxnSpPr>
        <p:spPr bwMode="auto">
          <a:xfrm flipV="1">
            <a:off x="1493838" y="2063750"/>
            <a:ext cx="0" cy="327660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cxnSp>
        <p:nvCxnSpPr>
          <p:cNvPr id="34821" name="Gerade Verbindung mit Pfeil 9">
            <a:extLst>
              <a:ext uri="{FF2B5EF4-FFF2-40B4-BE49-F238E27FC236}">
                <a16:creationId xmlns:a16="http://schemas.microsoft.com/office/drawing/2014/main" id="{2A59816D-1D1F-46D5-B8EE-3DEA753E134B}"/>
              </a:ext>
            </a:extLst>
          </p:cNvPr>
          <p:cNvCxnSpPr>
            <a:cxnSpLocks noChangeShapeType="1"/>
          </p:cNvCxnSpPr>
          <p:nvPr/>
        </p:nvCxnSpPr>
        <p:spPr bwMode="auto">
          <a:xfrm>
            <a:off x="1495425" y="5329238"/>
            <a:ext cx="6872288" cy="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sp>
        <p:nvSpPr>
          <p:cNvPr id="34822" name="Textfeld 12">
            <a:extLst>
              <a:ext uri="{FF2B5EF4-FFF2-40B4-BE49-F238E27FC236}">
                <a16:creationId xmlns:a16="http://schemas.microsoft.com/office/drawing/2014/main" id="{31164D8A-7BDB-4C1C-97A0-DA55E5970578}"/>
              </a:ext>
            </a:extLst>
          </p:cNvPr>
          <p:cNvSpPr txBox="1">
            <a:spLocks noChangeArrowheads="1"/>
          </p:cNvSpPr>
          <p:nvPr/>
        </p:nvSpPr>
        <p:spPr bwMode="auto">
          <a:xfrm>
            <a:off x="7766050" y="53705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a:t>Zeit</a:t>
            </a:r>
          </a:p>
        </p:txBody>
      </p:sp>
      <p:sp>
        <p:nvSpPr>
          <p:cNvPr id="34823" name="Textfeld 13">
            <a:extLst>
              <a:ext uri="{FF2B5EF4-FFF2-40B4-BE49-F238E27FC236}">
                <a16:creationId xmlns:a16="http://schemas.microsoft.com/office/drawing/2014/main" id="{3BCD8FBE-7829-4D37-B631-E5FDF3BBD0E9}"/>
              </a:ext>
            </a:extLst>
          </p:cNvPr>
          <p:cNvSpPr txBox="1">
            <a:spLocks noChangeArrowheads="1"/>
          </p:cNvSpPr>
          <p:nvPr/>
        </p:nvSpPr>
        <p:spPr bwMode="auto">
          <a:xfrm>
            <a:off x="474663" y="2081213"/>
            <a:ext cx="6619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r>
              <a:rPr lang="de-DE" altLang="de-DE"/>
              <a:t>eGFR</a:t>
            </a:r>
          </a:p>
          <a:p>
            <a:pPr algn="ctr"/>
            <a:r>
              <a:rPr lang="de-DE" altLang="de-DE" sz="800"/>
              <a:t>ml/min</a:t>
            </a:r>
          </a:p>
        </p:txBody>
      </p:sp>
      <p:cxnSp>
        <p:nvCxnSpPr>
          <p:cNvPr id="34824" name="Gerader Verbinder 15">
            <a:extLst>
              <a:ext uri="{FF2B5EF4-FFF2-40B4-BE49-F238E27FC236}">
                <a16:creationId xmlns:a16="http://schemas.microsoft.com/office/drawing/2014/main" id="{10769C4A-7BE6-4C2F-84DE-7B3A57CF8359}"/>
              </a:ext>
            </a:extLst>
          </p:cNvPr>
          <p:cNvCxnSpPr>
            <a:cxnSpLocks noChangeShapeType="1"/>
          </p:cNvCxnSpPr>
          <p:nvPr/>
        </p:nvCxnSpPr>
        <p:spPr bwMode="auto">
          <a:xfrm>
            <a:off x="1349375" y="2286000"/>
            <a:ext cx="158750"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5" name="Gerader Verbinder 17">
            <a:extLst>
              <a:ext uri="{FF2B5EF4-FFF2-40B4-BE49-F238E27FC236}">
                <a16:creationId xmlns:a16="http://schemas.microsoft.com/office/drawing/2014/main" id="{7D542987-7528-4154-BDB8-BC95C7C51726}"/>
              </a:ext>
            </a:extLst>
          </p:cNvPr>
          <p:cNvCxnSpPr>
            <a:cxnSpLocks noChangeShapeType="1"/>
          </p:cNvCxnSpPr>
          <p:nvPr/>
        </p:nvCxnSpPr>
        <p:spPr bwMode="auto">
          <a:xfrm>
            <a:off x="1333500" y="24384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6" name="Gerader Verbinder 19">
            <a:extLst>
              <a:ext uri="{FF2B5EF4-FFF2-40B4-BE49-F238E27FC236}">
                <a16:creationId xmlns:a16="http://schemas.microsoft.com/office/drawing/2014/main" id="{A239E21B-B892-4481-93C8-36DA0D909965}"/>
              </a:ext>
            </a:extLst>
          </p:cNvPr>
          <p:cNvCxnSpPr>
            <a:cxnSpLocks noChangeShapeType="1"/>
          </p:cNvCxnSpPr>
          <p:nvPr/>
        </p:nvCxnSpPr>
        <p:spPr bwMode="auto">
          <a:xfrm>
            <a:off x="1333500" y="27432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7" name="Gerader Verbinder 20">
            <a:extLst>
              <a:ext uri="{FF2B5EF4-FFF2-40B4-BE49-F238E27FC236}">
                <a16:creationId xmlns:a16="http://schemas.microsoft.com/office/drawing/2014/main" id="{4346675E-EACA-4694-8EBA-8600443CF7D0}"/>
              </a:ext>
            </a:extLst>
          </p:cNvPr>
          <p:cNvCxnSpPr>
            <a:cxnSpLocks noChangeShapeType="1"/>
          </p:cNvCxnSpPr>
          <p:nvPr/>
        </p:nvCxnSpPr>
        <p:spPr bwMode="auto">
          <a:xfrm>
            <a:off x="1325563" y="2903538"/>
            <a:ext cx="160337"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8" name="Gerader Verbinder 21">
            <a:extLst>
              <a:ext uri="{FF2B5EF4-FFF2-40B4-BE49-F238E27FC236}">
                <a16:creationId xmlns:a16="http://schemas.microsoft.com/office/drawing/2014/main" id="{255AE58F-0BFE-4B10-B2F5-499864624BDA}"/>
              </a:ext>
            </a:extLst>
          </p:cNvPr>
          <p:cNvCxnSpPr>
            <a:cxnSpLocks noChangeShapeType="1"/>
          </p:cNvCxnSpPr>
          <p:nvPr/>
        </p:nvCxnSpPr>
        <p:spPr bwMode="auto">
          <a:xfrm>
            <a:off x="1317625" y="30480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29" name="Gerader Verbinder 22">
            <a:extLst>
              <a:ext uri="{FF2B5EF4-FFF2-40B4-BE49-F238E27FC236}">
                <a16:creationId xmlns:a16="http://schemas.microsoft.com/office/drawing/2014/main" id="{A5BCC40A-38BD-4EEC-9733-8672109C3DD5}"/>
              </a:ext>
            </a:extLst>
          </p:cNvPr>
          <p:cNvCxnSpPr>
            <a:cxnSpLocks noChangeShapeType="1"/>
          </p:cNvCxnSpPr>
          <p:nvPr/>
        </p:nvCxnSpPr>
        <p:spPr bwMode="auto">
          <a:xfrm>
            <a:off x="1333500" y="32004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0" name="Gerader Verbinder 23">
            <a:extLst>
              <a:ext uri="{FF2B5EF4-FFF2-40B4-BE49-F238E27FC236}">
                <a16:creationId xmlns:a16="http://schemas.microsoft.com/office/drawing/2014/main" id="{F2324202-94B3-4B09-BEC4-95119425B84D}"/>
              </a:ext>
            </a:extLst>
          </p:cNvPr>
          <p:cNvCxnSpPr>
            <a:cxnSpLocks noChangeShapeType="1"/>
          </p:cNvCxnSpPr>
          <p:nvPr/>
        </p:nvCxnSpPr>
        <p:spPr bwMode="auto">
          <a:xfrm>
            <a:off x="1333500" y="33528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1" name="Gerader Verbinder 25">
            <a:extLst>
              <a:ext uri="{FF2B5EF4-FFF2-40B4-BE49-F238E27FC236}">
                <a16:creationId xmlns:a16="http://schemas.microsoft.com/office/drawing/2014/main" id="{78EBF863-9F67-433E-9CA8-E75655DDFA60}"/>
              </a:ext>
            </a:extLst>
          </p:cNvPr>
          <p:cNvCxnSpPr>
            <a:cxnSpLocks noChangeShapeType="1"/>
          </p:cNvCxnSpPr>
          <p:nvPr/>
        </p:nvCxnSpPr>
        <p:spPr bwMode="auto">
          <a:xfrm>
            <a:off x="1312863" y="3662363"/>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2" name="Gerader Verbinder 26">
            <a:extLst>
              <a:ext uri="{FF2B5EF4-FFF2-40B4-BE49-F238E27FC236}">
                <a16:creationId xmlns:a16="http://schemas.microsoft.com/office/drawing/2014/main" id="{2A5D2FF0-D097-4B8F-B8E7-7A41BB60B07A}"/>
              </a:ext>
            </a:extLst>
          </p:cNvPr>
          <p:cNvCxnSpPr>
            <a:cxnSpLocks noChangeShapeType="1"/>
          </p:cNvCxnSpPr>
          <p:nvPr/>
        </p:nvCxnSpPr>
        <p:spPr bwMode="auto">
          <a:xfrm>
            <a:off x="1320800" y="3810000"/>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3" name="Gerader Verbinder 28">
            <a:extLst>
              <a:ext uri="{FF2B5EF4-FFF2-40B4-BE49-F238E27FC236}">
                <a16:creationId xmlns:a16="http://schemas.microsoft.com/office/drawing/2014/main" id="{DC27A0CF-927C-4B0F-90FF-A93E1416FF7C}"/>
              </a:ext>
            </a:extLst>
          </p:cNvPr>
          <p:cNvCxnSpPr>
            <a:cxnSpLocks noChangeShapeType="1"/>
          </p:cNvCxnSpPr>
          <p:nvPr/>
        </p:nvCxnSpPr>
        <p:spPr bwMode="auto">
          <a:xfrm>
            <a:off x="1319213" y="4114800"/>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4" name="Gerader Verbinder 29">
            <a:extLst>
              <a:ext uri="{FF2B5EF4-FFF2-40B4-BE49-F238E27FC236}">
                <a16:creationId xmlns:a16="http://schemas.microsoft.com/office/drawing/2014/main" id="{DE05765B-E2C0-4948-91BA-E5A6D05E023F}"/>
              </a:ext>
            </a:extLst>
          </p:cNvPr>
          <p:cNvCxnSpPr>
            <a:cxnSpLocks noChangeShapeType="1"/>
          </p:cNvCxnSpPr>
          <p:nvPr/>
        </p:nvCxnSpPr>
        <p:spPr bwMode="auto">
          <a:xfrm>
            <a:off x="1317625" y="4275138"/>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5" name="Gerader Verbinder 30">
            <a:extLst>
              <a:ext uri="{FF2B5EF4-FFF2-40B4-BE49-F238E27FC236}">
                <a16:creationId xmlns:a16="http://schemas.microsoft.com/office/drawing/2014/main" id="{70FB8997-BC35-4F9B-B1A2-B9C2A94D0353}"/>
              </a:ext>
            </a:extLst>
          </p:cNvPr>
          <p:cNvCxnSpPr>
            <a:cxnSpLocks noChangeShapeType="1"/>
            <a:stCxn id="34841" idx="3"/>
          </p:cNvCxnSpPr>
          <p:nvPr/>
        </p:nvCxnSpPr>
        <p:spPr bwMode="auto">
          <a:xfrm>
            <a:off x="1485900" y="4406900"/>
            <a:ext cx="6762750" cy="12700"/>
          </a:xfrm>
          <a:prstGeom prst="line">
            <a:avLst/>
          </a:prstGeom>
          <a:noFill/>
          <a:ln w="12700"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34836" name="Gerader Verbinder 31">
            <a:extLst>
              <a:ext uri="{FF2B5EF4-FFF2-40B4-BE49-F238E27FC236}">
                <a16:creationId xmlns:a16="http://schemas.microsoft.com/office/drawing/2014/main" id="{DBE59EBA-E09A-423A-B46B-EEC2255FBA8F}"/>
              </a:ext>
            </a:extLst>
          </p:cNvPr>
          <p:cNvCxnSpPr>
            <a:cxnSpLocks noChangeShapeType="1"/>
          </p:cNvCxnSpPr>
          <p:nvPr/>
        </p:nvCxnSpPr>
        <p:spPr bwMode="auto">
          <a:xfrm>
            <a:off x="1316038" y="4572000"/>
            <a:ext cx="160337"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7" name="Gerader Verbinder 32">
            <a:extLst>
              <a:ext uri="{FF2B5EF4-FFF2-40B4-BE49-F238E27FC236}">
                <a16:creationId xmlns:a16="http://schemas.microsoft.com/office/drawing/2014/main" id="{0D61AB8C-2451-4C01-AF12-A1290FFA9BAF}"/>
              </a:ext>
            </a:extLst>
          </p:cNvPr>
          <p:cNvCxnSpPr>
            <a:cxnSpLocks noChangeShapeType="1"/>
          </p:cNvCxnSpPr>
          <p:nvPr/>
        </p:nvCxnSpPr>
        <p:spPr bwMode="auto">
          <a:xfrm>
            <a:off x="1317625" y="4724400"/>
            <a:ext cx="160338"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8" name="Gerader Verbinder 33">
            <a:extLst>
              <a:ext uri="{FF2B5EF4-FFF2-40B4-BE49-F238E27FC236}">
                <a16:creationId xmlns:a16="http://schemas.microsoft.com/office/drawing/2014/main" id="{D589F8F1-6C95-4D01-BCE0-BAC56EC4CBDF}"/>
              </a:ext>
            </a:extLst>
          </p:cNvPr>
          <p:cNvCxnSpPr>
            <a:cxnSpLocks noChangeShapeType="1"/>
          </p:cNvCxnSpPr>
          <p:nvPr/>
        </p:nvCxnSpPr>
        <p:spPr bwMode="auto">
          <a:xfrm>
            <a:off x="1485900" y="4813300"/>
            <a:ext cx="6762750" cy="7938"/>
          </a:xfrm>
          <a:prstGeom prst="line">
            <a:avLst/>
          </a:prstGeom>
          <a:noFill/>
          <a:ln w="12700" algn="ctr">
            <a:solidFill>
              <a:srgbClr val="C00000"/>
            </a:solidFill>
            <a:prstDash val="sysDot"/>
            <a:round/>
            <a:headEnd/>
            <a:tailEnd/>
          </a:ln>
          <a:extLst>
            <a:ext uri="{909E8E84-426E-40DD-AFC4-6F175D3DCCD1}">
              <a14:hiddenFill xmlns:a14="http://schemas.microsoft.com/office/drawing/2010/main">
                <a:noFill/>
              </a14:hiddenFill>
            </a:ext>
          </a:extLst>
        </p:spPr>
      </p:cxnSp>
      <p:cxnSp>
        <p:nvCxnSpPr>
          <p:cNvPr id="34839" name="Gerader Verbinder 34">
            <a:extLst>
              <a:ext uri="{FF2B5EF4-FFF2-40B4-BE49-F238E27FC236}">
                <a16:creationId xmlns:a16="http://schemas.microsoft.com/office/drawing/2014/main" id="{50711706-606A-4B99-895E-08F7C4F7E5B0}"/>
              </a:ext>
            </a:extLst>
          </p:cNvPr>
          <p:cNvCxnSpPr>
            <a:cxnSpLocks noChangeShapeType="1"/>
          </p:cNvCxnSpPr>
          <p:nvPr/>
        </p:nvCxnSpPr>
        <p:spPr bwMode="auto">
          <a:xfrm>
            <a:off x="1316038" y="50292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cxnSp>
        <p:nvCxnSpPr>
          <p:cNvPr id="34840" name="Gerader Verbinder 35">
            <a:extLst>
              <a:ext uri="{FF2B5EF4-FFF2-40B4-BE49-F238E27FC236}">
                <a16:creationId xmlns:a16="http://schemas.microsoft.com/office/drawing/2014/main" id="{A2066D2F-E17A-4790-936E-E8C65FDB74FB}"/>
              </a:ext>
            </a:extLst>
          </p:cNvPr>
          <p:cNvCxnSpPr>
            <a:cxnSpLocks noChangeShapeType="1"/>
          </p:cNvCxnSpPr>
          <p:nvPr/>
        </p:nvCxnSpPr>
        <p:spPr bwMode="auto">
          <a:xfrm>
            <a:off x="1316038" y="51816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34841" name="Textfeld 39">
            <a:extLst>
              <a:ext uri="{FF2B5EF4-FFF2-40B4-BE49-F238E27FC236}">
                <a16:creationId xmlns:a16="http://schemas.microsoft.com/office/drawing/2014/main" id="{9C726903-295B-4B29-83F1-D1F106F373B3}"/>
              </a:ext>
            </a:extLst>
          </p:cNvPr>
          <p:cNvSpPr txBox="1">
            <a:spLocks noChangeArrowheads="1"/>
          </p:cNvSpPr>
          <p:nvPr/>
        </p:nvSpPr>
        <p:spPr bwMode="auto">
          <a:xfrm>
            <a:off x="1160463" y="42830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0000"/>
                </a:solidFill>
              </a:rPr>
              <a:t>30</a:t>
            </a:r>
          </a:p>
        </p:txBody>
      </p:sp>
      <p:sp>
        <p:nvSpPr>
          <p:cNvPr id="34842" name="Textfeld 40">
            <a:extLst>
              <a:ext uri="{FF2B5EF4-FFF2-40B4-BE49-F238E27FC236}">
                <a16:creationId xmlns:a16="http://schemas.microsoft.com/office/drawing/2014/main" id="{41D930E9-DB0F-4783-B157-BFD2F05C55A8}"/>
              </a:ext>
            </a:extLst>
          </p:cNvPr>
          <p:cNvSpPr txBox="1">
            <a:spLocks noChangeArrowheads="1"/>
          </p:cNvSpPr>
          <p:nvPr/>
        </p:nvSpPr>
        <p:spPr bwMode="auto">
          <a:xfrm>
            <a:off x="1160463" y="47402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C00000"/>
                </a:solidFill>
              </a:rPr>
              <a:t>15</a:t>
            </a:r>
          </a:p>
        </p:txBody>
      </p:sp>
      <p:sp>
        <p:nvSpPr>
          <p:cNvPr id="34843" name="Textfeld 44">
            <a:extLst>
              <a:ext uri="{FF2B5EF4-FFF2-40B4-BE49-F238E27FC236}">
                <a16:creationId xmlns:a16="http://schemas.microsoft.com/office/drawing/2014/main" id="{8882AC18-1BDC-4B26-98FB-93162E712FC9}"/>
              </a:ext>
            </a:extLst>
          </p:cNvPr>
          <p:cNvSpPr txBox="1">
            <a:spLocks noChangeArrowheads="1"/>
          </p:cNvSpPr>
          <p:nvPr/>
        </p:nvSpPr>
        <p:spPr bwMode="auto">
          <a:xfrm>
            <a:off x="1162050" y="3838575"/>
            <a:ext cx="325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45</a:t>
            </a:r>
          </a:p>
        </p:txBody>
      </p:sp>
      <p:sp>
        <p:nvSpPr>
          <p:cNvPr id="34844" name="Textfeld 45">
            <a:extLst>
              <a:ext uri="{FF2B5EF4-FFF2-40B4-BE49-F238E27FC236}">
                <a16:creationId xmlns:a16="http://schemas.microsoft.com/office/drawing/2014/main" id="{7202A0B7-D337-414D-BE88-C8B8A81092E1}"/>
              </a:ext>
            </a:extLst>
          </p:cNvPr>
          <p:cNvSpPr txBox="1">
            <a:spLocks noChangeArrowheads="1"/>
          </p:cNvSpPr>
          <p:nvPr/>
        </p:nvSpPr>
        <p:spPr bwMode="auto">
          <a:xfrm>
            <a:off x="1169988" y="3373438"/>
            <a:ext cx="3254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60</a:t>
            </a:r>
          </a:p>
        </p:txBody>
      </p:sp>
      <p:sp>
        <p:nvSpPr>
          <p:cNvPr id="34845" name="Textfeld 46">
            <a:extLst>
              <a:ext uri="{FF2B5EF4-FFF2-40B4-BE49-F238E27FC236}">
                <a16:creationId xmlns:a16="http://schemas.microsoft.com/office/drawing/2014/main" id="{4460DAF3-5433-492A-8E7F-FDFCF1B4843D}"/>
              </a:ext>
            </a:extLst>
          </p:cNvPr>
          <p:cNvSpPr txBox="1">
            <a:spLocks noChangeArrowheads="1"/>
          </p:cNvSpPr>
          <p:nvPr/>
        </p:nvSpPr>
        <p:spPr bwMode="auto">
          <a:xfrm>
            <a:off x="1163638" y="2468563"/>
            <a:ext cx="327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chemeClr val="accent2"/>
                </a:solidFill>
              </a:rPr>
              <a:t>90</a:t>
            </a:r>
          </a:p>
        </p:txBody>
      </p:sp>
      <p:cxnSp>
        <p:nvCxnSpPr>
          <p:cNvPr id="34846" name="Gerader Verbinder 47">
            <a:extLst>
              <a:ext uri="{FF2B5EF4-FFF2-40B4-BE49-F238E27FC236}">
                <a16:creationId xmlns:a16="http://schemas.microsoft.com/office/drawing/2014/main" id="{92FB69FA-0202-43AF-83DC-13062C526F1C}"/>
              </a:ext>
            </a:extLst>
          </p:cNvPr>
          <p:cNvCxnSpPr>
            <a:cxnSpLocks noChangeShapeType="1"/>
          </p:cNvCxnSpPr>
          <p:nvPr/>
        </p:nvCxnSpPr>
        <p:spPr bwMode="auto">
          <a:xfrm>
            <a:off x="1512888" y="3524250"/>
            <a:ext cx="6762750" cy="12700"/>
          </a:xfrm>
          <a:prstGeom prst="line">
            <a:avLst/>
          </a:prstGeom>
          <a:noFill/>
          <a:ln w="12700" algn="ctr">
            <a:solidFill>
              <a:srgbClr val="FFC000"/>
            </a:solidFill>
            <a:prstDash val="sysDash"/>
            <a:round/>
            <a:headEnd/>
            <a:tailEnd/>
          </a:ln>
          <a:extLst>
            <a:ext uri="{909E8E84-426E-40DD-AFC4-6F175D3DCCD1}">
              <a14:hiddenFill xmlns:a14="http://schemas.microsoft.com/office/drawing/2010/main">
                <a:noFill/>
              </a14:hiddenFill>
            </a:ext>
          </a:extLst>
        </p:spPr>
      </p:cxnSp>
      <p:cxnSp>
        <p:nvCxnSpPr>
          <p:cNvPr id="34847" name="Gerader Verbinder 48">
            <a:extLst>
              <a:ext uri="{FF2B5EF4-FFF2-40B4-BE49-F238E27FC236}">
                <a16:creationId xmlns:a16="http://schemas.microsoft.com/office/drawing/2014/main" id="{6267845E-1E91-4799-9AC3-D7F195D3F97D}"/>
              </a:ext>
            </a:extLst>
          </p:cNvPr>
          <p:cNvCxnSpPr>
            <a:cxnSpLocks noChangeShapeType="1"/>
          </p:cNvCxnSpPr>
          <p:nvPr/>
        </p:nvCxnSpPr>
        <p:spPr bwMode="auto">
          <a:xfrm>
            <a:off x="1489075" y="2586038"/>
            <a:ext cx="6762750" cy="14287"/>
          </a:xfrm>
          <a:prstGeom prst="line">
            <a:avLst/>
          </a:prstGeom>
          <a:noFill/>
          <a:ln w="12700" algn="ctr">
            <a:solidFill>
              <a:schemeClr val="accent2"/>
            </a:solidFill>
            <a:prstDash val="sysDash"/>
            <a:round/>
            <a:headEnd/>
            <a:tailEnd/>
          </a:ln>
          <a:extLst>
            <a:ext uri="{909E8E84-426E-40DD-AFC4-6F175D3DCCD1}">
              <a14:hiddenFill xmlns:a14="http://schemas.microsoft.com/office/drawing/2010/main">
                <a:noFill/>
              </a14:hiddenFill>
            </a:ext>
          </a:extLst>
        </p:spPr>
      </p:cxnSp>
      <p:sp>
        <p:nvSpPr>
          <p:cNvPr id="34848" name="Freihandform 8">
            <a:extLst>
              <a:ext uri="{FF2B5EF4-FFF2-40B4-BE49-F238E27FC236}">
                <a16:creationId xmlns:a16="http://schemas.microsoft.com/office/drawing/2014/main" id="{7EBAC573-2932-435E-9EEC-AA6838F6B7A8}"/>
              </a:ext>
            </a:extLst>
          </p:cNvPr>
          <p:cNvSpPr>
            <a:spLocks/>
          </p:cNvSpPr>
          <p:nvPr/>
        </p:nvSpPr>
        <p:spPr bwMode="auto">
          <a:xfrm>
            <a:off x="1484313" y="2286000"/>
            <a:ext cx="3471862" cy="1600200"/>
          </a:xfrm>
          <a:custGeom>
            <a:avLst/>
            <a:gdLst>
              <a:gd name="T0" fmla="*/ 0 w 6167887"/>
              <a:gd name="T1" fmla="*/ 0 h 2881223"/>
              <a:gd name="T2" fmla="*/ 1160562 w 6167887"/>
              <a:gd name="T3" fmla="*/ 501019 h 2881223"/>
              <a:gd name="T4" fmla="*/ 1160562 w 6167887"/>
              <a:gd name="T5" fmla="*/ 501019 h 2881223"/>
              <a:gd name="T6" fmla="*/ 1162188 w 6167887"/>
              <a:gd name="T7" fmla="*/ 501019 h 2881223"/>
              <a:gd name="T8" fmla="*/ 1162188 w 6167887"/>
              <a:gd name="T9" fmla="*/ 501019 h 2881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67887" h="2881223">
                <a:moveTo>
                  <a:pt x="0" y="0"/>
                </a:moveTo>
                <a:lnTo>
                  <a:pt x="6159261" y="2881223"/>
                </a:lnTo>
                <a:lnTo>
                  <a:pt x="6167887" y="2881223"/>
                </a:lnTo>
              </a:path>
            </a:pathLst>
          </a:custGeom>
          <a:noFill/>
          <a:ln w="38100"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cxnSp>
        <p:nvCxnSpPr>
          <p:cNvPr id="20516" name="Gerade Verbindung mit Pfeil 11">
            <a:extLst>
              <a:ext uri="{FF2B5EF4-FFF2-40B4-BE49-F238E27FC236}">
                <a16:creationId xmlns:a16="http://schemas.microsoft.com/office/drawing/2014/main" id="{496635C1-50C5-42F4-94EB-302DFCF14916}"/>
              </a:ext>
            </a:extLst>
          </p:cNvPr>
          <p:cNvCxnSpPr>
            <a:cxnSpLocks noChangeShapeType="1"/>
          </p:cNvCxnSpPr>
          <p:nvPr/>
        </p:nvCxnSpPr>
        <p:spPr bwMode="auto">
          <a:xfrm>
            <a:off x="4956175" y="3897313"/>
            <a:ext cx="3041650" cy="468312"/>
          </a:xfrm>
          <a:prstGeom prst="straightConnector1">
            <a:avLst/>
          </a:prstGeom>
          <a:noFill/>
          <a:ln w="38100" algn="ctr">
            <a:solidFill>
              <a:schemeClr val="accent2"/>
            </a:solidFill>
            <a:round/>
            <a:headEnd/>
            <a:tailEnd type="triangle" w="med" len="med"/>
          </a:ln>
          <a:extLst>
            <a:ext uri="{909E8E84-426E-40DD-AFC4-6F175D3DCCD1}">
              <a14:hiddenFill xmlns:a14="http://schemas.microsoft.com/office/drawing/2010/main">
                <a:noFill/>
              </a14:hiddenFill>
            </a:ext>
          </a:extLst>
        </p:spPr>
      </p:cxnSp>
      <p:pic>
        <p:nvPicPr>
          <p:cNvPr id="34850" name="Picture 5">
            <a:extLst>
              <a:ext uri="{FF2B5EF4-FFF2-40B4-BE49-F238E27FC236}">
                <a16:creationId xmlns:a16="http://schemas.microsoft.com/office/drawing/2014/main" id="{79969CDE-3EE9-44AE-848A-099265BE3C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1238" y="1346200"/>
            <a:ext cx="2632075" cy="1879600"/>
          </a:xfrm>
          <a:noFill/>
        </p:spPr>
      </p:pic>
      <p:pic>
        <p:nvPicPr>
          <p:cNvPr id="34851" name="Picture 5">
            <a:extLst>
              <a:ext uri="{FF2B5EF4-FFF2-40B4-BE49-F238E27FC236}">
                <a16:creationId xmlns:a16="http://schemas.microsoft.com/office/drawing/2014/main" id="{1F44C576-3FA0-4269-8605-038ACD69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43100"/>
            <a:ext cx="23987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CEDD9D7-825B-4E79-B227-287AB84EB4D8}"/>
              </a:ext>
            </a:extLst>
          </p:cNvPr>
          <p:cNvSpPr txBox="1">
            <a:spLocks noChangeArrowheads="1"/>
          </p:cNvSpPr>
          <p:nvPr/>
        </p:nvSpPr>
        <p:spPr bwMode="auto">
          <a:xfrm rot="538767">
            <a:off x="5486400" y="3836988"/>
            <a:ext cx="2646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600" b="1">
                <a:solidFill>
                  <a:schemeClr val="accent2"/>
                </a:solidFill>
              </a:rPr>
              <a:t>Nephrologische Therapie</a:t>
            </a:r>
          </a:p>
        </p:txBody>
      </p:sp>
      <p:cxnSp>
        <p:nvCxnSpPr>
          <p:cNvPr id="4" name="Gerader Verbinder 3">
            <a:extLst>
              <a:ext uri="{FF2B5EF4-FFF2-40B4-BE49-F238E27FC236}">
                <a16:creationId xmlns:a16="http://schemas.microsoft.com/office/drawing/2014/main" id="{3BE465F6-D807-4322-90C2-45FE1D52FF10}"/>
              </a:ext>
            </a:extLst>
          </p:cNvPr>
          <p:cNvCxnSpPr>
            <a:cxnSpLocks noChangeShapeType="1"/>
          </p:cNvCxnSpPr>
          <p:nvPr/>
        </p:nvCxnSpPr>
        <p:spPr bwMode="auto">
          <a:xfrm>
            <a:off x="4956175" y="3886200"/>
            <a:ext cx="2809875" cy="1257300"/>
          </a:xfrm>
          <a:prstGeom prst="line">
            <a:avLst/>
          </a:prstGeom>
          <a:noFill/>
          <a:ln w="38100" algn="ctr">
            <a:solidFill>
              <a:schemeClr val="accent2"/>
            </a:solidFill>
            <a:prstDash val="sysDash"/>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1121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16"/>
                                        </p:tgtEl>
                                        <p:attrNameLst>
                                          <p:attrName>style.visibility</p:attrName>
                                        </p:attrNameLst>
                                      </p:cBhvr>
                                      <p:to>
                                        <p:strVal val="visible"/>
                                      </p:to>
                                    </p:set>
                                    <p:anim calcmode="lin" valueType="num">
                                      <p:cBhvr additive="base">
                                        <p:cTn id="11" dur="500" fill="hold"/>
                                        <p:tgtEl>
                                          <p:spTgt spid="20516"/>
                                        </p:tgtEl>
                                        <p:attrNameLst>
                                          <p:attrName>ppt_x</p:attrName>
                                        </p:attrNameLst>
                                      </p:cBhvr>
                                      <p:tavLst>
                                        <p:tav tm="0">
                                          <p:val>
                                            <p:strVal val="#ppt_x"/>
                                          </p:val>
                                        </p:tav>
                                        <p:tav tm="100000">
                                          <p:val>
                                            <p:strVal val="#ppt_x"/>
                                          </p:val>
                                        </p:tav>
                                      </p:tavLst>
                                    </p:anim>
                                    <p:anim calcmode="lin" valueType="num">
                                      <p:cBhvr additive="base">
                                        <p:cTn id="12" dur="500" fill="hold"/>
                                        <p:tgtEl>
                                          <p:spTgt spid="20516"/>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1BD4BFA-4A8A-4C55-AF12-7A3A10C4E2E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Integrierte Versorgung</a:t>
            </a:r>
          </a:p>
        </p:txBody>
      </p:sp>
      <p:sp>
        <p:nvSpPr>
          <p:cNvPr id="841731" name="Rectangle 3">
            <a:extLst>
              <a:ext uri="{FF2B5EF4-FFF2-40B4-BE49-F238E27FC236}">
                <a16:creationId xmlns:a16="http://schemas.microsoft.com/office/drawing/2014/main" id="{7A33EF56-F411-4139-8AD6-7D0CA475A276}"/>
              </a:ext>
            </a:extLst>
          </p:cNvPr>
          <p:cNvSpPr>
            <a:spLocks noGrp="1" noChangeArrowheads="1"/>
          </p:cNvSpPr>
          <p:nvPr>
            <p:ph type="body" idx="1"/>
          </p:nvPr>
        </p:nvSpPr>
        <p:spPr>
          <a:xfrm>
            <a:off x="535465" y="1591449"/>
            <a:ext cx="7391400" cy="4641850"/>
          </a:xfrm>
          <a:extLst>
            <a:ext uri="{91240B29-F687-4F45-9708-019B960494DF}">
              <a14:hiddenLine xmlns:a14="http://schemas.microsoft.com/office/drawing/2010/main" w="9525">
                <a:solidFill>
                  <a:srgbClr val="FF9900"/>
                </a:solidFill>
                <a:miter lim="800000"/>
                <a:headEnd/>
                <a:tailEnd/>
              </a14:hiddenLine>
            </a:ext>
          </a:extLst>
        </p:spPr>
        <p:txBody>
          <a:bodyPr/>
          <a:lstStyle/>
          <a:p>
            <a:pPr>
              <a:lnSpc>
                <a:spcPct val="90000"/>
              </a:lnSpc>
            </a:pPr>
            <a:r>
              <a:rPr lang="de-DE" altLang="de-DE" sz="2000" dirty="0">
                <a:ea typeface="ＭＳ Ｐゴシック" panose="020B0600070205080204" pitchFamily="34" charset="-128"/>
              </a:rPr>
              <a:t>Stadium 1: GFR &gt; 90 ml/min</a:t>
            </a:r>
          </a:p>
          <a:p>
            <a:pPr lvl="1">
              <a:lnSpc>
                <a:spcPct val="90000"/>
              </a:lnSpc>
            </a:pPr>
            <a:r>
              <a:rPr lang="de-DE" altLang="de-DE" dirty="0">
                <a:ea typeface="ＭＳ Ｐゴシック" panose="020B0600070205080204" pitchFamily="34" charset="-128"/>
              </a:rPr>
              <a:t>noch normale oder erhöhter GFR</a:t>
            </a:r>
          </a:p>
          <a:p>
            <a:pPr>
              <a:lnSpc>
                <a:spcPct val="90000"/>
              </a:lnSpc>
            </a:pPr>
            <a:r>
              <a:rPr lang="de-DE" altLang="de-DE" sz="2000" dirty="0">
                <a:solidFill>
                  <a:srgbClr val="00FF00"/>
                </a:solidFill>
                <a:ea typeface="ＭＳ Ｐゴシック" panose="020B0600070205080204" pitchFamily="34" charset="-128"/>
              </a:rPr>
              <a:t>Stadium 2: GFR 60 – 90 ml /min</a:t>
            </a:r>
          </a:p>
          <a:p>
            <a:pPr lvl="1">
              <a:lnSpc>
                <a:spcPct val="90000"/>
              </a:lnSpc>
            </a:pPr>
            <a:r>
              <a:rPr lang="de-DE" altLang="de-DE" dirty="0">
                <a:solidFill>
                  <a:srgbClr val="00FF00"/>
                </a:solidFill>
                <a:ea typeface="ＭＳ Ｐゴシック" panose="020B0600070205080204" pitchFamily="34" charset="-128"/>
              </a:rPr>
              <a:t>milde Einschränkung der GFR</a:t>
            </a:r>
          </a:p>
          <a:p>
            <a:pPr>
              <a:lnSpc>
                <a:spcPct val="90000"/>
              </a:lnSpc>
            </a:pPr>
            <a:endParaRPr lang="de-DE" altLang="de-DE" sz="800" dirty="0">
              <a:solidFill>
                <a:srgbClr val="FFFF00"/>
              </a:solidFill>
              <a:ea typeface="ＭＳ Ｐゴシック" panose="020B0600070205080204" pitchFamily="34" charset="-128"/>
            </a:endParaRPr>
          </a:p>
          <a:p>
            <a:pPr>
              <a:lnSpc>
                <a:spcPct val="90000"/>
              </a:lnSpc>
            </a:pPr>
            <a:r>
              <a:rPr lang="de-DE" altLang="de-DE" sz="2000" dirty="0">
                <a:solidFill>
                  <a:srgbClr val="FFFF66"/>
                </a:solidFill>
                <a:effectLst>
                  <a:outerShdw blurRad="38100" dist="38100" dir="2700000" algn="tl">
                    <a:srgbClr val="000000">
                      <a:alpha val="43137"/>
                    </a:srgbClr>
                  </a:outerShdw>
                </a:effectLst>
                <a:ea typeface="ＭＳ Ｐゴシック" panose="020B0600070205080204" pitchFamily="34" charset="-128"/>
              </a:rPr>
              <a:t>Stadium 3: 30 – 59 ml/min</a:t>
            </a:r>
          </a:p>
          <a:p>
            <a:pPr lvl="1">
              <a:lnSpc>
                <a:spcPct val="90000"/>
              </a:lnSpc>
            </a:pPr>
            <a:r>
              <a:rPr lang="de-DE" altLang="de-DE" dirty="0">
                <a:solidFill>
                  <a:srgbClr val="FFFF66"/>
                </a:solidFill>
                <a:effectLst>
                  <a:outerShdw blurRad="38100" dist="38100" dir="2700000" algn="tl">
                    <a:srgbClr val="000000">
                      <a:alpha val="43137"/>
                    </a:srgbClr>
                  </a:outerShdw>
                </a:effectLst>
                <a:ea typeface="ＭＳ Ｐゴシック" panose="020B0600070205080204" pitchFamily="34" charset="-128"/>
              </a:rPr>
              <a:t>Moderate Einschränkung der GFR</a:t>
            </a:r>
          </a:p>
          <a:p>
            <a:pPr>
              <a:lnSpc>
                <a:spcPct val="90000"/>
              </a:lnSpc>
            </a:pPr>
            <a:r>
              <a:rPr lang="de-DE" altLang="de-DE" sz="2000" dirty="0">
                <a:solidFill>
                  <a:srgbClr val="FF9900"/>
                </a:solidFill>
                <a:ea typeface="ＭＳ Ｐゴシック" panose="020B0600070205080204" pitchFamily="34" charset="-128"/>
              </a:rPr>
              <a:t>Stadium 4: 15 – 29 ml/min</a:t>
            </a:r>
          </a:p>
          <a:p>
            <a:pPr lvl="1">
              <a:lnSpc>
                <a:spcPct val="90000"/>
              </a:lnSpc>
            </a:pPr>
            <a:r>
              <a:rPr lang="de-DE" altLang="de-DE" dirty="0">
                <a:solidFill>
                  <a:srgbClr val="FF9900"/>
                </a:solidFill>
                <a:ea typeface="ＭＳ Ｐゴシック" panose="020B0600070205080204" pitchFamily="34" charset="-128"/>
              </a:rPr>
              <a:t>Schwere Einschränkung der GFR</a:t>
            </a:r>
          </a:p>
          <a:p>
            <a:pPr>
              <a:lnSpc>
                <a:spcPct val="90000"/>
              </a:lnSpc>
            </a:pPr>
            <a:r>
              <a:rPr lang="de-DE" altLang="de-DE" sz="2000" dirty="0">
                <a:solidFill>
                  <a:srgbClr val="FF3300"/>
                </a:solidFill>
                <a:ea typeface="ＭＳ Ｐゴシック" panose="020B0600070205080204" pitchFamily="34" charset="-128"/>
              </a:rPr>
              <a:t>Stadium 5: &lt; 15 ml /min</a:t>
            </a:r>
            <a:endParaRPr lang="de-DE" altLang="de-DE" dirty="0">
              <a:solidFill>
                <a:srgbClr val="FF3300"/>
              </a:solidFill>
              <a:ea typeface="ＭＳ Ｐゴシック" panose="020B0600070205080204" pitchFamily="34" charset="-128"/>
            </a:endParaRPr>
          </a:p>
          <a:p>
            <a:pPr lvl="1">
              <a:lnSpc>
                <a:spcPct val="90000"/>
              </a:lnSpc>
            </a:pPr>
            <a:r>
              <a:rPr lang="de-DE" altLang="de-DE" sz="2000" dirty="0">
                <a:solidFill>
                  <a:srgbClr val="FF3300"/>
                </a:solidFill>
                <a:ea typeface="ＭＳ Ｐゴシック" panose="020B0600070205080204" pitchFamily="34" charset="-128"/>
              </a:rPr>
              <a:t>Stadium </a:t>
            </a:r>
            <a:r>
              <a:rPr lang="de-DE" altLang="de-DE" dirty="0">
                <a:solidFill>
                  <a:srgbClr val="FF3300"/>
                </a:solidFill>
                <a:ea typeface="ＭＳ Ｐゴシック" panose="020B0600070205080204" pitchFamily="34" charset="-128"/>
              </a:rPr>
              <a:t>5D </a:t>
            </a:r>
            <a:r>
              <a:rPr lang="de-DE" altLang="de-DE" dirty="0">
                <a:solidFill>
                  <a:srgbClr val="FF3300"/>
                </a:solidFill>
                <a:ea typeface="ＭＳ Ｐゴシック" panose="020B0600070205080204" pitchFamily="34" charset="-128"/>
                <a:sym typeface="Wingdings" panose="05000000000000000000" pitchFamily="2" charset="2"/>
              </a:rPr>
              <a:t> </a:t>
            </a:r>
            <a:r>
              <a:rPr lang="de-DE" altLang="de-DE" dirty="0">
                <a:solidFill>
                  <a:srgbClr val="FF3300"/>
                </a:solidFill>
                <a:ea typeface="ＭＳ Ｐゴシック" panose="020B0600070205080204" pitchFamily="34" charset="-128"/>
              </a:rPr>
              <a:t>Dialyse</a:t>
            </a:r>
          </a:p>
          <a:p>
            <a:pPr marL="193675" lvl="1" indent="0">
              <a:lnSpc>
                <a:spcPct val="90000"/>
              </a:lnSpc>
              <a:buNone/>
            </a:pPr>
            <a:endParaRPr lang="de-DE" altLang="de-DE" dirty="0">
              <a:solidFill>
                <a:srgbClr val="FF3300"/>
              </a:solidFill>
              <a:ea typeface="ＭＳ Ｐゴシック" panose="020B0600070205080204" pitchFamily="34" charset="-128"/>
            </a:endParaRPr>
          </a:p>
        </p:txBody>
      </p:sp>
      <p:pic>
        <p:nvPicPr>
          <p:cNvPr id="3" name="Picture 2" descr="An integrated care continuum for CKD that is consistent with the chronic care model.">
            <a:extLst>
              <a:ext uri="{FF2B5EF4-FFF2-40B4-BE49-F238E27FC236}">
                <a16:creationId xmlns:a16="http://schemas.microsoft.com/office/drawing/2014/main" id="{943951F7-3EA8-45D2-818B-8E26338B0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854" y="1628799"/>
            <a:ext cx="4630398" cy="37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3397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enthält.&#10;&#10;Automatisch generierte Beschreibung">
            <a:extLst>
              <a:ext uri="{FF2B5EF4-FFF2-40B4-BE49-F238E27FC236}">
                <a16:creationId xmlns:a16="http://schemas.microsoft.com/office/drawing/2014/main" id="{D0CCEACA-4D4C-A940-8B03-06B4A3506D68}"/>
              </a:ext>
            </a:extLst>
          </p:cNvPr>
          <p:cNvPicPr>
            <a:picLocks noChangeAspect="1"/>
          </p:cNvPicPr>
          <p:nvPr/>
        </p:nvPicPr>
        <p:blipFill>
          <a:blip r:embed="rId3"/>
          <a:stretch>
            <a:fillRect/>
          </a:stretch>
        </p:blipFill>
        <p:spPr>
          <a:xfrm>
            <a:off x="4571383" y="1808819"/>
            <a:ext cx="4008196" cy="3661711"/>
          </a:xfrm>
          <a:prstGeom prst="rect">
            <a:avLst/>
          </a:prstGeom>
          <a:ln>
            <a:solidFill>
              <a:schemeClr val="tx1"/>
            </a:solidFill>
          </a:ln>
          <a:effectLst>
            <a:outerShdw blurRad="254000" dist="38100" dir="2700000" algn="tl" rotWithShape="0">
              <a:prstClr val="black">
                <a:alpha val="40000"/>
              </a:prstClr>
            </a:outerShdw>
          </a:effectLst>
        </p:spPr>
      </p:pic>
      <p:pic>
        <p:nvPicPr>
          <p:cNvPr id="11" name="Grafik 10">
            <a:extLst>
              <a:ext uri="{FF2B5EF4-FFF2-40B4-BE49-F238E27FC236}">
                <a16:creationId xmlns:a16="http://schemas.microsoft.com/office/drawing/2014/main" id="{D2D86826-1E2F-D94C-B253-F0C48D7182A7}"/>
              </a:ext>
            </a:extLst>
          </p:cNvPr>
          <p:cNvPicPr>
            <a:picLocks noChangeAspect="1"/>
          </p:cNvPicPr>
          <p:nvPr/>
        </p:nvPicPr>
        <p:blipFill rotWithShape="1">
          <a:blip r:embed="rId4"/>
          <a:srcRect t="-1" b="1013"/>
          <a:stretch/>
        </p:blipFill>
        <p:spPr>
          <a:xfrm>
            <a:off x="611560" y="1808820"/>
            <a:ext cx="3659148" cy="3661711"/>
          </a:xfrm>
          <a:prstGeom prst="rect">
            <a:avLst/>
          </a:prstGeom>
          <a:ln>
            <a:solidFill>
              <a:schemeClr val="tx1"/>
            </a:solidFill>
          </a:ln>
          <a:effectLst>
            <a:outerShdw blurRad="254000" dist="38100" dir="2700000" algn="tl" rotWithShape="0">
              <a:prstClr val="black">
                <a:alpha val="40000"/>
              </a:prstClr>
            </a:outerShdw>
          </a:effectLst>
        </p:spPr>
      </p:pic>
      <p:sp>
        <p:nvSpPr>
          <p:cNvPr id="4" name="Titel 3">
            <a:extLst>
              <a:ext uri="{FF2B5EF4-FFF2-40B4-BE49-F238E27FC236}">
                <a16:creationId xmlns:a16="http://schemas.microsoft.com/office/drawing/2014/main" id="{6EEA2376-D600-49E2-801B-31A5458C9361}"/>
              </a:ext>
            </a:extLst>
          </p:cNvPr>
          <p:cNvSpPr>
            <a:spLocks noGrp="1"/>
          </p:cNvSpPr>
          <p:nvPr>
            <p:ph type="title"/>
          </p:nvPr>
        </p:nvSpPr>
        <p:spPr/>
        <p:txBody>
          <a:bodyPr/>
          <a:lstStyle/>
          <a:p>
            <a:r>
              <a:rPr lang="de-DE" dirty="0"/>
              <a:t>Komplexität der Versorgung</a:t>
            </a:r>
          </a:p>
        </p:txBody>
      </p:sp>
      <p:sp>
        <p:nvSpPr>
          <p:cNvPr id="10" name="Textfeld 9">
            <a:extLst>
              <a:ext uri="{FF2B5EF4-FFF2-40B4-BE49-F238E27FC236}">
                <a16:creationId xmlns:a16="http://schemas.microsoft.com/office/drawing/2014/main" id="{F4394923-7E2A-4A56-ACB4-5EDB1CE56413}"/>
              </a:ext>
            </a:extLst>
          </p:cNvPr>
          <p:cNvSpPr txBox="1"/>
          <p:nvPr/>
        </p:nvSpPr>
        <p:spPr>
          <a:xfrm>
            <a:off x="3046638" y="6564205"/>
            <a:ext cx="4572000" cy="249171"/>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e-DE" dirty="0"/>
              <a:t>TONELLI et al. JAMA Network Open. 2018;1(7):e184852. </a:t>
            </a:r>
          </a:p>
        </p:txBody>
      </p:sp>
      <p:sp>
        <p:nvSpPr>
          <p:cNvPr id="2" name="Rectangle 2">
            <a:extLst>
              <a:ext uri="{FF2B5EF4-FFF2-40B4-BE49-F238E27FC236}">
                <a16:creationId xmlns:a16="http://schemas.microsoft.com/office/drawing/2014/main" id="{96837F6C-5697-AC16-222A-051E124F4FDE}"/>
              </a:ext>
            </a:extLst>
          </p:cNvPr>
          <p:cNvSpPr>
            <a:spLocks noChangeArrowheads="1"/>
          </p:cNvSpPr>
          <p:nvPr/>
        </p:nvSpPr>
        <p:spPr bwMode="auto">
          <a:xfrm>
            <a:off x="466819" y="997086"/>
            <a:ext cx="8209128" cy="736985"/>
          </a:xfrm>
          <a:prstGeom prst="rect">
            <a:avLst/>
          </a:prstGeom>
          <a:solidFill>
            <a:srgbClr val="000099"/>
          </a:solidFill>
          <a:ln w="9525">
            <a:noFill/>
            <a:miter lim="800000"/>
            <a:headEnd/>
            <a:tailEnd/>
          </a:ln>
        </p:spPr>
        <p:txBody>
          <a:bodyPr lIns="69056" tIns="34529" rIns="69056" bIns="34529" anchor="b"/>
          <a:lstStyle/>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Comparison of the Complexity of Patients Seen by Different Medical </a:t>
            </a:r>
          </a:p>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Subspecialists in a Universal Health Care System </a:t>
            </a:r>
          </a:p>
        </p:txBody>
      </p:sp>
    </p:spTree>
    <p:extLst>
      <p:ext uri="{BB962C8B-B14F-4D97-AF65-F5344CB8AC3E}">
        <p14:creationId xmlns:p14="http://schemas.microsoft.com/office/powerpoint/2010/main" val="8064861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a:lnSpc>
                <a:spcPct val="120000"/>
              </a:lnSpc>
            </a:pPr>
            <a:r>
              <a:rPr lang="de-DE" dirty="0">
                <a:latin typeface="Century Gothic" pitchFamily="34" charset="0"/>
                <a:cs typeface="Arial" pitchFamily="34" charset="0"/>
              </a:rPr>
              <a:t>Meine Interessenkonflikte innerhalb der letzten 12 Monate: </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Astra </a:t>
            </a:r>
            <a:r>
              <a:rPr lang="de-DE" sz="2000" b="1" dirty="0" err="1">
                <a:latin typeface="Century Gothic" pitchFamily="34" charset="0"/>
                <a:cs typeface="Arial" pitchFamily="34" charset="0"/>
              </a:rPr>
              <a:t>Zeneca</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Astellas</a:t>
            </a:r>
          </a:p>
          <a:p>
            <a:pPr marL="342900" indent="-342900">
              <a:lnSpc>
                <a:spcPct val="170000"/>
              </a:lnSpc>
              <a:buFontTx/>
              <a:buChar char="-"/>
            </a:pPr>
            <a:r>
              <a:rPr lang="de-DE" sz="2000" b="1" dirty="0">
                <a:latin typeface="Century Gothic" pitchFamily="34" charset="0"/>
                <a:cs typeface="Arial" pitchFamily="34" charset="0"/>
              </a:rPr>
              <a:t>Vifor </a:t>
            </a:r>
            <a:r>
              <a:rPr lang="de-DE" sz="2000" b="1" dirty="0" err="1">
                <a:latin typeface="Century Gothic" pitchFamily="34" charset="0"/>
                <a:cs typeface="Arial" pitchFamily="34" charset="0"/>
              </a:rPr>
              <a:t>Pharma</a:t>
            </a:r>
            <a:r>
              <a:rPr lang="de-DE" sz="2000" b="1"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Fresenius Medical Care</a:t>
            </a:r>
          </a:p>
          <a:p>
            <a:pPr>
              <a:lnSpc>
                <a:spcPct val="170000"/>
              </a:lnSpc>
            </a:pPr>
            <a:r>
              <a:rPr lang="de-DE" dirty="0">
                <a:latin typeface="Century Gothic" pitchFamily="34" charset="0"/>
                <a:cs typeface="Arial" pitchFamily="34" charset="0"/>
                <a:sym typeface="Wingdings"/>
              </a:rPr>
              <a:t> </a:t>
            </a:r>
            <a:r>
              <a:rPr lang="de-DE" dirty="0">
                <a:latin typeface="Century Gothic" pitchFamily="34" charset="0"/>
                <a:cs typeface="Arial" pitchFamily="34" charset="0"/>
              </a:rPr>
              <a:t>Honorare für Vortrags- und/ oder Beratertätigkeiten</a:t>
            </a:r>
            <a:r>
              <a:rPr lang="de-DE" dirty="0">
                <a:latin typeface="Century Gothic" pitchFamily="34" charset="0"/>
                <a:cs typeface="Arial" pitchFamily="34" charset="0"/>
                <a:sym typeface="Symbol"/>
              </a:rPr>
              <a:t>		</a:t>
            </a:r>
            <a:endParaRPr lang="de-DE" dirty="0">
              <a:latin typeface="Century Gothic" pitchFamily="34" charset="0"/>
              <a:cs typeface="Arial" pitchFamily="34" charset="0"/>
            </a:endParaRPr>
          </a:p>
          <a:p>
            <a:pPr>
              <a:lnSpc>
                <a:spcPct val="170000"/>
              </a:lnSpc>
            </a:pPr>
            <a:endParaRPr lang="de-DE" dirty="0">
              <a:latin typeface="Century Gothic" pitchFamily="34" charset="0"/>
              <a:cs typeface="Arial" pitchFamily="34" charset="0"/>
            </a:endParaRPr>
          </a:p>
          <a:p>
            <a:endParaRPr lang="de-DE" dirty="0"/>
          </a:p>
        </p:txBody>
      </p:sp>
      <p:sp>
        <p:nvSpPr>
          <p:cNvPr id="7" name="Textfeld 6">
            <a:extLst>
              <a:ext uri="{FF2B5EF4-FFF2-40B4-BE49-F238E27FC236}">
                <a16:creationId xmlns:a16="http://schemas.microsoft.com/office/drawing/2014/main" id="{10FC4F98-43D1-4DB8-BBD7-EF5FDDEB0726}"/>
              </a:ext>
            </a:extLst>
          </p:cNvPr>
          <p:cNvSpPr txBox="1"/>
          <p:nvPr/>
        </p:nvSpPr>
        <p:spPr>
          <a:xfrm>
            <a:off x="539552" y="5366539"/>
            <a:ext cx="7494314" cy="835613"/>
          </a:xfrm>
          <a:prstGeom prst="rect">
            <a:avLst/>
          </a:prstGeom>
          <a:noFill/>
        </p:spPr>
        <p:txBody>
          <a:bodyPr wrap="square">
            <a:spAutoFit/>
          </a:bodyPr>
          <a:lstStyle/>
          <a:p>
            <a:r>
              <a:rPr lang="de-DE" sz="2000" b="1" dirty="0"/>
              <a:t>Fragen</a:t>
            </a:r>
            <a:r>
              <a:rPr lang="de-DE" sz="2000" dirty="0"/>
              <a:t> ?? </a:t>
            </a:r>
            <a:r>
              <a:rPr lang="de-DE" sz="2000" dirty="0">
                <a:sym typeface="Wingdings" panose="05000000000000000000" pitchFamily="2" charset="2"/>
              </a:rPr>
              <a:t> 	</a:t>
            </a:r>
            <a:r>
              <a:rPr lang="de-DE" sz="2000" b="1" dirty="0">
                <a:solidFill>
                  <a:schemeClr val="accent1"/>
                </a:solidFill>
              </a:rPr>
              <a:t>Post@CarstenHafer.de</a:t>
            </a:r>
          </a:p>
          <a:p>
            <a:r>
              <a:rPr lang="de-DE" sz="2000" b="1" dirty="0"/>
              <a:t>Vortrag</a:t>
            </a:r>
            <a:r>
              <a:rPr lang="de-DE" sz="2000" dirty="0"/>
              <a:t>  </a:t>
            </a:r>
            <a:r>
              <a:rPr lang="de-DE" sz="2000" dirty="0">
                <a:sym typeface="Wingdings" panose="05000000000000000000" pitchFamily="2" charset="2"/>
              </a:rPr>
              <a:t> 	</a:t>
            </a:r>
            <a:r>
              <a:rPr lang="de-DE" sz="2000" b="1" dirty="0">
                <a:solidFill>
                  <a:schemeClr val="accent1"/>
                </a:solidFill>
              </a:rPr>
              <a:t>praxis-kattenbuehl.de/downloads</a:t>
            </a:r>
          </a:p>
        </p:txBody>
      </p:sp>
    </p:spTree>
    <p:extLst>
      <p:ext uri="{BB962C8B-B14F-4D97-AF65-F5344CB8AC3E}">
        <p14:creationId xmlns:p14="http://schemas.microsoft.com/office/powerpoint/2010/main" val="4666192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590EFC8-DC1C-BC1F-907D-31A3256FCE2A}"/>
              </a:ext>
            </a:extLst>
          </p:cNvPr>
          <p:cNvPicPr>
            <a:picLocks noGrp="1" noChangeAspect="1"/>
          </p:cNvPicPr>
          <p:nvPr>
            <p:ph idx="1"/>
          </p:nvPr>
        </p:nvPicPr>
        <p:blipFill>
          <a:blip r:embed="rId3"/>
          <a:stretch>
            <a:fillRect/>
          </a:stretch>
        </p:blipFill>
        <p:spPr>
          <a:xfrm>
            <a:off x="143831" y="976267"/>
            <a:ext cx="6048672" cy="5261045"/>
          </a:xfrm>
        </p:spPr>
      </p:pic>
      <p:sp>
        <p:nvSpPr>
          <p:cNvPr id="3" name="Titel 2">
            <a:extLst>
              <a:ext uri="{FF2B5EF4-FFF2-40B4-BE49-F238E27FC236}">
                <a16:creationId xmlns:a16="http://schemas.microsoft.com/office/drawing/2014/main" id="{450C376B-8E18-C567-972F-1B5DBEE22062}"/>
              </a:ext>
            </a:extLst>
          </p:cNvPr>
          <p:cNvSpPr>
            <a:spLocks noGrp="1"/>
          </p:cNvSpPr>
          <p:nvPr>
            <p:ph type="title"/>
          </p:nvPr>
        </p:nvSpPr>
        <p:spPr/>
        <p:txBody>
          <a:bodyPr/>
          <a:lstStyle/>
          <a:p>
            <a:r>
              <a:rPr lang="en-US" sz="2800" dirty="0">
                <a:latin typeface="Arial" panose="020B0604020202020204" pitchFamily="34" charset="0"/>
                <a:ea typeface="+mn-ea"/>
                <a:cs typeface="+mn-cs"/>
              </a:rPr>
              <a:t>Management von </a:t>
            </a:r>
            <a:r>
              <a:rPr lang="en-US" sz="2800" dirty="0" err="1">
                <a:latin typeface="Arial" panose="020B0604020202020204" pitchFamily="34" charset="0"/>
                <a:ea typeface="+mn-ea"/>
                <a:cs typeface="+mn-cs"/>
              </a:rPr>
              <a:t>Risikofaktoren</a:t>
            </a:r>
            <a:endParaRPr lang="de-DE" sz="2800" dirty="0">
              <a:latin typeface="Arial" panose="020B0604020202020204" pitchFamily="34" charset="0"/>
              <a:ea typeface="+mn-ea"/>
              <a:cs typeface="+mn-cs"/>
            </a:endParaRPr>
          </a:p>
        </p:txBody>
      </p:sp>
      <p:sp>
        <p:nvSpPr>
          <p:cNvPr id="6" name="Textfeld 5">
            <a:extLst>
              <a:ext uri="{FF2B5EF4-FFF2-40B4-BE49-F238E27FC236}">
                <a16:creationId xmlns:a16="http://schemas.microsoft.com/office/drawing/2014/main" id="{CB13A708-9F43-1A39-D308-2E6CBBF12EAB}"/>
              </a:ext>
            </a:extLst>
          </p:cNvPr>
          <p:cNvSpPr txBox="1"/>
          <p:nvPr/>
        </p:nvSpPr>
        <p:spPr>
          <a:xfrm>
            <a:off x="2123728" y="6237312"/>
            <a:ext cx="5495328" cy="638636"/>
          </a:xfrm>
          <a:prstGeom prst="rect">
            <a:avLst/>
          </a:prstGeom>
          <a:noFill/>
        </p:spPr>
        <p:txBody>
          <a:bodyPr wrap="square">
            <a:spAutoFit/>
          </a:bodyPr>
          <a:lstStyle/>
          <a:p>
            <a:pPr algn="r"/>
            <a:r>
              <a:rPr lang="de-DE" sz="1100" i="0" dirty="0" err="1">
                <a:solidFill>
                  <a:srgbClr val="00799B"/>
                </a:solidFill>
                <a:effectLst/>
                <a:latin typeface="Arial" panose="020B0604020202020204" pitchFamily="34" charset="0"/>
              </a:rPr>
              <a:t>Navaneethan</a:t>
            </a:r>
            <a:r>
              <a:rPr lang="de-DE" sz="1100" i="0" dirty="0">
                <a:solidFill>
                  <a:srgbClr val="00799B"/>
                </a:solidFill>
                <a:effectLst/>
                <a:latin typeface="Arial" panose="020B0604020202020204" pitchFamily="34" charset="0"/>
              </a:rPr>
              <a:t> SD et al. </a:t>
            </a:r>
            <a:r>
              <a:rPr lang="de-DE" sz="1100" b="1" i="0" dirty="0">
                <a:solidFill>
                  <a:srgbClr val="00799B"/>
                </a:solidFill>
                <a:effectLst/>
                <a:latin typeface="Arial" panose="020B0604020202020204" pitchFamily="34" charset="0"/>
              </a:rPr>
              <a:t>Diabetes </a:t>
            </a:r>
            <a:r>
              <a:rPr lang="de-DE" sz="1100" b="1" i="0" dirty="0" err="1">
                <a:solidFill>
                  <a:srgbClr val="00799B"/>
                </a:solidFill>
                <a:effectLst/>
                <a:latin typeface="Arial" panose="020B0604020202020204" pitchFamily="34" charset="0"/>
              </a:rPr>
              <a:t>management</a:t>
            </a:r>
            <a:r>
              <a:rPr lang="de-DE" sz="1100" b="1" i="0" dirty="0">
                <a:solidFill>
                  <a:srgbClr val="00799B"/>
                </a:solidFill>
                <a:effectLst/>
                <a:latin typeface="Arial" panose="020B0604020202020204" pitchFamily="34" charset="0"/>
              </a:rPr>
              <a:t> in </a:t>
            </a:r>
            <a:r>
              <a:rPr lang="de-DE" sz="1100" b="1" i="0" dirty="0" err="1">
                <a:solidFill>
                  <a:srgbClr val="00799B"/>
                </a:solidFill>
                <a:effectLst/>
                <a:latin typeface="Arial" panose="020B0604020202020204" pitchFamily="34" charset="0"/>
              </a:rPr>
              <a:t>chronic</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kidney</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disease</a:t>
            </a:r>
            <a:r>
              <a:rPr lang="de-DE" sz="1100" b="1" i="0" dirty="0">
                <a:solidFill>
                  <a:srgbClr val="00799B"/>
                </a:solidFill>
                <a:effectLst/>
                <a:latin typeface="Arial" panose="020B0604020202020204" pitchFamily="34" charset="0"/>
              </a:rPr>
              <a:t>: Synopsis of </a:t>
            </a:r>
            <a:r>
              <a:rPr lang="de-DE" sz="1100" b="1" i="0" dirty="0" err="1">
                <a:solidFill>
                  <a:srgbClr val="00799B"/>
                </a:solidFill>
                <a:effectLst/>
                <a:latin typeface="Arial" panose="020B0604020202020204" pitchFamily="34" charset="0"/>
              </a:rPr>
              <a:t>the</a:t>
            </a:r>
            <a:r>
              <a:rPr lang="de-DE" sz="1100" b="1" i="0" dirty="0">
                <a:solidFill>
                  <a:srgbClr val="00799B"/>
                </a:solidFill>
                <a:effectLst/>
                <a:latin typeface="Arial" panose="020B0604020202020204" pitchFamily="34" charset="0"/>
              </a:rPr>
              <a:t> KDIGO 2022 </a:t>
            </a:r>
            <a:r>
              <a:rPr lang="de-DE" sz="1100" b="1" i="0" dirty="0" err="1">
                <a:solidFill>
                  <a:srgbClr val="00799B"/>
                </a:solidFill>
                <a:effectLst/>
                <a:latin typeface="Arial" panose="020B0604020202020204" pitchFamily="34" charset="0"/>
              </a:rPr>
              <a:t>clinical</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practice</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guideline</a:t>
            </a:r>
            <a:r>
              <a:rPr lang="de-DE" sz="1100" b="1" i="0" dirty="0">
                <a:solidFill>
                  <a:srgbClr val="00799B"/>
                </a:solidFill>
                <a:effectLst/>
                <a:latin typeface="Arial" panose="020B0604020202020204" pitchFamily="34" charset="0"/>
              </a:rPr>
              <a:t> update.</a:t>
            </a:r>
            <a:br>
              <a:rPr lang="de-DE" sz="1100" b="1" i="0" dirty="0">
                <a:solidFill>
                  <a:srgbClr val="00799B"/>
                </a:solidFill>
                <a:effectLst/>
                <a:latin typeface="Arial" panose="020B0604020202020204" pitchFamily="34" charset="0"/>
              </a:rPr>
            </a:br>
            <a:r>
              <a:rPr lang="de-DE" sz="1100" i="0" dirty="0">
                <a:solidFill>
                  <a:srgbClr val="00799B"/>
                </a:solidFill>
                <a:effectLst/>
                <a:latin typeface="Arial" panose="020B0604020202020204" pitchFamily="34" charset="0"/>
              </a:rPr>
              <a:t>Ann Intern Med 01-2023; </a:t>
            </a:r>
            <a:r>
              <a:rPr lang="de-DE" sz="1100" dirty="0">
                <a:solidFill>
                  <a:srgbClr val="00799B"/>
                </a:solidFill>
                <a:latin typeface="Montserrat" panose="00000500000000000000" pitchFamily="2" charset="0"/>
              </a:rPr>
              <a:t>https://doi.org/10.7326/M22-2904</a:t>
            </a:r>
            <a:endParaRPr lang="de-DE" sz="1100" dirty="0">
              <a:solidFill>
                <a:srgbClr val="00799B"/>
              </a:solidFill>
            </a:endParaRPr>
          </a:p>
        </p:txBody>
      </p:sp>
      <p:sp>
        <p:nvSpPr>
          <p:cNvPr id="7" name="Textfeld 6">
            <a:extLst>
              <a:ext uri="{FF2B5EF4-FFF2-40B4-BE49-F238E27FC236}">
                <a16:creationId xmlns:a16="http://schemas.microsoft.com/office/drawing/2014/main" id="{C34EFCC1-8FF1-438F-BF28-A746EAA42144}"/>
              </a:ext>
            </a:extLst>
          </p:cNvPr>
          <p:cNvSpPr txBox="1"/>
          <p:nvPr/>
        </p:nvSpPr>
        <p:spPr>
          <a:xfrm>
            <a:off x="5148064" y="1556792"/>
            <a:ext cx="4570655" cy="303096"/>
          </a:xfrm>
          <a:prstGeom prst="rect">
            <a:avLst/>
          </a:prstGeom>
          <a:noFill/>
        </p:spPr>
        <p:txBody>
          <a:bodyPr wrap="square">
            <a:spAutoFit/>
          </a:bodyPr>
          <a:lstStyle/>
          <a:p>
            <a:pPr algn="ctr"/>
            <a:r>
              <a:rPr lang="de-DE" sz="1350" b="1" dirty="0"/>
              <a:t>Erstlinien-Therapie Empfehlungsgrad</a:t>
            </a:r>
          </a:p>
        </p:txBody>
      </p:sp>
      <p:graphicFrame>
        <p:nvGraphicFramePr>
          <p:cNvPr id="8" name="Tabelle 275">
            <a:extLst>
              <a:ext uri="{FF2B5EF4-FFF2-40B4-BE49-F238E27FC236}">
                <a16:creationId xmlns:a16="http://schemas.microsoft.com/office/drawing/2014/main" id="{F824578C-63DE-AE6A-D8BD-1D17F1B8F758}"/>
              </a:ext>
            </a:extLst>
          </p:cNvPr>
          <p:cNvGraphicFramePr>
            <a:graphicFrameLocks noGrp="1"/>
          </p:cNvGraphicFramePr>
          <p:nvPr/>
        </p:nvGraphicFramePr>
        <p:xfrm>
          <a:off x="5796136" y="1883977"/>
          <a:ext cx="2915404" cy="1257300"/>
        </p:xfrm>
        <a:graphic>
          <a:graphicData uri="http://schemas.openxmlformats.org/drawingml/2006/table">
            <a:tbl>
              <a:tblPr firstRow="1" bandRow="1">
                <a:tableStyleId>{3B4B98B0-60AC-42C2-AFA5-B58CD77FA1E5}</a:tableStyleId>
              </a:tblPr>
              <a:tblGrid>
                <a:gridCol w="1457702">
                  <a:extLst>
                    <a:ext uri="{9D8B030D-6E8A-4147-A177-3AD203B41FA5}">
                      <a16:colId xmlns:a16="http://schemas.microsoft.com/office/drawing/2014/main" val="1774471033"/>
                    </a:ext>
                  </a:extLst>
                </a:gridCol>
                <a:gridCol w="1457702">
                  <a:extLst>
                    <a:ext uri="{9D8B030D-6E8A-4147-A177-3AD203B41FA5}">
                      <a16:colId xmlns:a16="http://schemas.microsoft.com/office/drawing/2014/main" val="1514532602"/>
                    </a:ext>
                  </a:extLst>
                </a:gridCol>
              </a:tblGrid>
              <a:tr h="251460">
                <a:tc>
                  <a:txBody>
                    <a:bodyPr/>
                    <a:lstStyle/>
                    <a:p>
                      <a:r>
                        <a:rPr lang="de-DE" sz="1200" dirty="0"/>
                        <a:t>Substanz</a:t>
                      </a:r>
                    </a:p>
                  </a:txBody>
                  <a:tcPr marL="68580" marR="68580" marT="34290" marB="34290"/>
                </a:tc>
                <a:tc>
                  <a:txBody>
                    <a:bodyPr/>
                    <a:lstStyle/>
                    <a:p>
                      <a:pPr algn="ctr"/>
                      <a:r>
                        <a:rPr lang="de-DE" sz="1200" dirty="0"/>
                        <a:t>Empfehlungsgrad</a:t>
                      </a:r>
                    </a:p>
                  </a:txBody>
                  <a:tcPr marL="68580" marR="68580" marT="34290" marB="34290"/>
                </a:tc>
                <a:extLst>
                  <a:ext uri="{0D108BD9-81ED-4DB2-BD59-A6C34878D82A}">
                    <a16:rowId xmlns:a16="http://schemas.microsoft.com/office/drawing/2014/main" val="4250330464"/>
                  </a:ext>
                </a:extLst>
              </a:tr>
              <a:tr h="251460">
                <a:tc>
                  <a:txBody>
                    <a:bodyPr/>
                    <a:lstStyle/>
                    <a:p>
                      <a:r>
                        <a:rPr lang="de-DE" sz="1200" b="1" dirty="0"/>
                        <a:t>SGLT-2i</a:t>
                      </a:r>
                    </a:p>
                  </a:txBody>
                  <a:tcPr marL="68580" marR="68580" marT="34290" marB="34290"/>
                </a:tc>
                <a:tc>
                  <a:txBody>
                    <a:bodyPr/>
                    <a:lstStyle/>
                    <a:p>
                      <a:pPr algn="ctr"/>
                      <a:r>
                        <a:rPr lang="de-DE" sz="1200" b="1" dirty="0"/>
                        <a:t>1A</a:t>
                      </a:r>
                    </a:p>
                  </a:txBody>
                  <a:tcPr marL="68580" marR="68580" marT="34290" marB="34290"/>
                </a:tc>
                <a:extLst>
                  <a:ext uri="{0D108BD9-81ED-4DB2-BD59-A6C34878D82A}">
                    <a16:rowId xmlns:a16="http://schemas.microsoft.com/office/drawing/2014/main" val="1086701753"/>
                  </a:ext>
                </a:extLst>
              </a:tr>
              <a:tr h="251460">
                <a:tc>
                  <a:txBody>
                    <a:bodyPr/>
                    <a:lstStyle/>
                    <a:p>
                      <a:r>
                        <a:rPr lang="de-DE" sz="1200" dirty="0" err="1"/>
                        <a:t>Metformin</a:t>
                      </a:r>
                      <a:r>
                        <a:rPr lang="de-DE" sz="1200" dirty="0"/>
                        <a:t> </a:t>
                      </a:r>
                    </a:p>
                  </a:txBody>
                  <a:tcPr marL="68580" marR="68580" marT="34290" marB="34290"/>
                </a:tc>
                <a:tc>
                  <a:txBody>
                    <a:bodyPr/>
                    <a:lstStyle/>
                    <a:p>
                      <a:pPr algn="ctr"/>
                      <a:r>
                        <a:rPr lang="de-DE" sz="1200" dirty="0"/>
                        <a:t>1B</a:t>
                      </a:r>
                    </a:p>
                  </a:txBody>
                  <a:tcPr marL="68580" marR="68580" marT="34290" marB="34290"/>
                </a:tc>
                <a:extLst>
                  <a:ext uri="{0D108BD9-81ED-4DB2-BD59-A6C34878D82A}">
                    <a16:rowId xmlns:a16="http://schemas.microsoft.com/office/drawing/2014/main" val="165129150"/>
                  </a:ext>
                </a:extLst>
              </a:tr>
              <a:tr h="251460">
                <a:tc>
                  <a:txBody>
                    <a:bodyPr/>
                    <a:lstStyle/>
                    <a:p>
                      <a:r>
                        <a:rPr lang="de-DE" sz="1200" dirty="0"/>
                        <a:t>RAS-Inhibitor</a:t>
                      </a:r>
                    </a:p>
                  </a:txBody>
                  <a:tcPr marL="68580" marR="68580" marT="34290" marB="34290"/>
                </a:tc>
                <a:tc>
                  <a:txBody>
                    <a:bodyPr/>
                    <a:lstStyle/>
                    <a:p>
                      <a:pPr algn="ctr"/>
                      <a:r>
                        <a:rPr lang="de-DE" sz="1200" dirty="0"/>
                        <a:t>1 B</a:t>
                      </a:r>
                    </a:p>
                  </a:txBody>
                  <a:tcPr marL="68580" marR="68580" marT="34290" marB="34290"/>
                </a:tc>
                <a:extLst>
                  <a:ext uri="{0D108BD9-81ED-4DB2-BD59-A6C34878D82A}">
                    <a16:rowId xmlns:a16="http://schemas.microsoft.com/office/drawing/2014/main" val="1709154308"/>
                  </a:ext>
                </a:extLst>
              </a:tr>
              <a:tr h="251460">
                <a:tc>
                  <a:txBody>
                    <a:bodyPr/>
                    <a:lstStyle/>
                    <a:p>
                      <a:r>
                        <a:rPr lang="de-DE" sz="1200" dirty="0"/>
                        <a:t>Statine</a:t>
                      </a:r>
                    </a:p>
                  </a:txBody>
                  <a:tcPr marL="68580" marR="68580" marT="34290" marB="34290"/>
                </a:tc>
                <a:tc>
                  <a:txBody>
                    <a:bodyPr/>
                    <a:lstStyle/>
                    <a:p>
                      <a:pPr algn="ctr"/>
                      <a:r>
                        <a:rPr lang="de-DE" sz="1200" dirty="0"/>
                        <a:t>-</a:t>
                      </a:r>
                    </a:p>
                  </a:txBody>
                  <a:tcPr marL="68580" marR="68580" marT="34290" marB="34290"/>
                </a:tc>
                <a:extLst>
                  <a:ext uri="{0D108BD9-81ED-4DB2-BD59-A6C34878D82A}">
                    <a16:rowId xmlns:a16="http://schemas.microsoft.com/office/drawing/2014/main" val="1750313183"/>
                  </a:ext>
                </a:extLst>
              </a:tr>
            </a:tbl>
          </a:graphicData>
        </a:graphic>
      </p:graphicFrame>
    </p:spTree>
    <p:extLst>
      <p:ext uri="{BB962C8B-B14F-4D97-AF65-F5344CB8AC3E}">
        <p14:creationId xmlns:p14="http://schemas.microsoft.com/office/powerpoint/2010/main" val="341710514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a:extLst>
              <a:ext uri="{FF2B5EF4-FFF2-40B4-BE49-F238E27FC236}">
                <a16:creationId xmlns:a16="http://schemas.microsoft.com/office/drawing/2014/main" id="{4D366901-A77A-43AB-8294-D4F144D2FC9A}"/>
              </a:ext>
            </a:extLst>
          </p:cNvPr>
          <p:cNvPicPr>
            <a:picLocks noChangeAspect="1" noChangeArrowheads="1"/>
          </p:cNvPicPr>
          <p:nvPr/>
        </p:nvPicPr>
        <p:blipFill>
          <a:blip r:embed="rId3"/>
          <a:srcRect t="3774" b="5660"/>
          <a:stretch>
            <a:fillRect/>
          </a:stretch>
        </p:blipFill>
        <p:spPr bwMode="auto">
          <a:xfrm>
            <a:off x="168275" y="2222500"/>
            <a:ext cx="4632325" cy="2955925"/>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AA1906BA-5303-46C5-8AE8-EF357EAFBBA5}"/>
              </a:ext>
            </a:extLst>
          </p:cNvPr>
          <p:cNvPicPr>
            <a:picLocks noChangeAspect="1" noChangeArrowheads="1"/>
          </p:cNvPicPr>
          <p:nvPr/>
        </p:nvPicPr>
        <p:blipFill>
          <a:blip r:embed="rId4"/>
          <a:srcRect t="15909"/>
          <a:stretch>
            <a:fillRect/>
          </a:stretch>
        </p:blipFill>
        <p:spPr bwMode="auto">
          <a:xfrm>
            <a:off x="5119688" y="2192338"/>
            <a:ext cx="3819525" cy="3048000"/>
          </a:xfrm>
          <a:prstGeom prst="rect">
            <a:avLst/>
          </a:prstGeom>
          <a:ln>
            <a:solidFill>
              <a:schemeClr val="tx1"/>
            </a:solidFill>
          </a:ln>
          <a:effectLst>
            <a:outerShdw blurRad="292100" dist="139700" dir="2700000" algn="tl" rotWithShape="0">
              <a:srgbClr val="333333">
                <a:alpha val="65000"/>
              </a:srgbClr>
            </a:outerShdw>
          </a:effectLst>
        </p:spPr>
      </p:pic>
      <p:sp>
        <p:nvSpPr>
          <p:cNvPr id="140293" name="Rechteck 2">
            <a:extLst>
              <a:ext uri="{FF2B5EF4-FFF2-40B4-BE49-F238E27FC236}">
                <a16:creationId xmlns:a16="http://schemas.microsoft.com/office/drawing/2014/main" id="{FE90FDCE-06EA-4C8F-9C80-42075A1B592A}"/>
              </a:ext>
            </a:extLst>
          </p:cNvPr>
          <p:cNvSpPr>
            <a:spLocks noChangeArrowheads="1"/>
          </p:cNvSpPr>
          <p:nvPr/>
        </p:nvSpPr>
        <p:spPr bwMode="auto">
          <a:xfrm>
            <a:off x="2373397" y="6433393"/>
            <a:ext cx="5272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algn="r" eaLnBrk="1" hangingPunct="1">
              <a:defRPr/>
            </a:pPr>
            <a:r>
              <a:rPr lang="de-DE" altLang="de-DE" b="1" dirty="0">
                <a:solidFill>
                  <a:schemeClr val="accent6"/>
                </a:solidFill>
                <a:latin typeface="Times New Roman" panose="02020603050405020304" pitchFamily="18" charset="0"/>
                <a:cs typeface="Times New Roman" panose="02020603050405020304" pitchFamily="18" charset="0"/>
              </a:rPr>
              <a:t>ROBINSON-COHEN et al. </a:t>
            </a:r>
            <a:r>
              <a:rPr lang="de-DE" altLang="de-DE" b="1" i="1" dirty="0" err="1">
                <a:solidFill>
                  <a:schemeClr val="accent6"/>
                </a:solidFill>
                <a:latin typeface="Times New Roman" panose="02020603050405020304" pitchFamily="18" charset="0"/>
                <a:cs typeface="Times New Roman" panose="02020603050405020304" pitchFamily="18" charset="0"/>
              </a:rPr>
              <a:t>Arch</a:t>
            </a:r>
            <a:r>
              <a:rPr lang="de-DE" altLang="de-DE" b="1" i="1" dirty="0">
                <a:solidFill>
                  <a:schemeClr val="accent6"/>
                </a:solidFill>
                <a:latin typeface="Times New Roman" panose="02020603050405020304" pitchFamily="18" charset="0"/>
                <a:cs typeface="Times New Roman" panose="02020603050405020304" pitchFamily="18" charset="0"/>
              </a:rPr>
              <a:t> Intern Med </a:t>
            </a:r>
            <a:r>
              <a:rPr lang="de-DE" altLang="de-DE" b="1" dirty="0">
                <a:solidFill>
                  <a:schemeClr val="accent6"/>
                </a:solidFill>
                <a:latin typeface="Times New Roman" panose="02020603050405020304" pitchFamily="18" charset="0"/>
                <a:cs typeface="Times New Roman" panose="02020603050405020304" pitchFamily="18" charset="0"/>
              </a:rPr>
              <a:t>169:2116-2123, 2009</a:t>
            </a:r>
          </a:p>
        </p:txBody>
      </p:sp>
      <p:sp>
        <p:nvSpPr>
          <p:cNvPr id="88071" name="Rechteck 1">
            <a:extLst>
              <a:ext uri="{FF2B5EF4-FFF2-40B4-BE49-F238E27FC236}">
                <a16:creationId xmlns:a16="http://schemas.microsoft.com/office/drawing/2014/main" id="{7BB7EB22-ECF5-4246-93F0-1D0914D1CC47}"/>
              </a:ext>
            </a:extLst>
          </p:cNvPr>
          <p:cNvSpPr>
            <a:spLocks noChangeArrowheads="1"/>
          </p:cNvSpPr>
          <p:nvPr/>
        </p:nvSpPr>
        <p:spPr bwMode="auto">
          <a:xfrm>
            <a:off x="1125538" y="1506538"/>
            <a:ext cx="7124066"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800" dirty="0"/>
              <a:t>… entschleunigt den Nierenfunktionsverlust</a:t>
            </a:r>
          </a:p>
        </p:txBody>
      </p:sp>
      <p:sp>
        <p:nvSpPr>
          <p:cNvPr id="2" name="Titel 1">
            <a:extLst>
              <a:ext uri="{FF2B5EF4-FFF2-40B4-BE49-F238E27FC236}">
                <a16:creationId xmlns:a16="http://schemas.microsoft.com/office/drawing/2014/main" id="{2E251CA6-141E-4955-B0D5-EF1167FEF2F0}"/>
              </a:ext>
            </a:extLst>
          </p:cNvPr>
          <p:cNvSpPr>
            <a:spLocks noGrp="1"/>
          </p:cNvSpPr>
          <p:nvPr>
            <p:ph type="title"/>
          </p:nvPr>
        </p:nvSpPr>
        <p:spPr/>
        <p:txBody>
          <a:bodyPr/>
          <a:lstStyle/>
          <a:p>
            <a:r>
              <a:rPr lang="de-DE" altLang="de-DE" sz="2800" b="1" dirty="0">
                <a:solidFill>
                  <a:schemeClr val="tx1"/>
                </a:solidFill>
              </a:rPr>
              <a:t>Körperliche Aktivität !</a:t>
            </a:r>
            <a:endParaRPr lang="de-DE" sz="2800" dirty="0">
              <a:solidFill>
                <a:schemeClr val="tx1"/>
              </a:solidFill>
            </a:endParaRPr>
          </a:p>
        </p:txBody>
      </p:sp>
    </p:spTree>
    <p:extLst>
      <p:ext uri="{BB962C8B-B14F-4D97-AF65-F5344CB8AC3E}">
        <p14:creationId xmlns:p14="http://schemas.microsoft.com/office/powerpoint/2010/main" val="6475536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WALKINGTHEDOG">
            <a:extLst>
              <a:ext uri="{FF2B5EF4-FFF2-40B4-BE49-F238E27FC236}">
                <a16:creationId xmlns:a16="http://schemas.microsoft.com/office/drawing/2014/main" id="{78D11219-CEAA-4FEF-B4C1-ABBD4A48A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17638"/>
            <a:ext cx="5511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CAF1D6B5-C541-4CC4-90B2-43A449E2E52A}"/>
              </a:ext>
            </a:extLst>
          </p:cNvPr>
          <p:cNvSpPr txBox="1">
            <a:spLocks noChangeArrowheads="1"/>
          </p:cNvSpPr>
          <p:nvPr/>
        </p:nvSpPr>
        <p:spPr bwMode="auto">
          <a:xfrm>
            <a:off x="0" y="0"/>
            <a:ext cx="914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de-DE" sz="1000"/>
          </a:p>
          <a:p>
            <a:pPr algn="ctr">
              <a:spcBef>
                <a:spcPct val="50000"/>
              </a:spcBef>
            </a:pPr>
            <a:r>
              <a:rPr lang="en-US" altLang="de-DE" sz="3200" b="1"/>
              <a:t>Sport ist gut!...............…aber bitte richtig!</a:t>
            </a:r>
            <a:endParaRPr lang="en-US" altLang="de-DE" sz="1000" b="1">
              <a:latin typeface="Times New Roman" panose="02020603050405020304" pitchFamily="18" charset="0"/>
            </a:endParaRPr>
          </a:p>
        </p:txBody>
      </p:sp>
    </p:spTree>
    <p:extLst>
      <p:ext uri="{BB962C8B-B14F-4D97-AF65-F5344CB8AC3E}">
        <p14:creationId xmlns:p14="http://schemas.microsoft.com/office/powerpoint/2010/main" val="35714291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a:extLst>
              <a:ext uri="{FF2B5EF4-FFF2-40B4-BE49-F238E27FC236}">
                <a16:creationId xmlns:a16="http://schemas.microsoft.com/office/drawing/2014/main" id="{BDB360C3-50CD-480E-AECD-C841B6013F0F}"/>
              </a:ext>
            </a:extLst>
          </p:cNvPr>
          <p:cNvSpPr>
            <a:spLocks noGrp="1"/>
          </p:cNvSpPr>
          <p:nvPr>
            <p:ph type="title"/>
          </p:nvPr>
        </p:nvSpPr>
        <p:spPr/>
        <p:txBody>
          <a:bodyPr/>
          <a:lstStyle/>
          <a:p>
            <a:r>
              <a:rPr lang="de-DE" altLang="de-DE">
                <a:ea typeface="ＭＳ Ｐゴシック" panose="020B0600070205080204" pitchFamily="34" charset="-128"/>
              </a:rPr>
              <a:t>Es sollten die „richtigen Medikamente“ sein</a:t>
            </a:r>
          </a:p>
        </p:txBody>
      </p:sp>
      <p:pic>
        <p:nvPicPr>
          <p:cNvPr id="142339" name="Inhaltsplatzhalter 4">
            <a:extLst>
              <a:ext uri="{FF2B5EF4-FFF2-40B4-BE49-F238E27FC236}">
                <a16:creationId xmlns:a16="http://schemas.microsoft.com/office/drawing/2014/main" id="{32CD5322-8FC1-4BB1-A2AA-C2CF6D8EB5F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3675" y="1062038"/>
            <a:ext cx="9337675" cy="7002462"/>
          </a:xfrm>
        </p:spPr>
      </p:pic>
      <p:pic>
        <p:nvPicPr>
          <p:cNvPr id="4" name="Grafik 3">
            <a:extLst>
              <a:ext uri="{FF2B5EF4-FFF2-40B4-BE49-F238E27FC236}">
                <a16:creationId xmlns:a16="http://schemas.microsoft.com/office/drawing/2014/main" id="{A05F2F8D-7A4B-A2C4-BC9E-5AE69B0483A8}"/>
              </a:ext>
            </a:extLst>
          </p:cNvPr>
          <p:cNvPicPr>
            <a:picLocks noChangeAspect="1"/>
          </p:cNvPicPr>
          <p:nvPr/>
        </p:nvPicPr>
        <p:blipFill>
          <a:blip r:embed="rId4"/>
          <a:stretch>
            <a:fillRect/>
          </a:stretch>
        </p:blipFill>
        <p:spPr>
          <a:xfrm>
            <a:off x="5918951" y="5043255"/>
            <a:ext cx="2852758" cy="1685937"/>
          </a:xfrm>
          <a:prstGeom prst="rect">
            <a:avLst/>
          </a:prstGeom>
        </p:spPr>
      </p:pic>
      <p:pic>
        <p:nvPicPr>
          <p:cNvPr id="7" name="Grafik 6">
            <a:extLst>
              <a:ext uri="{FF2B5EF4-FFF2-40B4-BE49-F238E27FC236}">
                <a16:creationId xmlns:a16="http://schemas.microsoft.com/office/drawing/2014/main" id="{0B3E1C40-3679-9F0A-5FB2-4412FDD77553}"/>
              </a:ext>
            </a:extLst>
          </p:cNvPr>
          <p:cNvPicPr>
            <a:picLocks noChangeAspect="1"/>
          </p:cNvPicPr>
          <p:nvPr/>
        </p:nvPicPr>
        <p:blipFill>
          <a:blip r:embed="rId5"/>
          <a:stretch>
            <a:fillRect/>
          </a:stretch>
        </p:blipFill>
        <p:spPr>
          <a:xfrm>
            <a:off x="359310" y="4255542"/>
            <a:ext cx="1476386" cy="2219341"/>
          </a:xfrm>
          <a:prstGeom prst="rect">
            <a:avLst/>
          </a:prstGeom>
        </p:spPr>
      </p:pic>
      <p:sp>
        <p:nvSpPr>
          <p:cNvPr id="9" name="Textfeld 8">
            <a:extLst>
              <a:ext uri="{FF2B5EF4-FFF2-40B4-BE49-F238E27FC236}">
                <a16:creationId xmlns:a16="http://schemas.microsoft.com/office/drawing/2014/main" id="{0F3C201B-177D-A88C-F2D6-A50DE1ADDADE}"/>
              </a:ext>
            </a:extLst>
          </p:cNvPr>
          <p:cNvSpPr txBox="1"/>
          <p:nvPr/>
        </p:nvSpPr>
        <p:spPr>
          <a:xfrm>
            <a:off x="1835696" y="2420888"/>
            <a:ext cx="5976664" cy="2482667"/>
          </a:xfrm>
          <a:prstGeom prst="rect">
            <a:avLst/>
          </a:prstGeom>
          <a:solidFill>
            <a:schemeClr val="bg1"/>
          </a:solidFill>
          <a:ln w="101600">
            <a:solidFill>
              <a:schemeClr val="accent2"/>
            </a:solidFill>
          </a:ln>
        </p:spPr>
        <p:txBody>
          <a:bodyPr wrap="square">
            <a:spAutoFit/>
          </a:bodyPr>
          <a:lstStyle/>
          <a:p>
            <a:r>
              <a:rPr lang="de-DE" sz="3600" b="1" dirty="0">
                <a:solidFill>
                  <a:srgbClr val="FF0000"/>
                </a:solidFill>
              </a:rPr>
              <a:t>Man kann gar nicht so viele Tabletten einnehmen </a:t>
            </a:r>
            <a:br>
              <a:rPr lang="de-DE" sz="3600" b="1" dirty="0">
                <a:solidFill>
                  <a:srgbClr val="FF0000"/>
                </a:solidFill>
              </a:rPr>
            </a:br>
            <a:r>
              <a:rPr lang="de-DE" sz="3600" b="1" dirty="0">
                <a:solidFill>
                  <a:srgbClr val="FF0000"/>
                </a:solidFill>
              </a:rPr>
              <a:t>wie Rauchen die Niere (und Gefäße) schädigt </a:t>
            </a:r>
          </a:p>
        </p:txBody>
      </p:sp>
    </p:spTree>
    <p:extLst>
      <p:ext uri="{BB962C8B-B14F-4D97-AF65-F5344CB8AC3E}">
        <p14:creationId xmlns:p14="http://schemas.microsoft.com/office/powerpoint/2010/main" val="2708813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lIns="91440" tIns="45720" rIns="91440" bIns="45720"/>
          <a:lstStyle/>
          <a:p>
            <a:pPr eaLnBrk="1" hangingPunct="1"/>
            <a:endParaRPr lang="de-DE" altLang="de-DE"/>
          </a:p>
        </p:txBody>
      </p:sp>
      <p:sp>
        <p:nvSpPr>
          <p:cNvPr id="65539" name="Rectangle 3"/>
          <p:cNvSpPr>
            <a:spLocks noGrp="1" noChangeArrowheads="1"/>
          </p:cNvSpPr>
          <p:nvPr>
            <p:ph type="body" idx="4294967295"/>
          </p:nvPr>
        </p:nvSpPr>
        <p:spPr/>
        <p:txBody>
          <a:bodyPr lIns="91440" tIns="45720" rIns="91440" bIns="45720"/>
          <a:lstStyle/>
          <a:p>
            <a:pPr marL="476250" indent="-476250" eaLnBrk="1" hangingPunct="1"/>
            <a:endParaRPr lang="de-DE" altLang="de-DE"/>
          </a:p>
        </p:txBody>
      </p:sp>
      <p:pic>
        <p:nvPicPr>
          <p:cNvPr id="65540" name="Picture 2" descr="C:\Users\Volker\Desktop\Scans ab 09-2009\Cartoons\Stein - Nebenwirku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0350"/>
            <a:ext cx="72929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622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lvl="0" algn="ctr">
              <a:defRPr/>
            </a:pPr>
            <a:r>
              <a:rPr lang="en-US" sz="2100" b="1" dirty="0">
                <a:solidFill>
                  <a:srgbClr val="FFFFFF"/>
                </a:solidFill>
                <a:latin typeface="Times New Roman" pitchFamily="18" charset="0"/>
                <a:cs typeface="Times New Roman" pitchFamily="18" charset="0"/>
              </a:rPr>
              <a:t>Time-Centered Approach to Understanding Risk Factors for the Progression of CKD</a:t>
            </a:r>
          </a:p>
        </p:txBody>
      </p:sp>
      <p:sp>
        <p:nvSpPr>
          <p:cNvPr id="5" name="Rectangle 2"/>
          <p:cNvSpPr>
            <a:spLocks noChangeArrowheads="1"/>
          </p:cNvSpPr>
          <p:nvPr/>
        </p:nvSpPr>
        <p:spPr bwMode="auto">
          <a:xfrm>
            <a:off x="3563888" y="6344615"/>
            <a:ext cx="3920317" cy="538289"/>
          </a:xfrm>
          <a:prstGeom prst="rect">
            <a:avLst/>
          </a:prstGeom>
        </p:spPr>
        <p:txBody>
          <a:bodyPr wrap="square">
            <a:spAutoFit/>
          </a:bodyPr>
          <a:lstStyle/>
          <a:p>
            <a:pPr algn="r"/>
            <a:r>
              <a:rPr lang="en-US" sz="1200" i="1" dirty="0">
                <a:solidFill>
                  <a:srgbClr val="00799B"/>
                </a:solidFill>
                <a:latin typeface="Arial" charset="0"/>
                <a:ea typeface="ＭＳ Ｐゴシック" pitchFamily="28" charset="-128"/>
              </a:rPr>
              <a:t>KU et al. </a:t>
            </a:r>
          </a:p>
          <a:p>
            <a:pPr algn="r"/>
            <a:r>
              <a:rPr lang="en-US" sz="1200" i="1" dirty="0">
                <a:solidFill>
                  <a:srgbClr val="00799B"/>
                </a:solidFill>
                <a:latin typeface="Arial" charset="0"/>
                <a:ea typeface="ＭＳ Ｐゴシック" pitchFamily="28" charset="-128"/>
              </a:rPr>
              <a:t>Clin J Am Soc Nephrol. 13(5):693-701, 2018</a:t>
            </a:r>
          </a:p>
        </p:txBody>
      </p:sp>
      <p:pic>
        <p:nvPicPr>
          <p:cNvPr id="11" name="Picture 3">
            <a:extLst>
              <a:ext uri="{FF2B5EF4-FFF2-40B4-BE49-F238E27FC236}">
                <a16:creationId xmlns:a16="http://schemas.microsoft.com/office/drawing/2014/main" id="{EC77E902-72F7-244D-AF19-79273F7B1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t="16472" r="1342" b="16338"/>
          <a:stretch/>
        </p:blipFill>
        <p:spPr bwMode="auto">
          <a:xfrm>
            <a:off x="174010" y="1934570"/>
            <a:ext cx="8035118" cy="2988860"/>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 name="Inhaltsplatzhalter 4">
            <a:extLst>
              <a:ext uri="{FF2B5EF4-FFF2-40B4-BE49-F238E27FC236}">
                <a16:creationId xmlns:a16="http://schemas.microsoft.com/office/drawing/2014/main" id="{D8C45B0B-A84A-B71C-1ACE-BE0ACA51957A}"/>
              </a:ext>
            </a:extLst>
          </p:cNvPr>
          <p:cNvPicPr>
            <a:picLocks noChangeAspect="1"/>
          </p:cNvPicPr>
          <p:nvPr/>
        </p:nvPicPr>
        <p:blipFill>
          <a:blip r:embed="rId3"/>
          <a:stretch>
            <a:fillRect/>
          </a:stretch>
        </p:blipFill>
        <p:spPr>
          <a:xfrm>
            <a:off x="0" y="5151177"/>
            <a:ext cx="8640960" cy="1612238"/>
          </a:xfrm>
          <a:prstGeom prst="rect">
            <a:avLst/>
          </a:prstGeom>
        </p:spPr>
      </p:pic>
      <p:sp>
        <p:nvSpPr>
          <p:cNvPr id="3" name="Titel 2">
            <a:extLst>
              <a:ext uri="{FF2B5EF4-FFF2-40B4-BE49-F238E27FC236}">
                <a16:creationId xmlns:a16="http://schemas.microsoft.com/office/drawing/2014/main" id="{A655851B-3F86-B0FE-4A54-912F5CCF0068}"/>
              </a:ext>
            </a:extLst>
          </p:cNvPr>
          <p:cNvSpPr>
            <a:spLocks noGrp="1"/>
          </p:cNvSpPr>
          <p:nvPr>
            <p:ph type="title"/>
          </p:nvPr>
        </p:nvSpPr>
        <p:spPr/>
        <p:txBody>
          <a:bodyPr/>
          <a:lstStyle/>
          <a:p>
            <a:r>
              <a:rPr lang="de-DE" dirty="0"/>
              <a:t>Blutdruck und Diabetes</a:t>
            </a:r>
          </a:p>
        </p:txBody>
      </p:sp>
    </p:spTree>
    <p:extLst>
      <p:ext uri="{BB962C8B-B14F-4D97-AF65-F5344CB8AC3E}">
        <p14:creationId xmlns:p14="http://schemas.microsoft.com/office/powerpoint/2010/main" val="2469784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590EFC8-DC1C-BC1F-907D-31A3256FCE2A}"/>
              </a:ext>
            </a:extLst>
          </p:cNvPr>
          <p:cNvPicPr>
            <a:picLocks noGrp="1" noChangeAspect="1"/>
          </p:cNvPicPr>
          <p:nvPr>
            <p:ph idx="1"/>
          </p:nvPr>
        </p:nvPicPr>
        <p:blipFill>
          <a:blip r:embed="rId3"/>
          <a:stretch>
            <a:fillRect/>
          </a:stretch>
        </p:blipFill>
        <p:spPr>
          <a:xfrm>
            <a:off x="143831" y="976267"/>
            <a:ext cx="6048672" cy="5261045"/>
          </a:xfrm>
        </p:spPr>
      </p:pic>
      <p:sp>
        <p:nvSpPr>
          <p:cNvPr id="3" name="Titel 2">
            <a:extLst>
              <a:ext uri="{FF2B5EF4-FFF2-40B4-BE49-F238E27FC236}">
                <a16:creationId xmlns:a16="http://schemas.microsoft.com/office/drawing/2014/main" id="{450C376B-8E18-C567-972F-1B5DBEE22062}"/>
              </a:ext>
            </a:extLst>
          </p:cNvPr>
          <p:cNvSpPr>
            <a:spLocks noGrp="1"/>
          </p:cNvSpPr>
          <p:nvPr>
            <p:ph type="title"/>
          </p:nvPr>
        </p:nvSpPr>
        <p:spPr/>
        <p:txBody>
          <a:bodyPr/>
          <a:lstStyle/>
          <a:p>
            <a:r>
              <a:rPr lang="en-US" sz="2800" dirty="0">
                <a:latin typeface="Arial" panose="020B0604020202020204" pitchFamily="34" charset="0"/>
                <a:ea typeface="+mn-ea"/>
                <a:cs typeface="+mn-cs"/>
              </a:rPr>
              <a:t>Management von </a:t>
            </a:r>
            <a:r>
              <a:rPr lang="en-US" sz="2800" dirty="0" err="1">
                <a:latin typeface="Arial" panose="020B0604020202020204" pitchFamily="34" charset="0"/>
                <a:ea typeface="+mn-ea"/>
                <a:cs typeface="+mn-cs"/>
              </a:rPr>
              <a:t>Risikofaktoren</a:t>
            </a:r>
            <a:endParaRPr lang="de-DE" sz="2800" dirty="0">
              <a:latin typeface="Arial" panose="020B0604020202020204" pitchFamily="34" charset="0"/>
              <a:ea typeface="+mn-ea"/>
              <a:cs typeface="+mn-cs"/>
            </a:endParaRPr>
          </a:p>
        </p:txBody>
      </p:sp>
      <p:sp>
        <p:nvSpPr>
          <p:cNvPr id="6" name="Textfeld 5">
            <a:extLst>
              <a:ext uri="{FF2B5EF4-FFF2-40B4-BE49-F238E27FC236}">
                <a16:creationId xmlns:a16="http://schemas.microsoft.com/office/drawing/2014/main" id="{CB13A708-9F43-1A39-D308-2E6CBBF12EAB}"/>
              </a:ext>
            </a:extLst>
          </p:cNvPr>
          <p:cNvSpPr txBox="1"/>
          <p:nvPr/>
        </p:nvSpPr>
        <p:spPr>
          <a:xfrm>
            <a:off x="2123728" y="6237312"/>
            <a:ext cx="5495328" cy="638636"/>
          </a:xfrm>
          <a:prstGeom prst="rect">
            <a:avLst/>
          </a:prstGeom>
          <a:noFill/>
        </p:spPr>
        <p:txBody>
          <a:bodyPr wrap="square">
            <a:spAutoFit/>
          </a:bodyPr>
          <a:lstStyle/>
          <a:p>
            <a:pPr algn="r"/>
            <a:r>
              <a:rPr lang="de-DE" sz="1100" i="0" dirty="0" err="1">
                <a:solidFill>
                  <a:srgbClr val="00799B"/>
                </a:solidFill>
                <a:effectLst/>
                <a:latin typeface="Arial" panose="020B0604020202020204" pitchFamily="34" charset="0"/>
              </a:rPr>
              <a:t>Navaneethan</a:t>
            </a:r>
            <a:r>
              <a:rPr lang="de-DE" sz="1100" i="0" dirty="0">
                <a:solidFill>
                  <a:srgbClr val="00799B"/>
                </a:solidFill>
                <a:effectLst/>
                <a:latin typeface="Arial" panose="020B0604020202020204" pitchFamily="34" charset="0"/>
              </a:rPr>
              <a:t> SD et al. </a:t>
            </a:r>
            <a:r>
              <a:rPr lang="de-DE" sz="1100" b="1" i="0" dirty="0">
                <a:solidFill>
                  <a:srgbClr val="00799B"/>
                </a:solidFill>
                <a:effectLst/>
                <a:latin typeface="Arial" panose="020B0604020202020204" pitchFamily="34" charset="0"/>
              </a:rPr>
              <a:t>Diabetes </a:t>
            </a:r>
            <a:r>
              <a:rPr lang="de-DE" sz="1100" b="1" i="0" dirty="0" err="1">
                <a:solidFill>
                  <a:srgbClr val="00799B"/>
                </a:solidFill>
                <a:effectLst/>
                <a:latin typeface="Arial" panose="020B0604020202020204" pitchFamily="34" charset="0"/>
              </a:rPr>
              <a:t>management</a:t>
            </a:r>
            <a:r>
              <a:rPr lang="de-DE" sz="1100" b="1" i="0" dirty="0">
                <a:solidFill>
                  <a:srgbClr val="00799B"/>
                </a:solidFill>
                <a:effectLst/>
                <a:latin typeface="Arial" panose="020B0604020202020204" pitchFamily="34" charset="0"/>
              </a:rPr>
              <a:t> in </a:t>
            </a:r>
            <a:r>
              <a:rPr lang="de-DE" sz="1100" b="1" i="0" dirty="0" err="1">
                <a:solidFill>
                  <a:srgbClr val="00799B"/>
                </a:solidFill>
                <a:effectLst/>
                <a:latin typeface="Arial" panose="020B0604020202020204" pitchFamily="34" charset="0"/>
              </a:rPr>
              <a:t>chronic</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kidney</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disease</a:t>
            </a:r>
            <a:r>
              <a:rPr lang="de-DE" sz="1100" b="1" i="0" dirty="0">
                <a:solidFill>
                  <a:srgbClr val="00799B"/>
                </a:solidFill>
                <a:effectLst/>
                <a:latin typeface="Arial" panose="020B0604020202020204" pitchFamily="34" charset="0"/>
              </a:rPr>
              <a:t>: Synopsis of </a:t>
            </a:r>
            <a:r>
              <a:rPr lang="de-DE" sz="1100" b="1" i="0" dirty="0" err="1">
                <a:solidFill>
                  <a:srgbClr val="00799B"/>
                </a:solidFill>
                <a:effectLst/>
                <a:latin typeface="Arial" panose="020B0604020202020204" pitchFamily="34" charset="0"/>
              </a:rPr>
              <a:t>the</a:t>
            </a:r>
            <a:r>
              <a:rPr lang="de-DE" sz="1100" b="1" i="0" dirty="0">
                <a:solidFill>
                  <a:srgbClr val="00799B"/>
                </a:solidFill>
                <a:effectLst/>
                <a:latin typeface="Arial" panose="020B0604020202020204" pitchFamily="34" charset="0"/>
              </a:rPr>
              <a:t> KDIGO 2022 </a:t>
            </a:r>
            <a:r>
              <a:rPr lang="de-DE" sz="1100" b="1" i="0" dirty="0" err="1">
                <a:solidFill>
                  <a:srgbClr val="00799B"/>
                </a:solidFill>
                <a:effectLst/>
                <a:latin typeface="Arial" panose="020B0604020202020204" pitchFamily="34" charset="0"/>
              </a:rPr>
              <a:t>clinical</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practice</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guideline</a:t>
            </a:r>
            <a:r>
              <a:rPr lang="de-DE" sz="1100" b="1" i="0" dirty="0">
                <a:solidFill>
                  <a:srgbClr val="00799B"/>
                </a:solidFill>
                <a:effectLst/>
                <a:latin typeface="Arial" panose="020B0604020202020204" pitchFamily="34" charset="0"/>
              </a:rPr>
              <a:t> update.</a:t>
            </a:r>
            <a:br>
              <a:rPr lang="de-DE" sz="1100" b="1" i="0" dirty="0">
                <a:solidFill>
                  <a:srgbClr val="00799B"/>
                </a:solidFill>
                <a:effectLst/>
                <a:latin typeface="Arial" panose="020B0604020202020204" pitchFamily="34" charset="0"/>
              </a:rPr>
            </a:br>
            <a:r>
              <a:rPr lang="de-DE" sz="1100" i="0" dirty="0">
                <a:solidFill>
                  <a:srgbClr val="00799B"/>
                </a:solidFill>
                <a:effectLst/>
                <a:latin typeface="Arial" panose="020B0604020202020204" pitchFamily="34" charset="0"/>
              </a:rPr>
              <a:t>Ann Intern Med 01-2023; </a:t>
            </a:r>
            <a:r>
              <a:rPr lang="de-DE" sz="1100" dirty="0">
                <a:solidFill>
                  <a:srgbClr val="00799B"/>
                </a:solidFill>
                <a:latin typeface="Montserrat" panose="00000500000000000000" pitchFamily="2" charset="0"/>
              </a:rPr>
              <a:t>https://doi.org/10.7326/M22-2904</a:t>
            </a:r>
            <a:endParaRPr lang="de-DE" sz="1100" dirty="0">
              <a:solidFill>
                <a:srgbClr val="00799B"/>
              </a:solidFill>
            </a:endParaRPr>
          </a:p>
        </p:txBody>
      </p:sp>
      <p:sp>
        <p:nvSpPr>
          <p:cNvPr id="7" name="Textfeld 6">
            <a:extLst>
              <a:ext uri="{FF2B5EF4-FFF2-40B4-BE49-F238E27FC236}">
                <a16:creationId xmlns:a16="http://schemas.microsoft.com/office/drawing/2014/main" id="{C34EFCC1-8FF1-438F-BF28-A746EAA42144}"/>
              </a:ext>
            </a:extLst>
          </p:cNvPr>
          <p:cNvSpPr txBox="1"/>
          <p:nvPr/>
        </p:nvSpPr>
        <p:spPr>
          <a:xfrm>
            <a:off x="5148064" y="1556792"/>
            <a:ext cx="4570655" cy="303096"/>
          </a:xfrm>
          <a:prstGeom prst="rect">
            <a:avLst/>
          </a:prstGeom>
          <a:noFill/>
        </p:spPr>
        <p:txBody>
          <a:bodyPr wrap="square">
            <a:spAutoFit/>
          </a:bodyPr>
          <a:lstStyle/>
          <a:p>
            <a:pPr algn="ctr"/>
            <a:r>
              <a:rPr lang="de-DE" sz="1350" b="1" dirty="0"/>
              <a:t>Erstlinien-Therapie Empfehlungsgrad</a:t>
            </a:r>
          </a:p>
        </p:txBody>
      </p:sp>
      <p:graphicFrame>
        <p:nvGraphicFramePr>
          <p:cNvPr id="8" name="Tabelle 275">
            <a:extLst>
              <a:ext uri="{FF2B5EF4-FFF2-40B4-BE49-F238E27FC236}">
                <a16:creationId xmlns:a16="http://schemas.microsoft.com/office/drawing/2014/main" id="{F824578C-63DE-AE6A-D8BD-1D17F1B8F758}"/>
              </a:ext>
            </a:extLst>
          </p:cNvPr>
          <p:cNvGraphicFramePr>
            <a:graphicFrameLocks noGrp="1"/>
          </p:cNvGraphicFramePr>
          <p:nvPr/>
        </p:nvGraphicFramePr>
        <p:xfrm>
          <a:off x="5796136" y="1883977"/>
          <a:ext cx="2915404" cy="1257300"/>
        </p:xfrm>
        <a:graphic>
          <a:graphicData uri="http://schemas.openxmlformats.org/drawingml/2006/table">
            <a:tbl>
              <a:tblPr firstRow="1" bandRow="1">
                <a:tableStyleId>{3B4B98B0-60AC-42C2-AFA5-B58CD77FA1E5}</a:tableStyleId>
              </a:tblPr>
              <a:tblGrid>
                <a:gridCol w="1457702">
                  <a:extLst>
                    <a:ext uri="{9D8B030D-6E8A-4147-A177-3AD203B41FA5}">
                      <a16:colId xmlns:a16="http://schemas.microsoft.com/office/drawing/2014/main" val="1774471033"/>
                    </a:ext>
                  </a:extLst>
                </a:gridCol>
                <a:gridCol w="1457702">
                  <a:extLst>
                    <a:ext uri="{9D8B030D-6E8A-4147-A177-3AD203B41FA5}">
                      <a16:colId xmlns:a16="http://schemas.microsoft.com/office/drawing/2014/main" val="1514532602"/>
                    </a:ext>
                  </a:extLst>
                </a:gridCol>
              </a:tblGrid>
              <a:tr h="251460">
                <a:tc>
                  <a:txBody>
                    <a:bodyPr/>
                    <a:lstStyle/>
                    <a:p>
                      <a:r>
                        <a:rPr lang="de-DE" sz="1200" dirty="0"/>
                        <a:t>Substanz</a:t>
                      </a:r>
                    </a:p>
                  </a:txBody>
                  <a:tcPr marL="68580" marR="68580" marT="34290" marB="34290"/>
                </a:tc>
                <a:tc>
                  <a:txBody>
                    <a:bodyPr/>
                    <a:lstStyle/>
                    <a:p>
                      <a:pPr algn="ctr"/>
                      <a:r>
                        <a:rPr lang="de-DE" sz="1200" dirty="0"/>
                        <a:t>Empfehlungsgrad</a:t>
                      </a:r>
                    </a:p>
                  </a:txBody>
                  <a:tcPr marL="68580" marR="68580" marT="34290" marB="34290"/>
                </a:tc>
                <a:extLst>
                  <a:ext uri="{0D108BD9-81ED-4DB2-BD59-A6C34878D82A}">
                    <a16:rowId xmlns:a16="http://schemas.microsoft.com/office/drawing/2014/main" val="4250330464"/>
                  </a:ext>
                </a:extLst>
              </a:tr>
              <a:tr h="251460">
                <a:tc>
                  <a:txBody>
                    <a:bodyPr/>
                    <a:lstStyle/>
                    <a:p>
                      <a:r>
                        <a:rPr lang="de-DE" sz="1200" b="1" dirty="0"/>
                        <a:t>SGLT-2i</a:t>
                      </a:r>
                    </a:p>
                  </a:txBody>
                  <a:tcPr marL="68580" marR="68580" marT="34290" marB="34290"/>
                </a:tc>
                <a:tc>
                  <a:txBody>
                    <a:bodyPr/>
                    <a:lstStyle/>
                    <a:p>
                      <a:pPr algn="ctr"/>
                      <a:r>
                        <a:rPr lang="de-DE" sz="1200" b="1" dirty="0"/>
                        <a:t>1A</a:t>
                      </a:r>
                    </a:p>
                  </a:txBody>
                  <a:tcPr marL="68580" marR="68580" marT="34290" marB="34290"/>
                </a:tc>
                <a:extLst>
                  <a:ext uri="{0D108BD9-81ED-4DB2-BD59-A6C34878D82A}">
                    <a16:rowId xmlns:a16="http://schemas.microsoft.com/office/drawing/2014/main" val="1086701753"/>
                  </a:ext>
                </a:extLst>
              </a:tr>
              <a:tr h="251460">
                <a:tc>
                  <a:txBody>
                    <a:bodyPr/>
                    <a:lstStyle/>
                    <a:p>
                      <a:r>
                        <a:rPr lang="de-DE" sz="1200" dirty="0" err="1"/>
                        <a:t>Metformin</a:t>
                      </a:r>
                      <a:r>
                        <a:rPr lang="de-DE" sz="1200" dirty="0"/>
                        <a:t> </a:t>
                      </a:r>
                    </a:p>
                  </a:txBody>
                  <a:tcPr marL="68580" marR="68580" marT="34290" marB="34290"/>
                </a:tc>
                <a:tc>
                  <a:txBody>
                    <a:bodyPr/>
                    <a:lstStyle/>
                    <a:p>
                      <a:pPr algn="ctr"/>
                      <a:r>
                        <a:rPr lang="de-DE" sz="1200" dirty="0"/>
                        <a:t>1B</a:t>
                      </a:r>
                    </a:p>
                  </a:txBody>
                  <a:tcPr marL="68580" marR="68580" marT="34290" marB="34290"/>
                </a:tc>
                <a:extLst>
                  <a:ext uri="{0D108BD9-81ED-4DB2-BD59-A6C34878D82A}">
                    <a16:rowId xmlns:a16="http://schemas.microsoft.com/office/drawing/2014/main" val="165129150"/>
                  </a:ext>
                </a:extLst>
              </a:tr>
              <a:tr h="251460">
                <a:tc>
                  <a:txBody>
                    <a:bodyPr/>
                    <a:lstStyle/>
                    <a:p>
                      <a:r>
                        <a:rPr lang="de-DE" sz="1200" dirty="0"/>
                        <a:t>RAS-Inhibitor</a:t>
                      </a:r>
                    </a:p>
                  </a:txBody>
                  <a:tcPr marL="68580" marR="68580" marT="34290" marB="34290"/>
                </a:tc>
                <a:tc>
                  <a:txBody>
                    <a:bodyPr/>
                    <a:lstStyle/>
                    <a:p>
                      <a:pPr algn="ctr"/>
                      <a:r>
                        <a:rPr lang="de-DE" sz="1200" dirty="0"/>
                        <a:t>1 B</a:t>
                      </a:r>
                    </a:p>
                  </a:txBody>
                  <a:tcPr marL="68580" marR="68580" marT="34290" marB="34290"/>
                </a:tc>
                <a:extLst>
                  <a:ext uri="{0D108BD9-81ED-4DB2-BD59-A6C34878D82A}">
                    <a16:rowId xmlns:a16="http://schemas.microsoft.com/office/drawing/2014/main" val="1709154308"/>
                  </a:ext>
                </a:extLst>
              </a:tr>
              <a:tr h="251460">
                <a:tc>
                  <a:txBody>
                    <a:bodyPr/>
                    <a:lstStyle/>
                    <a:p>
                      <a:r>
                        <a:rPr lang="de-DE" sz="1200" dirty="0"/>
                        <a:t>Statine</a:t>
                      </a:r>
                    </a:p>
                  </a:txBody>
                  <a:tcPr marL="68580" marR="68580" marT="34290" marB="34290"/>
                </a:tc>
                <a:tc>
                  <a:txBody>
                    <a:bodyPr/>
                    <a:lstStyle/>
                    <a:p>
                      <a:pPr algn="ctr"/>
                      <a:r>
                        <a:rPr lang="de-DE" sz="1200" dirty="0"/>
                        <a:t>-</a:t>
                      </a:r>
                    </a:p>
                  </a:txBody>
                  <a:tcPr marL="68580" marR="68580" marT="34290" marB="34290"/>
                </a:tc>
                <a:extLst>
                  <a:ext uri="{0D108BD9-81ED-4DB2-BD59-A6C34878D82A}">
                    <a16:rowId xmlns:a16="http://schemas.microsoft.com/office/drawing/2014/main" val="1750313183"/>
                  </a:ext>
                </a:extLst>
              </a:tr>
            </a:tbl>
          </a:graphicData>
        </a:graphic>
      </p:graphicFrame>
    </p:spTree>
    <p:extLst>
      <p:ext uri="{BB962C8B-B14F-4D97-AF65-F5344CB8AC3E}">
        <p14:creationId xmlns:p14="http://schemas.microsoft.com/office/powerpoint/2010/main" val="29014546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F48DAC0-59DC-2565-10F6-2FF146E6AA8E}"/>
              </a:ext>
            </a:extLst>
          </p:cNvPr>
          <p:cNvPicPr>
            <a:picLocks noGrp="1" noChangeAspect="1"/>
          </p:cNvPicPr>
          <p:nvPr>
            <p:ph idx="1"/>
          </p:nvPr>
        </p:nvPicPr>
        <p:blipFill>
          <a:blip r:embed="rId3"/>
          <a:stretch>
            <a:fillRect/>
          </a:stretch>
        </p:blipFill>
        <p:spPr>
          <a:xfrm>
            <a:off x="1167419" y="1439863"/>
            <a:ext cx="6728199" cy="3810000"/>
          </a:xfrm>
        </p:spPr>
      </p:pic>
      <p:sp>
        <p:nvSpPr>
          <p:cNvPr id="3" name="Titel 2">
            <a:extLst>
              <a:ext uri="{FF2B5EF4-FFF2-40B4-BE49-F238E27FC236}">
                <a16:creationId xmlns:a16="http://schemas.microsoft.com/office/drawing/2014/main" id="{054AB994-157B-BD7F-A062-91303EB3632C}"/>
              </a:ext>
            </a:extLst>
          </p:cNvPr>
          <p:cNvSpPr>
            <a:spLocks noGrp="1"/>
          </p:cNvSpPr>
          <p:nvPr>
            <p:ph type="title"/>
          </p:nvPr>
        </p:nvSpPr>
        <p:spPr/>
        <p:txBody>
          <a:bodyPr/>
          <a:lstStyle/>
          <a:p>
            <a:endParaRPr lang="de-DE"/>
          </a:p>
        </p:txBody>
      </p:sp>
      <p:pic>
        <p:nvPicPr>
          <p:cNvPr id="7" name="Grafik 6">
            <a:extLst>
              <a:ext uri="{FF2B5EF4-FFF2-40B4-BE49-F238E27FC236}">
                <a16:creationId xmlns:a16="http://schemas.microsoft.com/office/drawing/2014/main" id="{38EEAF7A-7413-1C6A-DAFC-562173B7E496}"/>
              </a:ext>
            </a:extLst>
          </p:cNvPr>
          <p:cNvPicPr>
            <a:picLocks noChangeAspect="1"/>
          </p:cNvPicPr>
          <p:nvPr/>
        </p:nvPicPr>
        <p:blipFill>
          <a:blip r:embed="rId4"/>
          <a:stretch>
            <a:fillRect/>
          </a:stretch>
        </p:blipFill>
        <p:spPr>
          <a:xfrm>
            <a:off x="511174" y="1124744"/>
            <a:ext cx="7994750" cy="4536504"/>
          </a:xfrm>
          <a:prstGeom prst="rect">
            <a:avLst/>
          </a:prstGeom>
        </p:spPr>
      </p:pic>
    </p:spTree>
    <p:extLst>
      <p:ext uri="{BB962C8B-B14F-4D97-AF65-F5344CB8AC3E}">
        <p14:creationId xmlns:p14="http://schemas.microsoft.com/office/powerpoint/2010/main" val="3821337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B1D6E0-1F32-00F2-9672-7F603113FABD}"/>
              </a:ext>
            </a:extLst>
          </p:cNvPr>
          <p:cNvSpPr>
            <a:spLocks noGrp="1"/>
          </p:cNvSpPr>
          <p:nvPr>
            <p:ph type="title"/>
          </p:nvPr>
        </p:nvSpPr>
        <p:spPr/>
        <p:txBody>
          <a:bodyPr/>
          <a:lstStyle/>
          <a:p>
            <a:r>
              <a:rPr lang="de-DE" dirty="0"/>
              <a:t>Wirkmechanismus SGLT-2-Inhibition</a:t>
            </a:r>
          </a:p>
        </p:txBody>
      </p:sp>
      <p:sp>
        <p:nvSpPr>
          <p:cNvPr id="3" name="Inhaltsplatzhalter 2">
            <a:extLst>
              <a:ext uri="{FF2B5EF4-FFF2-40B4-BE49-F238E27FC236}">
                <a16:creationId xmlns:a16="http://schemas.microsoft.com/office/drawing/2014/main" id="{4C421269-D334-4C64-8775-930FAF290537}"/>
              </a:ext>
            </a:extLst>
          </p:cNvPr>
          <p:cNvSpPr>
            <a:spLocks noGrp="1"/>
          </p:cNvSpPr>
          <p:nvPr>
            <p:ph sz="quarter" idx="4294967295"/>
          </p:nvPr>
        </p:nvSpPr>
        <p:spPr>
          <a:xfrm>
            <a:off x="467545" y="6235127"/>
            <a:ext cx="7178438" cy="593689"/>
          </a:xfrm>
        </p:spPr>
        <p:txBody>
          <a:bodyPr wrap="square">
            <a:spAutoFit/>
          </a:bodyPr>
          <a:lstStyle/>
          <a:p>
            <a:pPr algn="r">
              <a:lnSpc>
                <a:spcPct val="110000"/>
              </a:lnSpc>
              <a:spcBef>
                <a:spcPct val="30000"/>
              </a:spcBef>
            </a:pPr>
            <a:r>
              <a:rPr lang="de-DE" altLang="en-US" sz="1200" i="1" dirty="0">
                <a:solidFill>
                  <a:srgbClr val="00799B"/>
                </a:solidFill>
                <a:latin typeface="Arial" charset="0"/>
                <a:ea typeface="ＭＳ Ｐゴシック" pitchFamily="28" charset="-128"/>
              </a:rPr>
              <a:t>Modifiziert nach: 1. Vallon V, Thomson SC. </a:t>
            </a:r>
            <a:r>
              <a:rPr lang="de-DE" altLang="en-US" sz="1200" i="1" dirty="0" err="1">
                <a:solidFill>
                  <a:srgbClr val="00799B"/>
                </a:solidFill>
                <a:latin typeface="Arial" charset="0"/>
                <a:ea typeface="ＭＳ Ｐゴシック" pitchFamily="28" charset="-128"/>
              </a:rPr>
              <a:t>Diabetologia</a:t>
            </a:r>
            <a:r>
              <a:rPr lang="de-DE" altLang="en-US" sz="1200" i="1" dirty="0">
                <a:solidFill>
                  <a:srgbClr val="00799B"/>
                </a:solidFill>
                <a:latin typeface="Arial" charset="0"/>
                <a:ea typeface="ＭＳ Ｐゴシック" pitchFamily="28" charset="-128"/>
              </a:rPr>
              <a:t> 2017; 60:215-25; 2. Meng W, et al. J Med </a:t>
            </a:r>
            <a:r>
              <a:rPr lang="de-DE" altLang="en-US" sz="1200" i="1" dirty="0" err="1">
                <a:solidFill>
                  <a:srgbClr val="00799B"/>
                </a:solidFill>
                <a:latin typeface="Arial" charset="0"/>
                <a:ea typeface="ＭＳ Ｐゴシック" pitchFamily="28" charset="-128"/>
              </a:rPr>
              <a:t>Chem</a:t>
            </a:r>
            <a:r>
              <a:rPr lang="de-DE" altLang="en-US" sz="1200" i="1" dirty="0">
                <a:solidFill>
                  <a:srgbClr val="00799B"/>
                </a:solidFill>
                <a:latin typeface="Arial" charset="0"/>
                <a:ea typeface="ＭＳ Ｐゴシック" pitchFamily="28" charset="-128"/>
              </a:rPr>
              <a:t> 2008; 51:1145-9; 3. </a:t>
            </a:r>
            <a:r>
              <a:rPr lang="de-DE" altLang="en-US" sz="1200" i="1" dirty="0" err="1">
                <a:solidFill>
                  <a:srgbClr val="00799B"/>
                </a:solidFill>
                <a:latin typeface="Arial" charset="0"/>
                <a:ea typeface="ＭＳ Ｐゴシック" pitchFamily="28" charset="-128"/>
              </a:rPr>
              <a:t>Cherney</a:t>
            </a:r>
            <a:r>
              <a:rPr lang="de-DE" altLang="en-US" sz="1200" i="1" dirty="0">
                <a:solidFill>
                  <a:srgbClr val="00799B"/>
                </a:solidFill>
                <a:latin typeface="Arial" charset="0"/>
                <a:ea typeface="ＭＳ Ｐゴシック" pitchFamily="28" charset="-128"/>
              </a:rPr>
              <a:t> DZ, et al. </a:t>
            </a:r>
            <a:r>
              <a:rPr lang="de-DE" altLang="en-US" sz="1200" i="1" dirty="0" err="1">
                <a:solidFill>
                  <a:srgbClr val="00799B"/>
                </a:solidFill>
                <a:latin typeface="Arial" charset="0"/>
                <a:ea typeface="ＭＳ Ｐゴシック" pitchFamily="28" charset="-128"/>
              </a:rPr>
              <a:t>Nephrol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Dial</a:t>
            </a:r>
            <a:r>
              <a:rPr lang="de-DE" altLang="en-US" sz="1200" i="1" dirty="0">
                <a:solidFill>
                  <a:srgbClr val="00799B"/>
                </a:solidFill>
                <a:latin typeface="Arial" charset="0"/>
                <a:ea typeface="ＭＳ Ｐゴシック" pitchFamily="28" charset="-128"/>
              </a:rPr>
              <a:t> Transplant 2020; 35:i3-i12; 4. </a:t>
            </a:r>
            <a:r>
              <a:rPr lang="de-DE" altLang="en-US" sz="1200" i="1" dirty="0" err="1">
                <a:solidFill>
                  <a:srgbClr val="00799B"/>
                </a:solidFill>
                <a:latin typeface="Arial" charset="0"/>
                <a:ea typeface="ＭＳ Ｐゴシック" pitchFamily="28" charset="-128"/>
              </a:rPr>
              <a:t>Vergara</a:t>
            </a:r>
            <a:r>
              <a:rPr lang="de-DE" altLang="en-US" sz="1200" i="1" dirty="0">
                <a:solidFill>
                  <a:srgbClr val="00799B"/>
                </a:solidFill>
                <a:latin typeface="Arial" charset="0"/>
                <a:ea typeface="ＭＳ Ｐゴシック" pitchFamily="28" charset="-128"/>
              </a:rPr>
              <a:t> A, et al. </a:t>
            </a:r>
            <a:r>
              <a:rPr lang="de-DE" altLang="en-US" sz="1200" i="1" dirty="0" err="1">
                <a:solidFill>
                  <a:srgbClr val="00799B"/>
                </a:solidFill>
                <a:latin typeface="Arial" charset="0"/>
                <a:ea typeface="ＭＳ Ｐゴシック" pitchFamily="28" charset="-128"/>
              </a:rPr>
              <a:t>Clinical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kidney</a:t>
            </a:r>
            <a:r>
              <a:rPr lang="de-DE" altLang="en-US" sz="1200" i="1" dirty="0">
                <a:solidFill>
                  <a:srgbClr val="00799B"/>
                </a:solidFill>
                <a:latin typeface="Arial" charset="0"/>
                <a:ea typeface="ＭＳ Ｐゴシック" pitchFamily="28" charset="-128"/>
              </a:rPr>
              <a:t> journal 2019; 12:322-5; 5. </a:t>
            </a:r>
            <a:r>
              <a:rPr lang="de-DE" sz="1200" i="1" dirty="0">
                <a:solidFill>
                  <a:srgbClr val="00799B"/>
                </a:solidFill>
                <a:latin typeface="Arial" charset="0"/>
                <a:ea typeface="ＭＳ Ｐゴシック" pitchFamily="28" charset="-128"/>
              </a:rPr>
              <a:t>Gerich JE, </a:t>
            </a:r>
            <a:r>
              <a:rPr lang="de-DE" sz="1200" i="1" dirty="0" err="1">
                <a:solidFill>
                  <a:srgbClr val="00799B"/>
                </a:solidFill>
                <a:latin typeface="Arial" charset="0"/>
                <a:ea typeface="ＭＳ Ｐゴシック" pitchFamily="28" charset="-128"/>
              </a:rPr>
              <a:t>Diabet</a:t>
            </a:r>
            <a:r>
              <a:rPr lang="de-DE" sz="1200" i="1" dirty="0">
                <a:solidFill>
                  <a:srgbClr val="00799B"/>
                </a:solidFill>
                <a:latin typeface="Arial" charset="0"/>
                <a:ea typeface="ＭＳ Ｐゴシック" pitchFamily="28" charset="-128"/>
              </a:rPr>
              <a:t> Med 2010; 27:136-42</a:t>
            </a:r>
            <a:r>
              <a:rPr lang="de-DE" altLang="en-US" sz="1200" i="1" dirty="0">
                <a:solidFill>
                  <a:srgbClr val="00799B"/>
                </a:solidFill>
                <a:latin typeface="Arial" charset="0"/>
                <a:ea typeface="ＭＳ Ｐゴシック" pitchFamily="28" charset="-128"/>
              </a:rPr>
              <a:t>.</a:t>
            </a:r>
          </a:p>
        </p:txBody>
      </p:sp>
      <p:sp>
        <p:nvSpPr>
          <p:cNvPr id="9" name="Inhaltsplatzhalter 8">
            <a:extLst>
              <a:ext uri="{FF2B5EF4-FFF2-40B4-BE49-F238E27FC236}">
                <a16:creationId xmlns:a16="http://schemas.microsoft.com/office/drawing/2014/main" id="{2DE1EEC5-E8C6-48E7-AFEA-8F0240F37D2E}"/>
              </a:ext>
            </a:extLst>
          </p:cNvPr>
          <p:cNvSpPr>
            <a:spLocks noGrp="1"/>
          </p:cNvSpPr>
          <p:nvPr>
            <p:ph sz="quarter" idx="4294967295"/>
          </p:nvPr>
        </p:nvSpPr>
        <p:spPr>
          <a:xfrm>
            <a:off x="811472" y="5489443"/>
            <a:ext cx="7339013" cy="323850"/>
          </a:xfrm>
        </p:spPr>
        <p:txBody>
          <a:bodyPr/>
          <a:lstStyle/>
          <a:p>
            <a:r>
              <a:rPr lang="de-DE" dirty="0"/>
              <a:t>SGLT-2(i), Natrium-Glukose-Cotransporter-2 (Inhibitor). </a:t>
            </a:r>
          </a:p>
        </p:txBody>
      </p:sp>
      <p:sp>
        <p:nvSpPr>
          <p:cNvPr id="21" name="Rechteck 20">
            <a:extLst>
              <a:ext uri="{FF2B5EF4-FFF2-40B4-BE49-F238E27FC236}">
                <a16:creationId xmlns:a16="http://schemas.microsoft.com/office/drawing/2014/main" id="{6CFEEDE7-C392-4C74-8FFB-5E1ECDDC7E85}"/>
              </a:ext>
            </a:extLst>
          </p:cNvPr>
          <p:cNvSpPr/>
          <p:nvPr/>
        </p:nvSpPr>
        <p:spPr>
          <a:xfrm>
            <a:off x="323528" y="1377383"/>
            <a:ext cx="8459619" cy="10798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2000" b="1" dirty="0">
                <a:solidFill>
                  <a:schemeClr val="accent3"/>
                </a:solidFill>
                <a:latin typeface="Arial" panose="020B0604020202020204" pitchFamily="34" charset="0"/>
              </a:rPr>
              <a:t>SGLT-2 Inhibitoren entlasten durch die Hemmung des Glukose-Transports auf verschiedenen Ebenen die Nieren</a:t>
            </a:r>
          </a:p>
        </p:txBody>
      </p:sp>
      <p:grpSp>
        <p:nvGrpSpPr>
          <p:cNvPr id="52" name="Gruppieren 51">
            <a:extLst>
              <a:ext uri="{FF2B5EF4-FFF2-40B4-BE49-F238E27FC236}">
                <a16:creationId xmlns:a16="http://schemas.microsoft.com/office/drawing/2014/main" id="{1FA04DB0-EB63-49E8-85C3-FE384BED0866}"/>
              </a:ext>
            </a:extLst>
          </p:cNvPr>
          <p:cNvGrpSpPr/>
          <p:nvPr/>
        </p:nvGrpSpPr>
        <p:grpSpPr>
          <a:xfrm>
            <a:off x="514472" y="1950007"/>
            <a:ext cx="297000" cy="345449"/>
            <a:chOff x="10131691" y="3437641"/>
            <a:chExt cx="396000" cy="460598"/>
          </a:xfrm>
        </p:grpSpPr>
        <p:sp>
          <p:nvSpPr>
            <p:cNvPr id="53" name="Ellipse 52">
              <a:extLst>
                <a:ext uri="{FF2B5EF4-FFF2-40B4-BE49-F238E27FC236}">
                  <a16:creationId xmlns:a16="http://schemas.microsoft.com/office/drawing/2014/main" id="{D43211D3-3DE8-436E-BA62-7B8CFEA23AFD}"/>
                </a:ext>
              </a:extLst>
            </p:cNvPr>
            <p:cNvSpPr/>
            <p:nvPr/>
          </p:nvSpPr>
          <p:spPr>
            <a:xfrm>
              <a:off x="10131691" y="3469940"/>
              <a:ext cx="396000" cy="396000"/>
            </a:xfrm>
            <a:prstGeom prst="ellips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rgbClr val="FFFFFF"/>
                </a:solidFill>
                <a:latin typeface="Arial" panose="020B0604020202020204" pitchFamily="34" charset="0"/>
              </a:endParaRPr>
            </a:p>
          </p:txBody>
        </p:sp>
        <p:sp>
          <p:nvSpPr>
            <p:cNvPr id="54" name="Freeform 261">
              <a:extLst>
                <a:ext uri="{FF2B5EF4-FFF2-40B4-BE49-F238E27FC236}">
                  <a16:creationId xmlns:a16="http://schemas.microsoft.com/office/drawing/2014/main" id="{E6278F66-B02B-4732-A7A9-64239B036447}"/>
                </a:ext>
              </a:extLst>
            </p:cNvPr>
            <p:cNvSpPr>
              <a:spLocks/>
            </p:cNvSpPr>
            <p:nvPr/>
          </p:nvSpPr>
          <p:spPr bwMode="auto">
            <a:xfrm>
              <a:off x="10230187" y="3437641"/>
              <a:ext cx="199008" cy="460598"/>
            </a:xfrm>
            <a:custGeom>
              <a:avLst/>
              <a:gdLst>
                <a:gd name="connsiteX0" fmla="*/ 181422 w 252413"/>
                <a:gd name="connsiteY0" fmla="*/ 169863 h 584201"/>
                <a:gd name="connsiteX1" fmla="*/ 192344 w 252413"/>
                <a:gd name="connsiteY1" fmla="*/ 180799 h 584201"/>
                <a:gd name="connsiteX2" fmla="*/ 192344 w 252413"/>
                <a:gd name="connsiteY2" fmla="*/ 429888 h 584201"/>
                <a:gd name="connsiteX3" fmla="*/ 192950 w 252413"/>
                <a:gd name="connsiteY3" fmla="*/ 460872 h 584201"/>
                <a:gd name="connsiteX4" fmla="*/ 195377 w 252413"/>
                <a:gd name="connsiteY4" fmla="*/ 494286 h 584201"/>
                <a:gd name="connsiteX5" fmla="*/ 198411 w 252413"/>
                <a:gd name="connsiteY5" fmla="*/ 499754 h 584201"/>
                <a:gd name="connsiteX6" fmla="*/ 199018 w 252413"/>
                <a:gd name="connsiteY6" fmla="*/ 499754 h 584201"/>
                <a:gd name="connsiteX7" fmla="*/ 224502 w 252413"/>
                <a:gd name="connsiteY7" fmla="*/ 508259 h 584201"/>
                <a:gd name="connsiteX8" fmla="*/ 243312 w 252413"/>
                <a:gd name="connsiteY8" fmla="*/ 511905 h 584201"/>
                <a:gd name="connsiteX9" fmla="*/ 252413 w 252413"/>
                <a:gd name="connsiteY9" fmla="*/ 522233 h 584201"/>
                <a:gd name="connsiteX10" fmla="*/ 252413 w 252413"/>
                <a:gd name="connsiteY10" fmla="*/ 573873 h 584201"/>
                <a:gd name="connsiteX11" fmla="*/ 241491 w 252413"/>
                <a:gd name="connsiteY11" fmla="*/ 584201 h 584201"/>
                <a:gd name="connsiteX12" fmla="*/ 10922 w 252413"/>
                <a:gd name="connsiteY12" fmla="*/ 584201 h 584201"/>
                <a:gd name="connsiteX13" fmla="*/ 0 w 252413"/>
                <a:gd name="connsiteY13" fmla="*/ 573873 h 584201"/>
                <a:gd name="connsiteX14" fmla="*/ 0 w 252413"/>
                <a:gd name="connsiteY14" fmla="*/ 521625 h 584201"/>
                <a:gd name="connsiteX15" fmla="*/ 9708 w 252413"/>
                <a:gd name="connsiteY15" fmla="*/ 510690 h 584201"/>
                <a:gd name="connsiteX16" fmla="*/ 29731 w 252413"/>
                <a:gd name="connsiteY16" fmla="*/ 508259 h 584201"/>
                <a:gd name="connsiteX17" fmla="*/ 53395 w 252413"/>
                <a:gd name="connsiteY17" fmla="*/ 502792 h 584201"/>
                <a:gd name="connsiteX18" fmla="*/ 56429 w 252413"/>
                <a:gd name="connsiteY18" fmla="*/ 497324 h 584201"/>
                <a:gd name="connsiteX19" fmla="*/ 60070 w 252413"/>
                <a:gd name="connsiteY19" fmla="*/ 479705 h 584201"/>
                <a:gd name="connsiteX20" fmla="*/ 61890 w 252413"/>
                <a:gd name="connsiteY20" fmla="*/ 426850 h 584201"/>
                <a:gd name="connsiteX21" fmla="*/ 61890 w 252413"/>
                <a:gd name="connsiteY21" fmla="*/ 324177 h 584201"/>
                <a:gd name="connsiteX22" fmla="*/ 60070 w 252413"/>
                <a:gd name="connsiteY22" fmla="*/ 268284 h 584201"/>
                <a:gd name="connsiteX23" fmla="*/ 56429 w 252413"/>
                <a:gd name="connsiteY23" fmla="*/ 254918 h 584201"/>
                <a:gd name="connsiteX24" fmla="*/ 55822 w 252413"/>
                <a:gd name="connsiteY24" fmla="*/ 253703 h 584201"/>
                <a:gd name="connsiteX25" fmla="*/ 51575 w 252413"/>
                <a:gd name="connsiteY25" fmla="*/ 249450 h 584201"/>
                <a:gd name="connsiteX26" fmla="*/ 36406 w 252413"/>
                <a:gd name="connsiteY26" fmla="*/ 246412 h 584201"/>
                <a:gd name="connsiteX27" fmla="*/ 15776 w 252413"/>
                <a:gd name="connsiteY27" fmla="*/ 245197 h 584201"/>
                <a:gd name="connsiteX28" fmla="*/ 5461 w 252413"/>
                <a:gd name="connsiteY28" fmla="*/ 233654 h 584201"/>
                <a:gd name="connsiteX29" fmla="*/ 9101 w 252413"/>
                <a:gd name="connsiteY29" fmla="*/ 182014 h 584201"/>
                <a:gd name="connsiteX30" fmla="*/ 20023 w 252413"/>
                <a:gd name="connsiteY30" fmla="*/ 171686 h 584201"/>
                <a:gd name="connsiteX31" fmla="*/ 181422 w 252413"/>
                <a:gd name="connsiteY31" fmla="*/ 169863 h 584201"/>
                <a:gd name="connsiteX32" fmla="*/ 108745 w 252413"/>
                <a:gd name="connsiteY32" fmla="*/ 0 h 584201"/>
                <a:gd name="connsiteX33" fmla="*/ 159551 w 252413"/>
                <a:gd name="connsiteY33" fmla="*/ 20617 h 584201"/>
                <a:gd name="connsiteX34" fmla="*/ 180976 w 252413"/>
                <a:gd name="connsiteY34" fmla="*/ 70947 h 584201"/>
                <a:gd name="connsiteX35" fmla="*/ 159551 w 252413"/>
                <a:gd name="connsiteY35" fmla="*/ 121277 h 584201"/>
                <a:gd name="connsiteX36" fmla="*/ 108745 w 252413"/>
                <a:gd name="connsiteY36" fmla="*/ 141288 h 584201"/>
                <a:gd name="connsiteX37" fmla="*/ 57326 w 252413"/>
                <a:gd name="connsiteY37" fmla="*/ 121277 h 584201"/>
                <a:gd name="connsiteX38" fmla="*/ 36513 w 252413"/>
                <a:gd name="connsiteY38" fmla="*/ 70947 h 584201"/>
                <a:gd name="connsiteX39" fmla="*/ 57326 w 252413"/>
                <a:gd name="connsiteY39" fmla="*/ 20617 h 584201"/>
                <a:gd name="connsiteX40" fmla="*/ 108745 w 252413"/>
                <a:gd name="connsiteY40" fmla="*/ 0 h 5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413" h="584201">
                  <a:moveTo>
                    <a:pt x="181422" y="169863"/>
                  </a:moveTo>
                  <a:cubicBezTo>
                    <a:pt x="187490" y="169863"/>
                    <a:pt x="192344" y="174723"/>
                    <a:pt x="192344" y="180799"/>
                  </a:cubicBezTo>
                  <a:cubicBezTo>
                    <a:pt x="192344" y="180799"/>
                    <a:pt x="192344" y="180799"/>
                    <a:pt x="192344" y="429888"/>
                  </a:cubicBezTo>
                  <a:cubicBezTo>
                    <a:pt x="192344" y="429888"/>
                    <a:pt x="192344" y="429888"/>
                    <a:pt x="192950" y="460872"/>
                  </a:cubicBezTo>
                  <a:cubicBezTo>
                    <a:pt x="192950" y="482743"/>
                    <a:pt x="194771" y="491856"/>
                    <a:pt x="195377" y="494286"/>
                  </a:cubicBezTo>
                  <a:cubicBezTo>
                    <a:pt x="195984" y="497324"/>
                    <a:pt x="197198" y="498539"/>
                    <a:pt x="198411" y="499754"/>
                  </a:cubicBezTo>
                  <a:cubicBezTo>
                    <a:pt x="198411" y="499754"/>
                    <a:pt x="198411" y="499754"/>
                    <a:pt x="199018" y="499754"/>
                  </a:cubicBezTo>
                  <a:cubicBezTo>
                    <a:pt x="199018" y="500361"/>
                    <a:pt x="204479" y="504614"/>
                    <a:pt x="224502" y="508259"/>
                  </a:cubicBezTo>
                  <a:lnTo>
                    <a:pt x="243312" y="511905"/>
                  </a:lnTo>
                  <a:cubicBezTo>
                    <a:pt x="248166" y="512512"/>
                    <a:pt x="252413" y="517372"/>
                    <a:pt x="252413" y="522233"/>
                  </a:cubicBezTo>
                  <a:cubicBezTo>
                    <a:pt x="252413" y="522233"/>
                    <a:pt x="252413" y="522233"/>
                    <a:pt x="252413" y="573873"/>
                  </a:cubicBezTo>
                  <a:cubicBezTo>
                    <a:pt x="252413" y="579341"/>
                    <a:pt x="247559" y="584201"/>
                    <a:pt x="241491" y="584201"/>
                  </a:cubicBezTo>
                  <a:cubicBezTo>
                    <a:pt x="241491" y="584201"/>
                    <a:pt x="241491" y="584201"/>
                    <a:pt x="10922" y="584201"/>
                  </a:cubicBezTo>
                  <a:cubicBezTo>
                    <a:pt x="4854" y="584201"/>
                    <a:pt x="0" y="579341"/>
                    <a:pt x="0" y="573873"/>
                  </a:cubicBezTo>
                  <a:cubicBezTo>
                    <a:pt x="0" y="573873"/>
                    <a:pt x="0" y="573873"/>
                    <a:pt x="0" y="521625"/>
                  </a:cubicBezTo>
                  <a:cubicBezTo>
                    <a:pt x="0" y="516157"/>
                    <a:pt x="4247" y="511297"/>
                    <a:pt x="9708" y="510690"/>
                  </a:cubicBezTo>
                  <a:cubicBezTo>
                    <a:pt x="9708" y="510690"/>
                    <a:pt x="9708" y="510690"/>
                    <a:pt x="29731" y="508259"/>
                  </a:cubicBezTo>
                  <a:cubicBezTo>
                    <a:pt x="47934" y="505829"/>
                    <a:pt x="53395" y="502792"/>
                    <a:pt x="53395" y="502792"/>
                  </a:cubicBezTo>
                  <a:cubicBezTo>
                    <a:pt x="53395" y="502792"/>
                    <a:pt x="54609" y="501577"/>
                    <a:pt x="56429" y="497324"/>
                  </a:cubicBezTo>
                  <a:cubicBezTo>
                    <a:pt x="57036" y="496716"/>
                    <a:pt x="58856" y="492464"/>
                    <a:pt x="60070" y="479705"/>
                  </a:cubicBezTo>
                  <a:cubicBezTo>
                    <a:pt x="61283" y="467555"/>
                    <a:pt x="61890" y="449936"/>
                    <a:pt x="61890" y="426850"/>
                  </a:cubicBezTo>
                  <a:cubicBezTo>
                    <a:pt x="61890" y="426850"/>
                    <a:pt x="61890" y="426850"/>
                    <a:pt x="61890" y="324177"/>
                  </a:cubicBezTo>
                  <a:cubicBezTo>
                    <a:pt x="61890" y="290762"/>
                    <a:pt x="60676" y="274966"/>
                    <a:pt x="60070" y="268284"/>
                  </a:cubicBezTo>
                  <a:cubicBezTo>
                    <a:pt x="58856" y="259778"/>
                    <a:pt x="57036" y="256133"/>
                    <a:pt x="56429" y="254918"/>
                  </a:cubicBezTo>
                  <a:cubicBezTo>
                    <a:pt x="56429" y="254918"/>
                    <a:pt x="56429" y="254918"/>
                    <a:pt x="55822" y="253703"/>
                  </a:cubicBezTo>
                  <a:cubicBezTo>
                    <a:pt x="53395" y="250665"/>
                    <a:pt x="52182" y="249450"/>
                    <a:pt x="51575" y="249450"/>
                  </a:cubicBezTo>
                  <a:cubicBezTo>
                    <a:pt x="51575" y="249450"/>
                    <a:pt x="47934" y="247627"/>
                    <a:pt x="36406" y="246412"/>
                  </a:cubicBezTo>
                  <a:cubicBezTo>
                    <a:pt x="36406" y="246412"/>
                    <a:pt x="36406" y="246412"/>
                    <a:pt x="15776" y="245197"/>
                  </a:cubicBezTo>
                  <a:cubicBezTo>
                    <a:pt x="9708" y="244590"/>
                    <a:pt x="5461" y="239730"/>
                    <a:pt x="5461" y="233654"/>
                  </a:cubicBezTo>
                  <a:cubicBezTo>
                    <a:pt x="5461" y="233654"/>
                    <a:pt x="5461" y="233654"/>
                    <a:pt x="9101" y="182014"/>
                  </a:cubicBezTo>
                  <a:cubicBezTo>
                    <a:pt x="9708" y="176546"/>
                    <a:pt x="14562" y="171686"/>
                    <a:pt x="20023" y="171686"/>
                  </a:cubicBezTo>
                  <a:cubicBezTo>
                    <a:pt x="20023" y="171686"/>
                    <a:pt x="20023" y="171686"/>
                    <a:pt x="181422" y="169863"/>
                  </a:cubicBezTo>
                  <a:close/>
                  <a:moveTo>
                    <a:pt x="108745" y="0"/>
                  </a:moveTo>
                  <a:cubicBezTo>
                    <a:pt x="128333" y="0"/>
                    <a:pt x="145472" y="7277"/>
                    <a:pt x="159551" y="20617"/>
                  </a:cubicBezTo>
                  <a:cubicBezTo>
                    <a:pt x="173630" y="33958"/>
                    <a:pt x="180976" y="51543"/>
                    <a:pt x="180976" y="70947"/>
                  </a:cubicBezTo>
                  <a:cubicBezTo>
                    <a:pt x="180976" y="90352"/>
                    <a:pt x="173630" y="107937"/>
                    <a:pt x="159551" y="121277"/>
                  </a:cubicBezTo>
                  <a:cubicBezTo>
                    <a:pt x="146085" y="134618"/>
                    <a:pt x="128333" y="141288"/>
                    <a:pt x="108745" y="141288"/>
                  </a:cubicBezTo>
                  <a:cubicBezTo>
                    <a:pt x="88544" y="141288"/>
                    <a:pt x="70792" y="134618"/>
                    <a:pt x="57326" y="121277"/>
                  </a:cubicBezTo>
                  <a:cubicBezTo>
                    <a:pt x="43859" y="107937"/>
                    <a:pt x="36513" y="90352"/>
                    <a:pt x="36513" y="70947"/>
                  </a:cubicBezTo>
                  <a:cubicBezTo>
                    <a:pt x="36513" y="51543"/>
                    <a:pt x="43859" y="33958"/>
                    <a:pt x="57326" y="20617"/>
                  </a:cubicBezTo>
                  <a:cubicBezTo>
                    <a:pt x="71405" y="7277"/>
                    <a:pt x="89156" y="0"/>
                    <a:pt x="108745" y="0"/>
                  </a:cubicBezTo>
                  <a:close/>
                </a:path>
              </a:pathLst>
            </a:custGeom>
            <a:noFill/>
            <a:ln w="19050">
              <a:solidFill>
                <a:schemeClr val="accent2"/>
              </a:solidFill>
              <a:round/>
              <a:headEnd/>
              <a:tailEnd/>
            </a:ln>
          </p:spPr>
          <p:txBody>
            <a:bodyPr vert="horz" wrap="square" lIns="68580" tIns="34290" rIns="68580" bIns="34290" numCol="1" anchor="t" anchorCtr="0" compatLnSpc="1">
              <a:prstTxWarp prst="textNoShape">
                <a:avLst/>
              </a:prstTxWarp>
              <a:noAutofit/>
            </a:bodyPr>
            <a:lstStyle/>
            <a:p>
              <a:pPr defTabSz="685800" fontAlgn="auto">
                <a:lnSpc>
                  <a:spcPct val="100000"/>
                </a:lnSpc>
                <a:spcBef>
                  <a:spcPts val="0"/>
                </a:spcBef>
                <a:spcAft>
                  <a:spcPts val="0"/>
                </a:spcAft>
                <a:defRPr/>
              </a:pPr>
              <a:endParaRPr lang="de-DE" sz="1350" dirty="0">
                <a:solidFill>
                  <a:srgbClr val="000000"/>
                </a:solidFill>
                <a:latin typeface="Arial"/>
              </a:endParaRPr>
            </a:p>
          </p:txBody>
        </p:sp>
      </p:grpSp>
      <p:pic>
        <p:nvPicPr>
          <p:cNvPr id="8" name="Picture 4" descr="P:\Client Projects\Dapagliflozin\BMDAUS11X270_Backgrounder Decks\2_Content\BMDAUS11X270_C_Pathophysiology\5_Art\3_Images\BMDA_CrossSectionNephron.png">
            <a:extLst>
              <a:ext uri="{FF2B5EF4-FFF2-40B4-BE49-F238E27FC236}">
                <a16:creationId xmlns:a16="http://schemas.microsoft.com/office/drawing/2014/main" id="{AEC07931-349B-47A9-9A02-5CB627D29F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3862" y="2896486"/>
            <a:ext cx="3616616" cy="1565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Client Projects\Dapagliflozin\BMDAUS11X270_Backgrounder Decks\2_Content\BMDAUS11X270_C_Pathophysiology\5_Art\3_Images\organs\kidneys.png">
            <a:extLst>
              <a:ext uri="{FF2B5EF4-FFF2-40B4-BE49-F238E27FC236}">
                <a16:creationId xmlns:a16="http://schemas.microsoft.com/office/drawing/2014/main" id="{C2F6CE3D-37B3-414F-9496-CC7800CFC7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6830" y="2697900"/>
            <a:ext cx="1602149" cy="1917383"/>
          </a:xfrm>
          <a:prstGeom prst="rect">
            <a:avLst/>
          </a:prstGeom>
          <a:noFill/>
          <a:extLst>
            <a:ext uri="{909E8E84-426E-40DD-AFC4-6F175D3DCCD1}">
              <a14:hiddenFill xmlns:a14="http://schemas.microsoft.com/office/drawing/2010/main">
                <a:solidFill>
                  <a:srgbClr val="FFFFFF"/>
                </a:solidFill>
              </a14:hiddenFill>
            </a:ext>
          </a:extLst>
        </p:spPr>
      </p:pic>
      <p:pic>
        <p:nvPicPr>
          <p:cNvPr id="71" name="Inhaltsplatzhalter 29" descr="Pfeil: Nach links drehen">
            <a:extLst>
              <a:ext uri="{FF2B5EF4-FFF2-40B4-BE49-F238E27FC236}">
                <a16:creationId xmlns:a16="http://schemas.microsoft.com/office/drawing/2014/main" id="{4FDA1B7E-7E4A-4D55-820D-81C69E3F19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rot="16200000" flipV="1">
            <a:off x="4405082" y="3652832"/>
            <a:ext cx="430420" cy="42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4">
            <a:extLst>
              <a:ext uri="{FF2B5EF4-FFF2-40B4-BE49-F238E27FC236}">
                <a16:creationId xmlns:a16="http://schemas.microsoft.com/office/drawing/2014/main" id="{FEC4D3E7-56A4-45C0-AF9A-082BF9F442D1}"/>
              </a:ext>
            </a:extLst>
          </p:cNvPr>
          <p:cNvSpPr/>
          <p:nvPr/>
        </p:nvSpPr>
        <p:spPr>
          <a:xfrm rot="10022817" flipV="1">
            <a:off x="2961878" y="3099171"/>
            <a:ext cx="962972" cy="871311"/>
          </a:xfrm>
          <a:custGeom>
            <a:avLst/>
            <a:gdLst>
              <a:gd name="connsiteX0" fmla="*/ 19050 w 2184400"/>
              <a:gd name="connsiteY0" fmla="*/ 0 h 1016000"/>
              <a:gd name="connsiteX1" fmla="*/ 2133600 w 2184400"/>
              <a:gd name="connsiteY1" fmla="*/ 107950 h 1016000"/>
              <a:gd name="connsiteX2" fmla="*/ 2184400 w 2184400"/>
              <a:gd name="connsiteY2" fmla="*/ 266700 h 1016000"/>
              <a:gd name="connsiteX3" fmla="*/ 0 w 2184400"/>
              <a:gd name="connsiteY3" fmla="*/ 1016000 h 1016000"/>
              <a:gd name="connsiteX4" fmla="*/ 19050 w 2184400"/>
              <a:gd name="connsiteY4" fmla="*/ 0 h 1016000"/>
              <a:gd name="connsiteX0" fmla="*/ 19050 w 2191544"/>
              <a:gd name="connsiteY0" fmla="*/ 0 h 1016000"/>
              <a:gd name="connsiteX1" fmla="*/ 2133600 w 2191544"/>
              <a:gd name="connsiteY1" fmla="*/ 107950 h 1016000"/>
              <a:gd name="connsiteX2" fmla="*/ 2191544 w 2191544"/>
              <a:gd name="connsiteY2" fmla="*/ 181769 h 1016000"/>
              <a:gd name="connsiteX3" fmla="*/ 2184400 w 2191544"/>
              <a:gd name="connsiteY3" fmla="*/ 266700 h 1016000"/>
              <a:gd name="connsiteX4" fmla="*/ 0 w 2191544"/>
              <a:gd name="connsiteY4" fmla="*/ 1016000 h 1016000"/>
              <a:gd name="connsiteX5" fmla="*/ 19050 w 2191544"/>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33691 w 2194782"/>
              <a:gd name="connsiteY0" fmla="*/ 0 h 1141189"/>
              <a:gd name="connsiteX1" fmla="*/ 2133600 w 2194782"/>
              <a:gd name="connsiteY1" fmla="*/ 233139 h 1141189"/>
              <a:gd name="connsiteX2" fmla="*/ 2191544 w 2194782"/>
              <a:gd name="connsiteY2" fmla="*/ 306958 h 1141189"/>
              <a:gd name="connsiteX3" fmla="*/ 2184400 w 2194782"/>
              <a:gd name="connsiteY3" fmla="*/ 408558 h 1141189"/>
              <a:gd name="connsiteX4" fmla="*/ 0 w 2194782"/>
              <a:gd name="connsiteY4" fmla="*/ 1141189 h 1141189"/>
              <a:gd name="connsiteX5" fmla="*/ 33691 w 2194782"/>
              <a:gd name="connsiteY5" fmla="*/ 0 h 1141189"/>
              <a:gd name="connsiteX0" fmla="*/ 26370 w 2187461"/>
              <a:gd name="connsiteY0" fmla="*/ 0 h 1132247"/>
              <a:gd name="connsiteX1" fmla="*/ 2126279 w 2187461"/>
              <a:gd name="connsiteY1" fmla="*/ 233139 h 1132247"/>
              <a:gd name="connsiteX2" fmla="*/ 2184223 w 2187461"/>
              <a:gd name="connsiteY2" fmla="*/ 306958 h 1132247"/>
              <a:gd name="connsiteX3" fmla="*/ 2177079 w 2187461"/>
              <a:gd name="connsiteY3" fmla="*/ 408558 h 1132247"/>
              <a:gd name="connsiteX4" fmla="*/ 0 w 2187461"/>
              <a:gd name="connsiteY4" fmla="*/ 1132247 h 1132247"/>
              <a:gd name="connsiteX5" fmla="*/ 26370 w 2187461"/>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247"/>
              <a:gd name="connsiteY0" fmla="*/ 0 h 1132247"/>
              <a:gd name="connsiteX1" fmla="*/ 2240662 w 2241247"/>
              <a:gd name="connsiteY1" fmla="*/ 221961 h 1132247"/>
              <a:gd name="connsiteX2" fmla="*/ 2184223 w 2241247"/>
              <a:gd name="connsiteY2" fmla="*/ 306958 h 1132247"/>
              <a:gd name="connsiteX3" fmla="*/ 2177079 w 2241247"/>
              <a:gd name="connsiteY3" fmla="*/ 408558 h 1132247"/>
              <a:gd name="connsiteX4" fmla="*/ 0 w 2241247"/>
              <a:gd name="connsiteY4" fmla="*/ 1132247 h 1132247"/>
              <a:gd name="connsiteX5" fmla="*/ 26370 w 2241247"/>
              <a:gd name="connsiteY5" fmla="*/ 0 h 1132247"/>
              <a:gd name="connsiteX0" fmla="*/ 180 w 2215057"/>
              <a:gd name="connsiteY0" fmla="*/ 0 h 665161"/>
              <a:gd name="connsiteX1" fmla="*/ 2214472 w 2215057"/>
              <a:gd name="connsiteY1" fmla="*/ 221961 h 665161"/>
              <a:gd name="connsiteX2" fmla="*/ 2158033 w 2215057"/>
              <a:gd name="connsiteY2" fmla="*/ 306958 h 665161"/>
              <a:gd name="connsiteX3" fmla="*/ 2150889 w 2215057"/>
              <a:gd name="connsiteY3" fmla="*/ 408558 h 665161"/>
              <a:gd name="connsiteX4" fmla="*/ 299406 w 2215057"/>
              <a:gd name="connsiteY4" fmla="*/ 665161 h 665161"/>
              <a:gd name="connsiteX5" fmla="*/ 180 w 2215057"/>
              <a:gd name="connsiteY5" fmla="*/ 0 h 665161"/>
              <a:gd name="connsiteX0" fmla="*/ 435 w 2215312"/>
              <a:gd name="connsiteY0" fmla="*/ 0 h 665161"/>
              <a:gd name="connsiteX1" fmla="*/ 2214727 w 2215312"/>
              <a:gd name="connsiteY1" fmla="*/ 221961 h 665161"/>
              <a:gd name="connsiteX2" fmla="*/ 2158288 w 2215312"/>
              <a:gd name="connsiteY2" fmla="*/ 306958 h 665161"/>
              <a:gd name="connsiteX3" fmla="*/ 2151144 w 2215312"/>
              <a:gd name="connsiteY3" fmla="*/ 408558 h 665161"/>
              <a:gd name="connsiteX4" fmla="*/ 299661 w 2215312"/>
              <a:gd name="connsiteY4" fmla="*/ 665161 h 665161"/>
              <a:gd name="connsiteX5" fmla="*/ 435 w 2215312"/>
              <a:gd name="connsiteY5" fmla="*/ 0 h 665161"/>
              <a:gd name="connsiteX0" fmla="*/ 344 w 2250675"/>
              <a:gd name="connsiteY0" fmla="*/ 0 h 670607"/>
              <a:gd name="connsiteX1" fmla="*/ 2250090 w 2250675"/>
              <a:gd name="connsiteY1" fmla="*/ 227407 h 670607"/>
              <a:gd name="connsiteX2" fmla="*/ 2193651 w 2250675"/>
              <a:gd name="connsiteY2" fmla="*/ 312404 h 670607"/>
              <a:gd name="connsiteX3" fmla="*/ 2186507 w 2250675"/>
              <a:gd name="connsiteY3" fmla="*/ 414004 h 670607"/>
              <a:gd name="connsiteX4" fmla="*/ 335024 w 2250675"/>
              <a:gd name="connsiteY4" fmla="*/ 670607 h 670607"/>
              <a:gd name="connsiteX5" fmla="*/ 344 w 2250675"/>
              <a:gd name="connsiteY5" fmla="*/ 0 h 670607"/>
              <a:gd name="connsiteX0" fmla="*/ 0 w 2250331"/>
              <a:gd name="connsiteY0" fmla="*/ 0 h 670607"/>
              <a:gd name="connsiteX1" fmla="*/ 2249746 w 2250331"/>
              <a:gd name="connsiteY1" fmla="*/ 227407 h 670607"/>
              <a:gd name="connsiteX2" fmla="*/ 2193307 w 2250331"/>
              <a:gd name="connsiteY2" fmla="*/ 312404 h 670607"/>
              <a:gd name="connsiteX3" fmla="*/ 2186163 w 2250331"/>
              <a:gd name="connsiteY3" fmla="*/ 414004 h 670607"/>
              <a:gd name="connsiteX4" fmla="*/ 334680 w 2250331"/>
              <a:gd name="connsiteY4" fmla="*/ 670607 h 670607"/>
              <a:gd name="connsiteX5" fmla="*/ 0 w 2250331"/>
              <a:gd name="connsiteY5" fmla="*/ 0 h 670607"/>
              <a:gd name="connsiteX0" fmla="*/ 0 w 2263940"/>
              <a:gd name="connsiteY0" fmla="*/ 0 h 670607"/>
              <a:gd name="connsiteX1" fmla="*/ 2263470 w 2263940"/>
              <a:gd name="connsiteY1" fmla="*/ 243218 h 670607"/>
              <a:gd name="connsiteX2" fmla="*/ 2193307 w 2263940"/>
              <a:gd name="connsiteY2" fmla="*/ 312404 h 670607"/>
              <a:gd name="connsiteX3" fmla="*/ 2186163 w 2263940"/>
              <a:gd name="connsiteY3" fmla="*/ 414004 h 670607"/>
              <a:gd name="connsiteX4" fmla="*/ 334680 w 2263940"/>
              <a:gd name="connsiteY4" fmla="*/ 670607 h 670607"/>
              <a:gd name="connsiteX5" fmla="*/ 0 w 2263940"/>
              <a:gd name="connsiteY5" fmla="*/ 0 h 670607"/>
              <a:gd name="connsiteX0" fmla="*/ 0 w 2259697"/>
              <a:gd name="connsiteY0" fmla="*/ 0 h 657335"/>
              <a:gd name="connsiteX1" fmla="*/ 2259227 w 2259697"/>
              <a:gd name="connsiteY1" fmla="*/ 229946 h 657335"/>
              <a:gd name="connsiteX2" fmla="*/ 2189064 w 2259697"/>
              <a:gd name="connsiteY2" fmla="*/ 299132 h 657335"/>
              <a:gd name="connsiteX3" fmla="*/ 2181920 w 2259697"/>
              <a:gd name="connsiteY3" fmla="*/ 400732 h 657335"/>
              <a:gd name="connsiteX4" fmla="*/ 330437 w 2259697"/>
              <a:gd name="connsiteY4" fmla="*/ 657335 h 657335"/>
              <a:gd name="connsiteX5" fmla="*/ 0 w 2259697"/>
              <a:gd name="connsiteY5" fmla="*/ 0 h 657335"/>
              <a:gd name="connsiteX0" fmla="*/ 0 w 2265290"/>
              <a:gd name="connsiteY0" fmla="*/ 0 h 657335"/>
              <a:gd name="connsiteX1" fmla="*/ 2264855 w 2265290"/>
              <a:gd name="connsiteY1" fmla="*/ 235499 h 657335"/>
              <a:gd name="connsiteX2" fmla="*/ 2189064 w 2265290"/>
              <a:gd name="connsiteY2" fmla="*/ 299132 h 657335"/>
              <a:gd name="connsiteX3" fmla="*/ 2181920 w 2265290"/>
              <a:gd name="connsiteY3" fmla="*/ 400732 h 657335"/>
              <a:gd name="connsiteX4" fmla="*/ 330437 w 2265290"/>
              <a:gd name="connsiteY4" fmla="*/ 657335 h 657335"/>
              <a:gd name="connsiteX5" fmla="*/ 0 w 2265290"/>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1 w 2278603"/>
              <a:gd name="connsiteY0" fmla="*/ 0 h 809181"/>
              <a:gd name="connsiteX1" fmla="*/ 2278603 w 2278603"/>
              <a:gd name="connsiteY1" fmla="*/ 387345 h 809181"/>
              <a:gd name="connsiteX2" fmla="*/ 2189869 w 2278603"/>
              <a:gd name="connsiteY2" fmla="*/ 467742 h 809181"/>
              <a:gd name="connsiteX3" fmla="*/ 2195668 w 2278603"/>
              <a:gd name="connsiteY3" fmla="*/ 552578 h 809181"/>
              <a:gd name="connsiteX4" fmla="*/ 344185 w 2278603"/>
              <a:gd name="connsiteY4" fmla="*/ 809181 h 809181"/>
              <a:gd name="connsiteX5" fmla="*/ -1 w 2278603"/>
              <a:gd name="connsiteY5" fmla="*/ 0 h 809181"/>
              <a:gd name="connsiteX0" fmla="*/ 1 w 2278605"/>
              <a:gd name="connsiteY0" fmla="*/ 0 h 1079441"/>
              <a:gd name="connsiteX1" fmla="*/ 2278605 w 2278605"/>
              <a:gd name="connsiteY1" fmla="*/ 387345 h 1079441"/>
              <a:gd name="connsiteX2" fmla="*/ 2189871 w 2278605"/>
              <a:gd name="connsiteY2" fmla="*/ 467742 h 1079441"/>
              <a:gd name="connsiteX3" fmla="*/ 2195670 w 2278605"/>
              <a:gd name="connsiteY3" fmla="*/ 552578 h 1079441"/>
              <a:gd name="connsiteX4" fmla="*/ 534999 w 2278605"/>
              <a:gd name="connsiteY4" fmla="*/ 1079441 h 1079441"/>
              <a:gd name="connsiteX5" fmla="*/ 344187 w 2278605"/>
              <a:gd name="connsiteY5" fmla="*/ 809181 h 1079441"/>
              <a:gd name="connsiteX6" fmla="*/ 1 w 2278605"/>
              <a:gd name="connsiteY6" fmla="*/ 0 h 1079441"/>
              <a:gd name="connsiteX0" fmla="*/ -1 w 2278603"/>
              <a:gd name="connsiteY0" fmla="*/ 0 h 1079441"/>
              <a:gd name="connsiteX1" fmla="*/ 2278603 w 2278603"/>
              <a:gd name="connsiteY1" fmla="*/ 387345 h 1079441"/>
              <a:gd name="connsiteX2" fmla="*/ 2189869 w 2278603"/>
              <a:gd name="connsiteY2" fmla="*/ 467742 h 1079441"/>
              <a:gd name="connsiteX3" fmla="*/ 2195668 w 2278603"/>
              <a:gd name="connsiteY3" fmla="*/ 552578 h 1079441"/>
              <a:gd name="connsiteX4" fmla="*/ 534997 w 2278603"/>
              <a:gd name="connsiteY4" fmla="*/ 1079441 h 1079441"/>
              <a:gd name="connsiteX5" fmla="*/ -1 w 2278603"/>
              <a:gd name="connsiteY5" fmla="*/ 0 h 1079441"/>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278603"/>
              <a:gd name="connsiteY0" fmla="*/ 0 h 1081493"/>
              <a:gd name="connsiteX1" fmla="*/ 2278603 w 2278603"/>
              <a:gd name="connsiteY1" fmla="*/ 387345 h 1081493"/>
              <a:gd name="connsiteX2" fmla="*/ 2189869 w 2278603"/>
              <a:gd name="connsiteY2" fmla="*/ 467742 h 1081493"/>
              <a:gd name="connsiteX3" fmla="*/ 2195668 w 2278603"/>
              <a:gd name="connsiteY3" fmla="*/ 552578 h 1081493"/>
              <a:gd name="connsiteX4" fmla="*/ 516829 w 2278603"/>
              <a:gd name="connsiteY4" fmla="*/ 1081493 h 1081493"/>
              <a:gd name="connsiteX5" fmla="*/ -1 w 2278603"/>
              <a:gd name="connsiteY5" fmla="*/ 0 h 1081493"/>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538778"/>
              <a:gd name="connsiteY0" fmla="*/ 0 h 1081493"/>
              <a:gd name="connsiteX1" fmla="*/ 2278603 w 2538778"/>
              <a:gd name="connsiteY1" fmla="*/ 387345 h 1081493"/>
              <a:gd name="connsiteX2" fmla="*/ 2189869 w 2538778"/>
              <a:gd name="connsiteY2" fmla="*/ 467742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278605 w 2538780"/>
              <a:gd name="connsiteY1" fmla="*/ 387345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136405 w 2675184"/>
              <a:gd name="connsiteY6" fmla="*/ 0 h 1081493"/>
              <a:gd name="connsiteX0" fmla="*/ 136403 w 2675182"/>
              <a:gd name="connsiteY0" fmla="*/ 0 h 1081493"/>
              <a:gd name="connsiteX1" fmla="*/ 2500815 w 2675182"/>
              <a:gd name="connsiteY1" fmla="*/ 311913 h 1081493"/>
              <a:gd name="connsiteX2" fmla="*/ 2346198 w 2675182"/>
              <a:gd name="connsiteY2" fmla="*/ 537495 h 1081493"/>
              <a:gd name="connsiteX3" fmla="*/ 2675182 w 2675182"/>
              <a:gd name="connsiteY3" fmla="*/ 645314 h 1081493"/>
              <a:gd name="connsiteX4" fmla="*/ 653233 w 2675182"/>
              <a:gd name="connsiteY4" fmla="*/ 1081493 h 1081493"/>
              <a:gd name="connsiteX5" fmla="*/ -1 w 2675182"/>
              <a:gd name="connsiteY5" fmla="*/ 558106 h 1081493"/>
              <a:gd name="connsiteX6" fmla="*/ 209777 w 2675182"/>
              <a:gd name="connsiteY6" fmla="*/ 424062 h 1081493"/>
              <a:gd name="connsiteX7" fmla="*/ 136403 w 2675182"/>
              <a:gd name="connsiteY7"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209779 w 2675184"/>
              <a:gd name="connsiteY6" fmla="*/ 424062 h 1081493"/>
              <a:gd name="connsiteX7" fmla="*/ 136405 w 2675184"/>
              <a:gd name="connsiteY7" fmla="*/ 0 h 1081493"/>
              <a:gd name="connsiteX0" fmla="*/ 136403 w 2675182"/>
              <a:gd name="connsiteY0" fmla="*/ 0 h 1082618"/>
              <a:gd name="connsiteX1" fmla="*/ 2500815 w 2675182"/>
              <a:gd name="connsiteY1" fmla="*/ 311913 h 1082618"/>
              <a:gd name="connsiteX2" fmla="*/ 2346198 w 2675182"/>
              <a:gd name="connsiteY2" fmla="*/ 537495 h 1082618"/>
              <a:gd name="connsiteX3" fmla="*/ 2675182 w 2675182"/>
              <a:gd name="connsiteY3" fmla="*/ 645314 h 1082618"/>
              <a:gd name="connsiteX4" fmla="*/ 653233 w 2675182"/>
              <a:gd name="connsiteY4" fmla="*/ 1081493 h 1082618"/>
              <a:gd name="connsiteX5" fmla="*/ 356477 w 2675182"/>
              <a:gd name="connsiteY5" fmla="*/ 665769 h 1082618"/>
              <a:gd name="connsiteX6" fmla="*/ -1 w 2675182"/>
              <a:gd name="connsiteY6" fmla="*/ 558106 h 1082618"/>
              <a:gd name="connsiteX7" fmla="*/ 209777 w 2675182"/>
              <a:gd name="connsiteY7" fmla="*/ 424062 h 1082618"/>
              <a:gd name="connsiteX8" fmla="*/ 136403 w 2675182"/>
              <a:gd name="connsiteY8" fmla="*/ 0 h 1082618"/>
              <a:gd name="connsiteX0" fmla="*/ 136405 w 2675184"/>
              <a:gd name="connsiteY0" fmla="*/ 0 h 1088931"/>
              <a:gd name="connsiteX1" fmla="*/ 2500817 w 2675184"/>
              <a:gd name="connsiteY1" fmla="*/ 311913 h 1088931"/>
              <a:gd name="connsiteX2" fmla="*/ 2346200 w 2675184"/>
              <a:gd name="connsiteY2" fmla="*/ 537495 h 1088931"/>
              <a:gd name="connsiteX3" fmla="*/ 2675184 w 2675184"/>
              <a:gd name="connsiteY3" fmla="*/ 645314 h 1088931"/>
              <a:gd name="connsiteX4" fmla="*/ 617947 w 2675184"/>
              <a:gd name="connsiteY4" fmla="*/ 1087825 h 1088931"/>
              <a:gd name="connsiteX5" fmla="*/ 356479 w 2675184"/>
              <a:gd name="connsiteY5" fmla="*/ 665769 h 1088931"/>
              <a:gd name="connsiteX6" fmla="*/ 1 w 2675184"/>
              <a:gd name="connsiteY6" fmla="*/ 558106 h 1088931"/>
              <a:gd name="connsiteX7" fmla="*/ 209779 w 2675184"/>
              <a:gd name="connsiteY7" fmla="*/ 424062 h 1088931"/>
              <a:gd name="connsiteX8" fmla="*/ 136405 w 2675184"/>
              <a:gd name="connsiteY8" fmla="*/ 0 h 1088931"/>
              <a:gd name="connsiteX0" fmla="*/ 136403 w 2675182"/>
              <a:gd name="connsiteY0" fmla="*/ 0 h 1087825"/>
              <a:gd name="connsiteX1" fmla="*/ 2500815 w 2675182"/>
              <a:gd name="connsiteY1" fmla="*/ 311913 h 1087825"/>
              <a:gd name="connsiteX2" fmla="*/ 2346198 w 2675182"/>
              <a:gd name="connsiteY2" fmla="*/ 537495 h 1087825"/>
              <a:gd name="connsiteX3" fmla="*/ 2675182 w 2675182"/>
              <a:gd name="connsiteY3" fmla="*/ 645314 h 1087825"/>
              <a:gd name="connsiteX4" fmla="*/ 617945 w 2675182"/>
              <a:gd name="connsiteY4" fmla="*/ 1087825 h 1087825"/>
              <a:gd name="connsiteX5" fmla="*/ 356477 w 2675182"/>
              <a:gd name="connsiteY5" fmla="*/ 665769 h 1087825"/>
              <a:gd name="connsiteX6" fmla="*/ -1 w 2675182"/>
              <a:gd name="connsiteY6" fmla="*/ 558106 h 1087825"/>
              <a:gd name="connsiteX7" fmla="*/ 209777 w 2675182"/>
              <a:gd name="connsiteY7" fmla="*/ 424062 h 1087825"/>
              <a:gd name="connsiteX8" fmla="*/ 136403 w 2675182"/>
              <a:gd name="connsiteY8" fmla="*/ 0 h 108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182" h="1087825">
                <a:moveTo>
                  <a:pt x="136403" y="0"/>
                </a:moveTo>
                <a:lnTo>
                  <a:pt x="2500815" y="311913"/>
                </a:lnTo>
                <a:cubicBezTo>
                  <a:pt x="2484769" y="325176"/>
                  <a:pt x="2219881" y="418849"/>
                  <a:pt x="2346198" y="537495"/>
                </a:cubicBezTo>
                <a:cubicBezTo>
                  <a:pt x="2488973" y="665113"/>
                  <a:pt x="2658060" y="605714"/>
                  <a:pt x="2675182" y="645314"/>
                </a:cubicBezTo>
                <a:cubicBezTo>
                  <a:pt x="2030853" y="790491"/>
                  <a:pt x="1243140" y="969856"/>
                  <a:pt x="617945" y="1087825"/>
                </a:cubicBezTo>
                <a:cubicBezTo>
                  <a:pt x="406187" y="904411"/>
                  <a:pt x="465349" y="753000"/>
                  <a:pt x="356477" y="665769"/>
                </a:cubicBezTo>
                <a:cubicBezTo>
                  <a:pt x="247605" y="578538"/>
                  <a:pt x="9166" y="618509"/>
                  <a:pt x="-1" y="558106"/>
                </a:cubicBezTo>
                <a:cubicBezTo>
                  <a:pt x="18740" y="482421"/>
                  <a:pt x="191036" y="499747"/>
                  <a:pt x="209777" y="424062"/>
                </a:cubicBezTo>
                <a:cubicBezTo>
                  <a:pt x="185319" y="282708"/>
                  <a:pt x="106360" y="147510"/>
                  <a:pt x="136403" y="0"/>
                </a:cubicBezTo>
                <a:close/>
              </a:path>
            </a:pathLst>
          </a:custGeom>
          <a:gradFill flip="none" rotWithShape="1">
            <a:gsLst>
              <a:gs pos="0">
                <a:srgbClr val="0070C0">
                  <a:tint val="66000"/>
                  <a:satMod val="160000"/>
                  <a:alpha val="50000"/>
                </a:srgbClr>
              </a:gs>
              <a:gs pos="30000">
                <a:srgbClr val="0070C0">
                  <a:tint val="44500"/>
                  <a:satMod val="160000"/>
                  <a:alpha val="50000"/>
                </a:srgbClr>
              </a:gs>
              <a:gs pos="100000">
                <a:srgbClr val="0070C0">
                  <a:tint val="23500"/>
                  <a:satMod val="160000"/>
                  <a:alpha val="0"/>
                </a:srgbClr>
              </a:gs>
            </a:gsLst>
            <a:lin ang="10800000" scaled="1"/>
            <a:tileRect/>
          </a:gradFill>
          <a:ln>
            <a:noFill/>
          </a:ln>
          <a:effec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16" name="Rectangle 43">
            <a:extLst>
              <a:ext uri="{FF2B5EF4-FFF2-40B4-BE49-F238E27FC236}">
                <a16:creationId xmlns:a16="http://schemas.microsoft.com/office/drawing/2014/main" id="{F764A17B-1F10-4B64-9754-FD6501680C7C}"/>
              </a:ext>
            </a:extLst>
          </p:cNvPr>
          <p:cNvSpPr>
            <a:spLocks noChangeArrowheads="1"/>
          </p:cNvSpPr>
          <p:nvPr/>
        </p:nvSpPr>
        <p:spPr bwMode="auto">
          <a:xfrm>
            <a:off x="2826445" y="3457375"/>
            <a:ext cx="264233" cy="269711"/>
          </a:xfrm>
          <a:prstGeom prst="ellipse">
            <a:avLst/>
          </a:prstGeom>
          <a:noFill/>
          <a:ln w="3810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24" name="Rectangle 19">
            <a:extLst>
              <a:ext uri="{FF2B5EF4-FFF2-40B4-BE49-F238E27FC236}">
                <a16:creationId xmlns:a16="http://schemas.microsoft.com/office/drawing/2014/main" id="{1CF8D06C-380D-4E01-B82D-9FC228D0F246}"/>
              </a:ext>
            </a:extLst>
          </p:cNvPr>
          <p:cNvSpPr/>
          <p:nvPr/>
        </p:nvSpPr>
        <p:spPr>
          <a:xfrm flipH="1">
            <a:off x="3546889" y="3183730"/>
            <a:ext cx="528290" cy="586364"/>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26" name="Textfeld 25">
            <a:extLst>
              <a:ext uri="{FF2B5EF4-FFF2-40B4-BE49-F238E27FC236}">
                <a16:creationId xmlns:a16="http://schemas.microsoft.com/office/drawing/2014/main" id="{3405BF3A-F298-40ED-A693-E46FA44908D6}"/>
              </a:ext>
            </a:extLst>
          </p:cNvPr>
          <p:cNvSpPr txBox="1"/>
          <p:nvPr/>
        </p:nvSpPr>
        <p:spPr>
          <a:xfrm>
            <a:off x="3371482" y="2788638"/>
            <a:ext cx="908970" cy="415498"/>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2"/>
                </a:solidFill>
              </a:rPr>
              <a:t>Glukose- Filtration</a:t>
            </a:r>
          </a:p>
        </p:txBody>
      </p:sp>
      <p:sp>
        <p:nvSpPr>
          <p:cNvPr id="27" name="Textfeld 26">
            <a:extLst>
              <a:ext uri="{FF2B5EF4-FFF2-40B4-BE49-F238E27FC236}">
                <a16:creationId xmlns:a16="http://schemas.microsoft.com/office/drawing/2014/main" id="{BA737D93-0BD2-40FA-97B4-F3D34212C524}"/>
              </a:ext>
            </a:extLst>
          </p:cNvPr>
          <p:cNvSpPr txBox="1"/>
          <p:nvPr/>
        </p:nvSpPr>
        <p:spPr>
          <a:xfrm>
            <a:off x="3591233" y="3819059"/>
            <a:ext cx="1135975" cy="577081"/>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4"/>
                </a:solidFill>
              </a:rPr>
              <a:t>Glukose- Rückresorption</a:t>
            </a:r>
          </a:p>
        </p:txBody>
      </p:sp>
      <p:sp>
        <p:nvSpPr>
          <p:cNvPr id="10" name="Rectangle 19">
            <a:extLst>
              <a:ext uri="{FF2B5EF4-FFF2-40B4-BE49-F238E27FC236}">
                <a16:creationId xmlns:a16="http://schemas.microsoft.com/office/drawing/2014/main" id="{238B7E90-8C21-4E44-977F-B2A0EF858972}"/>
              </a:ext>
            </a:extLst>
          </p:cNvPr>
          <p:cNvSpPr/>
          <p:nvPr/>
        </p:nvSpPr>
        <p:spPr>
          <a:xfrm flipH="1">
            <a:off x="4230325" y="3313478"/>
            <a:ext cx="666992" cy="313768"/>
          </a:xfrm>
          <a:prstGeom prst="rect">
            <a:avLst/>
          </a:prstGeom>
          <a:no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33" name="Textfeld 32">
            <a:extLst>
              <a:ext uri="{FF2B5EF4-FFF2-40B4-BE49-F238E27FC236}">
                <a16:creationId xmlns:a16="http://schemas.microsoft.com/office/drawing/2014/main" id="{B20F459B-5F07-4098-918D-AFEAFA3D3813}"/>
              </a:ext>
            </a:extLst>
          </p:cNvPr>
          <p:cNvSpPr txBox="1"/>
          <p:nvPr/>
        </p:nvSpPr>
        <p:spPr>
          <a:xfrm>
            <a:off x="4250586" y="3020754"/>
            <a:ext cx="899312"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dirty="0">
                <a:solidFill>
                  <a:schemeClr val="accent1"/>
                </a:solidFill>
              </a:rPr>
              <a:t>SGLT-2i</a:t>
            </a:r>
          </a:p>
        </p:txBody>
      </p:sp>
      <p:pic>
        <p:nvPicPr>
          <p:cNvPr id="34" name="Picture 195">
            <a:extLst>
              <a:ext uri="{FF2B5EF4-FFF2-40B4-BE49-F238E27FC236}">
                <a16:creationId xmlns:a16="http://schemas.microsoft.com/office/drawing/2014/main" id="{F1EBAE88-FCD6-41CE-8E24-C30887FA95B5}"/>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flipH="1">
            <a:off x="4032126" y="4186261"/>
            <a:ext cx="436919" cy="247613"/>
          </a:xfrm>
          <a:prstGeom prst="rect">
            <a:avLst/>
          </a:prstGeom>
        </p:spPr>
      </p:pic>
      <p:sp>
        <p:nvSpPr>
          <p:cNvPr id="5" name="Textfeld 4">
            <a:extLst>
              <a:ext uri="{FF2B5EF4-FFF2-40B4-BE49-F238E27FC236}">
                <a16:creationId xmlns:a16="http://schemas.microsoft.com/office/drawing/2014/main" id="{B5686CD3-F9ED-4576-9697-B4D429A9E609}"/>
              </a:ext>
            </a:extLst>
          </p:cNvPr>
          <p:cNvSpPr txBox="1"/>
          <p:nvPr/>
        </p:nvSpPr>
        <p:spPr>
          <a:xfrm>
            <a:off x="1560007" y="4695437"/>
            <a:ext cx="1907895" cy="415498"/>
          </a:xfrm>
          <a:prstGeom prst="rect">
            <a:avLst/>
          </a:prstGeom>
          <a:noFill/>
        </p:spPr>
        <p:txBody>
          <a:bodyPr vert="horz" wrap="none" rtlCol="0">
            <a:spAutoFit/>
          </a:bodyPr>
          <a:lstStyle/>
          <a:p>
            <a:pPr fontAlgn="auto">
              <a:lnSpc>
                <a:spcPct val="100000"/>
              </a:lnSpc>
              <a:spcBef>
                <a:spcPts val="0"/>
              </a:spcBef>
              <a:spcAft>
                <a:spcPts val="0"/>
              </a:spcAft>
            </a:pPr>
            <a:r>
              <a:rPr lang="de-DE" sz="1050" b="1" dirty="0"/>
              <a:t>Hypothesen:</a:t>
            </a:r>
          </a:p>
          <a:p>
            <a:pPr fontAlgn="auto">
              <a:lnSpc>
                <a:spcPct val="100000"/>
              </a:lnSpc>
              <a:spcBef>
                <a:spcPts val="0"/>
              </a:spcBef>
              <a:spcAft>
                <a:spcPts val="0"/>
              </a:spcAft>
            </a:pPr>
            <a:r>
              <a:rPr lang="de-DE" sz="1050" b="1" dirty="0"/>
              <a:t>Renaler Wirkmechanismen</a:t>
            </a:r>
          </a:p>
        </p:txBody>
      </p:sp>
      <p:grpSp>
        <p:nvGrpSpPr>
          <p:cNvPr id="2" name="Gruppieren 1">
            <a:extLst>
              <a:ext uri="{FF2B5EF4-FFF2-40B4-BE49-F238E27FC236}">
                <a16:creationId xmlns:a16="http://schemas.microsoft.com/office/drawing/2014/main" id="{3E8DAC8E-8737-458A-8A1E-4E86147AE157}"/>
              </a:ext>
            </a:extLst>
          </p:cNvPr>
          <p:cNvGrpSpPr/>
          <p:nvPr/>
        </p:nvGrpSpPr>
        <p:grpSpPr>
          <a:xfrm>
            <a:off x="4539727" y="3236077"/>
            <a:ext cx="153011" cy="573977"/>
            <a:chOff x="5122890" y="3208680"/>
            <a:chExt cx="204015" cy="827958"/>
          </a:xfrm>
        </p:grpSpPr>
        <p:cxnSp>
          <p:nvCxnSpPr>
            <p:cNvPr id="55" name="Gerader Verbinder 54">
              <a:extLst>
                <a:ext uri="{FF2B5EF4-FFF2-40B4-BE49-F238E27FC236}">
                  <a16:creationId xmlns:a16="http://schemas.microsoft.com/office/drawing/2014/main" id="{2FD4A998-0144-4B9A-B84B-374C84225B0F}"/>
                </a:ext>
              </a:extLst>
            </p:cNvPr>
            <p:cNvCxnSpPr/>
            <p:nvPr/>
          </p:nvCxnSpPr>
          <p:spPr>
            <a:xfrm rot="10800000">
              <a:off x="5122890" y="4036638"/>
              <a:ext cx="20401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6E5E8D10-FBA5-4332-9A55-FD1D1FF20188}"/>
                </a:ext>
              </a:extLst>
            </p:cNvPr>
            <p:cNvCxnSpPr>
              <a:cxnSpLocks/>
            </p:cNvCxnSpPr>
            <p:nvPr/>
          </p:nvCxnSpPr>
          <p:spPr>
            <a:xfrm rot="10800000">
              <a:off x="5223189" y="3208680"/>
              <a:ext cx="0" cy="82795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7" name="Pfeil: nach rechts 56">
            <a:extLst>
              <a:ext uri="{FF2B5EF4-FFF2-40B4-BE49-F238E27FC236}">
                <a16:creationId xmlns:a16="http://schemas.microsoft.com/office/drawing/2014/main" id="{D8738AB1-F189-4617-80E7-DADB8014E467}"/>
              </a:ext>
            </a:extLst>
          </p:cNvPr>
          <p:cNvSpPr/>
          <p:nvPr/>
        </p:nvSpPr>
        <p:spPr>
          <a:xfrm rot="5400000" flipV="1">
            <a:off x="6504709" y="4039497"/>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0" name="Rectangle: Rounded Corners 97">
            <a:extLst>
              <a:ext uri="{FF2B5EF4-FFF2-40B4-BE49-F238E27FC236}">
                <a16:creationId xmlns:a16="http://schemas.microsoft.com/office/drawing/2014/main" id="{5DBA5254-C26A-4AC3-868A-035F3D3535A3}"/>
              </a:ext>
            </a:extLst>
          </p:cNvPr>
          <p:cNvSpPr/>
          <p:nvPr/>
        </p:nvSpPr>
        <p:spPr>
          <a:xfrm>
            <a:off x="6660382" y="3915488"/>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Inflammation/Fibrose</a:t>
            </a:r>
          </a:p>
        </p:txBody>
      </p:sp>
      <p:sp>
        <p:nvSpPr>
          <p:cNvPr id="61" name="Rectangle: Rounded Corners 97">
            <a:extLst>
              <a:ext uri="{FF2B5EF4-FFF2-40B4-BE49-F238E27FC236}">
                <a16:creationId xmlns:a16="http://schemas.microsoft.com/office/drawing/2014/main" id="{A7363388-5587-4463-94F7-F317A39D88C6}"/>
              </a:ext>
            </a:extLst>
          </p:cNvPr>
          <p:cNvSpPr/>
          <p:nvPr/>
        </p:nvSpPr>
        <p:spPr>
          <a:xfrm>
            <a:off x="6660383" y="4139696"/>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Glomeruläre Hyperfiltration</a:t>
            </a:r>
          </a:p>
        </p:txBody>
      </p:sp>
      <p:sp>
        <p:nvSpPr>
          <p:cNvPr id="62" name="Rectangle: Rounded Corners 97">
            <a:extLst>
              <a:ext uri="{FF2B5EF4-FFF2-40B4-BE49-F238E27FC236}">
                <a16:creationId xmlns:a16="http://schemas.microsoft.com/office/drawing/2014/main" id="{633CFA7A-456C-4AB9-847E-254D2CCF1F94}"/>
              </a:ext>
            </a:extLst>
          </p:cNvPr>
          <p:cNvSpPr/>
          <p:nvPr/>
        </p:nvSpPr>
        <p:spPr>
          <a:xfrm>
            <a:off x="6660383" y="4363904"/>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Energieverbrauch</a:t>
            </a:r>
          </a:p>
        </p:txBody>
      </p:sp>
      <p:sp>
        <p:nvSpPr>
          <p:cNvPr id="63" name="Rectangle: Rounded Corners 97">
            <a:extLst>
              <a:ext uri="{FF2B5EF4-FFF2-40B4-BE49-F238E27FC236}">
                <a16:creationId xmlns:a16="http://schemas.microsoft.com/office/drawing/2014/main" id="{BC838E4E-B054-4961-887A-FDACAA009CDC}"/>
              </a:ext>
            </a:extLst>
          </p:cNvPr>
          <p:cNvSpPr/>
          <p:nvPr/>
        </p:nvSpPr>
        <p:spPr>
          <a:xfrm>
            <a:off x="6660383" y="4588111"/>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highlight>
                  <a:srgbClr val="00FF00"/>
                </a:highlight>
                <a:latin typeface="Arial" panose="020B0604020202020204" pitchFamily="34" charset="0"/>
              </a:rPr>
              <a:t>Sauerstoffverbrauch</a:t>
            </a:r>
          </a:p>
        </p:txBody>
      </p:sp>
      <p:sp>
        <p:nvSpPr>
          <p:cNvPr id="64" name="Pfeil: nach rechts 63">
            <a:extLst>
              <a:ext uri="{FF2B5EF4-FFF2-40B4-BE49-F238E27FC236}">
                <a16:creationId xmlns:a16="http://schemas.microsoft.com/office/drawing/2014/main" id="{01C65C0A-384E-462A-B50C-5F96329FBA16}"/>
              </a:ext>
            </a:extLst>
          </p:cNvPr>
          <p:cNvSpPr/>
          <p:nvPr/>
        </p:nvSpPr>
        <p:spPr>
          <a:xfrm rot="5400000" flipV="1">
            <a:off x="6504915" y="4275241"/>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5" name="Pfeil: nach rechts 64">
            <a:extLst>
              <a:ext uri="{FF2B5EF4-FFF2-40B4-BE49-F238E27FC236}">
                <a16:creationId xmlns:a16="http://schemas.microsoft.com/office/drawing/2014/main" id="{FD4E06D9-8977-42B3-8CDA-3A6F48A2DF06}"/>
              </a:ext>
            </a:extLst>
          </p:cNvPr>
          <p:cNvSpPr/>
          <p:nvPr/>
        </p:nvSpPr>
        <p:spPr>
          <a:xfrm rot="5400000" flipV="1">
            <a:off x="6500289" y="4493548"/>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6" name="Pfeil: nach rechts 65">
            <a:extLst>
              <a:ext uri="{FF2B5EF4-FFF2-40B4-BE49-F238E27FC236}">
                <a16:creationId xmlns:a16="http://schemas.microsoft.com/office/drawing/2014/main" id="{560FA012-A1A1-4FE6-81ED-1E55AA8D4D1B}"/>
              </a:ext>
            </a:extLst>
          </p:cNvPr>
          <p:cNvSpPr/>
          <p:nvPr/>
        </p:nvSpPr>
        <p:spPr>
          <a:xfrm rot="5400000" flipV="1">
            <a:off x="6499833" y="4704934"/>
            <a:ext cx="167500" cy="96929"/>
          </a:xfrm>
          <a:prstGeom prst="rightArrow">
            <a:avLst/>
          </a:prstGeom>
          <a:solidFill>
            <a:schemeClr val="accent5"/>
          </a:solidFill>
          <a:ln>
            <a:solidFill>
              <a:srgbClr val="40F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 name="Rectangle: Rounded Corners 97">
            <a:extLst>
              <a:ext uri="{FF2B5EF4-FFF2-40B4-BE49-F238E27FC236}">
                <a16:creationId xmlns:a16="http://schemas.microsoft.com/office/drawing/2014/main" id="{1B9DFB7C-2C75-9FF2-DA2B-234801D0BAF4}"/>
              </a:ext>
            </a:extLst>
          </p:cNvPr>
          <p:cNvSpPr/>
          <p:nvPr/>
        </p:nvSpPr>
        <p:spPr>
          <a:xfrm>
            <a:off x="4033644" y="4636259"/>
            <a:ext cx="1387128"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600" b="1" dirty="0">
                <a:solidFill>
                  <a:schemeClr val="accent2"/>
                </a:solidFill>
                <a:latin typeface="Arial" panose="020B0604020202020204"/>
              </a:rPr>
              <a:t>Glukosurie !!!</a:t>
            </a:r>
          </a:p>
        </p:txBody>
      </p:sp>
      <p:sp>
        <p:nvSpPr>
          <p:cNvPr id="11" name="Pfeil: nach rechts 10">
            <a:extLst>
              <a:ext uri="{FF2B5EF4-FFF2-40B4-BE49-F238E27FC236}">
                <a16:creationId xmlns:a16="http://schemas.microsoft.com/office/drawing/2014/main" id="{40F4CB62-F585-F317-7CF4-7C19FE35D32B}"/>
              </a:ext>
            </a:extLst>
          </p:cNvPr>
          <p:cNvSpPr/>
          <p:nvPr/>
        </p:nvSpPr>
        <p:spPr>
          <a:xfrm rot="16200000">
            <a:off x="3818399" y="4728843"/>
            <a:ext cx="167500" cy="96929"/>
          </a:xfrm>
          <a:prstGeom prst="rightArrow">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Tree>
    <p:extLst>
      <p:ext uri="{BB962C8B-B14F-4D97-AF65-F5344CB8AC3E}">
        <p14:creationId xmlns:p14="http://schemas.microsoft.com/office/powerpoint/2010/main" val="312202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C3C32-0A49-474F-8682-793AB369DDAC}"/>
              </a:ext>
            </a:extLst>
          </p:cNvPr>
          <p:cNvSpPr>
            <a:spLocks noGrp="1"/>
          </p:cNvSpPr>
          <p:nvPr>
            <p:ph type="title"/>
          </p:nvPr>
        </p:nvSpPr>
        <p:spPr/>
        <p:txBody>
          <a:bodyPr/>
          <a:lstStyle/>
          <a:p>
            <a:r>
              <a:rPr lang="de-DE" dirty="0"/>
              <a:t>Renale Endpunkte unter SGLT2 - I</a:t>
            </a:r>
          </a:p>
        </p:txBody>
      </p:sp>
      <p:pic>
        <p:nvPicPr>
          <p:cNvPr id="4" name="Grafik 3">
            <a:extLst>
              <a:ext uri="{FF2B5EF4-FFF2-40B4-BE49-F238E27FC236}">
                <a16:creationId xmlns:a16="http://schemas.microsoft.com/office/drawing/2014/main" id="{D45FE3A4-AC98-44C4-9DFC-C3EC76AF8042}"/>
              </a:ext>
            </a:extLst>
          </p:cNvPr>
          <p:cNvPicPr>
            <a:picLocks noChangeAspect="1"/>
          </p:cNvPicPr>
          <p:nvPr/>
        </p:nvPicPr>
        <p:blipFill>
          <a:blip r:embed="rId3"/>
          <a:stretch>
            <a:fillRect/>
          </a:stretch>
        </p:blipFill>
        <p:spPr>
          <a:xfrm>
            <a:off x="29522" y="1179077"/>
            <a:ext cx="4254446" cy="3655566"/>
          </a:xfrm>
          <a:prstGeom prst="rect">
            <a:avLst/>
          </a:prstGeom>
        </p:spPr>
      </p:pic>
      <p:sp>
        <p:nvSpPr>
          <p:cNvPr id="6" name="Textfeld 5">
            <a:extLst>
              <a:ext uri="{FF2B5EF4-FFF2-40B4-BE49-F238E27FC236}">
                <a16:creationId xmlns:a16="http://schemas.microsoft.com/office/drawing/2014/main" id="{E5A38F67-B515-4138-B1F6-E3B76AC6C228}"/>
              </a:ext>
            </a:extLst>
          </p:cNvPr>
          <p:cNvSpPr txBox="1"/>
          <p:nvPr/>
        </p:nvSpPr>
        <p:spPr>
          <a:xfrm>
            <a:off x="971600" y="6380017"/>
            <a:ext cx="6653919" cy="482889"/>
          </a:xfrm>
          <a:prstGeom prst="rect">
            <a:avLst/>
          </a:prstGeom>
        </p:spPr>
        <p:txBody>
          <a:bodyPr wrap="square">
            <a:spAutoFit/>
          </a:bodyPr>
          <a:lstStyle>
            <a:defPPr>
              <a:defRPr lang="de-DE"/>
            </a:defPPr>
            <a:lvl1pPr algn="r">
              <a:defRPr sz="1200">
                <a:solidFill>
                  <a:schemeClr val="accent1"/>
                </a:solidFill>
                <a:latin typeface="+mj-lt"/>
              </a:defRPr>
            </a:lvl1pPr>
          </a:lstStyle>
          <a:p>
            <a:r>
              <a:rPr lang="en-US" dirty="0"/>
              <a:t>Kluger, A. Y., et al. (2019). </a:t>
            </a:r>
            <a:r>
              <a:rPr lang="en-US" b="1" dirty="0"/>
              <a:t>"Class effects of SGLT2 inhibitors on cardiorenal outcomes." </a:t>
            </a:r>
            <a:r>
              <a:rPr lang="en-US" dirty="0"/>
              <a:t>Cardiovasc </a:t>
            </a:r>
            <a:r>
              <a:rPr lang="en-US" dirty="0" err="1"/>
              <a:t>Diabetol</a:t>
            </a:r>
            <a:r>
              <a:rPr lang="en-US" dirty="0"/>
              <a:t> 18(1): 99.</a:t>
            </a:r>
            <a:endParaRPr lang="de-DE" dirty="0"/>
          </a:p>
        </p:txBody>
      </p:sp>
      <p:pic>
        <p:nvPicPr>
          <p:cNvPr id="8" name="Grafik 7">
            <a:extLst>
              <a:ext uri="{FF2B5EF4-FFF2-40B4-BE49-F238E27FC236}">
                <a16:creationId xmlns:a16="http://schemas.microsoft.com/office/drawing/2014/main" id="{CD7050FD-D044-42FB-9669-92594A4A46D7}"/>
              </a:ext>
            </a:extLst>
          </p:cNvPr>
          <p:cNvPicPr>
            <a:picLocks noChangeAspect="1"/>
          </p:cNvPicPr>
          <p:nvPr/>
        </p:nvPicPr>
        <p:blipFill>
          <a:blip r:embed="rId4"/>
          <a:stretch>
            <a:fillRect/>
          </a:stretch>
        </p:blipFill>
        <p:spPr>
          <a:xfrm>
            <a:off x="4283968" y="1220687"/>
            <a:ext cx="4464496" cy="3667967"/>
          </a:xfrm>
          <a:prstGeom prst="rect">
            <a:avLst/>
          </a:prstGeom>
        </p:spPr>
      </p:pic>
    </p:spTree>
    <p:extLst>
      <p:ext uri="{BB962C8B-B14F-4D97-AF65-F5344CB8AC3E}">
        <p14:creationId xmlns:p14="http://schemas.microsoft.com/office/powerpoint/2010/main" val="11484668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51A17E4-B9EB-9C60-58AB-2651A6ED968C}"/>
              </a:ext>
            </a:extLst>
          </p:cNvPr>
          <p:cNvPicPr>
            <a:picLocks noGrp="1" noChangeAspect="1"/>
          </p:cNvPicPr>
          <p:nvPr>
            <p:ph idx="1"/>
          </p:nvPr>
        </p:nvPicPr>
        <p:blipFill>
          <a:blip r:embed="rId2"/>
          <a:stretch>
            <a:fillRect/>
          </a:stretch>
        </p:blipFill>
        <p:spPr>
          <a:xfrm>
            <a:off x="754063" y="1510136"/>
            <a:ext cx="7554912" cy="3669453"/>
          </a:xfrm>
        </p:spPr>
      </p:pic>
      <p:sp>
        <p:nvSpPr>
          <p:cNvPr id="3" name="Titel 2">
            <a:extLst>
              <a:ext uri="{FF2B5EF4-FFF2-40B4-BE49-F238E27FC236}">
                <a16:creationId xmlns:a16="http://schemas.microsoft.com/office/drawing/2014/main" id="{DB64DF53-A1D2-87B4-3BCC-CFCF186C2984}"/>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36032540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15A72-78BC-E391-53EC-C88507BF0E1E}"/>
              </a:ext>
            </a:extLst>
          </p:cNvPr>
          <p:cNvSpPr>
            <a:spLocks noGrp="1"/>
          </p:cNvSpPr>
          <p:nvPr>
            <p:ph type="title"/>
          </p:nvPr>
        </p:nvSpPr>
        <p:spPr/>
        <p:txBody>
          <a:bodyPr/>
          <a:lstStyle/>
          <a:p>
            <a:endParaRPr lang="de-DE"/>
          </a:p>
        </p:txBody>
      </p:sp>
      <p:pic>
        <p:nvPicPr>
          <p:cNvPr id="3" name="Inhaltsplatzhalter 6">
            <a:extLst>
              <a:ext uri="{FF2B5EF4-FFF2-40B4-BE49-F238E27FC236}">
                <a16:creationId xmlns:a16="http://schemas.microsoft.com/office/drawing/2014/main" id="{DB49DF72-31F2-705B-4C49-A06B52AF56CD}"/>
              </a:ext>
            </a:extLst>
          </p:cNvPr>
          <p:cNvPicPr>
            <a:picLocks noChangeAspect="1"/>
          </p:cNvPicPr>
          <p:nvPr/>
        </p:nvPicPr>
        <p:blipFill>
          <a:blip r:embed="rId2"/>
          <a:stretch>
            <a:fillRect/>
          </a:stretch>
        </p:blipFill>
        <p:spPr bwMode="auto">
          <a:xfrm>
            <a:off x="297011" y="2124556"/>
            <a:ext cx="8465343" cy="250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1105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18C143A-D39A-9C37-21E4-077982131EEE}"/>
              </a:ext>
            </a:extLst>
          </p:cNvPr>
          <p:cNvPicPr>
            <a:picLocks noGrp="1" noChangeAspect="1"/>
          </p:cNvPicPr>
          <p:nvPr>
            <p:ph idx="1"/>
          </p:nvPr>
        </p:nvPicPr>
        <p:blipFill>
          <a:blip r:embed="rId2"/>
          <a:stretch>
            <a:fillRect/>
          </a:stretch>
        </p:blipFill>
        <p:spPr>
          <a:xfrm>
            <a:off x="611560" y="1340768"/>
            <a:ext cx="7503207" cy="4869458"/>
          </a:xfrm>
        </p:spPr>
      </p:pic>
      <p:sp>
        <p:nvSpPr>
          <p:cNvPr id="3" name="Titel 2">
            <a:extLst>
              <a:ext uri="{FF2B5EF4-FFF2-40B4-BE49-F238E27FC236}">
                <a16:creationId xmlns:a16="http://schemas.microsoft.com/office/drawing/2014/main" id="{E8A92F91-DEFF-D14B-B61C-43427AA5F112}"/>
              </a:ext>
            </a:extLst>
          </p:cNvPr>
          <p:cNvSpPr>
            <a:spLocks noGrp="1"/>
          </p:cNvSpPr>
          <p:nvPr>
            <p:ph type="title"/>
          </p:nvPr>
        </p:nvSpPr>
        <p:spPr/>
        <p:txBody>
          <a:bodyPr/>
          <a:lstStyle/>
          <a:p>
            <a:r>
              <a:rPr lang="de-DE" dirty="0"/>
              <a:t>„</a:t>
            </a:r>
            <a:r>
              <a:rPr lang="de-DE" dirty="0" err="1"/>
              <a:t>Pleiotrope</a:t>
            </a:r>
            <a:r>
              <a:rPr lang="de-DE" dirty="0"/>
              <a:t>“ Effekte</a:t>
            </a:r>
          </a:p>
        </p:txBody>
      </p:sp>
    </p:spTree>
    <p:extLst>
      <p:ext uri="{BB962C8B-B14F-4D97-AF65-F5344CB8AC3E}">
        <p14:creationId xmlns:p14="http://schemas.microsoft.com/office/powerpoint/2010/main" val="18342629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76B7F63-F98F-5560-2526-9609E33BADB2}"/>
              </a:ext>
            </a:extLst>
          </p:cNvPr>
          <p:cNvPicPr>
            <a:picLocks noChangeAspect="1"/>
          </p:cNvPicPr>
          <p:nvPr/>
        </p:nvPicPr>
        <p:blipFill>
          <a:blip r:embed="rId2"/>
          <a:stretch>
            <a:fillRect/>
          </a:stretch>
        </p:blipFill>
        <p:spPr>
          <a:xfrm>
            <a:off x="539552" y="1340768"/>
            <a:ext cx="8333770" cy="4682376"/>
          </a:xfrm>
          <a:prstGeom prst="rect">
            <a:avLst/>
          </a:prstGeom>
        </p:spPr>
      </p:pic>
      <p:sp>
        <p:nvSpPr>
          <p:cNvPr id="3" name="Titel 2">
            <a:extLst>
              <a:ext uri="{FF2B5EF4-FFF2-40B4-BE49-F238E27FC236}">
                <a16:creationId xmlns:a16="http://schemas.microsoft.com/office/drawing/2014/main" id="{ED3E2F80-D000-FB93-3DB1-98B4601BA043}"/>
              </a:ext>
            </a:extLst>
          </p:cNvPr>
          <p:cNvSpPr>
            <a:spLocks noGrp="1"/>
          </p:cNvSpPr>
          <p:nvPr>
            <p:ph type="title"/>
          </p:nvPr>
        </p:nvSpPr>
        <p:spPr/>
        <p:txBody>
          <a:bodyPr/>
          <a:lstStyle/>
          <a:p>
            <a:r>
              <a:rPr lang="de-DE" dirty="0"/>
              <a:t>Reduktion Risiko = Reduktion Sterblichkeit</a:t>
            </a:r>
          </a:p>
        </p:txBody>
      </p:sp>
    </p:spTree>
    <p:extLst>
      <p:ext uri="{BB962C8B-B14F-4D97-AF65-F5344CB8AC3E}">
        <p14:creationId xmlns:p14="http://schemas.microsoft.com/office/powerpoint/2010/main" val="160765982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Inhaltsplatzhalter 101">
            <a:extLst>
              <a:ext uri="{FF2B5EF4-FFF2-40B4-BE49-F238E27FC236}">
                <a16:creationId xmlns:a16="http://schemas.microsoft.com/office/drawing/2014/main" id="{CC91D8EE-2BDC-4395-812B-E56938067493}"/>
              </a:ext>
            </a:extLst>
          </p:cNvPr>
          <p:cNvSpPr>
            <a:spLocks noGrp="1"/>
          </p:cNvSpPr>
          <p:nvPr>
            <p:ph sz="quarter" idx="4294967295"/>
          </p:nvPr>
        </p:nvSpPr>
        <p:spPr>
          <a:xfrm>
            <a:off x="-106957" y="6079006"/>
            <a:ext cx="7740818" cy="7109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228600" indent="-228600" algn="r" eaLnBrk="0" hangingPunct="0">
              <a:buFont typeface="Arial" pitchFamily="34" charset="0"/>
              <a:buAutoNum type="arabicPeriod"/>
            </a:pPr>
            <a:r>
              <a:rPr lang="de-DE" sz="1100" dirty="0" err="1">
                <a:solidFill>
                  <a:srgbClr val="00799B"/>
                </a:solidFill>
                <a:ea typeface="ＭＳ Ｐゴシック" panose="020B0600070205080204" pitchFamily="34" charset="-128"/>
                <a:cs typeface="Arial" panose="020B0604020202020204" pitchFamily="34" charset="0"/>
              </a:rPr>
              <a:t>Wiviott</a:t>
            </a:r>
            <a:r>
              <a:rPr lang="de-DE" sz="1100" dirty="0">
                <a:solidFill>
                  <a:srgbClr val="00799B"/>
                </a:solidFill>
                <a:ea typeface="ＭＳ Ｐゴシック" panose="020B0600070205080204" pitchFamily="34" charset="-128"/>
                <a:cs typeface="Arial" panose="020B0604020202020204" pitchFamily="34" charset="0"/>
              </a:rPr>
              <a:t> SD, et al. N Engl J Med 2019; 380:347-57</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2. </a:t>
            </a:r>
            <a:r>
              <a:rPr lang="de-DE" sz="1100" dirty="0" err="1">
                <a:solidFill>
                  <a:srgbClr val="00799B"/>
                </a:solidFill>
                <a:ea typeface="ＭＳ Ｐゴシック" panose="020B0600070205080204" pitchFamily="34" charset="-128"/>
                <a:cs typeface="Arial" panose="020B0604020202020204" pitchFamily="34" charset="0"/>
              </a:rPr>
              <a:t>McMurray</a:t>
            </a:r>
            <a:r>
              <a:rPr lang="de-DE" sz="1100" dirty="0">
                <a:solidFill>
                  <a:srgbClr val="00799B"/>
                </a:solidFill>
                <a:ea typeface="ＭＳ Ｐゴシック" panose="020B0600070205080204" pitchFamily="34" charset="-128"/>
                <a:cs typeface="Arial" panose="020B0604020202020204" pitchFamily="34" charset="0"/>
              </a:rPr>
              <a:t> JJV, et al. N Engl J Med 2019; 381:1995-2008; </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3</a:t>
            </a:r>
            <a:r>
              <a:rPr lang="da-DK" sz="1100" dirty="0">
                <a:solidFill>
                  <a:srgbClr val="00799B"/>
                </a:solidFill>
                <a:ea typeface="ＭＳ Ｐゴシック" panose="020B0600070205080204" pitchFamily="34" charset="-128"/>
                <a:cs typeface="Arial" panose="020B0604020202020204" pitchFamily="34" charset="0"/>
              </a:rPr>
              <a:t>. </a:t>
            </a:r>
            <a:r>
              <a:rPr lang="de-DE" sz="1100" dirty="0" err="1">
                <a:solidFill>
                  <a:srgbClr val="00799B"/>
                </a:solidFill>
                <a:ea typeface="ＭＳ Ｐゴシック" panose="020B0600070205080204" pitchFamily="34" charset="-128"/>
                <a:cs typeface="Arial" panose="020B0604020202020204" pitchFamily="34" charset="0"/>
              </a:rPr>
              <a:t>Heerspink</a:t>
            </a:r>
            <a:r>
              <a:rPr lang="de-DE" sz="1100" dirty="0">
                <a:solidFill>
                  <a:srgbClr val="00799B"/>
                </a:solidFill>
                <a:ea typeface="ＭＳ Ｐゴシック" panose="020B0600070205080204" pitchFamily="34" charset="-128"/>
                <a:cs typeface="Arial" panose="020B0604020202020204" pitchFamily="34" charset="0"/>
              </a:rPr>
              <a:t> HJL, et al. New Engl J Med 2020; 383:1436-46; </a:t>
            </a:r>
          </a:p>
          <a:p>
            <a:pPr algn="r" eaLnBrk="0" hangingPunct="0"/>
            <a:r>
              <a:rPr lang="de-DE" sz="1100" dirty="0">
                <a:solidFill>
                  <a:srgbClr val="00799B"/>
                </a:solidFill>
                <a:ea typeface="ＭＳ Ｐゴシック" panose="020B0600070205080204" pitchFamily="34" charset="-128"/>
                <a:cs typeface="Arial" panose="020B0604020202020204" pitchFamily="34" charset="0"/>
              </a:rPr>
              <a:t>4. G-BA Beschluss: https://www.g-ba.de/downloads/39-261-5282/2022-02-17_AM-RL-XII_Dapagliflozin_D-713.pdf.</a:t>
            </a:r>
          </a:p>
        </p:txBody>
      </p:sp>
      <p:sp>
        <p:nvSpPr>
          <p:cNvPr id="2" name="Titel 1">
            <a:extLst>
              <a:ext uri="{FF2B5EF4-FFF2-40B4-BE49-F238E27FC236}">
                <a16:creationId xmlns:a16="http://schemas.microsoft.com/office/drawing/2014/main" id="{83AD0D4C-123F-427F-80D5-56AA2CE71351}"/>
              </a:ext>
            </a:extLst>
          </p:cNvPr>
          <p:cNvSpPr>
            <a:spLocks noGrp="1"/>
          </p:cNvSpPr>
          <p:nvPr>
            <p:ph type="title" idx="4294967295"/>
          </p:nvPr>
        </p:nvSpPr>
        <p:spPr>
          <a:xfrm>
            <a:off x="843355" y="314815"/>
            <a:ext cx="8121575" cy="559812"/>
          </a:xfrm>
        </p:spPr>
        <p:txBody>
          <a:bodyPr/>
          <a:lstStyle/>
          <a:p>
            <a:r>
              <a:rPr lang="de-DE" dirty="0" err="1"/>
              <a:t>Dapaglifozin</a:t>
            </a:r>
            <a:r>
              <a:rPr lang="de-DE" dirty="0"/>
              <a:t> kann zur Behandlung von drei unterschiedlichen Indikationen angewendet werden</a:t>
            </a:r>
          </a:p>
        </p:txBody>
      </p:sp>
      <p:sp>
        <p:nvSpPr>
          <p:cNvPr id="5" name="Rechteck 4">
            <a:extLst>
              <a:ext uri="{FF2B5EF4-FFF2-40B4-BE49-F238E27FC236}">
                <a16:creationId xmlns:a16="http://schemas.microsoft.com/office/drawing/2014/main" id="{2A281451-D72B-4DB2-917F-4B4E6825D830}"/>
              </a:ext>
            </a:extLst>
          </p:cNvPr>
          <p:cNvSpPr/>
          <p:nvPr/>
        </p:nvSpPr>
        <p:spPr>
          <a:xfrm rot="3418096">
            <a:off x="3839367" y="4060703"/>
            <a:ext cx="527723" cy="277948"/>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7" name="Rechteck 23">
            <a:extLst>
              <a:ext uri="{FF2B5EF4-FFF2-40B4-BE49-F238E27FC236}">
                <a16:creationId xmlns:a16="http://schemas.microsoft.com/office/drawing/2014/main" id="{040C85E3-1DD7-4057-986C-B1B3BD0DDAD0}"/>
              </a:ext>
            </a:extLst>
          </p:cNvPr>
          <p:cNvSpPr/>
          <p:nvPr/>
        </p:nvSpPr>
        <p:spPr>
          <a:xfrm rot="922647">
            <a:off x="5966177" y="3479007"/>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 name="Rechteck 45">
            <a:extLst>
              <a:ext uri="{FF2B5EF4-FFF2-40B4-BE49-F238E27FC236}">
                <a16:creationId xmlns:a16="http://schemas.microsoft.com/office/drawing/2014/main" id="{E6A998D9-5EB4-4C53-9A36-D9BD0335C65F}"/>
              </a:ext>
            </a:extLst>
          </p:cNvPr>
          <p:cNvSpPr/>
          <p:nvPr/>
        </p:nvSpPr>
        <p:spPr>
          <a:xfrm rot="18274715">
            <a:off x="5260755" y="2228118"/>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9" name="Rechteck 46">
            <a:extLst>
              <a:ext uri="{FF2B5EF4-FFF2-40B4-BE49-F238E27FC236}">
                <a16:creationId xmlns:a16="http://schemas.microsoft.com/office/drawing/2014/main" id="{4FC76436-BEEA-46EF-8760-C26A94AEF475}"/>
              </a:ext>
            </a:extLst>
          </p:cNvPr>
          <p:cNvSpPr/>
          <p:nvPr/>
        </p:nvSpPr>
        <p:spPr>
          <a:xfrm rot="15046392">
            <a:off x="2987569" y="2138014"/>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37" name="Rechteck 51">
            <a:extLst>
              <a:ext uri="{FF2B5EF4-FFF2-40B4-BE49-F238E27FC236}">
                <a16:creationId xmlns:a16="http://schemas.microsoft.com/office/drawing/2014/main" id="{6A9B92B6-FDF5-4CF2-8A69-BD83E2C03383}"/>
              </a:ext>
            </a:extLst>
          </p:cNvPr>
          <p:cNvSpPr/>
          <p:nvPr/>
        </p:nvSpPr>
        <p:spPr>
          <a:xfrm rot="10308082">
            <a:off x="2461097" y="3405313"/>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5" name="Gruppieren 44">
            <a:extLst>
              <a:ext uri="{FF2B5EF4-FFF2-40B4-BE49-F238E27FC236}">
                <a16:creationId xmlns:a16="http://schemas.microsoft.com/office/drawing/2014/main" id="{E970377C-958F-4241-B58F-3CFD5CDEB9C8}"/>
              </a:ext>
            </a:extLst>
          </p:cNvPr>
          <p:cNvGrpSpPr/>
          <p:nvPr/>
        </p:nvGrpSpPr>
        <p:grpSpPr>
          <a:xfrm>
            <a:off x="4142552" y="3145549"/>
            <a:ext cx="2278907" cy="2132954"/>
            <a:chOff x="5523403" y="3088726"/>
            <a:chExt cx="3038542" cy="2843939"/>
          </a:xfrm>
        </p:grpSpPr>
        <p:cxnSp>
          <p:nvCxnSpPr>
            <p:cNvPr id="12" name="Gerader Verbinder 29">
              <a:extLst>
                <a:ext uri="{FF2B5EF4-FFF2-40B4-BE49-F238E27FC236}">
                  <a16:creationId xmlns:a16="http://schemas.microsoft.com/office/drawing/2014/main" id="{5C126704-74DF-4EFC-B43F-9B0215A43330}"/>
                </a:ext>
              </a:extLst>
            </p:cNvPr>
            <p:cNvCxnSpPr/>
            <p:nvPr/>
          </p:nvCxnSpPr>
          <p:spPr>
            <a:xfrm>
              <a:off x="5722530" y="4574609"/>
              <a:ext cx="908910" cy="135805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F371C2A-9E5F-490A-BEA3-2E1C6CF846C4}"/>
                </a:ext>
              </a:extLst>
            </p:cNvPr>
            <p:cNvCxnSpPr/>
            <p:nvPr/>
          </p:nvCxnSpPr>
          <p:spPr>
            <a:xfrm>
              <a:off x="6621656" y="3100107"/>
              <a:ext cx="1940289" cy="48541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5" name="Freihandform 49">
              <a:extLst>
                <a:ext uri="{FF2B5EF4-FFF2-40B4-BE49-F238E27FC236}">
                  <a16:creationId xmlns:a16="http://schemas.microsoft.com/office/drawing/2014/main" id="{9E6049D1-B023-44D8-9935-D5E0963C2EFA}"/>
                </a:ext>
              </a:extLst>
            </p:cNvPr>
            <p:cNvSpPr/>
            <p:nvPr/>
          </p:nvSpPr>
          <p:spPr>
            <a:xfrm>
              <a:off x="5523403" y="3088726"/>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3">
                <a:lumMod val="50000"/>
                <a:alpha val="50000"/>
              </a:schemeClr>
            </a:solidFill>
            <a:ln>
              <a:solidFill>
                <a:schemeClr val="accent3">
                  <a:lumMod val="50000"/>
                </a:schemeClr>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dirty="0">
                  <a:solidFill>
                    <a:srgbClr val="000000"/>
                  </a:solidFill>
                  <a:latin typeface="Arial"/>
                  <a:cs typeface="Arial"/>
                </a:rPr>
                <a:t>HF</a:t>
              </a:r>
              <a:endParaRPr lang="de-DE" sz="1500" dirty="0">
                <a:solidFill>
                  <a:srgbClr val="000000"/>
                </a:solidFill>
                <a:latin typeface="Arial" panose="020B0604020202020204" pitchFamily="34" charset="0"/>
                <a:cs typeface="Arial" panose="020B0604020202020204" pitchFamily="34" charset="0"/>
              </a:endParaRPr>
            </a:p>
          </p:txBody>
        </p:sp>
      </p:grpSp>
      <p:sp>
        <p:nvSpPr>
          <p:cNvPr id="70" name="Rechteck 61">
            <a:extLst>
              <a:ext uri="{FF2B5EF4-FFF2-40B4-BE49-F238E27FC236}">
                <a16:creationId xmlns:a16="http://schemas.microsoft.com/office/drawing/2014/main" id="{AC0DED77-ADC5-4DB4-91BE-66F09F8801FB}"/>
              </a:ext>
            </a:extLst>
          </p:cNvPr>
          <p:cNvSpPr/>
          <p:nvPr/>
        </p:nvSpPr>
        <p:spPr>
          <a:xfrm rot="3418096">
            <a:off x="4676750" y="5050100"/>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1" name="Rechteck 61">
            <a:extLst>
              <a:ext uri="{FF2B5EF4-FFF2-40B4-BE49-F238E27FC236}">
                <a16:creationId xmlns:a16="http://schemas.microsoft.com/office/drawing/2014/main" id="{A2F405C1-8FF2-4B77-8D65-8A004ED604E6}"/>
              </a:ext>
            </a:extLst>
          </p:cNvPr>
          <p:cNvSpPr/>
          <p:nvPr/>
        </p:nvSpPr>
        <p:spPr>
          <a:xfrm rot="3418096">
            <a:off x="6056222" y="328888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2" name="Rechteck 61">
            <a:extLst>
              <a:ext uri="{FF2B5EF4-FFF2-40B4-BE49-F238E27FC236}">
                <a16:creationId xmlns:a16="http://schemas.microsoft.com/office/drawing/2014/main" id="{B16768ED-30C7-4EDA-80A9-19578B60D782}"/>
              </a:ext>
            </a:extLst>
          </p:cNvPr>
          <p:cNvSpPr/>
          <p:nvPr/>
        </p:nvSpPr>
        <p:spPr>
          <a:xfrm rot="3418096">
            <a:off x="3539621" y="502514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7" name="Gruppieren 46">
            <a:extLst>
              <a:ext uri="{FF2B5EF4-FFF2-40B4-BE49-F238E27FC236}">
                <a16:creationId xmlns:a16="http://schemas.microsoft.com/office/drawing/2014/main" id="{3C128EDC-1062-4F17-A3CF-2426659800A4}"/>
              </a:ext>
            </a:extLst>
          </p:cNvPr>
          <p:cNvGrpSpPr/>
          <p:nvPr/>
        </p:nvGrpSpPr>
        <p:grpSpPr>
          <a:xfrm>
            <a:off x="2478768" y="3130644"/>
            <a:ext cx="2054778" cy="2132167"/>
            <a:chOff x="3314260" y="3050379"/>
            <a:chExt cx="2739704" cy="2842889"/>
          </a:xfrm>
        </p:grpSpPr>
        <p:sp>
          <p:nvSpPr>
            <p:cNvPr id="36" name="Freihandform 50">
              <a:extLst>
                <a:ext uri="{FF2B5EF4-FFF2-40B4-BE49-F238E27FC236}">
                  <a16:creationId xmlns:a16="http://schemas.microsoft.com/office/drawing/2014/main" id="{DCF0B4ED-E550-4CEC-9EA8-2E72D6981738}"/>
                </a:ext>
              </a:extLst>
            </p:cNvPr>
            <p:cNvSpPr/>
            <p:nvPr/>
          </p:nvSpPr>
          <p:spPr>
            <a:xfrm>
              <a:off x="4199588" y="3050379"/>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4">
                <a:lumMod val="10000"/>
                <a:lumOff val="90000"/>
                <a:alpha val="50000"/>
              </a:schemeClr>
            </a:solidFill>
            <a:ln>
              <a:solidFill>
                <a:schemeClr val="accent4"/>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solidFill>
                    <a:srgbClr val="000000"/>
                  </a:solidFill>
                  <a:latin typeface="Arial" panose="020B0604020202020204" pitchFamily="34" charset="0"/>
                  <a:cs typeface="Arial" panose="020B0604020202020204" pitchFamily="34" charset="0"/>
                </a:rPr>
                <a:t>CKD</a:t>
              </a:r>
            </a:p>
          </p:txBody>
        </p:sp>
        <p:cxnSp>
          <p:nvCxnSpPr>
            <p:cNvPr id="39" name="Gerader Verbinder 41">
              <a:extLst>
                <a:ext uri="{FF2B5EF4-FFF2-40B4-BE49-F238E27FC236}">
                  <a16:creationId xmlns:a16="http://schemas.microsoft.com/office/drawing/2014/main" id="{2B434D83-8630-435D-A1DB-8AB7D3ED7400}"/>
                </a:ext>
              </a:extLst>
            </p:cNvPr>
            <p:cNvCxnSpPr/>
            <p:nvPr/>
          </p:nvCxnSpPr>
          <p:spPr>
            <a:xfrm flipH="1">
              <a:off x="4946232" y="4535212"/>
              <a:ext cx="908910" cy="135805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r Verbinder 32">
              <a:extLst>
                <a:ext uri="{FF2B5EF4-FFF2-40B4-BE49-F238E27FC236}">
                  <a16:creationId xmlns:a16="http://schemas.microsoft.com/office/drawing/2014/main" id="{5D835194-5187-4E14-85EC-490F7D927B0F}"/>
                </a:ext>
              </a:extLst>
            </p:cNvPr>
            <p:cNvCxnSpPr>
              <a:cxnSpLocks/>
            </p:cNvCxnSpPr>
            <p:nvPr/>
          </p:nvCxnSpPr>
          <p:spPr>
            <a:xfrm flipH="1">
              <a:off x="3314260" y="3069283"/>
              <a:ext cx="1620000" cy="30709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3" name="Rechteck 61">
            <a:extLst>
              <a:ext uri="{FF2B5EF4-FFF2-40B4-BE49-F238E27FC236}">
                <a16:creationId xmlns:a16="http://schemas.microsoft.com/office/drawing/2014/main" id="{A1DC25D5-038D-4902-854A-39703E6DBF0C}"/>
              </a:ext>
            </a:extLst>
          </p:cNvPr>
          <p:cNvSpPr/>
          <p:nvPr/>
        </p:nvSpPr>
        <p:spPr>
          <a:xfrm rot="3418096">
            <a:off x="2462660" y="3205395"/>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5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830051"/>
              </a:solidFill>
              <a:latin typeface="Arial" panose="020B0604020202020204" pitchFamily="34" charset="0"/>
              <a:cs typeface="Arial" panose="020B0604020202020204" pitchFamily="34" charset="0"/>
            </a:endParaRPr>
          </a:p>
        </p:txBody>
      </p:sp>
      <p:sp>
        <p:nvSpPr>
          <p:cNvPr id="10" name="Rechteck 53">
            <a:extLst>
              <a:ext uri="{FF2B5EF4-FFF2-40B4-BE49-F238E27FC236}">
                <a16:creationId xmlns:a16="http://schemas.microsoft.com/office/drawing/2014/main" id="{86A0A32D-D7CB-4A1D-84FE-C7905563B625}"/>
              </a:ext>
            </a:extLst>
          </p:cNvPr>
          <p:cNvSpPr/>
          <p:nvPr/>
        </p:nvSpPr>
        <p:spPr>
          <a:xfrm rot="7942499">
            <a:off x="3595753" y="4970041"/>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id="{578E7874-0AF6-4659-A9D3-F6AA6BF2A96F}"/>
              </a:ext>
            </a:extLst>
          </p:cNvPr>
          <p:cNvGrpSpPr/>
          <p:nvPr/>
        </p:nvGrpSpPr>
        <p:grpSpPr>
          <a:xfrm>
            <a:off x="3173315" y="1893224"/>
            <a:ext cx="2392170" cy="1729999"/>
            <a:chOff x="4231087" y="1433960"/>
            <a:chExt cx="3189560" cy="2306665"/>
          </a:xfrm>
          <a:solidFill>
            <a:schemeClr val="accent2">
              <a:lumMod val="10000"/>
              <a:lumOff val="90000"/>
            </a:schemeClr>
          </a:solidFill>
        </p:grpSpPr>
        <p:sp>
          <p:nvSpPr>
            <p:cNvPr id="34" name="Freihandform 48">
              <a:extLst>
                <a:ext uri="{FF2B5EF4-FFF2-40B4-BE49-F238E27FC236}">
                  <a16:creationId xmlns:a16="http://schemas.microsoft.com/office/drawing/2014/main" id="{E7DA4473-3FBC-404F-9BB0-731C79556A71}"/>
                </a:ext>
              </a:extLst>
            </p:cNvPr>
            <p:cNvSpPr/>
            <p:nvPr/>
          </p:nvSpPr>
          <p:spPr>
            <a:xfrm>
              <a:off x="4868709" y="1899970"/>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2">
                <a:lumMod val="10000"/>
                <a:lumOff val="90000"/>
                <a:alpha val="60000"/>
              </a:schemeClr>
            </a:solidFill>
            <a:ln>
              <a:solidFill>
                <a:schemeClr val="accent2"/>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latin typeface="Arial" panose="020B0604020202020204" pitchFamily="34" charset="0"/>
                  <a:cs typeface="Arial" panose="020B0604020202020204" pitchFamily="34" charset="0"/>
                </a:rPr>
                <a:t>Diabetes</a:t>
              </a:r>
              <a:endParaRPr lang="de-DE" sz="1050">
                <a:latin typeface="Arial" panose="020B0604020202020204" pitchFamily="34" charset="0"/>
                <a:cs typeface="Arial" panose="020B0604020202020204" pitchFamily="34" charset="0"/>
              </a:endParaRPr>
            </a:p>
          </p:txBody>
        </p:sp>
        <p:cxnSp>
          <p:nvCxnSpPr>
            <p:cNvPr id="30" name="Gerader Verbinder 5">
              <a:extLst>
                <a:ext uri="{FF2B5EF4-FFF2-40B4-BE49-F238E27FC236}">
                  <a16:creationId xmlns:a16="http://schemas.microsoft.com/office/drawing/2014/main" id="{BCD17398-343C-422C-996A-28DB1028CDFB}"/>
                </a:ext>
              </a:extLst>
            </p:cNvPr>
            <p:cNvCxnSpPr/>
            <p:nvPr/>
          </p:nvCxnSpPr>
          <p:spPr>
            <a:xfrm flipH="1" flipV="1">
              <a:off x="4231087" y="1433960"/>
              <a:ext cx="658745" cy="1578071"/>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r Verbinder 22">
              <a:extLst>
                <a:ext uri="{FF2B5EF4-FFF2-40B4-BE49-F238E27FC236}">
                  <a16:creationId xmlns:a16="http://schemas.microsoft.com/office/drawing/2014/main" id="{513C466F-EBB6-45EF-9466-086E351EEA30}"/>
                </a:ext>
              </a:extLst>
            </p:cNvPr>
            <p:cNvCxnSpPr/>
            <p:nvPr/>
          </p:nvCxnSpPr>
          <p:spPr>
            <a:xfrm flipV="1">
              <a:off x="6587708" y="1530003"/>
              <a:ext cx="832939" cy="1764674"/>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4" name="Rechteck 61">
            <a:extLst>
              <a:ext uri="{FF2B5EF4-FFF2-40B4-BE49-F238E27FC236}">
                <a16:creationId xmlns:a16="http://schemas.microsoft.com/office/drawing/2014/main" id="{325CBDA4-91B2-4101-A3B3-B1D0469DF197}"/>
              </a:ext>
            </a:extLst>
          </p:cNvPr>
          <p:cNvSpPr/>
          <p:nvPr/>
        </p:nvSpPr>
        <p:spPr>
          <a:xfrm rot="3418096">
            <a:off x="3023442" y="1953398"/>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5" name="Rechteck 61">
            <a:extLst>
              <a:ext uri="{FF2B5EF4-FFF2-40B4-BE49-F238E27FC236}">
                <a16:creationId xmlns:a16="http://schemas.microsoft.com/office/drawing/2014/main" id="{96DB7287-4919-4E46-8389-9222A85CCA0A}"/>
              </a:ext>
            </a:extLst>
          </p:cNvPr>
          <p:cNvSpPr/>
          <p:nvPr/>
        </p:nvSpPr>
        <p:spPr>
          <a:xfrm rot="3418096">
            <a:off x="5297769" y="1980893"/>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6" name="Textfeld 55">
            <a:extLst>
              <a:ext uri="{FF2B5EF4-FFF2-40B4-BE49-F238E27FC236}">
                <a16:creationId xmlns:a16="http://schemas.microsoft.com/office/drawing/2014/main" id="{CA241527-6B1D-45F7-82AC-854674E37A68}"/>
              </a:ext>
            </a:extLst>
          </p:cNvPr>
          <p:cNvSpPr txBox="1"/>
          <p:nvPr/>
        </p:nvSpPr>
        <p:spPr>
          <a:xfrm>
            <a:off x="3642080" y="1834419"/>
            <a:ext cx="1620140"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DECLARE-TIMI 58</a:t>
            </a:r>
            <a:r>
              <a:rPr lang="de-DE" sz="1200" b="1" baseline="30000">
                <a:solidFill>
                  <a:schemeClr val="accent4">
                    <a:lumMod val="50000"/>
                  </a:schemeClr>
                </a:solidFill>
                <a:cs typeface="Arial" panose="020B0604020202020204" pitchFamily="34" charset="0"/>
              </a:rPr>
              <a:t>1</a:t>
            </a:r>
          </a:p>
        </p:txBody>
      </p:sp>
      <p:grpSp>
        <p:nvGrpSpPr>
          <p:cNvPr id="15" name="Gruppieren 14">
            <a:extLst>
              <a:ext uri="{FF2B5EF4-FFF2-40B4-BE49-F238E27FC236}">
                <a16:creationId xmlns:a16="http://schemas.microsoft.com/office/drawing/2014/main" id="{B398CAEC-C194-45E4-A581-7A32A1CB870B}"/>
              </a:ext>
            </a:extLst>
          </p:cNvPr>
          <p:cNvGrpSpPr/>
          <p:nvPr/>
        </p:nvGrpSpPr>
        <p:grpSpPr>
          <a:xfrm>
            <a:off x="467544" y="3579268"/>
            <a:ext cx="2137608" cy="785837"/>
            <a:chOff x="189296" y="3745236"/>
            <a:chExt cx="2850144" cy="911780"/>
          </a:xfrm>
        </p:grpSpPr>
        <p:sp>
          <p:nvSpPr>
            <p:cNvPr id="64" name="Legende: mit Linie mit Rahmen und Akzentuierungsbalken 63">
              <a:extLst>
                <a:ext uri="{FF2B5EF4-FFF2-40B4-BE49-F238E27FC236}">
                  <a16:creationId xmlns:a16="http://schemas.microsoft.com/office/drawing/2014/main" id="{7B597C16-62BD-44E5-9663-1640CD8EF77A}"/>
                </a:ext>
              </a:extLst>
            </p:cNvPr>
            <p:cNvSpPr/>
            <p:nvPr/>
          </p:nvSpPr>
          <p:spPr>
            <a:xfrm>
              <a:off x="1172895" y="3745236"/>
              <a:ext cx="1866545" cy="888238"/>
            </a:xfrm>
            <a:prstGeom prst="accentBorderCallout1">
              <a:avLst>
                <a:gd name="adj1" fmla="val 18750"/>
                <a:gd name="adj2" fmla="val -8333"/>
                <a:gd name="adj3" fmla="val 46942"/>
                <a:gd name="adj4" fmla="val -52387"/>
              </a:avLst>
            </a:prstGeom>
            <a:noFill/>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a:solidFill>
                  <a:srgbClr val="FFFFFF"/>
                </a:solidFill>
                <a:latin typeface="Arial" panose="020B0604020202020204" pitchFamily="34" charset="0"/>
                <a:cs typeface="Arial" panose="020B0604020202020204" pitchFamily="34" charset="0"/>
              </a:endParaRPr>
            </a:p>
          </p:txBody>
        </p:sp>
        <p:sp>
          <p:nvSpPr>
            <p:cNvPr id="65" name="Textfeld 64">
              <a:extLst>
                <a:ext uri="{FF2B5EF4-FFF2-40B4-BE49-F238E27FC236}">
                  <a16:creationId xmlns:a16="http://schemas.microsoft.com/office/drawing/2014/main" id="{ACDAA541-137C-410B-B83B-FAAB61005FC2}"/>
                </a:ext>
              </a:extLst>
            </p:cNvPr>
            <p:cNvSpPr txBox="1"/>
            <p:nvPr/>
          </p:nvSpPr>
          <p:spPr>
            <a:xfrm>
              <a:off x="189296" y="3799969"/>
              <a:ext cx="2071080" cy="857047"/>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050" b="1" dirty="0">
                  <a:solidFill>
                    <a:sysClr val="windowText" lastClr="000000"/>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dirty="0">
                  <a:solidFill>
                    <a:sysClr val="windowText" lastClr="000000"/>
                  </a:solidFill>
                  <a:cs typeface="Arial" panose="020B0604020202020204" pitchFamily="34" charset="0"/>
                </a:rPr>
                <a:t>Zulassung</a:t>
              </a:r>
            </a:p>
            <a:p>
              <a:pPr defTabSz="685800" fontAlgn="auto">
                <a:lnSpc>
                  <a:spcPct val="100000"/>
                </a:lnSpc>
                <a:spcBef>
                  <a:spcPts val="0"/>
                </a:spcBef>
                <a:spcAft>
                  <a:spcPts val="0"/>
                </a:spcAft>
                <a:defRPr/>
              </a:pPr>
              <a:r>
                <a:rPr lang="de-DE" sz="1050" b="1" dirty="0">
                  <a:solidFill>
                    <a:sysClr val="windowText" lastClr="000000"/>
                  </a:solidFill>
                  <a:cs typeface="Arial" panose="020B0604020202020204" pitchFamily="34" charset="0"/>
                </a:rPr>
                <a:t>G-BA Zusatznutzen</a:t>
              </a:r>
              <a:r>
                <a:rPr lang="de-DE" sz="1050" b="1" baseline="30000" dirty="0">
                  <a:solidFill>
                    <a:sysClr val="windowText" lastClr="000000"/>
                  </a:solidFill>
                  <a:cs typeface="Arial" panose="020B0604020202020204" pitchFamily="34" charset="0"/>
                </a:rPr>
                <a:t>8</a:t>
              </a:r>
            </a:p>
            <a:p>
              <a:pPr defTabSz="685800" fontAlgn="auto">
                <a:lnSpc>
                  <a:spcPct val="100000"/>
                </a:lnSpc>
                <a:spcBef>
                  <a:spcPts val="0"/>
                </a:spcBef>
                <a:spcAft>
                  <a:spcPts val="0"/>
                </a:spcAft>
                <a:defRPr/>
              </a:pPr>
              <a:r>
                <a:rPr lang="de-DE" sz="1050" b="1" dirty="0">
                  <a:solidFill>
                    <a:sysClr val="windowText" lastClr="000000"/>
                  </a:solidFill>
                  <a:cs typeface="Arial" panose="020B0604020202020204" pitchFamily="34" charset="0"/>
                </a:rPr>
                <a:t>Praxisbesonderheit</a:t>
              </a:r>
            </a:p>
          </p:txBody>
        </p:sp>
      </p:grpSp>
      <p:sp>
        <p:nvSpPr>
          <p:cNvPr id="59" name="Textfeld 58">
            <a:extLst>
              <a:ext uri="{FF2B5EF4-FFF2-40B4-BE49-F238E27FC236}">
                <a16:creationId xmlns:a16="http://schemas.microsoft.com/office/drawing/2014/main" id="{ED16F7E1-BC8E-4B16-8C9B-754EFD504381}"/>
              </a:ext>
            </a:extLst>
          </p:cNvPr>
          <p:cNvSpPr txBox="1"/>
          <p:nvPr/>
        </p:nvSpPr>
        <p:spPr>
          <a:xfrm>
            <a:off x="7245426" y="3336428"/>
            <a:ext cx="1719504" cy="715581"/>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G-BA Zusatznutzen</a:t>
            </a:r>
            <a:r>
              <a:rPr lang="de-DE" sz="1050" b="1" baseline="30000">
                <a:solidFill>
                  <a:schemeClr val="tx1">
                    <a:lumMod val="50000"/>
                  </a:schemeClr>
                </a:solidFill>
                <a:cs typeface="Arial" panose="020B0604020202020204" pitchFamily="34" charset="0"/>
              </a:rPr>
              <a:t>3</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Leitlinien-Empfehlung</a:t>
            </a:r>
            <a:r>
              <a:rPr lang="de-DE" sz="1050" b="1" baseline="30000">
                <a:solidFill>
                  <a:schemeClr val="tx1">
                    <a:lumMod val="50000"/>
                  </a:schemeClr>
                </a:solidFill>
                <a:cs typeface="Arial" panose="020B0604020202020204" pitchFamily="34" charset="0"/>
              </a:rPr>
              <a:t>4</a:t>
            </a:r>
          </a:p>
        </p:txBody>
      </p:sp>
      <p:sp>
        <p:nvSpPr>
          <p:cNvPr id="60" name="Legende: mit Linie mit Rahmen und Akzentuierungsbalken 59">
            <a:extLst>
              <a:ext uri="{FF2B5EF4-FFF2-40B4-BE49-F238E27FC236}">
                <a16:creationId xmlns:a16="http://schemas.microsoft.com/office/drawing/2014/main" id="{FCC74911-1C12-451C-8F8E-35DE63A2FDA8}"/>
              </a:ext>
            </a:extLst>
          </p:cNvPr>
          <p:cNvSpPr/>
          <p:nvPr/>
        </p:nvSpPr>
        <p:spPr>
          <a:xfrm>
            <a:off x="7232388" y="3311974"/>
            <a:ext cx="1640711" cy="754473"/>
          </a:xfrm>
          <a:prstGeom prst="accentBorderCallout1">
            <a:avLst>
              <a:gd name="adj1" fmla="val 24792"/>
              <a:gd name="adj2" fmla="val -7015"/>
              <a:gd name="adj3" fmla="val 72190"/>
              <a:gd name="adj4" fmla="val -46918"/>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A4BC32B4-4AE0-4235-8E77-363EFA5EC3D4}"/>
              </a:ext>
            </a:extLst>
          </p:cNvPr>
          <p:cNvGrpSpPr/>
          <p:nvPr/>
        </p:nvGrpSpPr>
        <p:grpSpPr>
          <a:xfrm>
            <a:off x="5241085" y="3767489"/>
            <a:ext cx="1518182" cy="1013428"/>
            <a:chOff x="6988113" y="3691476"/>
            <a:chExt cx="2024242" cy="1351237"/>
          </a:xfrm>
        </p:grpSpPr>
        <p:sp>
          <p:nvSpPr>
            <p:cNvPr id="66" name="Textfeld 57">
              <a:extLst>
                <a:ext uri="{FF2B5EF4-FFF2-40B4-BE49-F238E27FC236}">
                  <a16:creationId xmlns:a16="http://schemas.microsoft.com/office/drawing/2014/main" id="{39507D3C-DDFD-43DB-9221-A1027A3259B0}"/>
                </a:ext>
              </a:extLst>
            </p:cNvPr>
            <p:cNvSpPr txBox="1"/>
            <p:nvPr/>
          </p:nvSpPr>
          <p:spPr>
            <a:xfrm>
              <a:off x="6988113" y="4673381"/>
              <a:ext cx="1531514" cy="369332"/>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DELIVER</a:t>
              </a:r>
              <a:r>
                <a:rPr lang="de-DE" sz="1200" b="1" baseline="30000">
                  <a:solidFill>
                    <a:schemeClr val="accent4">
                      <a:lumMod val="50000"/>
                    </a:schemeClr>
                  </a:solidFill>
                  <a:cs typeface="Arial" panose="020B0604020202020204" pitchFamily="34" charset="0"/>
                </a:rPr>
                <a:t>5</a:t>
              </a:r>
            </a:p>
          </p:txBody>
        </p:sp>
        <p:sp>
          <p:nvSpPr>
            <p:cNvPr id="76" name="Textfeld 60">
              <a:extLst>
                <a:ext uri="{FF2B5EF4-FFF2-40B4-BE49-F238E27FC236}">
                  <a16:creationId xmlns:a16="http://schemas.microsoft.com/office/drawing/2014/main" id="{EA8B6471-F827-462A-8617-10AD85D5A3C2}"/>
                </a:ext>
              </a:extLst>
            </p:cNvPr>
            <p:cNvSpPr txBox="1"/>
            <p:nvPr/>
          </p:nvSpPr>
          <p:spPr>
            <a:xfrm>
              <a:off x="7480841" y="3691476"/>
              <a:ext cx="1531514" cy="338555"/>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DAPA-HF</a:t>
              </a:r>
              <a:r>
                <a:rPr lang="de-DE" sz="1200" b="1" baseline="30000">
                  <a:solidFill>
                    <a:schemeClr val="accent4">
                      <a:lumMod val="50000"/>
                    </a:schemeClr>
                  </a:solidFill>
                  <a:cs typeface="Arial" panose="020B0604020202020204" pitchFamily="34" charset="0"/>
                </a:rPr>
                <a:t>2</a:t>
              </a:r>
            </a:p>
          </p:txBody>
        </p:sp>
      </p:grpSp>
      <p:sp>
        <p:nvSpPr>
          <p:cNvPr id="77" name="Textfeld 31">
            <a:extLst>
              <a:ext uri="{FF2B5EF4-FFF2-40B4-BE49-F238E27FC236}">
                <a16:creationId xmlns:a16="http://schemas.microsoft.com/office/drawing/2014/main" id="{99E8045C-3B2A-42AB-80A7-523006C56794}"/>
              </a:ext>
            </a:extLst>
          </p:cNvPr>
          <p:cNvSpPr txBox="1"/>
          <p:nvPr/>
        </p:nvSpPr>
        <p:spPr>
          <a:xfrm>
            <a:off x="2170972" y="3943709"/>
            <a:ext cx="1148636"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DAPA-CKD</a:t>
            </a:r>
            <a:r>
              <a:rPr lang="de-DE" sz="1200" b="1" baseline="30000">
                <a:solidFill>
                  <a:schemeClr val="accent4">
                    <a:lumMod val="50000"/>
                  </a:schemeClr>
                </a:solidFill>
                <a:cs typeface="Arial" panose="020B0604020202020204" pitchFamily="34" charset="0"/>
              </a:rPr>
              <a:t>7</a:t>
            </a:r>
          </a:p>
        </p:txBody>
      </p:sp>
      <p:sp>
        <p:nvSpPr>
          <p:cNvPr id="41" name="Legende: mit Linie mit Rahmen und Akzentuierungsbalken 40">
            <a:extLst>
              <a:ext uri="{FF2B5EF4-FFF2-40B4-BE49-F238E27FC236}">
                <a16:creationId xmlns:a16="http://schemas.microsoft.com/office/drawing/2014/main" id="{AB255E59-A577-46A9-9C96-8EA6DA476AF1}"/>
              </a:ext>
            </a:extLst>
          </p:cNvPr>
          <p:cNvSpPr/>
          <p:nvPr/>
        </p:nvSpPr>
        <p:spPr>
          <a:xfrm>
            <a:off x="6700538" y="4642311"/>
            <a:ext cx="1557282" cy="413800"/>
          </a:xfrm>
          <a:prstGeom prst="accentBorderCallout1">
            <a:avLst>
              <a:gd name="adj1" fmla="val 24792"/>
              <a:gd name="adj2" fmla="val -7015"/>
              <a:gd name="adj3" fmla="val 1385"/>
              <a:gd name="adj4" fmla="val -35329"/>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42" name="Textfeld 41">
            <a:extLst>
              <a:ext uri="{FF2B5EF4-FFF2-40B4-BE49-F238E27FC236}">
                <a16:creationId xmlns:a16="http://schemas.microsoft.com/office/drawing/2014/main" id="{526ABB9E-B07F-44F7-BFE0-D58806EA8770}"/>
              </a:ext>
            </a:extLst>
          </p:cNvPr>
          <p:cNvSpPr txBox="1"/>
          <p:nvPr/>
        </p:nvSpPr>
        <p:spPr>
          <a:xfrm>
            <a:off x="6700538" y="4663695"/>
            <a:ext cx="1719504" cy="408573"/>
          </a:xfrm>
          <a:prstGeom prst="rect">
            <a:avLst/>
          </a:prstGeom>
          <a:noFill/>
        </p:spPr>
        <p:txBody>
          <a:bodyPr vert="horz" wrap="square" lIns="68580" tIns="34290" rIns="68580" bIns="34290" rtlCol="0" anchor="t">
            <a:spAutoFit/>
          </a:bodyPr>
          <a:lstStyle/>
          <a:p>
            <a:pPr>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p:txBody>
      </p:sp>
      <p:sp>
        <p:nvSpPr>
          <p:cNvPr id="48" name="Foliennummernplatzhalter 4">
            <a:extLst>
              <a:ext uri="{FF2B5EF4-FFF2-40B4-BE49-F238E27FC236}">
                <a16:creationId xmlns:a16="http://schemas.microsoft.com/office/drawing/2014/main" id="{2E3FAFE1-992B-4EE9-9BF0-0B728B002F3B}"/>
              </a:ext>
            </a:extLst>
          </p:cNvPr>
          <p:cNvSpPr>
            <a:spLocks noGrp="1"/>
          </p:cNvSpPr>
          <p:nvPr>
            <p:ph type="sldNum" sz="quarter" idx="4294967295"/>
          </p:nvPr>
        </p:nvSpPr>
        <p:spPr>
          <a:xfrm>
            <a:off x="8730033" y="5725793"/>
            <a:ext cx="413967" cy="273844"/>
          </a:xfrm>
          <a:prstGeom prst="rect">
            <a:avLst/>
          </a:prstGeom>
        </p:spPr>
        <p:txBody>
          <a:bodyPr/>
          <a:lstStyle/>
          <a:p>
            <a:fld id="{C3831029-DBAE-41BF-BAA3-1BCD65F362BF}" type="slidenum">
              <a:rPr lang="de-DE" smtClean="0"/>
              <a:pPr/>
              <a:t>33</a:t>
            </a:fld>
            <a:endParaRPr lang="de-DE"/>
          </a:p>
        </p:txBody>
      </p:sp>
      <p:sp>
        <p:nvSpPr>
          <p:cNvPr id="3" name="Ellipse 2">
            <a:extLst>
              <a:ext uri="{FF2B5EF4-FFF2-40B4-BE49-F238E27FC236}">
                <a16:creationId xmlns:a16="http://schemas.microsoft.com/office/drawing/2014/main" id="{2CD7FBAB-1B61-9F3F-F80F-1D9C9FF36798}"/>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031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9" grpId="0"/>
      <p:bldP spid="60" grpId="0" animBg="1"/>
      <p:bldP spid="77" grpId="0"/>
      <p:bldP spid="41" grpId="0" animBg="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8" name="Gruppieren 67">
            <a:extLst>
              <a:ext uri="{FF2B5EF4-FFF2-40B4-BE49-F238E27FC236}">
                <a16:creationId xmlns:a16="http://schemas.microsoft.com/office/drawing/2014/main" id="{81D4E83D-F4DF-4267-8E6E-D5707C68D2F7}"/>
              </a:ext>
            </a:extLst>
          </p:cNvPr>
          <p:cNvGrpSpPr/>
          <p:nvPr/>
        </p:nvGrpSpPr>
        <p:grpSpPr>
          <a:xfrm>
            <a:off x="4785025" y="2558116"/>
            <a:ext cx="3434783" cy="2456176"/>
            <a:chOff x="6978549" y="2566121"/>
            <a:chExt cx="4579711" cy="3274901"/>
          </a:xfrm>
        </p:grpSpPr>
        <p:sp>
          <p:nvSpPr>
            <p:cNvPr id="69" name="Textfeld 19">
              <a:extLst>
                <a:ext uri="{FF2B5EF4-FFF2-40B4-BE49-F238E27FC236}">
                  <a16:creationId xmlns:a16="http://schemas.microsoft.com/office/drawing/2014/main" id="{7D3DD241-44F5-4818-9E6B-AA3C413D2406}"/>
                </a:ext>
              </a:extLst>
            </p:cNvPr>
            <p:cNvSpPr txBox="1"/>
            <p:nvPr/>
          </p:nvSpPr>
          <p:spPr>
            <a:xfrm>
              <a:off x="7518582" y="5502467"/>
              <a:ext cx="3952272"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70" name="Right Bracket 151">
              <a:extLst>
                <a:ext uri="{FF2B5EF4-FFF2-40B4-BE49-F238E27FC236}">
                  <a16:creationId xmlns:a16="http://schemas.microsoft.com/office/drawing/2014/main" id="{43348D58-1D89-4881-84CA-3A89D09A4E78}"/>
                </a:ext>
              </a:extLst>
            </p:cNvPr>
            <p:cNvSpPr/>
            <p:nvPr/>
          </p:nvSpPr>
          <p:spPr>
            <a:xfrm rot="5400000">
              <a:off x="10404925" y="3838659"/>
              <a:ext cx="67891" cy="1884892"/>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71" name="TextBox 152">
              <a:extLst>
                <a:ext uri="{FF2B5EF4-FFF2-40B4-BE49-F238E27FC236}">
                  <a16:creationId xmlns:a16="http://schemas.microsoft.com/office/drawing/2014/main" id="{908D4581-1173-4D0B-9124-F4937DB0ADA8}"/>
                </a:ext>
              </a:extLst>
            </p:cNvPr>
            <p:cNvSpPr txBox="1"/>
            <p:nvPr/>
          </p:nvSpPr>
          <p:spPr>
            <a:xfrm>
              <a:off x="9554487" y="4858835"/>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13 Jahre spätere Dialyse</a:t>
              </a:r>
            </a:p>
          </p:txBody>
        </p:sp>
        <p:cxnSp>
          <p:nvCxnSpPr>
            <p:cNvPr id="72" name="Straight Arrow Connector 154">
              <a:extLst>
                <a:ext uri="{FF2B5EF4-FFF2-40B4-BE49-F238E27FC236}">
                  <a16:creationId xmlns:a16="http://schemas.microsoft.com/office/drawing/2014/main" id="{A72FA17B-CD96-4E4E-94BC-47F3B6865AF2}"/>
                </a:ext>
              </a:extLst>
            </p:cNvPr>
            <p:cNvCxnSpPr/>
            <p:nvPr/>
          </p:nvCxnSpPr>
          <p:spPr>
            <a:xfrm>
              <a:off x="9016502" y="4147368"/>
              <a:ext cx="1083469" cy="4427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155">
              <a:extLst>
                <a:ext uri="{FF2B5EF4-FFF2-40B4-BE49-F238E27FC236}">
                  <a16:creationId xmlns:a16="http://schemas.microsoft.com/office/drawing/2014/main" id="{0CF5EF05-F8A0-4A23-82FD-03C4C58BCA1C}"/>
                </a:ext>
              </a:extLst>
            </p:cNvPr>
            <p:cNvSpPr txBox="1"/>
            <p:nvPr/>
          </p:nvSpPr>
          <p:spPr>
            <a:xfrm rot="1320265">
              <a:off x="8904325" y="4265281"/>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Verzögertes Screening</a:t>
              </a:r>
            </a:p>
          </p:txBody>
        </p:sp>
        <p:graphicFrame>
          <p:nvGraphicFramePr>
            <p:cNvPr id="74" name="Diagramm 73">
              <a:extLst>
                <a:ext uri="{FF2B5EF4-FFF2-40B4-BE49-F238E27FC236}">
                  <a16:creationId xmlns:a16="http://schemas.microsoft.com/office/drawing/2014/main" id="{D55747E9-9FD8-46D9-AC5D-F786789B7D18}"/>
                </a:ext>
              </a:extLst>
            </p:cNvPr>
            <p:cNvGraphicFramePr>
              <a:graphicFrameLocks/>
            </p:cNvGraphicFramePr>
            <p:nvPr/>
          </p:nvGraphicFramePr>
          <p:xfrm>
            <a:off x="7583318" y="2566121"/>
            <a:ext cx="3942336" cy="2750654"/>
          </p:xfrm>
          <a:graphic>
            <a:graphicData uri="http://schemas.openxmlformats.org/drawingml/2006/chart">
              <c:chart xmlns:c="http://schemas.openxmlformats.org/drawingml/2006/chart" xmlns:r="http://schemas.openxmlformats.org/officeDocument/2006/relationships" r:id="rId3"/>
            </a:graphicData>
          </a:graphic>
        </p:graphicFrame>
        <p:sp>
          <p:nvSpPr>
            <p:cNvPr id="75" name="Textfeld 74">
              <a:extLst>
                <a:ext uri="{FF2B5EF4-FFF2-40B4-BE49-F238E27FC236}">
                  <a16:creationId xmlns:a16="http://schemas.microsoft.com/office/drawing/2014/main" id="{9680174E-23E0-4D30-B2C8-B03F5EBD8B55}"/>
                </a:ext>
              </a:extLst>
            </p:cNvPr>
            <p:cNvSpPr txBox="1"/>
            <p:nvPr/>
          </p:nvSpPr>
          <p:spPr>
            <a:xfrm>
              <a:off x="7565889"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76" name="Textfeld 75">
              <a:extLst>
                <a:ext uri="{FF2B5EF4-FFF2-40B4-BE49-F238E27FC236}">
                  <a16:creationId xmlns:a16="http://schemas.microsoft.com/office/drawing/2014/main" id="{A9DD1202-B21C-4EDB-97B6-CA5A97D3C4A0}"/>
                </a:ext>
              </a:extLst>
            </p:cNvPr>
            <p:cNvSpPr txBox="1"/>
            <p:nvPr/>
          </p:nvSpPr>
          <p:spPr>
            <a:xfrm>
              <a:off x="8287446"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65</a:t>
              </a:r>
            </a:p>
          </p:txBody>
        </p:sp>
        <p:sp>
          <p:nvSpPr>
            <p:cNvPr id="77" name="Textfeld 76">
              <a:extLst>
                <a:ext uri="{FF2B5EF4-FFF2-40B4-BE49-F238E27FC236}">
                  <a16:creationId xmlns:a16="http://schemas.microsoft.com/office/drawing/2014/main" id="{CDCF17DE-84D1-49CB-A6C5-82DA4F2A7F02}"/>
                </a:ext>
              </a:extLst>
            </p:cNvPr>
            <p:cNvSpPr txBox="1"/>
            <p:nvPr/>
          </p:nvSpPr>
          <p:spPr>
            <a:xfrm>
              <a:off x="9015394"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70</a:t>
              </a:r>
            </a:p>
          </p:txBody>
        </p:sp>
        <p:sp>
          <p:nvSpPr>
            <p:cNvPr id="78" name="Textfeld 77">
              <a:extLst>
                <a:ext uri="{FF2B5EF4-FFF2-40B4-BE49-F238E27FC236}">
                  <a16:creationId xmlns:a16="http://schemas.microsoft.com/office/drawing/2014/main" id="{7BE211C0-9575-432A-A7AA-1FFA6980552D}"/>
                </a:ext>
              </a:extLst>
            </p:cNvPr>
            <p:cNvSpPr txBox="1"/>
            <p:nvPr/>
          </p:nvSpPr>
          <p:spPr>
            <a:xfrm>
              <a:off x="9746085" y="516850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75</a:t>
              </a:r>
            </a:p>
          </p:txBody>
        </p:sp>
        <p:sp>
          <p:nvSpPr>
            <p:cNvPr id="79" name="Textfeld 78">
              <a:extLst>
                <a:ext uri="{FF2B5EF4-FFF2-40B4-BE49-F238E27FC236}">
                  <a16:creationId xmlns:a16="http://schemas.microsoft.com/office/drawing/2014/main" id="{F8C5D0BA-37DA-45CE-88F9-C300012D01D0}"/>
                </a:ext>
              </a:extLst>
            </p:cNvPr>
            <p:cNvSpPr txBox="1"/>
            <p:nvPr/>
          </p:nvSpPr>
          <p:spPr>
            <a:xfrm>
              <a:off x="10474032"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80</a:t>
              </a:r>
            </a:p>
          </p:txBody>
        </p:sp>
        <p:sp>
          <p:nvSpPr>
            <p:cNvPr id="80" name="Textfeld 79">
              <a:extLst>
                <a:ext uri="{FF2B5EF4-FFF2-40B4-BE49-F238E27FC236}">
                  <a16:creationId xmlns:a16="http://schemas.microsoft.com/office/drawing/2014/main" id="{996F4D35-9E48-451C-A9A1-ED35F8DB2777}"/>
                </a:ext>
              </a:extLst>
            </p:cNvPr>
            <p:cNvSpPr txBox="1"/>
            <p:nvPr/>
          </p:nvSpPr>
          <p:spPr>
            <a:xfrm>
              <a:off x="11204375" y="5168335"/>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85</a:t>
              </a:r>
            </a:p>
          </p:txBody>
        </p:sp>
        <p:sp>
          <p:nvSpPr>
            <p:cNvPr id="81" name="Textfeld 80">
              <a:extLst>
                <a:ext uri="{FF2B5EF4-FFF2-40B4-BE49-F238E27FC236}">
                  <a16:creationId xmlns:a16="http://schemas.microsoft.com/office/drawing/2014/main" id="{35EF1035-61F0-4447-9098-3E6BA01B806B}"/>
                </a:ext>
              </a:extLst>
            </p:cNvPr>
            <p:cNvSpPr txBox="1"/>
            <p:nvPr/>
          </p:nvSpPr>
          <p:spPr>
            <a:xfrm>
              <a:off x="7348228" y="2566121"/>
              <a:ext cx="353885" cy="513560"/>
            </a:xfrm>
            <a:prstGeom prst="rect">
              <a:avLst/>
            </a:prstGeom>
            <a:noFill/>
          </p:spPr>
          <p:txBody>
            <a:bodyPr wrap="square" rtlCol="0">
              <a:spAutoFit/>
            </a:bodyPr>
            <a:lstStyle/>
            <a:p>
              <a:r>
                <a:rPr lang="de-DE" sz="900" dirty="0"/>
                <a:t>70</a:t>
              </a:r>
            </a:p>
          </p:txBody>
        </p:sp>
        <p:sp>
          <p:nvSpPr>
            <p:cNvPr id="82" name="Textfeld 81">
              <a:extLst>
                <a:ext uri="{FF2B5EF4-FFF2-40B4-BE49-F238E27FC236}">
                  <a16:creationId xmlns:a16="http://schemas.microsoft.com/office/drawing/2014/main" id="{5A72E12E-F9FC-40E8-954E-45DE2A2BBAC5}"/>
                </a:ext>
              </a:extLst>
            </p:cNvPr>
            <p:cNvSpPr txBox="1"/>
            <p:nvPr/>
          </p:nvSpPr>
          <p:spPr>
            <a:xfrm>
              <a:off x="7348228" y="2917936"/>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83" name="Textfeld 82">
              <a:extLst>
                <a:ext uri="{FF2B5EF4-FFF2-40B4-BE49-F238E27FC236}">
                  <a16:creationId xmlns:a16="http://schemas.microsoft.com/office/drawing/2014/main" id="{38A53A99-4F6D-4599-BF55-CA3CC928138E}"/>
                </a:ext>
              </a:extLst>
            </p:cNvPr>
            <p:cNvSpPr txBox="1"/>
            <p:nvPr/>
          </p:nvSpPr>
          <p:spPr>
            <a:xfrm>
              <a:off x="7348228" y="326974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50</a:t>
              </a:r>
            </a:p>
          </p:txBody>
        </p:sp>
        <p:sp>
          <p:nvSpPr>
            <p:cNvPr id="84" name="Textfeld 83">
              <a:extLst>
                <a:ext uri="{FF2B5EF4-FFF2-40B4-BE49-F238E27FC236}">
                  <a16:creationId xmlns:a16="http://schemas.microsoft.com/office/drawing/2014/main" id="{CDCC7892-F729-4A23-9533-763F549D9A54}"/>
                </a:ext>
              </a:extLst>
            </p:cNvPr>
            <p:cNvSpPr txBox="1"/>
            <p:nvPr/>
          </p:nvSpPr>
          <p:spPr>
            <a:xfrm>
              <a:off x="7348228" y="3626644"/>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40</a:t>
              </a:r>
            </a:p>
          </p:txBody>
        </p:sp>
        <p:sp>
          <p:nvSpPr>
            <p:cNvPr id="85" name="Textfeld 84">
              <a:extLst>
                <a:ext uri="{FF2B5EF4-FFF2-40B4-BE49-F238E27FC236}">
                  <a16:creationId xmlns:a16="http://schemas.microsoft.com/office/drawing/2014/main" id="{D3E9A62B-A941-47C0-BF5B-A9F0499AED93}"/>
                </a:ext>
              </a:extLst>
            </p:cNvPr>
            <p:cNvSpPr txBox="1"/>
            <p:nvPr/>
          </p:nvSpPr>
          <p:spPr>
            <a:xfrm>
              <a:off x="7348228" y="397845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30</a:t>
              </a:r>
            </a:p>
          </p:txBody>
        </p:sp>
        <p:sp>
          <p:nvSpPr>
            <p:cNvPr id="86" name="Textfeld 85">
              <a:extLst>
                <a:ext uri="{FF2B5EF4-FFF2-40B4-BE49-F238E27FC236}">
                  <a16:creationId xmlns:a16="http://schemas.microsoft.com/office/drawing/2014/main" id="{2C53736B-5EB0-4AB6-863E-09A38E4A44CF}"/>
                </a:ext>
              </a:extLst>
            </p:cNvPr>
            <p:cNvSpPr txBox="1"/>
            <p:nvPr/>
          </p:nvSpPr>
          <p:spPr>
            <a:xfrm>
              <a:off x="7348228" y="4340431"/>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20</a:t>
              </a:r>
            </a:p>
          </p:txBody>
        </p:sp>
        <p:sp>
          <p:nvSpPr>
            <p:cNvPr id="87" name="Textfeld 86">
              <a:extLst>
                <a:ext uri="{FF2B5EF4-FFF2-40B4-BE49-F238E27FC236}">
                  <a16:creationId xmlns:a16="http://schemas.microsoft.com/office/drawing/2014/main" id="{04E0F828-4A0B-4B93-A363-2406EB7C55F8}"/>
                </a:ext>
              </a:extLst>
            </p:cNvPr>
            <p:cNvSpPr txBox="1"/>
            <p:nvPr/>
          </p:nvSpPr>
          <p:spPr>
            <a:xfrm>
              <a:off x="7348228" y="4682083"/>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10</a:t>
              </a:r>
            </a:p>
          </p:txBody>
        </p:sp>
        <p:sp>
          <p:nvSpPr>
            <p:cNvPr id="88" name="Textfeld 87">
              <a:extLst>
                <a:ext uri="{FF2B5EF4-FFF2-40B4-BE49-F238E27FC236}">
                  <a16:creationId xmlns:a16="http://schemas.microsoft.com/office/drawing/2014/main" id="{10A2CD52-9597-4374-B919-D919B4F0FA7D}"/>
                </a:ext>
              </a:extLst>
            </p:cNvPr>
            <p:cNvSpPr txBox="1"/>
            <p:nvPr/>
          </p:nvSpPr>
          <p:spPr>
            <a:xfrm>
              <a:off x="7415206" y="5015903"/>
              <a:ext cx="353885" cy="310428"/>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0</a:t>
              </a:r>
            </a:p>
          </p:txBody>
        </p:sp>
        <p:sp>
          <p:nvSpPr>
            <p:cNvPr id="89" name="Textfeld 19">
              <a:extLst>
                <a:ext uri="{FF2B5EF4-FFF2-40B4-BE49-F238E27FC236}">
                  <a16:creationId xmlns:a16="http://schemas.microsoft.com/office/drawing/2014/main" id="{C1086A63-F130-4D1A-97F4-28B43802841E}"/>
                </a:ext>
              </a:extLst>
            </p:cNvPr>
            <p:cNvSpPr txBox="1"/>
            <p:nvPr/>
          </p:nvSpPr>
          <p:spPr>
            <a:xfrm rot="16200000">
              <a:off x="5917084" y="3670681"/>
              <a:ext cx="2461485"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grpSp>
      <p:graphicFrame>
        <p:nvGraphicFramePr>
          <p:cNvPr id="53" name="Diagramm 52">
            <a:extLst>
              <a:ext uri="{FF2B5EF4-FFF2-40B4-BE49-F238E27FC236}">
                <a16:creationId xmlns:a16="http://schemas.microsoft.com/office/drawing/2014/main" id="{B7A58323-EEC4-4F48-900A-C7DCD3F11BA1}"/>
              </a:ext>
            </a:extLst>
          </p:cNvPr>
          <p:cNvGraphicFramePr>
            <a:graphicFrameLocks/>
          </p:cNvGraphicFramePr>
          <p:nvPr/>
        </p:nvGraphicFramePr>
        <p:xfrm>
          <a:off x="942039" y="2549736"/>
          <a:ext cx="3429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92" name="Textfeld 52">
            <a:extLst>
              <a:ext uri="{FF2B5EF4-FFF2-40B4-BE49-F238E27FC236}">
                <a16:creationId xmlns:a16="http://schemas.microsoft.com/office/drawing/2014/main" id="{7F72024D-8EFD-4012-AA8E-86E924F98CA3}"/>
              </a:ext>
            </a:extLst>
          </p:cNvPr>
          <p:cNvSpPr txBox="1"/>
          <p:nvPr/>
        </p:nvSpPr>
        <p:spPr>
          <a:xfrm>
            <a:off x="5680340" y="3943884"/>
            <a:ext cx="1207461" cy="232821"/>
          </a:xfrm>
          <a:prstGeom prst="rect">
            <a:avLst/>
          </a:prstGeom>
          <a:noFill/>
        </p:spPr>
        <p:txBody>
          <a:bodyPr wrap="square" rtlCol="0">
            <a:spAutoFit/>
          </a:bodyPr>
          <a:lstStyle/>
          <a:p>
            <a:r>
              <a:rPr lang="de-DE" sz="900" b="1" dirty="0">
                <a:solidFill>
                  <a:schemeClr val="accent2"/>
                </a:solidFill>
                <a:cs typeface="Arial" panose="020B0604020202020204" pitchFamily="34" charset="0"/>
              </a:rPr>
              <a:t>Placebo</a:t>
            </a:r>
          </a:p>
        </p:txBody>
      </p:sp>
      <p:sp>
        <p:nvSpPr>
          <p:cNvPr id="6" name="Titel 5">
            <a:extLst>
              <a:ext uri="{FF2B5EF4-FFF2-40B4-BE49-F238E27FC236}">
                <a16:creationId xmlns:a16="http://schemas.microsoft.com/office/drawing/2014/main" id="{97DCC4DC-7F22-A21E-BC9E-A57E31D35962}"/>
              </a:ext>
            </a:extLst>
          </p:cNvPr>
          <p:cNvSpPr>
            <a:spLocks noGrp="1"/>
          </p:cNvSpPr>
          <p:nvPr>
            <p:ph type="title"/>
          </p:nvPr>
        </p:nvSpPr>
        <p:spPr/>
        <p:txBody>
          <a:bodyPr/>
          <a:lstStyle/>
          <a:p>
            <a:r>
              <a:rPr lang="de-DE" dirty="0" err="1"/>
              <a:t>Dapaglifozin</a:t>
            </a:r>
            <a:r>
              <a:rPr lang="de-DE" dirty="0"/>
              <a:t> kann die Dialyse um Jahre verzögern</a:t>
            </a:r>
          </a:p>
        </p:txBody>
      </p:sp>
      <p:sp>
        <p:nvSpPr>
          <p:cNvPr id="5" name="Datumsplatzhalter 4">
            <a:extLst>
              <a:ext uri="{FF2B5EF4-FFF2-40B4-BE49-F238E27FC236}">
                <a16:creationId xmlns:a16="http://schemas.microsoft.com/office/drawing/2014/main" id="{C2BBE16C-4D73-3843-B97E-7519EDB914B4}"/>
              </a:ext>
            </a:extLst>
          </p:cNvPr>
          <p:cNvSpPr>
            <a:spLocks noGrp="1"/>
          </p:cNvSpPr>
          <p:nvPr>
            <p:ph type="dt" sz="half" idx="4294967295"/>
          </p:nvPr>
        </p:nvSpPr>
        <p:spPr>
          <a:xfrm>
            <a:off x="8304213" y="6480175"/>
            <a:ext cx="839787" cy="365125"/>
          </a:xfrm>
          <a:prstGeom prst="rect">
            <a:avLst/>
          </a:prstGeom>
        </p:spPr>
        <p:txBody>
          <a:bodyPr/>
          <a:lstStyle/>
          <a:p>
            <a:fld id="{396B81D9-F206-574A-B4DA-A71EBF1305EF}" type="datetime1">
              <a:rPr lang="de-DE" smtClean="0"/>
              <a:pPr/>
              <a:t>17.01.2024</a:t>
            </a:fld>
            <a:endParaRPr lang="de-DE" dirty="0"/>
          </a:p>
        </p:txBody>
      </p:sp>
      <p:sp>
        <p:nvSpPr>
          <p:cNvPr id="4" name="Foliennummernplatzhalter 3">
            <a:extLst>
              <a:ext uri="{FF2B5EF4-FFF2-40B4-BE49-F238E27FC236}">
                <a16:creationId xmlns:a16="http://schemas.microsoft.com/office/drawing/2014/main" id="{142EA88B-7018-524E-94C1-4A2E257B0CA5}"/>
              </a:ext>
            </a:extLst>
          </p:cNvPr>
          <p:cNvSpPr>
            <a:spLocks noGrp="1"/>
          </p:cNvSpPr>
          <p:nvPr>
            <p:ph type="sldNum" sz="quarter" idx="4294967295"/>
          </p:nvPr>
        </p:nvSpPr>
        <p:spPr>
          <a:xfrm>
            <a:off x="8729663" y="6480175"/>
            <a:ext cx="414337" cy="365125"/>
          </a:xfrm>
          <a:prstGeom prst="rect">
            <a:avLst/>
          </a:prstGeom>
        </p:spPr>
        <p:txBody>
          <a:bodyPr/>
          <a:lstStyle/>
          <a:p>
            <a:fld id="{C3831029-DBAE-41BF-BAA3-1BCD65F362BF}" type="slidenum">
              <a:rPr lang="de-DE" smtClean="0"/>
              <a:pPr/>
              <a:t>34</a:t>
            </a:fld>
            <a:endParaRPr lang="de-DE" dirty="0"/>
          </a:p>
        </p:txBody>
      </p:sp>
      <p:sp>
        <p:nvSpPr>
          <p:cNvPr id="7" name="Text Placeholder 6">
            <a:extLst>
              <a:ext uri="{FF2B5EF4-FFF2-40B4-BE49-F238E27FC236}">
                <a16:creationId xmlns:a16="http://schemas.microsoft.com/office/drawing/2014/main" id="{125030D9-9D42-46B3-B6EF-443AB6791763}"/>
              </a:ext>
            </a:extLst>
          </p:cNvPr>
          <p:cNvSpPr>
            <a:spLocks noGrp="1"/>
          </p:cNvSpPr>
          <p:nvPr>
            <p:ph sz="quarter" idx="4294967295"/>
          </p:nvPr>
        </p:nvSpPr>
        <p:spPr>
          <a:xfrm>
            <a:off x="1119839" y="6609133"/>
            <a:ext cx="6502400" cy="1841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buFont typeface="Arial" pitchFamily="34" charset="0"/>
              <a:buNone/>
            </a:pPr>
            <a:r>
              <a:rPr lang="de-DE" sz="1200" dirty="0">
                <a:solidFill>
                  <a:srgbClr val="00799B"/>
                </a:solidFill>
                <a:ea typeface="ＭＳ Ｐゴシック" panose="020B0600070205080204" pitchFamily="34" charset="-128"/>
                <a:cs typeface="Arial" panose="020B0604020202020204" pitchFamily="34" charset="0"/>
              </a:rPr>
              <a:t>Modifiziert nach: Jaeckel E, et al. Diabetes </a:t>
            </a:r>
            <a:r>
              <a:rPr lang="de-DE" sz="1200" dirty="0" err="1">
                <a:solidFill>
                  <a:srgbClr val="00799B"/>
                </a:solidFill>
                <a:ea typeface="ＭＳ Ｐゴシック" panose="020B0600070205080204" pitchFamily="34" charset="-128"/>
                <a:cs typeface="Arial" panose="020B0604020202020204" pitchFamily="34" charset="0"/>
              </a:rPr>
              <a:t>Stoffw</a:t>
            </a:r>
            <a:r>
              <a:rPr lang="de-DE" sz="1200" dirty="0">
                <a:solidFill>
                  <a:srgbClr val="00799B"/>
                </a:solidFill>
                <a:ea typeface="ＭＳ Ｐゴシック" panose="020B0600070205080204" pitchFamily="34" charset="-128"/>
                <a:cs typeface="Arial" panose="020B0604020202020204" pitchFamily="34" charset="0"/>
              </a:rPr>
              <a:t> Herz 2022; 31:82-90.</a:t>
            </a:r>
          </a:p>
        </p:txBody>
      </p:sp>
      <p:sp>
        <p:nvSpPr>
          <p:cNvPr id="27" name="Textfeld 26">
            <a:extLst>
              <a:ext uri="{FF2B5EF4-FFF2-40B4-BE49-F238E27FC236}">
                <a16:creationId xmlns:a16="http://schemas.microsoft.com/office/drawing/2014/main" id="{5159DB77-AED2-4906-9C7F-B44BB8C6A81C}"/>
              </a:ext>
            </a:extLst>
          </p:cNvPr>
          <p:cNvSpPr txBox="1"/>
          <p:nvPr/>
        </p:nvSpPr>
        <p:spPr>
          <a:xfrm>
            <a:off x="801701"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45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8" name="Textfeld 27">
            <a:extLst>
              <a:ext uri="{FF2B5EF4-FFF2-40B4-BE49-F238E27FC236}">
                <a16:creationId xmlns:a16="http://schemas.microsoft.com/office/drawing/2014/main" id="{6EF8F5A9-98BD-446D-8F1E-0D78B66E469E}"/>
              </a:ext>
            </a:extLst>
          </p:cNvPr>
          <p:cNvSpPr txBox="1"/>
          <p:nvPr/>
        </p:nvSpPr>
        <p:spPr>
          <a:xfrm>
            <a:off x="5014748"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60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9" name="Textfeld 19">
            <a:extLst>
              <a:ext uri="{FF2B5EF4-FFF2-40B4-BE49-F238E27FC236}">
                <a16:creationId xmlns:a16="http://schemas.microsoft.com/office/drawing/2014/main" id="{B0808D93-2D68-4796-A751-B4A4384A19D9}"/>
              </a:ext>
            </a:extLst>
          </p:cNvPr>
          <p:cNvSpPr txBox="1"/>
          <p:nvPr/>
        </p:nvSpPr>
        <p:spPr>
          <a:xfrm rot="16200000">
            <a:off x="-274804" y="3400707"/>
            <a:ext cx="184611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sp>
        <p:nvSpPr>
          <p:cNvPr id="30" name="Textfeld 19">
            <a:extLst>
              <a:ext uri="{FF2B5EF4-FFF2-40B4-BE49-F238E27FC236}">
                <a16:creationId xmlns:a16="http://schemas.microsoft.com/office/drawing/2014/main" id="{FF392BF1-2DD8-4D78-BB94-B3033C48CCAB}"/>
              </a:ext>
            </a:extLst>
          </p:cNvPr>
          <p:cNvSpPr txBox="1"/>
          <p:nvPr/>
        </p:nvSpPr>
        <p:spPr>
          <a:xfrm>
            <a:off x="951382" y="4760375"/>
            <a:ext cx="296420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49" name="TextBox 145">
            <a:extLst>
              <a:ext uri="{FF2B5EF4-FFF2-40B4-BE49-F238E27FC236}">
                <a16:creationId xmlns:a16="http://schemas.microsoft.com/office/drawing/2014/main" id="{87C22880-6B98-4F2B-B52B-641DED4279CC}"/>
              </a:ext>
            </a:extLst>
          </p:cNvPr>
          <p:cNvSpPr txBox="1"/>
          <p:nvPr/>
        </p:nvSpPr>
        <p:spPr>
          <a:xfrm>
            <a:off x="1094442" y="3921777"/>
            <a:ext cx="564943" cy="124650"/>
          </a:xfrm>
          <a:prstGeom prst="rect">
            <a:avLst/>
          </a:prstGeom>
          <a:noFill/>
        </p:spPr>
        <p:txBody>
          <a:bodyPr wrap="square" lIns="0" tIns="0" rIns="0" bIns="0" rtlCol="0">
            <a:spAutoFit/>
          </a:bodyPr>
          <a:lstStyle/>
          <a:p>
            <a:pPr algn="r" defTabSz="514330" fontAlgn="auto">
              <a:lnSpc>
                <a:spcPct val="90000"/>
              </a:lnSpc>
              <a:spcBef>
                <a:spcPts val="675"/>
              </a:spcBef>
              <a:spcAft>
                <a:spcPts val="0"/>
              </a:spcAft>
              <a:buClr>
                <a:srgbClr val="7F134C"/>
              </a:buClr>
              <a:defRPr/>
            </a:pPr>
            <a:r>
              <a:rPr lang="de-DE" sz="900" b="1" dirty="0">
                <a:solidFill>
                  <a:schemeClr val="accent2"/>
                </a:solidFill>
                <a:latin typeface="Arial" panose="020B0604020202020204"/>
              </a:rPr>
              <a:t>Placebo</a:t>
            </a:r>
          </a:p>
        </p:txBody>
      </p:sp>
      <p:sp>
        <p:nvSpPr>
          <p:cNvPr id="50" name="TextBox 146">
            <a:extLst>
              <a:ext uri="{FF2B5EF4-FFF2-40B4-BE49-F238E27FC236}">
                <a16:creationId xmlns:a16="http://schemas.microsoft.com/office/drawing/2014/main" id="{8BDE39ED-1C4E-493F-8F3A-5BCD3116773D}"/>
              </a:ext>
            </a:extLst>
          </p:cNvPr>
          <p:cNvSpPr txBox="1"/>
          <p:nvPr/>
        </p:nvSpPr>
        <p:spPr>
          <a:xfrm>
            <a:off x="2140060" y="3676108"/>
            <a:ext cx="795460" cy="124650"/>
          </a:xfrm>
          <a:prstGeom prst="rect">
            <a:avLst/>
          </a:prstGeom>
          <a:noFill/>
        </p:spPr>
        <p:txBody>
          <a:bodyPr wrap="square" lIns="0" tIns="0" rIns="0" bIns="0" rtlCol="0">
            <a:spAutoFit/>
          </a:bodyPr>
          <a:lstStyle/>
          <a:p>
            <a:pPr defTabSz="514330" fontAlgn="auto">
              <a:lnSpc>
                <a:spcPct val="90000"/>
              </a:lnSpc>
              <a:spcBef>
                <a:spcPts val="675"/>
              </a:spcBef>
              <a:spcAft>
                <a:spcPts val="0"/>
              </a:spcAft>
              <a:buClr>
                <a:srgbClr val="7F134C"/>
              </a:buClr>
              <a:defRPr/>
            </a:pPr>
            <a:r>
              <a:rPr lang="de-DE" sz="900" b="1" dirty="0">
                <a:solidFill>
                  <a:schemeClr val="tx2"/>
                </a:solidFill>
                <a:latin typeface="Arial" panose="020B0604020202020204"/>
              </a:rPr>
              <a:t>FORXIGA</a:t>
            </a:r>
          </a:p>
        </p:txBody>
      </p:sp>
      <p:sp>
        <p:nvSpPr>
          <p:cNvPr id="51" name="Right Bracket 149">
            <a:extLst>
              <a:ext uri="{FF2B5EF4-FFF2-40B4-BE49-F238E27FC236}">
                <a16:creationId xmlns:a16="http://schemas.microsoft.com/office/drawing/2014/main" id="{027AD13F-2810-41EC-B95B-DE507D4CA00F}"/>
              </a:ext>
            </a:extLst>
          </p:cNvPr>
          <p:cNvSpPr/>
          <p:nvPr/>
        </p:nvSpPr>
        <p:spPr>
          <a:xfrm rot="5400000">
            <a:off x="2303594" y="3828430"/>
            <a:ext cx="62966" cy="762939"/>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2" name="TextBox 150">
            <a:extLst>
              <a:ext uri="{FF2B5EF4-FFF2-40B4-BE49-F238E27FC236}">
                <a16:creationId xmlns:a16="http://schemas.microsoft.com/office/drawing/2014/main" id="{EAAE963F-6BA5-4DBC-B708-91368B92A17A}"/>
              </a:ext>
            </a:extLst>
          </p:cNvPr>
          <p:cNvSpPr txBox="1"/>
          <p:nvPr/>
        </p:nvSpPr>
        <p:spPr>
          <a:xfrm>
            <a:off x="1708657" y="4305216"/>
            <a:ext cx="1316889" cy="12465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7 Jahre spätere Dialyse</a:t>
            </a:r>
          </a:p>
        </p:txBody>
      </p:sp>
      <p:sp>
        <p:nvSpPr>
          <p:cNvPr id="54" name="Textfeld 53">
            <a:extLst>
              <a:ext uri="{FF2B5EF4-FFF2-40B4-BE49-F238E27FC236}">
                <a16:creationId xmlns:a16="http://schemas.microsoft.com/office/drawing/2014/main" id="{5F930674-C972-441F-9E2D-CF7306A901BD}"/>
              </a:ext>
            </a:extLst>
          </p:cNvPr>
          <p:cNvSpPr txBox="1"/>
          <p:nvPr/>
        </p:nvSpPr>
        <p:spPr>
          <a:xfrm>
            <a:off x="789637" y="2549495"/>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55" name="Textfeld 54">
            <a:extLst>
              <a:ext uri="{FF2B5EF4-FFF2-40B4-BE49-F238E27FC236}">
                <a16:creationId xmlns:a16="http://schemas.microsoft.com/office/drawing/2014/main" id="{C9ABC6C1-BBE4-4AB6-B953-9672E84E54B4}"/>
              </a:ext>
            </a:extLst>
          </p:cNvPr>
          <p:cNvSpPr txBox="1"/>
          <p:nvPr/>
        </p:nvSpPr>
        <p:spPr>
          <a:xfrm>
            <a:off x="789637" y="281335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56" name="Textfeld 55">
            <a:extLst>
              <a:ext uri="{FF2B5EF4-FFF2-40B4-BE49-F238E27FC236}">
                <a16:creationId xmlns:a16="http://schemas.microsoft.com/office/drawing/2014/main" id="{B06A189E-B1DE-44C4-A5F6-D8408D1C534E}"/>
              </a:ext>
            </a:extLst>
          </p:cNvPr>
          <p:cNvSpPr txBox="1"/>
          <p:nvPr/>
        </p:nvSpPr>
        <p:spPr>
          <a:xfrm>
            <a:off x="789637" y="307721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50</a:t>
            </a:r>
          </a:p>
        </p:txBody>
      </p:sp>
      <p:sp>
        <p:nvSpPr>
          <p:cNvPr id="57" name="Textfeld 56">
            <a:extLst>
              <a:ext uri="{FF2B5EF4-FFF2-40B4-BE49-F238E27FC236}">
                <a16:creationId xmlns:a16="http://schemas.microsoft.com/office/drawing/2014/main" id="{A1D2BBEA-5A28-414B-8E75-1CFDB77A4782}"/>
              </a:ext>
            </a:extLst>
          </p:cNvPr>
          <p:cNvSpPr txBox="1"/>
          <p:nvPr/>
        </p:nvSpPr>
        <p:spPr>
          <a:xfrm>
            <a:off x="789637" y="334488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40</a:t>
            </a:r>
          </a:p>
        </p:txBody>
      </p:sp>
      <p:sp>
        <p:nvSpPr>
          <p:cNvPr id="58" name="Textfeld 57">
            <a:extLst>
              <a:ext uri="{FF2B5EF4-FFF2-40B4-BE49-F238E27FC236}">
                <a16:creationId xmlns:a16="http://schemas.microsoft.com/office/drawing/2014/main" id="{FF4DAF31-CFF4-4FAE-B925-59B64F1390BB}"/>
              </a:ext>
            </a:extLst>
          </p:cNvPr>
          <p:cNvSpPr txBox="1"/>
          <p:nvPr/>
        </p:nvSpPr>
        <p:spPr>
          <a:xfrm>
            <a:off x="789637" y="360874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30</a:t>
            </a:r>
          </a:p>
        </p:txBody>
      </p:sp>
      <p:sp>
        <p:nvSpPr>
          <p:cNvPr id="59" name="Textfeld 58">
            <a:extLst>
              <a:ext uri="{FF2B5EF4-FFF2-40B4-BE49-F238E27FC236}">
                <a16:creationId xmlns:a16="http://schemas.microsoft.com/office/drawing/2014/main" id="{94162F9C-34C8-44D0-9ABD-31F9E8CAE9B2}"/>
              </a:ext>
            </a:extLst>
          </p:cNvPr>
          <p:cNvSpPr txBox="1"/>
          <p:nvPr/>
        </p:nvSpPr>
        <p:spPr>
          <a:xfrm>
            <a:off x="789637" y="3880228"/>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20</a:t>
            </a:r>
          </a:p>
        </p:txBody>
      </p:sp>
      <p:sp>
        <p:nvSpPr>
          <p:cNvPr id="60" name="Textfeld 59">
            <a:extLst>
              <a:ext uri="{FF2B5EF4-FFF2-40B4-BE49-F238E27FC236}">
                <a16:creationId xmlns:a16="http://schemas.microsoft.com/office/drawing/2014/main" id="{EDD7E35B-CE0B-4730-A58D-CD50DBE72E19}"/>
              </a:ext>
            </a:extLst>
          </p:cNvPr>
          <p:cNvSpPr txBox="1"/>
          <p:nvPr/>
        </p:nvSpPr>
        <p:spPr>
          <a:xfrm>
            <a:off x="789637" y="413646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10</a:t>
            </a:r>
          </a:p>
        </p:txBody>
      </p:sp>
      <p:sp>
        <p:nvSpPr>
          <p:cNvPr id="61" name="Textfeld 60">
            <a:extLst>
              <a:ext uri="{FF2B5EF4-FFF2-40B4-BE49-F238E27FC236}">
                <a16:creationId xmlns:a16="http://schemas.microsoft.com/office/drawing/2014/main" id="{411FCC1B-A0E4-4895-9E5E-D4C0B05D4DFF}"/>
              </a:ext>
            </a:extLst>
          </p:cNvPr>
          <p:cNvSpPr txBox="1"/>
          <p:nvPr/>
        </p:nvSpPr>
        <p:spPr>
          <a:xfrm>
            <a:off x="839871" y="4386832"/>
            <a:ext cx="265415" cy="221214"/>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0</a:t>
            </a:r>
          </a:p>
        </p:txBody>
      </p:sp>
      <p:sp>
        <p:nvSpPr>
          <p:cNvPr id="62" name="Textfeld 61">
            <a:extLst>
              <a:ext uri="{FF2B5EF4-FFF2-40B4-BE49-F238E27FC236}">
                <a16:creationId xmlns:a16="http://schemas.microsoft.com/office/drawing/2014/main" id="{3234D8CA-0721-40C9-93E1-276E449104FE}"/>
              </a:ext>
            </a:extLst>
          </p:cNvPr>
          <p:cNvSpPr txBox="1"/>
          <p:nvPr/>
        </p:nvSpPr>
        <p:spPr>
          <a:xfrm>
            <a:off x="902648"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63" name="Textfeld 62">
            <a:extLst>
              <a:ext uri="{FF2B5EF4-FFF2-40B4-BE49-F238E27FC236}">
                <a16:creationId xmlns:a16="http://schemas.microsoft.com/office/drawing/2014/main" id="{32A1D4C4-71A9-411E-94D7-9317C68D8E3B}"/>
              </a:ext>
            </a:extLst>
          </p:cNvPr>
          <p:cNvSpPr txBox="1"/>
          <p:nvPr/>
        </p:nvSpPr>
        <p:spPr>
          <a:xfrm>
            <a:off x="1455723"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65</a:t>
            </a:r>
          </a:p>
        </p:txBody>
      </p:sp>
      <p:sp>
        <p:nvSpPr>
          <p:cNvPr id="64" name="Textfeld 63">
            <a:extLst>
              <a:ext uri="{FF2B5EF4-FFF2-40B4-BE49-F238E27FC236}">
                <a16:creationId xmlns:a16="http://schemas.microsoft.com/office/drawing/2014/main" id="{CA4634B4-8088-4654-B501-78A79A030CAF}"/>
              </a:ext>
            </a:extLst>
          </p:cNvPr>
          <p:cNvSpPr txBox="1"/>
          <p:nvPr/>
        </p:nvSpPr>
        <p:spPr>
          <a:xfrm>
            <a:off x="198977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65" name="Textfeld 64">
            <a:extLst>
              <a:ext uri="{FF2B5EF4-FFF2-40B4-BE49-F238E27FC236}">
                <a16:creationId xmlns:a16="http://schemas.microsoft.com/office/drawing/2014/main" id="{B8425E82-5FAC-47FD-B853-AD20AE0F0C26}"/>
              </a:ext>
            </a:extLst>
          </p:cNvPr>
          <p:cNvSpPr txBox="1"/>
          <p:nvPr/>
        </p:nvSpPr>
        <p:spPr>
          <a:xfrm>
            <a:off x="2523832"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75</a:t>
            </a:r>
          </a:p>
        </p:txBody>
      </p:sp>
      <p:sp>
        <p:nvSpPr>
          <p:cNvPr id="66" name="Textfeld 65">
            <a:extLst>
              <a:ext uri="{FF2B5EF4-FFF2-40B4-BE49-F238E27FC236}">
                <a16:creationId xmlns:a16="http://schemas.microsoft.com/office/drawing/2014/main" id="{599200F9-12C8-4852-B1EA-DC57CDF0DB48}"/>
              </a:ext>
            </a:extLst>
          </p:cNvPr>
          <p:cNvSpPr txBox="1"/>
          <p:nvPr/>
        </p:nvSpPr>
        <p:spPr>
          <a:xfrm>
            <a:off x="3073149"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80</a:t>
            </a:r>
          </a:p>
        </p:txBody>
      </p:sp>
      <p:sp>
        <p:nvSpPr>
          <p:cNvPr id="67" name="Textfeld 66">
            <a:extLst>
              <a:ext uri="{FF2B5EF4-FFF2-40B4-BE49-F238E27FC236}">
                <a16:creationId xmlns:a16="http://schemas.microsoft.com/office/drawing/2014/main" id="{92490D8F-26D4-42A3-B789-6E7C31951A07}"/>
              </a:ext>
            </a:extLst>
          </p:cNvPr>
          <p:cNvSpPr txBox="1"/>
          <p:nvPr/>
        </p:nvSpPr>
        <p:spPr>
          <a:xfrm>
            <a:off x="362891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85</a:t>
            </a:r>
          </a:p>
        </p:txBody>
      </p:sp>
      <p:sp>
        <p:nvSpPr>
          <p:cNvPr id="91" name="Textfeld 52">
            <a:extLst>
              <a:ext uri="{FF2B5EF4-FFF2-40B4-BE49-F238E27FC236}">
                <a16:creationId xmlns:a16="http://schemas.microsoft.com/office/drawing/2014/main" id="{0EBBFBB0-F0A1-4459-9DC1-0DF5AE6835D9}"/>
              </a:ext>
            </a:extLst>
          </p:cNvPr>
          <p:cNvSpPr txBox="1"/>
          <p:nvPr/>
        </p:nvSpPr>
        <p:spPr>
          <a:xfrm>
            <a:off x="7346237" y="3559250"/>
            <a:ext cx="1207461" cy="232821"/>
          </a:xfrm>
          <a:prstGeom prst="rect">
            <a:avLst/>
          </a:prstGeom>
          <a:noFill/>
          <a:ln>
            <a:noFill/>
          </a:ln>
        </p:spPr>
        <p:txBody>
          <a:bodyPr wrap="square" rtlCol="0">
            <a:spAutoFit/>
          </a:bodyPr>
          <a:lstStyle/>
          <a:p>
            <a:r>
              <a:rPr lang="de-DE" sz="900" b="1" dirty="0">
                <a:solidFill>
                  <a:schemeClr val="accent1"/>
                </a:solidFill>
                <a:cs typeface="Arial" panose="020B0604020202020204" pitchFamily="34" charset="0"/>
              </a:rPr>
              <a:t>FORXIGA</a:t>
            </a:r>
          </a:p>
        </p:txBody>
      </p:sp>
      <p:sp>
        <p:nvSpPr>
          <p:cNvPr id="2" name="Rechteck 1">
            <a:extLst>
              <a:ext uri="{FF2B5EF4-FFF2-40B4-BE49-F238E27FC236}">
                <a16:creationId xmlns:a16="http://schemas.microsoft.com/office/drawing/2014/main" id="{DDF11396-567F-9B38-1427-CD651DD72BB1}"/>
              </a:ext>
            </a:extLst>
          </p:cNvPr>
          <p:cNvSpPr/>
          <p:nvPr/>
        </p:nvSpPr>
        <p:spPr>
          <a:xfrm>
            <a:off x="395536" y="5108295"/>
            <a:ext cx="8381080" cy="727642"/>
          </a:xfrm>
          <a:prstGeom prst="rect">
            <a:avLst/>
          </a:prstGeom>
          <a:solidFill>
            <a:srgbClr val="40F927"/>
          </a:solidFill>
          <a:ln>
            <a:solidFill>
              <a:schemeClr val="tx1"/>
            </a:solidFill>
          </a:ln>
        </p:spPr>
        <p:txBody>
          <a:bodyPr wrap="square" anchor="ctr">
            <a:noAutofit/>
          </a:bodyPr>
          <a:lstStyle/>
          <a:p>
            <a:pPr algn="ctr" defTabSz="685800" fontAlgn="auto">
              <a:lnSpc>
                <a:spcPct val="100000"/>
              </a:lnSpc>
              <a:spcBef>
                <a:spcPts val="0"/>
              </a:spcBef>
              <a:spcAft>
                <a:spcPts val="0"/>
              </a:spcAft>
              <a:defRPr/>
            </a:pPr>
            <a:r>
              <a:rPr lang="de-DE" sz="1600" b="1" dirty="0">
                <a:latin typeface="Arial"/>
              </a:rPr>
              <a:t>Je früher die Therapie mit </a:t>
            </a:r>
            <a:r>
              <a:rPr lang="de-DE" sz="1600" b="1" dirty="0" err="1">
                <a:latin typeface="Arial"/>
              </a:rPr>
              <a:t>Dapaglifozin</a:t>
            </a:r>
            <a:r>
              <a:rPr lang="de-DE" sz="1600" b="1" dirty="0">
                <a:latin typeface="Arial"/>
              </a:rPr>
              <a:t> eingeleitet wird, </a:t>
            </a:r>
            <a:br>
              <a:rPr lang="de-DE" sz="1600" b="1" dirty="0">
                <a:latin typeface="Arial"/>
              </a:rPr>
            </a:br>
            <a:r>
              <a:rPr lang="de-DE" sz="1600" b="1" dirty="0">
                <a:latin typeface="Arial"/>
              </a:rPr>
              <a:t>desto größer der Benefit</a:t>
            </a:r>
          </a:p>
        </p:txBody>
      </p:sp>
      <p:sp>
        <p:nvSpPr>
          <p:cNvPr id="3" name="Textfeld 2">
            <a:extLst>
              <a:ext uri="{FF2B5EF4-FFF2-40B4-BE49-F238E27FC236}">
                <a16:creationId xmlns:a16="http://schemas.microsoft.com/office/drawing/2014/main" id="{69D17F62-A4B2-F6DE-4B43-031232E1BB23}"/>
              </a:ext>
            </a:extLst>
          </p:cNvPr>
          <p:cNvSpPr txBox="1"/>
          <p:nvPr/>
        </p:nvSpPr>
        <p:spPr>
          <a:xfrm>
            <a:off x="2994961" y="1613074"/>
            <a:ext cx="2509020" cy="310919"/>
          </a:xfrm>
          <a:prstGeom prst="rect">
            <a:avLst/>
          </a:prstGeom>
          <a:noFill/>
        </p:spPr>
        <p:txBody>
          <a:bodyPr wrap="none" rtlCol="0">
            <a:spAutoFit/>
          </a:bodyPr>
          <a:lstStyle/>
          <a:p>
            <a:r>
              <a:rPr lang="de-DE" sz="1400" b="1" dirty="0">
                <a:cs typeface="Arial" panose="020B0604020202020204" pitchFamily="34" charset="0"/>
              </a:rPr>
              <a:t>Hypothetische Berechnung</a:t>
            </a:r>
          </a:p>
        </p:txBody>
      </p:sp>
    </p:spTree>
    <p:extLst>
      <p:ext uri="{BB962C8B-B14F-4D97-AF65-F5344CB8AC3E}">
        <p14:creationId xmlns:p14="http://schemas.microsoft.com/office/powerpoint/2010/main" val="317936516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F97C9A2-BC23-5D21-27A8-775196FEE56F}"/>
              </a:ext>
            </a:extLst>
          </p:cNvPr>
          <p:cNvPicPr>
            <a:picLocks noGrp="1" noChangeAspect="1"/>
          </p:cNvPicPr>
          <p:nvPr>
            <p:ph idx="1"/>
          </p:nvPr>
        </p:nvPicPr>
        <p:blipFill>
          <a:blip r:embed="rId2"/>
          <a:stretch>
            <a:fillRect/>
          </a:stretch>
        </p:blipFill>
        <p:spPr>
          <a:xfrm>
            <a:off x="920294" y="1439862"/>
            <a:ext cx="7222747" cy="3810000"/>
          </a:xfrm>
          <a:noFill/>
        </p:spPr>
      </p:pic>
      <p:sp>
        <p:nvSpPr>
          <p:cNvPr id="10" name="Title 2">
            <a:extLst>
              <a:ext uri="{FF2B5EF4-FFF2-40B4-BE49-F238E27FC236}">
                <a16:creationId xmlns:a16="http://schemas.microsoft.com/office/drawing/2014/main" id="{2568086F-40BE-1142-4B06-FE047DA7CA38}"/>
              </a:ext>
            </a:extLst>
          </p:cNvPr>
          <p:cNvSpPr>
            <a:spLocks noGrp="1"/>
          </p:cNvSpPr>
          <p:nvPr>
            <p:ph type="title"/>
          </p:nvPr>
        </p:nvSpPr>
        <p:spPr>
          <a:xfrm>
            <a:off x="750094" y="236538"/>
            <a:ext cx="7559178" cy="685800"/>
          </a:xfrm>
        </p:spPr>
        <p:txBody>
          <a:bodyPr/>
          <a:lstStyle/>
          <a:p>
            <a:endParaRPr lang="en-US"/>
          </a:p>
        </p:txBody>
      </p:sp>
    </p:spTree>
    <p:extLst>
      <p:ext uri="{BB962C8B-B14F-4D97-AF65-F5344CB8AC3E}">
        <p14:creationId xmlns:p14="http://schemas.microsoft.com/office/powerpoint/2010/main" val="352409386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a:r>
              <a:rPr lang="de-DE" sz="2100" b="1" dirty="0" err="1">
                <a:solidFill>
                  <a:schemeClr val="bg1">
                    <a:lumMod val="95000"/>
                  </a:schemeClr>
                </a:solidFill>
                <a:latin typeface="Times New Roman" panose="02020603050405020304" pitchFamily="18" charset="0"/>
                <a:cs typeface="Times New Roman" panose="02020603050405020304" pitchFamily="18" charset="0"/>
              </a:rPr>
              <a:t>Estimated</a:t>
            </a:r>
            <a:r>
              <a:rPr lang="de-DE" sz="2100" b="1" dirty="0">
                <a:solidFill>
                  <a:schemeClr val="bg1">
                    <a:lumMod val="95000"/>
                  </a:schemeClr>
                </a:solidFill>
                <a:latin typeface="Times New Roman" panose="02020603050405020304" pitchFamily="18" charset="0"/>
                <a:cs typeface="Times New Roman" panose="02020603050405020304" pitchFamily="18" charset="0"/>
              </a:rPr>
              <a:t> Lifetime Benefit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of</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Combined</a:t>
            </a:r>
            <a:r>
              <a:rPr lang="de-DE" sz="2100" b="1" dirty="0">
                <a:solidFill>
                  <a:schemeClr val="bg1">
                    <a:lumMod val="95000"/>
                  </a:schemeClr>
                </a:solidFill>
                <a:latin typeface="Times New Roman" panose="02020603050405020304" pitchFamily="18" charset="0"/>
                <a:cs typeface="Times New Roman" panose="02020603050405020304" pitchFamily="18" charset="0"/>
              </a:rPr>
              <a:t> RAAS and SGLT2 Inhibitor Therapy in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Patients</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Albuminuric</a:t>
            </a:r>
            <a:r>
              <a:rPr lang="de-DE" sz="2100" b="1" dirty="0">
                <a:solidFill>
                  <a:schemeClr val="bg1">
                    <a:lumMod val="95000"/>
                  </a:schemeClr>
                </a:solidFill>
                <a:latin typeface="Times New Roman" panose="02020603050405020304" pitchFamily="18" charset="0"/>
                <a:cs typeface="Times New Roman" panose="02020603050405020304" pitchFamily="18" charset="0"/>
              </a:rPr>
              <a:t> CKD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without</a:t>
            </a:r>
            <a:r>
              <a:rPr lang="de-DE" sz="2100" b="1" dirty="0">
                <a:solidFill>
                  <a:schemeClr val="bg1">
                    <a:lumMod val="95000"/>
                  </a:schemeClr>
                </a:solidFill>
                <a:latin typeface="Times New Roman" panose="02020603050405020304" pitchFamily="18" charset="0"/>
                <a:cs typeface="Times New Roman" panose="02020603050405020304" pitchFamily="18" charset="0"/>
              </a:rPr>
              <a:t> Diabetes</a:t>
            </a:r>
          </a:p>
        </p:txBody>
      </p:sp>
      <p:sp>
        <p:nvSpPr>
          <p:cNvPr id="5" name="Rectangle 2"/>
          <p:cNvSpPr>
            <a:spLocks noChangeArrowheads="1"/>
          </p:cNvSpPr>
          <p:nvPr/>
        </p:nvSpPr>
        <p:spPr bwMode="auto">
          <a:xfrm>
            <a:off x="3707904" y="6309320"/>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VART et al. </a:t>
            </a:r>
          </a:p>
          <a:p>
            <a:pPr algn="r"/>
            <a:r>
              <a:rPr lang="de-DE" sz="1200" i="1" dirty="0">
                <a:solidFill>
                  <a:srgbClr val="00799B"/>
                </a:solidFill>
                <a:latin typeface="Arial" charset="0"/>
                <a:ea typeface="ＭＳ Ｐゴシック" pitchFamily="28" charset="-128"/>
              </a:rPr>
              <a:t>CJASN </a:t>
            </a:r>
            <a:r>
              <a:rPr lang="de-DE" sz="1200" i="1" dirty="0">
                <a:solidFill>
                  <a:srgbClr val="00799B"/>
                </a:solidFill>
                <a:latin typeface="Arial" charset="0"/>
                <a:ea typeface="ＭＳ Ｐゴシック" pitchFamily="28" charset="-128"/>
                <a:hlinkClick r:id="rId3">
                  <a:extLst>
                    <a:ext uri="{A12FA001-AC4F-418D-AE19-62706E023703}">
                      <ahyp:hlinkClr xmlns:ahyp="http://schemas.microsoft.com/office/drawing/2018/hyperlinkcolor" val="tx"/>
                    </a:ext>
                  </a:extLst>
                </a:hlinkClick>
              </a:rPr>
              <a:t>17(12):p 1754-1762, December 2022.</a:t>
            </a:r>
            <a:endParaRPr lang="de-DE" sz="1200" i="1" dirty="0">
              <a:solidFill>
                <a:srgbClr val="00799B"/>
              </a:solidFill>
              <a:latin typeface="Arial" charset="0"/>
              <a:ea typeface="ＭＳ Ｐゴシック" pitchFamily="28" charset="-128"/>
            </a:endParaRPr>
          </a:p>
        </p:txBody>
      </p:sp>
      <p:pic>
        <p:nvPicPr>
          <p:cNvPr id="5122" name="Picture 2">
            <a:extLst>
              <a:ext uri="{FF2B5EF4-FFF2-40B4-BE49-F238E27FC236}">
                <a16:creationId xmlns:a16="http://schemas.microsoft.com/office/drawing/2014/main" id="{C84C3A19-75FE-8A92-7D5F-2DFBB8520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89"/>
          <a:stretch/>
        </p:blipFill>
        <p:spPr bwMode="auto">
          <a:xfrm>
            <a:off x="-33549" y="1862649"/>
            <a:ext cx="8242677" cy="39203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698FAF-043A-DF0E-E745-32274E789D3A}"/>
              </a:ext>
            </a:extLst>
          </p:cNvPr>
          <p:cNvSpPr>
            <a:spLocks noGrp="1"/>
          </p:cNvSpPr>
          <p:nvPr>
            <p:ph type="title"/>
          </p:nvPr>
        </p:nvSpPr>
        <p:spPr/>
        <p:txBody>
          <a:bodyPr/>
          <a:lstStyle/>
          <a:p>
            <a:r>
              <a:rPr lang="de-DE" dirty="0">
                <a:highlight>
                  <a:srgbClr val="00FF00"/>
                </a:highlight>
              </a:rPr>
              <a:t>RAAS – Blockade und SGLT2- Inhibitor</a:t>
            </a:r>
          </a:p>
        </p:txBody>
      </p:sp>
    </p:spTree>
    <p:extLst>
      <p:ext uri="{BB962C8B-B14F-4D97-AF65-F5344CB8AC3E}">
        <p14:creationId xmlns:p14="http://schemas.microsoft.com/office/powerpoint/2010/main" val="183522976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7A1ADD8-22AE-8E4B-A3AC-CB33A405131A}"/>
              </a:ext>
            </a:extLst>
          </p:cNvPr>
          <p:cNvPicPr>
            <a:picLocks noGrp="1" noChangeAspect="1"/>
          </p:cNvPicPr>
          <p:nvPr>
            <p:ph idx="1"/>
          </p:nvPr>
        </p:nvPicPr>
        <p:blipFill>
          <a:blip r:embed="rId2"/>
          <a:stretch>
            <a:fillRect/>
          </a:stretch>
        </p:blipFill>
        <p:spPr>
          <a:xfrm>
            <a:off x="954203" y="1439862"/>
            <a:ext cx="7154929" cy="3810000"/>
          </a:xfrm>
          <a:noFill/>
        </p:spPr>
      </p:pic>
      <p:sp>
        <p:nvSpPr>
          <p:cNvPr id="10" name="Title 2">
            <a:extLst>
              <a:ext uri="{FF2B5EF4-FFF2-40B4-BE49-F238E27FC236}">
                <a16:creationId xmlns:a16="http://schemas.microsoft.com/office/drawing/2014/main" id="{DC7C1B9C-815F-1DA4-FC4E-0A9A803FF82F}"/>
              </a:ext>
            </a:extLst>
          </p:cNvPr>
          <p:cNvSpPr>
            <a:spLocks noGrp="1"/>
          </p:cNvSpPr>
          <p:nvPr>
            <p:ph type="title"/>
          </p:nvPr>
        </p:nvSpPr>
        <p:spPr>
          <a:xfrm>
            <a:off x="750094" y="236538"/>
            <a:ext cx="7559178" cy="685800"/>
          </a:xfrm>
        </p:spPr>
        <p:txBody>
          <a:bodyPr/>
          <a:lstStyle/>
          <a:p>
            <a:endParaRPr lang="en-US"/>
          </a:p>
        </p:txBody>
      </p:sp>
    </p:spTree>
    <p:extLst>
      <p:ext uri="{BB962C8B-B14F-4D97-AF65-F5344CB8AC3E}">
        <p14:creationId xmlns:p14="http://schemas.microsoft.com/office/powerpoint/2010/main" val="287680842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A27A93-000E-4A4B-A02E-2F354BEC2D24}"/>
              </a:ext>
            </a:extLst>
          </p:cNvPr>
          <p:cNvSpPr>
            <a:spLocks noGrp="1"/>
          </p:cNvSpPr>
          <p:nvPr>
            <p:ph type="title"/>
          </p:nvPr>
        </p:nvSpPr>
        <p:spPr/>
        <p:txBody>
          <a:bodyPr/>
          <a:lstStyle/>
          <a:p>
            <a:r>
              <a:rPr lang="de-DE" dirty="0"/>
              <a:t>Die Fantastische Vier</a:t>
            </a:r>
          </a:p>
        </p:txBody>
      </p:sp>
      <p:pic>
        <p:nvPicPr>
          <p:cNvPr id="1026" name="Picture 2" descr="The Beatles Reimagined as The Fantastic Four in Fan-Made Animated Video —  GeekTyrant">
            <a:extLst>
              <a:ext uri="{FF2B5EF4-FFF2-40B4-BE49-F238E27FC236}">
                <a16:creationId xmlns:a16="http://schemas.microsoft.com/office/drawing/2014/main" id="{3D840650-4E6A-4C87-ADE1-BE04BF107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72816"/>
            <a:ext cx="6943628" cy="388843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7C10976-4A16-4990-845B-63F1CA5B2574}"/>
              </a:ext>
            </a:extLst>
          </p:cNvPr>
          <p:cNvPicPr>
            <a:picLocks noChangeAspect="1"/>
          </p:cNvPicPr>
          <p:nvPr/>
        </p:nvPicPr>
        <p:blipFill>
          <a:blip r:embed="rId4"/>
          <a:stretch>
            <a:fillRect/>
          </a:stretch>
        </p:blipFill>
        <p:spPr>
          <a:xfrm>
            <a:off x="309869" y="1618033"/>
            <a:ext cx="8150563" cy="4475263"/>
          </a:xfrm>
          <a:prstGeom prst="rect">
            <a:avLst/>
          </a:prstGeom>
        </p:spPr>
      </p:pic>
      <p:pic>
        <p:nvPicPr>
          <p:cNvPr id="8" name="Grafik 7">
            <a:extLst>
              <a:ext uri="{FF2B5EF4-FFF2-40B4-BE49-F238E27FC236}">
                <a16:creationId xmlns:a16="http://schemas.microsoft.com/office/drawing/2014/main" id="{BE786978-6E0D-41DD-843D-21E00DF634C9}"/>
              </a:ext>
            </a:extLst>
          </p:cNvPr>
          <p:cNvPicPr>
            <a:picLocks noChangeAspect="1"/>
          </p:cNvPicPr>
          <p:nvPr/>
        </p:nvPicPr>
        <p:blipFill>
          <a:blip r:embed="rId5"/>
          <a:stretch>
            <a:fillRect/>
          </a:stretch>
        </p:blipFill>
        <p:spPr>
          <a:xfrm>
            <a:off x="683568" y="203338"/>
            <a:ext cx="6720289" cy="1746173"/>
          </a:xfrm>
          <a:prstGeom prst="rect">
            <a:avLst/>
          </a:prstGeom>
        </p:spPr>
      </p:pic>
      <p:sp>
        <p:nvSpPr>
          <p:cNvPr id="2" name="Inhaltsplatzhalter 101">
            <a:extLst>
              <a:ext uri="{FF2B5EF4-FFF2-40B4-BE49-F238E27FC236}">
                <a16:creationId xmlns:a16="http://schemas.microsoft.com/office/drawing/2014/main" id="{EAA406C4-6B99-5B82-1C08-8CB3C4FD97D6}"/>
              </a:ext>
            </a:extLst>
          </p:cNvPr>
          <p:cNvSpPr txBox="1">
            <a:spLocks/>
          </p:cNvSpPr>
          <p:nvPr/>
        </p:nvSpPr>
        <p:spPr bwMode="auto">
          <a:xfrm>
            <a:off x="-106957" y="6079006"/>
            <a:ext cx="7740818" cy="710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gn="r" eaLnBrk="0" hangingPunct="0">
              <a:lnSpc>
                <a:spcPct val="100000"/>
              </a:lnSpc>
              <a:buFont typeface="Arial" pitchFamily="34" charset="0"/>
              <a:buAutoNum type="arabicPeriod"/>
            </a:pPr>
            <a:r>
              <a:rPr lang="de-DE" sz="1100">
                <a:solidFill>
                  <a:srgbClr val="00799B"/>
                </a:solidFill>
                <a:ea typeface="ＭＳ Ｐゴシック" panose="020B0600070205080204" pitchFamily="34" charset="-128"/>
                <a:cs typeface="Arial" panose="020B0604020202020204" pitchFamily="34" charset="0"/>
              </a:rPr>
              <a:t>Wiviott SD, et al. N Engl J Med 2019; 380:347-57</a:t>
            </a:r>
            <a:br>
              <a:rPr lang="de-DE" sz="1100">
                <a:solidFill>
                  <a:srgbClr val="00799B"/>
                </a:solidFill>
                <a:ea typeface="ＭＳ Ｐゴシック" panose="020B0600070205080204" pitchFamily="34" charset="-128"/>
                <a:cs typeface="Arial" panose="020B0604020202020204" pitchFamily="34" charset="0"/>
              </a:rPr>
            </a:br>
            <a:r>
              <a:rPr lang="de-DE" sz="1100">
                <a:solidFill>
                  <a:srgbClr val="00799B"/>
                </a:solidFill>
                <a:ea typeface="ＭＳ Ｐゴシック" panose="020B0600070205080204" pitchFamily="34" charset="-128"/>
                <a:cs typeface="Arial" panose="020B0604020202020204" pitchFamily="34" charset="0"/>
              </a:rPr>
              <a:t>2. McMurray JJV, et al. N Engl J Med 2019; 381:1995-2008; </a:t>
            </a:r>
            <a:br>
              <a:rPr lang="de-DE" sz="1100">
                <a:solidFill>
                  <a:srgbClr val="00799B"/>
                </a:solidFill>
                <a:ea typeface="ＭＳ Ｐゴシック" panose="020B0600070205080204" pitchFamily="34" charset="-128"/>
                <a:cs typeface="Arial" panose="020B0604020202020204" pitchFamily="34" charset="0"/>
              </a:rPr>
            </a:br>
            <a:r>
              <a:rPr lang="de-DE" sz="1100">
                <a:solidFill>
                  <a:srgbClr val="00799B"/>
                </a:solidFill>
                <a:ea typeface="ＭＳ Ｐゴシック" panose="020B0600070205080204" pitchFamily="34" charset="-128"/>
                <a:cs typeface="Arial" panose="020B0604020202020204" pitchFamily="34" charset="0"/>
              </a:rPr>
              <a:t>3</a:t>
            </a:r>
            <a:r>
              <a:rPr lang="da-DK" sz="1100">
                <a:solidFill>
                  <a:srgbClr val="00799B"/>
                </a:solidFill>
                <a:ea typeface="ＭＳ Ｐゴシック" panose="020B0600070205080204" pitchFamily="34" charset="-128"/>
                <a:cs typeface="Arial" panose="020B0604020202020204" pitchFamily="34" charset="0"/>
              </a:rPr>
              <a:t>. </a:t>
            </a:r>
            <a:r>
              <a:rPr lang="de-DE" sz="1100">
                <a:solidFill>
                  <a:srgbClr val="00799B"/>
                </a:solidFill>
                <a:ea typeface="ＭＳ Ｐゴシック" panose="020B0600070205080204" pitchFamily="34" charset="-128"/>
                <a:cs typeface="Arial" panose="020B0604020202020204" pitchFamily="34" charset="0"/>
              </a:rPr>
              <a:t>Heerspink HJL, et al. New Engl J Med 2020; 383:1436-46; </a:t>
            </a:r>
          </a:p>
          <a:p>
            <a:pPr algn="r" eaLnBrk="0" hangingPunct="0">
              <a:lnSpc>
                <a:spcPct val="100000"/>
              </a:lnSpc>
            </a:pPr>
            <a:r>
              <a:rPr lang="de-DE" sz="1100">
                <a:solidFill>
                  <a:srgbClr val="00799B"/>
                </a:solidFill>
                <a:ea typeface="ＭＳ Ｐゴシック" panose="020B0600070205080204" pitchFamily="34" charset="-128"/>
                <a:cs typeface="Arial" panose="020B0604020202020204" pitchFamily="34" charset="0"/>
              </a:rPr>
              <a:t>4. G-BA Beschluss: https://www.g-ba.de/downloads/39-261-5282/2022-02-17_AM-RL-XII_Dapagliflozin_D-713.pdf.</a:t>
            </a:r>
            <a:endParaRPr lang="de-DE" sz="1100" dirty="0">
              <a:solidFill>
                <a:srgbClr val="00799B"/>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40825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6FF6B-0FF5-EE47-3673-C21A4184D321}"/>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de-DE" dirty="0"/>
              <a:t>Therapie der </a:t>
            </a:r>
            <a:r>
              <a:rPr lang="de-DE" dirty="0" err="1"/>
              <a:t>HFrEF</a:t>
            </a:r>
            <a:r>
              <a:rPr lang="de-DE" dirty="0"/>
              <a:t> bei CKD</a:t>
            </a:r>
          </a:p>
        </p:txBody>
      </p:sp>
      <p:pic>
        <p:nvPicPr>
          <p:cNvPr id="1026" name="Picture 2">
            <a:extLst>
              <a:ext uri="{FF2B5EF4-FFF2-40B4-BE49-F238E27FC236}">
                <a16:creationId xmlns:a16="http://schemas.microsoft.com/office/drawing/2014/main" id="{7305A499-3D80-4534-97EF-3D1902823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838325"/>
            <a:ext cx="7943850" cy="3181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DD8FFCD-998A-04C3-4F74-0AB1FE6BE997}"/>
              </a:ext>
            </a:extLst>
          </p:cNvPr>
          <p:cNvSpPr txBox="1"/>
          <p:nvPr/>
        </p:nvSpPr>
        <p:spPr>
          <a:xfrm>
            <a:off x="1792088" y="6447656"/>
            <a:ext cx="5832648" cy="417743"/>
          </a:xfrm>
          <a:prstGeom prst="rect">
            <a:avLst/>
          </a:prstGeom>
        </p:spPr>
        <p:txBody>
          <a:bodyPr wrap="square">
            <a:spAutoFit/>
          </a:bodyPr>
          <a:lstStyle>
            <a:defPPr>
              <a:defRPr lang="de-DE"/>
            </a:defPPr>
            <a:lvl1pPr algn="r">
              <a:defRPr sz="750">
                <a:solidFill>
                  <a:srgbClr val="00799B"/>
                </a:solidFill>
                <a:latin typeface="+mj-lt"/>
                <a:cs typeface="Arial" panose="020B0604020202020204" pitchFamily="34" charset="0"/>
              </a:defRPr>
            </a:lvl1pPr>
          </a:lstStyle>
          <a:p>
            <a:r>
              <a:rPr lang="de-DE" sz="1000" dirty="0"/>
              <a:t>K. Schütt and N. Marx: </a:t>
            </a:r>
            <a:r>
              <a:rPr lang="de-DE" sz="1000" b="1" dirty="0"/>
              <a:t>Medikamentöse Herzinsuffizienztherapie bei CKD. </a:t>
            </a:r>
            <a:br>
              <a:rPr lang="de-DE" sz="1000" b="1" dirty="0"/>
            </a:br>
            <a:r>
              <a:rPr lang="nl-NL" sz="1000" dirty="0"/>
              <a:t>Die Nephrologie 2023 Vol. 18 Issue 6 Pages 355-360</a:t>
            </a:r>
            <a:endParaRPr lang="de-DE" sz="1000" dirty="0"/>
          </a:p>
        </p:txBody>
      </p:sp>
    </p:spTree>
    <p:extLst>
      <p:ext uri="{BB962C8B-B14F-4D97-AF65-F5344CB8AC3E}">
        <p14:creationId xmlns:p14="http://schemas.microsoft.com/office/powerpoint/2010/main" val="9107861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Menschen sind verschieden</a:t>
            </a:r>
          </a:p>
        </p:txBody>
      </p:sp>
      <p:pic>
        <p:nvPicPr>
          <p:cNvPr id="8" name="Picture 2" descr="Bildergebnis für Menschen bi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7" y="1340768"/>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6580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8EF98BE-0C9E-C99D-302F-C28D4A933622}"/>
              </a:ext>
            </a:extLst>
          </p:cNvPr>
          <p:cNvPicPr>
            <a:picLocks noGrp="1" noChangeAspect="1"/>
          </p:cNvPicPr>
          <p:nvPr>
            <p:ph idx="1"/>
          </p:nvPr>
        </p:nvPicPr>
        <p:blipFill>
          <a:blip r:embed="rId2"/>
          <a:stretch>
            <a:fillRect/>
          </a:stretch>
        </p:blipFill>
        <p:spPr>
          <a:xfrm>
            <a:off x="1907704" y="980728"/>
            <a:ext cx="5090432" cy="5246661"/>
          </a:xfrm>
        </p:spPr>
      </p:pic>
      <p:sp>
        <p:nvSpPr>
          <p:cNvPr id="3" name="Titel 2">
            <a:extLst>
              <a:ext uri="{FF2B5EF4-FFF2-40B4-BE49-F238E27FC236}">
                <a16:creationId xmlns:a16="http://schemas.microsoft.com/office/drawing/2014/main" id="{2D37FAA3-47C4-95DF-DD9E-77A3E5D4AF11}"/>
              </a:ext>
            </a:extLst>
          </p:cNvPr>
          <p:cNvSpPr>
            <a:spLocks noGrp="1"/>
          </p:cNvSpPr>
          <p:nvPr>
            <p:ph type="title"/>
          </p:nvPr>
        </p:nvSpPr>
        <p:spPr/>
        <p:txBody>
          <a:bodyPr/>
          <a:lstStyle/>
          <a:p>
            <a:r>
              <a:rPr lang="de-DE" dirty="0"/>
              <a:t>Reduktion Hyperkaliämie bei MR – Antagonisten </a:t>
            </a:r>
          </a:p>
        </p:txBody>
      </p:sp>
      <p:pic>
        <p:nvPicPr>
          <p:cNvPr id="7" name="Grafik 6">
            <a:extLst>
              <a:ext uri="{FF2B5EF4-FFF2-40B4-BE49-F238E27FC236}">
                <a16:creationId xmlns:a16="http://schemas.microsoft.com/office/drawing/2014/main" id="{2DBF0D72-889E-318A-869A-BE6E8139969A}"/>
              </a:ext>
            </a:extLst>
          </p:cNvPr>
          <p:cNvPicPr>
            <a:picLocks noChangeAspect="1"/>
          </p:cNvPicPr>
          <p:nvPr/>
        </p:nvPicPr>
        <p:blipFill>
          <a:blip r:embed="rId3"/>
          <a:stretch>
            <a:fillRect/>
          </a:stretch>
        </p:blipFill>
        <p:spPr>
          <a:xfrm>
            <a:off x="107504" y="2259693"/>
            <a:ext cx="8693725" cy="1313324"/>
          </a:xfrm>
          <a:prstGeom prst="rect">
            <a:avLst/>
          </a:prstGeom>
        </p:spPr>
      </p:pic>
    </p:spTree>
    <p:extLst>
      <p:ext uri="{BB962C8B-B14F-4D97-AF65-F5344CB8AC3E}">
        <p14:creationId xmlns:p14="http://schemas.microsoft.com/office/powerpoint/2010/main" val="2858207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A1A6F61-7ACA-2643-3834-D18CEE08459C}"/>
              </a:ext>
            </a:extLst>
          </p:cNvPr>
          <p:cNvPicPr>
            <a:picLocks noGrp="1" noChangeAspect="1"/>
          </p:cNvPicPr>
          <p:nvPr>
            <p:ph idx="1"/>
          </p:nvPr>
        </p:nvPicPr>
        <p:blipFill>
          <a:blip r:embed="rId2"/>
          <a:stretch>
            <a:fillRect/>
          </a:stretch>
        </p:blipFill>
        <p:spPr>
          <a:xfrm>
            <a:off x="251520" y="1052736"/>
            <a:ext cx="8640960" cy="4408871"/>
          </a:xfrm>
        </p:spPr>
      </p:pic>
      <p:sp>
        <p:nvSpPr>
          <p:cNvPr id="3" name="Titel 2">
            <a:extLst>
              <a:ext uri="{FF2B5EF4-FFF2-40B4-BE49-F238E27FC236}">
                <a16:creationId xmlns:a16="http://schemas.microsoft.com/office/drawing/2014/main" id="{45A1D3AE-EDE3-F090-C8EF-0A4BB451D984}"/>
              </a:ext>
            </a:extLst>
          </p:cNvPr>
          <p:cNvSpPr>
            <a:spLocks noGrp="1"/>
          </p:cNvSpPr>
          <p:nvPr>
            <p:ph type="title"/>
          </p:nvPr>
        </p:nvSpPr>
        <p:spPr/>
        <p:txBody>
          <a:bodyPr/>
          <a:lstStyle/>
          <a:p>
            <a:r>
              <a:rPr lang="de-DE" dirty="0"/>
              <a:t>Eine Substanz – Drei Indikationen </a:t>
            </a:r>
          </a:p>
        </p:txBody>
      </p:sp>
      <p:sp>
        <p:nvSpPr>
          <p:cNvPr id="2" name="Inhaltsplatzhalter 30">
            <a:extLst>
              <a:ext uri="{FF2B5EF4-FFF2-40B4-BE49-F238E27FC236}">
                <a16:creationId xmlns:a16="http://schemas.microsoft.com/office/drawing/2014/main" id="{E79D6CBB-C990-9361-26A3-5DBA43C0BE75}"/>
              </a:ext>
            </a:extLst>
          </p:cNvPr>
          <p:cNvSpPr txBox="1">
            <a:spLocks/>
          </p:cNvSpPr>
          <p:nvPr/>
        </p:nvSpPr>
        <p:spPr bwMode="auto">
          <a:xfrm>
            <a:off x="280043" y="6442312"/>
            <a:ext cx="7339013" cy="37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spcBef>
                <a:spcPct val="30000"/>
              </a:spcBef>
            </a:pPr>
            <a:r>
              <a:rPr lang="de-DE" sz="750">
                <a:solidFill>
                  <a:srgbClr val="00799B"/>
                </a:solidFill>
                <a:latin typeface="+mj-lt"/>
                <a:cs typeface="Arial" panose="020B0604020202020204" pitchFamily="34" charset="0"/>
              </a:rPr>
              <a:t>Modifiziert nach: 1. Rosenstock J, et al. Arch Endocrinol Metab 2018; 62:424-30; 2. Jhund PS et al. Nature medicine 2022: 28(9): 1956-1964; 3. Wiviott SD, et al. N Engl J Med 2019; 380:347-57;  4. Kosiborod MN, et al. Circulation 2020: 141:90-9  5. Kosiborod MN, et al. J Am Coll Cardiol. 2022: S0735-1097(22)07313-4. doi: 10.1016/j.jacc.2022.11.006.</a:t>
            </a:r>
            <a:endParaRPr lang="de-DE" sz="750" dirty="0">
              <a:solidFill>
                <a:srgbClr val="00799B"/>
              </a:solidFill>
              <a:latin typeface="+mj-lt"/>
              <a:cs typeface="Arial" panose="020B0604020202020204" pitchFamily="34" charset="0"/>
            </a:endParaRPr>
          </a:p>
        </p:txBody>
      </p:sp>
    </p:spTree>
    <p:extLst>
      <p:ext uri="{BB962C8B-B14F-4D97-AF65-F5344CB8AC3E}">
        <p14:creationId xmlns:p14="http://schemas.microsoft.com/office/powerpoint/2010/main" val="333927835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4F3C8F-659A-3850-5A72-32139E1AE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16632"/>
            <a:ext cx="9144000" cy="5143500"/>
          </a:xfrm>
          <a:prstGeom prst="rect">
            <a:avLst/>
          </a:prstGeom>
        </p:spPr>
      </p:pic>
      <p:pic>
        <p:nvPicPr>
          <p:cNvPr id="4" name="Grafik 3">
            <a:extLst>
              <a:ext uri="{FF2B5EF4-FFF2-40B4-BE49-F238E27FC236}">
                <a16:creationId xmlns:a16="http://schemas.microsoft.com/office/drawing/2014/main" id="{0866296E-6E97-F6E3-50FA-F296335F3FCF}"/>
              </a:ext>
            </a:extLst>
          </p:cNvPr>
          <p:cNvPicPr>
            <a:picLocks noChangeAspect="1"/>
          </p:cNvPicPr>
          <p:nvPr/>
        </p:nvPicPr>
        <p:blipFill>
          <a:blip r:embed="rId4"/>
          <a:stretch>
            <a:fillRect/>
          </a:stretch>
        </p:blipFill>
        <p:spPr>
          <a:xfrm>
            <a:off x="-2050" y="2924944"/>
            <a:ext cx="9091053" cy="2448272"/>
          </a:xfrm>
          <a:prstGeom prst="rect">
            <a:avLst/>
          </a:prstGeom>
        </p:spPr>
      </p:pic>
      <p:pic>
        <p:nvPicPr>
          <p:cNvPr id="6" name="Grafik 5">
            <a:extLst>
              <a:ext uri="{FF2B5EF4-FFF2-40B4-BE49-F238E27FC236}">
                <a16:creationId xmlns:a16="http://schemas.microsoft.com/office/drawing/2014/main" id="{A3BFF8EF-D93A-E478-EF05-CDDFF91C986F}"/>
              </a:ext>
            </a:extLst>
          </p:cNvPr>
          <p:cNvPicPr>
            <a:picLocks noChangeAspect="1"/>
          </p:cNvPicPr>
          <p:nvPr/>
        </p:nvPicPr>
        <p:blipFill>
          <a:blip r:embed="rId5"/>
          <a:stretch>
            <a:fillRect/>
          </a:stretch>
        </p:blipFill>
        <p:spPr>
          <a:xfrm>
            <a:off x="1259632" y="5517232"/>
            <a:ext cx="6234158" cy="657230"/>
          </a:xfrm>
          <a:prstGeom prst="rect">
            <a:avLst/>
          </a:prstGeom>
        </p:spPr>
      </p:pic>
    </p:spTree>
    <p:extLst>
      <p:ext uri="{BB962C8B-B14F-4D97-AF65-F5344CB8AC3E}">
        <p14:creationId xmlns:p14="http://schemas.microsoft.com/office/powerpoint/2010/main" val="366231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B4E0128-3AB8-6AC9-E6C0-50E96A352559}"/>
              </a:ext>
            </a:extLst>
          </p:cNvPr>
          <p:cNvPicPr>
            <a:picLocks noGrp="1" noChangeAspect="1"/>
          </p:cNvPicPr>
          <p:nvPr>
            <p:ph idx="1"/>
          </p:nvPr>
        </p:nvPicPr>
        <p:blipFill>
          <a:blip r:embed="rId2"/>
          <a:stretch>
            <a:fillRect/>
          </a:stretch>
        </p:blipFill>
        <p:spPr>
          <a:xfrm>
            <a:off x="827584" y="1284300"/>
            <a:ext cx="7867718" cy="4376948"/>
          </a:xfrm>
        </p:spPr>
      </p:pic>
      <p:sp>
        <p:nvSpPr>
          <p:cNvPr id="3" name="Titel 2">
            <a:extLst>
              <a:ext uri="{FF2B5EF4-FFF2-40B4-BE49-F238E27FC236}">
                <a16:creationId xmlns:a16="http://schemas.microsoft.com/office/drawing/2014/main" id="{5BFA1DEE-4A50-53B4-BFEB-5441BAFEF7AA}"/>
              </a:ext>
            </a:extLst>
          </p:cNvPr>
          <p:cNvSpPr>
            <a:spLocks noGrp="1"/>
          </p:cNvSpPr>
          <p:nvPr>
            <p:ph type="title"/>
          </p:nvPr>
        </p:nvSpPr>
        <p:spPr/>
        <p:txBody>
          <a:bodyPr/>
          <a:lstStyle/>
          <a:p>
            <a:r>
              <a:rPr lang="de-DE" dirty="0"/>
              <a:t>Initialer GFR - Abfall</a:t>
            </a:r>
          </a:p>
        </p:txBody>
      </p:sp>
    </p:spTree>
    <p:extLst>
      <p:ext uri="{BB962C8B-B14F-4D97-AF65-F5344CB8AC3E}">
        <p14:creationId xmlns:p14="http://schemas.microsoft.com/office/powerpoint/2010/main" val="121055281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97ED1C-0D47-8145-DEB0-C4B578101B7E}"/>
              </a:ext>
            </a:extLst>
          </p:cNvPr>
          <p:cNvSpPr>
            <a:spLocks noGrp="1"/>
          </p:cNvSpPr>
          <p:nvPr>
            <p:ph type="title"/>
          </p:nvPr>
        </p:nvSpPr>
        <p:spPr/>
        <p:txBody>
          <a:bodyPr/>
          <a:lstStyle/>
          <a:p>
            <a:r>
              <a:rPr lang="de-DE" dirty="0"/>
              <a:t>… vermutlich </a:t>
            </a:r>
            <a:r>
              <a:rPr lang="de-DE" dirty="0" err="1"/>
              <a:t>renoprotektive</a:t>
            </a:r>
            <a:r>
              <a:rPr lang="de-DE" dirty="0"/>
              <a:t> Effekte</a:t>
            </a:r>
          </a:p>
        </p:txBody>
      </p:sp>
      <p:pic>
        <p:nvPicPr>
          <p:cNvPr id="5" name="Grafik 4">
            <a:extLst>
              <a:ext uri="{FF2B5EF4-FFF2-40B4-BE49-F238E27FC236}">
                <a16:creationId xmlns:a16="http://schemas.microsoft.com/office/drawing/2014/main" id="{3556F48D-F42E-20BE-7B1F-DBBDE9A078A7}"/>
              </a:ext>
            </a:extLst>
          </p:cNvPr>
          <p:cNvPicPr>
            <a:picLocks noChangeAspect="1"/>
          </p:cNvPicPr>
          <p:nvPr/>
        </p:nvPicPr>
        <p:blipFill>
          <a:blip r:embed="rId2"/>
          <a:stretch>
            <a:fillRect/>
          </a:stretch>
        </p:blipFill>
        <p:spPr>
          <a:xfrm>
            <a:off x="683568" y="1052736"/>
            <a:ext cx="7568970" cy="4565140"/>
          </a:xfrm>
          <a:prstGeom prst="rect">
            <a:avLst/>
          </a:prstGeom>
        </p:spPr>
      </p:pic>
      <p:sp>
        <p:nvSpPr>
          <p:cNvPr id="7" name="Textfeld 6">
            <a:extLst>
              <a:ext uri="{FF2B5EF4-FFF2-40B4-BE49-F238E27FC236}">
                <a16:creationId xmlns:a16="http://schemas.microsoft.com/office/drawing/2014/main" id="{370EB0B6-91E3-40BB-28C0-766583B3A06A}"/>
              </a:ext>
            </a:extLst>
          </p:cNvPr>
          <p:cNvSpPr txBox="1"/>
          <p:nvPr/>
        </p:nvSpPr>
        <p:spPr>
          <a:xfrm>
            <a:off x="750640" y="6571016"/>
            <a:ext cx="6846242" cy="261162"/>
          </a:xfrm>
          <a:prstGeom prst="rect">
            <a:avLst/>
          </a:prstGeom>
          <a:noFill/>
        </p:spPr>
        <p:txBody>
          <a:bodyPr wrap="square">
            <a:spAutoFit/>
          </a:bodyPr>
          <a:lstStyle/>
          <a:p>
            <a:pPr fontAlgn="base">
              <a:buFont typeface="Arial" panose="020B0604020202020204" pitchFamily="34" charset="0"/>
              <a:buNone/>
            </a:pPr>
            <a:r>
              <a:rPr lang="en-US" sz="1000" b="0" i="0" dirty="0">
                <a:solidFill>
                  <a:srgbClr val="00799B"/>
                </a:solidFill>
                <a:effectLst/>
                <a:latin typeface="inherit"/>
              </a:rPr>
              <a:t>C. </a:t>
            </a:r>
            <a:r>
              <a:rPr lang="en-US" sz="1000" b="0" i="0" dirty="0" err="1">
                <a:solidFill>
                  <a:srgbClr val="00799B"/>
                </a:solidFill>
                <a:effectLst/>
                <a:latin typeface="inherit"/>
              </a:rPr>
              <a:t>Wanner</a:t>
            </a:r>
            <a:r>
              <a:rPr lang="en-US" sz="1000" b="0" i="0" dirty="0">
                <a:solidFill>
                  <a:srgbClr val="00799B"/>
                </a:solidFill>
                <a:effectLst/>
                <a:latin typeface="inherit"/>
              </a:rPr>
              <a:t>,  et al: </a:t>
            </a:r>
            <a:r>
              <a:rPr lang="en-US" sz="1000" b="1" i="0" dirty="0">
                <a:solidFill>
                  <a:srgbClr val="00799B"/>
                </a:solidFill>
                <a:effectLst/>
                <a:latin typeface="inherit"/>
              </a:rPr>
              <a:t>Empagliflozin and Progression of Kidney Disease in Type 2 Diabetes. </a:t>
            </a:r>
            <a:r>
              <a:rPr lang="en-US" sz="1000" b="0" i="0" dirty="0">
                <a:solidFill>
                  <a:srgbClr val="00799B"/>
                </a:solidFill>
                <a:effectLst/>
                <a:latin typeface="ff-scala-sans-pro"/>
              </a:rPr>
              <a:t>N </a:t>
            </a:r>
            <a:r>
              <a:rPr lang="en-US" sz="1000" b="0" i="0" dirty="0" err="1">
                <a:solidFill>
                  <a:srgbClr val="00799B"/>
                </a:solidFill>
                <a:effectLst/>
                <a:latin typeface="ff-scala-sans-pro"/>
              </a:rPr>
              <a:t>Engl</a:t>
            </a:r>
            <a:r>
              <a:rPr lang="en-US" sz="1000" b="0" i="0" dirty="0">
                <a:solidFill>
                  <a:srgbClr val="00799B"/>
                </a:solidFill>
                <a:effectLst/>
                <a:latin typeface="ff-scala-sans-pro"/>
              </a:rPr>
              <a:t> J Med 2016; 375:323-334</a:t>
            </a:r>
          </a:p>
        </p:txBody>
      </p:sp>
      <p:sp>
        <p:nvSpPr>
          <p:cNvPr id="8" name="Textfeld 7">
            <a:extLst>
              <a:ext uri="{FF2B5EF4-FFF2-40B4-BE49-F238E27FC236}">
                <a16:creationId xmlns:a16="http://schemas.microsoft.com/office/drawing/2014/main" id="{CC23626D-6C08-3427-40BD-31EBEAE83296}"/>
              </a:ext>
            </a:extLst>
          </p:cNvPr>
          <p:cNvSpPr txBox="1"/>
          <p:nvPr/>
        </p:nvSpPr>
        <p:spPr>
          <a:xfrm>
            <a:off x="1331640" y="5595874"/>
            <a:ext cx="2274982" cy="678134"/>
          </a:xfrm>
          <a:prstGeom prst="rect">
            <a:avLst/>
          </a:prstGeom>
          <a:solidFill>
            <a:srgbClr val="40F927"/>
          </a:solidFill>
        </p:spPr>
        <p:txBody>
          <a:bodyPr wrap="none" rtlCol="0">
            <a:spAutoFit/>
          </a:bodyPr>
          <a:lstStyle/>
          <a:p>
            <a:r>
              <a:rPr lang="de-DE" dirty="0" err="1"/>
              <a:t>Natriurese</a:t>
            </a:r>
            <a:r>
              <a:rPr lang="de-DE" dirty="0"/>
              <a:t> </a:t>
            </a:r>
            <a:br>
              <a:rPr lang="de-DE" dirty="0"/>
            </a:br>
            <a:r>
              <a:rPr lang="de-DE" dirty="0"/>
              <a:t>osmotische Diurese </a:t>
            </a:r>
          </a:p>
        </p:txBody>
      </p:sp>
      <p:cxnSp>
        <p:nvCxnSpPr>
          <p:cNvPr id="10" name="Gerade Verbindung mit Pfeil 9">
            <a:extLst>
              <a:ext uri="{FF2B5EF4-FFF2-40B4-BE49-F238E27FC236}">
                <a16:creationId xmlns:a16="http://schemas.microsoft.com/office/drawing/2014/main" id="{FF89927C-7756-47A8-6FC6-652BDDE77965}"/>
              </a:ext>
            </a:extLst>
          </p:cNvPr>
          <p:cNvCxnSpPr/>
          <p:nvPr/>
        </p:nvCxnSpPr>
        <p:spPr bwMode="auto">
          <a:xfrm>
            <a:off x="3995936" y="5949280"/>
            <a:ext cx="10801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feld 10">
            <a:extLst>
              <a:ext uri="{FF2B5EF4-FFF2-40B4-BE49-F238E27FC236}">
                <a16:creationId xmlns:a16="http://schemas.microsoft.com/office/drawing/2014/main" id="{6F8630BB-534A-98AA-78DD-E510CCB61863}"/>
              </a:ext>
            </a:extLst>
          </p:cNvPr>
          <p:cNvSpPr txBox="1"/>
          <p:nvPr/>
        </p:nvSpPr>
        <p:spPr>
          <a:xfrm>
            <a:off x="5364088" y="5728166"/>
            <a:ext cx="1685077" cy="373436"/>
          </a:xfrm>
          <a:prstGeom prst="rect">
            <a:avLst/>
          </a:prstGeom>
          <a:solidFill>
            <a:srgbClr val="40F927"/>
          </a:solidFill>
        </p:spPr>
        <p:txBody>
          <a:bodyPr wrap="none" rtlCol="0">
            <a:spAutoFit/>
          </a:bodyPr>
          <a:lstStyle/>
          <a:p>
            <a:r>
              <a:rPr lang="de-DE" dirty="0" err="1"/>
              <a:t>Redukton</a:t>
            </a:r>
            <a:r>
              <a:rPr lang="de-DE" dirty="0"/>
              <a:t> EZV</a:t>
            </a:r>
          </a:p>
        </p:txBody>
      </p:sp>
    </p:spTree>
    <p:extLst>
      <p:ext uri="{BB962C8B-B14F-4D97-AF65-F5344CB8AC3E}">
        <p14:creationId xmlns:p14="http://schemas.microsoft.com/office/powerpoint/2010/main" val="299469056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DC9304-E7BF-9D88-A6C8-976CAE15C777}"/>
              </a:ext>
            </a:extLst>
          </p:cNvPr>
          <p:cNvSpPr>
            <a:spLocks noGrp="1"/>
          </p:cNvSpPr>
          <p:nvPr>
            <p:ph type="title"/>
          </p:nvPr>
        </p:nvSpPr>
        <p:spPr/>
        <p:txBody>
          <a:bodyPr/>
          <a:lstStyle/>
          <a:p>
            <a:r>
              <a:rPr lang="de-DE" dirty="0"/>
              <a:t>SGLT2- Inhibition und Harnsäure (bei DM)</a:t>
            </a:r>
          </a:p>
        </p:txBody>
      </p:sp>
      <p:pic>
        <p:nvPicPr>
          <p:cNvPr id="5" name="Grafik 4">
            <a:extLst>
              <a:ext uri="{FF2B5EF4-FFF2-40B4-BE49-F238E27FC236}">
                <a16:creationId xmlns:a16="http://schemas.microsoft.com/office/drawing/2014/main" id="{7A90C88B-C16B-2D87-60D7-41ED51ECC5FA}"/>
              </a:ext>
            </a:extLst>
          </p:cNvPr>
          <p:cNvPicPr>
            <a:picLocks noChangeAspect="1"/>
          </p:cNvPicPr>
          <p:nvPr/>
        </p:nvPicPr>
        <p:blipFill>
          <a:blip r:embed="rId3"/>
          <a:stretch>
            <a:fillRect/>
          </a:stretch>
        </p:blipFill>
        <p:spPr>
          <a:xfrm>
            <a:off x="0" y="965386"/>
            <a:ext cx="9144000" cy="5127910"/>
          </a:xfrm>
          <a:prstGeom prst="rect">
            <a:avLst/>
          </a:prstGeom>
        </p:spPr>
      </p:pic>
    </p:spTree>
    <p:extLst>
      <p:ext uri="{BB962C8B-B14F-4D97-AF65-F5344CB8AC3E}">
        <p14:creationId xmlns:p14="http://schemas.microsoft.com/office/powerpoint/2010/main" val="284090312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E0287C-25FD-5B66-A2EC-3C5F15049B38}"/>
              </a:ext>
            </a:extLst>
          </p:cNvPr>
          <p:cNvSpPr>
            <a:spLocks noGrp="1"/>
          </p:cNvSpPr>
          <p:nvPr>
            <p:ph type="title"/>
          </p:nvPr>
        </p:nvSpPr>
        <p:spPr/>
        <p:txBody>
          <a:bodyPr/>
          <a:lstStyle/>
          <a:p>
            <a:r>
              <a:rPr lang="de-DE" dirty="0" err="1"/>
              <a:t>Urikosurische</a:t>
            </a:r>
            <a:r>
              <a:rPr lang="de-DE" dirty="0"/>
              <a:t> Effekte</a:t>
            </a:r>
          </a:p>
        </p:txBody>
      </p:sp>
      <p:sp>
        <p:nvSpPr>
          <p:cNvPr id="2" name="Inhaltsplatzhalter 1">
            <a:extLst>
              <a:ext uri="{FF2B5EF4-FFF2-40B4-BE49-F238E27FC236}">
                <a16:creationId xmlns:a16="http://schemas.microsoft.com/office/drawing/2014/main" id="{E6558FD6-C298-0F42-0E74-EA10015EB1DE}"/>
              </a:ext>
            </a:extLst>
          </p:cNvPr>
          <p:cNvSpPr>
            <a:spLocks noGrp="1"/>
          </p:cNvSpPr>
          <p:nvPr>
            <p:ph idx="1"/>
          </p:nvPr>
        </p:nvSpPr>
        <p:spPr/>
        <p:txBody>
          <a:bodyPr/>
          <a:lstStyle/>
          <a:p>
            <a:pPr marL="285750" indent="-285750">
              <a:buFont typeface="Arial" panose="020B0604020202020204" pitchFamily="34" charset="0"/>
              <a:buChar char="•"/>
            </a:pPr>
            <a:r>
              <a:rPr lang="de-DE" sz="2400" dirty="0"/>
              <a:t>Reduktion Harnsäure (ca. 0,5- 1 mg/ dl)</a:t>
            </a:r>
          </a:p>
          <a:p>
            <a:pPr lvl="2" indent="0">
              <a:buNone/>
            </a:pPr>
            <a:r>
              <a:rPr lang="de-DE" sz="2200" dirty="0"/>
              <a:t>~ ähnlich 100 mg Allopurinol</a:t>
            </a:r>
          </a:p>
          <a:p>
            <a:pPr lvl="2" indent="0">
              <a:buNone/>
            </a:pPr>
            <a:endParaRPr lang="de-DE" sz="2200" dirty="0"/>
          </a:p>
        </p:txBody>
      </p:sp>
      <p:sp>
        <p:nvSpPr>
          <p:cNvPr id="7" name="Textfeld 6">
            <a:extLst>
              <a:ext uri="{FF2B5EF4-FFF2-40B4-BE49-F238E27FC236}">
                <a16:creationId xmlns:a16="http://schemas.microsoft.com/office/drawing/2014/main" id="{A6E37AC6-EAF6-9141-6701-47A050EFC4E7}"/>
              </a:ext>
            </a:extLst>
          </p:cNvPr>
          <p:cNvSpPr txBox="1"/>
          <p:nvPr/>
        </p:nvSpPr>
        <p:spPr>
          <a:xfrm>
            <a:off x="611560" y="5991168"/>
            <a:ext cx="7034064" cy="1110240"/>
          </a:xfrm>
          <a:prstGeom prst="rect">
            <a:avLst/>
          </a:prstGeom>
        </p:spPr>
        <p:txBody>
          <a:bodyPr wrap="square">
            <a:spAutoFit/>
          </a:bodyPr>
          <a:lstStyle>
            <a:defPPr>
              <a:defRPr lang="de-DE"/>
            </a:defPPr>
            <a:lvl1pPr algn="r">
              <a:defRPr sz="1000">
                <a:solidFill>
                  <a:srgbClr val="00799B"/>
                </a:solidFill>
                <a:latin typeface="+mj-lt"/>
                <a:cs typeface="Arial" panose="020B0604020202020204" pitchFamily="34" charset="0"/>
              </a:defRPr>
            </a:lvl1pPr>
          </a:lstStyle>
          <a:p>
            <a:r>
              <a:rPr lang="it-IT" dirty="0"/>
              <a:t>1. Y. Iwata et al. </a:t>
            </a:r>
            <a:r>
              <a:rPr lang="en-US" b="1" dirty="0"/>
              <a:t>The effect of dapagliflozin on uric acid excretion and serum uric acid level in advanced CKD</a:t>
            </a:r>
          </a:p>
          <a:p>
            <a:r>
              <a:rPr lang="en-US" dirty="0"/>
              <a:t>Scientific Reports 2023 Vol. 13 Issue 1 </a:t>
            </a:r>
          </a:p>
          <a:p>
            <a:r>
              <a:rPr lang="pt-BR" dirty="0"/>
              <a:t>2. Banerjee M et al: </a:t>
            </a:r>
            <a:r>
              <a:rPr lang="en-US" b="1" dirty="0"/>
              <a:t>Serum uric acid lowering and effects of sodium-glucose cotransporter-2 inhibitors on gout</a:t>
            </a:r>
          </a:p>
          <a:p>
            <a:r>
              <a:rPr lang="pt-BR" dirty="0"/>
              <a:t>Diabetes Obes Metab . 2023 Sep;25(9):2697-2703. doi: 10.1111/dom.15157.</a:t>
            </a:r>
            <a:endParaRPr lang="de-DE" dirty="0"/>
          </a:p>
          <a:p>
            <a:endParaRPr lang="de-DE" dirty="0"/>
          </a:p>
        </p:txBody>
      </p:sp>
      <p:pic>
        <p:nvPicPr>
          <p:cNvPr id="11" name="Grafik 10">
            <a:extLst>
              <a:ext uri="{FF2B5EF4-FFF2-40B4-BE49-F238E27FC236}">
                <a16:creationId xmlns:a16="http://schemas.microsoft.com/office/drawing/2014/main" id="{BFDB65FC-7A41-1D65-CA05-D7E7E5A96A08}"/>
              </a:ext>
            </a:extLst>
          </p:cNvPr>
          <p:cNvPicPr>
            <a:picLocks noChangeAspect="1"/>
          </p:cNvPicPr>
          <p:nvPr/>
        </p:nvPicPr>
        <p:blipFill rotWithShape="1">
          <a:blip r:embed="rId3"/>
          <a:srcRect r="974"/>
          <a:stretch/>
        </p:blipFill>
        <p:spPr>
          <a:xfrm>
            <a:off x="323528" y="2492896"/>
            <a:ext cx="8332278" cy="3096344"/>
          </a:xfrm>
          <a:prstGeom prst="rect">
            <a:avLst/>
          </a:prstGeom>
        </p:spPr>
      </p:pic>
      <p:pic>
        <p:nvPicPr>
          <p:cNvPr id="13" name="Inhaltsplatzhalter 3">
            <a:extLst>
              <a:ext uri="{FF2B5EF4-FFF2-40B4-BE49-F238E27FC236}">
                <a16:creationId xmlns:a16="http://schemas.microsoft.com/office/drawing/2014/main" id="{C887D12B-0F49-5CAB-F1F3-381D514D8FCF}"/>
              </a:ext>
            </a:extLst>
          </p:cNvPr>
          <p:cNvPicPr>
            <a:picLocks noChangeAspect="1"/>
          </p:cNvPicPr>
          <p:nvPr/>
        </p:nvPicPr>
        <p:blipFill>
          <a:blip r:embed="rId4"/>
          <a:stretch>
            <a:fillRect/>
          </a:stretch>
        </p:blipFill>
        <p:spPr bwMode="auto">
          <a:xfrm>
            <a:off x="-82842" y="3645024"/>
            <a:ext cx="9145017" cy="110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967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
            <a:extLst>
              <a:ext uri="{FF2B5EF4-FFF2-40B4-BE49-F238E27FC236}">
                <a16:creationId xmlns:a16="http://schemas.microsoft.com/office/drawing/2014/main" id="{D8A8A841-82E7-480D-92C0-57AA24ACA251}"/>
              </a:ext>
            </a:extLst>
          </p:cNvPr>
          <p:cNvSpPr>
            <a:spLocks noGrp="1" noChangeArrowheads="1"/>
          </p:cNvSpPr>
          <p:nvPr>
            <p:ph idx="1"/>
          </p:nvPr>
        </p:nvSpPr>
        <p:spPr>
          <a:xfrm>
            <a:off x="754856" y="1340768"/>
            <a:ext cx="7553624" cy="3810000"/>
          </a:xfrm>
          <a:noFill/>
        </p:spPr>
        <p:txBody>
          <a:bodyPr/>
          <a:lstStyle/>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Behandlung prädisponierender Faktoren</a:t>
            </a:r>
          </a:p>
          <a:p>
            <a:pPr marL="1697038" lvl="3" indent="-457200">
              <a:lnSpc>
                <a:spcPct val="150000"/>
              </a:lnSpc>
              <a:spcBef>
                <a:spcPct val="35000"/>
              </a:spcBef>
            </a:pPr>
            <a:r>
              <a:rPr lang="de-DE" altLang="de-DE" dirty="0">
                <a:ea typeface="ＭＳ Ｐゴシック" panose="020B0600070205080204" pitchFamily="34" charset="-128"/>
              </a:rPr>
              <a:t>Harnaufstau/</a:t>
            </a:r>
            <a:r>
              <a:rPr lang="de-DE" altLang="de-DE" dirty="0" err="1">
                <a:ea typeface="ＭＳ Ｐゴシック" panose="020B0600070205080204" pitchFamily="34" charset="-128"/>
              </a:rPr>
              <a:t>Abflußprobleme</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Gewichtsoptimierung, sportliche Betätigung </a:t>
            </a:r>
          </a:p>
          <a:p>
            <a:pPr marL="1697038" lvl="3" indent="-457200">
              <a:lnSpc>
                <a:spcPct val="150000"/>
              </a:lnSpc>
              <a:spcBef>
                <a:spcPct val="35000"/>
              </a:spcBef>
            </a:pPr>
            <a:r>
              <a:rPr lang="de-DE" altLang="de-DE" dirty="0">
                <a:highlight>
                  <a:srgbClr val="00FF00"/>
                </a:highlight>
                <a:ea typeface="ＭＳ Ｐゴシック" panose="020B0600070205080204" pitchFamily="34" charset="-128"/>
              </a:rPr>
              <a:t>Aufhören zu rauchen !</a:t>
            </a:r>
            <a:endParaRPr lang="de-DE" altLang="de-DE" dirty="0">
              <a:ea typeface="ＭＳ Ｐゴシック" panose="020B0600070205080204" pitchFamily="34" charset="-128"/>
            </a:endParaRP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Blutdruckeinstellung (</a:t>
            </a:r>
            <a:r>
              <a:rPr lang="de-DE" altLang="de-DE" b="1" u="sng" dirty="0">
                <a:highlight>
                  <a:srgbClr val="00FF00"/>
                </a:highlight>
                <a:ea typeface="ＭＳ Ｐゴシック" panose="020B0600070205080204" pitchFamily="34" charset="-128"/>
              </a:rPr>
              <a:t>mit RAAS </a:t>
            </a:r>
            <a:r>
              <a:rPr lang="de-DE" altLang="de-DE" b="1" dirty="0">
                <a:highlight>
                  <a:srgbClr val="00FF00"/>
                </a:highlight>
                <a:ea typeface="ＭＳ Ｐゴシック" panose="020B0600070205080204" pitchFamily="34" charset="-128"/>
              </a:rPr>
              <a:t>Blockade)</a:t>
            </a: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SGLT2 – Inhibitoren: </a:t>
            </a:r>
          </a:p>
          <a:p>
            <a:pPr marL="836613" lvl="1" indent="-457200">
              <a:lnSpc>
                <a:spcPct val="150000"/>
              </a:lnSpc>
              <a:spcBef>
                <a:spcPct val="35000"/>
              </a:spcBef>
            </a:pPr>
            <a:r>
              <a:rPr lang="de-DE" altLang="de-DE" b="1" dirty="0">
                <a:highlight>
                  <a:srgbClr val="00FF00"/>
                </a:highlight>
                <a:ea typeface="ＭＳ Ｐゴシック" panose="020B0600070205080204" pitchFamily="34" charset="-128"/>
              </a:rPr>
              <a:t>bei CKD</a:t>
            </a:r>
            <a:r>
              <a:rPr lang="de-DE" altLang="de-DE" dirty="0">
                <a:highlight>
                  <a:srgbClr val="00FF00"/>
                </a:highlight>
                <a:ea typeface="ＭＳ Ｐゴシック" panose="020B0600070205080204" pitchFamily="34" charset="-128"/>
              </a:rPr>
              <a:t>, </a:t>
            </a:r>
            <a:r>
              <a:rPr lang="de-DE" altLang="de-DE" b="1" dirty="0">
                <a:highlight>
                  <a:srgbClr val="00FF00"/>
                </a:highlight>
                <a:ea typeface="ＭＳ Ｐゴシック" panose="020B0600070205080204" pitchFamily="34" charset="-128"/>
              </a:rPr>
              <a:t>DM, Herzinsuffizienz</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Vermeidung nephrotoxischer Substanzen</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Supportive Therapie der Niereninsuffizienz</a:t>
            </a:r>
          </a:p>
          <a:p>
            <a:pPr marL="1697038" lvl="3" indent="-457200">
              <a:lnSpc>
                <a:spcPct val="150000"/>
              </a:lnSpc>
              <a:spcBef>
                <a:spcPct val="35000"/>
              </a:spcBef>
            </a:pPr>
            <a:r>
              <a:rPr lang="de-DE" altLang="de-DE" dirty="0">
                <a:ea typeface="ＭＳ Ｐゴシック" panose="020B0600070205080204" pitchFamily="34" charset="-128"/>
              </a:rPr>
              <a:t>Anämie: </a:t>
            </a:r>
            <a:r>
              <a:rPr lang="de-DE" altLang="de-DE" dirty="0" err="1">
                <a:ea typeface="ＭＳ Ｐゴシック" panose="020B0600070205080204" pitchFamily="34" charset="-128"/>
              </a:rPr>
              <a:t>Erythropoitin</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Sek. Hyperparathyreoidismus</a:t>
            </a:r>
          </a:p>
        </p:txBody>
      </p:sp>
      <p:sp>
        <p:nvSpPr>
          <p:cNvPr id="14338" name="Rectangle 2">
            <a:extLst>
              <a:ext uri="{FF2B5EF4-FFF2-40B4-BE49-F238E27FC236}">
                <a16:creationId xmlns:a16="http://schemas.microsoft.com/office/drawing/2014/main" id="{B8BDD76F-FF24-429C-A076-30BC3977395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Zusammenfassung</a:t>
            </a:r>
          </a:p>
        </p:txBody>
      </p:sp>
      <p:cxnSp>
        <p:nvCxnSpPr>
          <p:cNvPr id="14339" name="AutoShape 3">
            <a:extLst>
              <a:ext uri="{FF2B5EF4-FFF2-40B4-BE49-F238E27FC236}">
                <a16:creationId xmlns:a16="http://schemas.microsoft.com/office/drawing/2014/main" id="{B1D58AAD-90A9-453C-AF1E-B70910296D3D}"/>
              </a:ext>
            </a:extLst>
          </p:cNvPr>
          <p:cNvCxnSpPr>
            <a:cxnSpLocks noChangeShapeType="1"/>
          </p:cNvCxnSpPr>
          <p:nvPr/>
        </p:nvCxnSpPr>
        <p:spPr bwMode="auto">
          <a:xfrm>
            <a:off x="3328988" y="6024563"/>
            <a:ext cx="0" cy="0"/>
          </a:xfrm>
          <a:prstGeom prst="straightConnector1">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973134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1116013" y="765175"/>
            <a:ext cx="7381875" cy="1616075"/>
          </a:xfrm>
          <a:prstGeom prst="rect">
            <a:avLst/>
          </a:prstGeom>
          <a:noFill/>
          <a:ln w="9525" algn="ctr">
            <a:noFill/>
            <a:miter lim="800000"/>
            <a:headEnd/>
            <a:tailEnd/>
          </a:ln>
          <a:effectLst/>
        </p:spPr>
        <p:txBody>
          <a:bodyPr wrap="none" lIns="90000" tIns="46800" rIns="90000" bIns="46800">
            <a:spAutoFit/>
          </a:bodyPr>
          <a:lstStyle/>
          <a:p>
            <a:r>
              <a:rPr lang="de-DE" sz="10000" b="1">
                <a:effectLst>
                  <a:outerShdw blurRad="38100" dist="38100" dir="2700000" algn="tl">
                    <a:srgbClr val="C0C0C0"/>
                  </a:outerShdw>
                </a:effectLst>
              </a:rPr>
              <a:t>Vielen Dank</a:t>
            </a:r>
          </a:p>
        </p:txBody>
      </p:sp>
      <p:pic>
        <p:nvPicPr>
          <p:cNvPr id="381955" name="Picture 3" descr="59889"/>
          <p:cNvPicPr>
            <a:picLocks noChangeAspect="1" noChangeArrowheads="1"/>
          </p:cNvPicPr>
          <p:nvPr/>
        </p:nvPicPr>
        <p:blipFill>
          <a:blip r:embed="rId3" cstate="print"/>
          <a:srcRect/>
          <a:stretch>
            <a:fillRect/>
          </a:stretch>
        </p:blipFill>
        <p:spPr bwMode="auto">
          <a:xfrm>
            <a:off x="2483768" y="2412349"/>
            <a:ext cx="3810000" cy="2857500"/>
          </a:xfrm>
          <a:prstGeom prst="rect">
            <a:avLst/>
          </a:prstGeom>
          <a:noFill/>
        </p:spPr>
      </p:pic>
    </p:spTree>
    <p:extLst>
      <p:ext uri="{BB962C8B-B14F-4D97-AF65-F5344CB8AC3E}">
        <p14:creationId xmlns:p14="http://schemas.microsoft.com/office/powerpoint/2010/main" val="35206240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DA249-B51D-D51F-79E9-AFA886F9E897}"/>
              </a:ext>
            </a:extLst>
          </p:cNvPr>
          <p:cNvSpPr>
            <a:spLocks noGrp="1"/>
          </p:cNvSpPr>
          <p:nvPr>
            <p:ph type="title"/>
          </p:nvPr>
        </p:nvSpPr>
        <p:spPr/>
        <p:txBody>
          <a:bodyPr/>
          <a:lstStyle/>
          <a:p>
            <a:r>
              <a:rPr lang="de-DE" dirty="0"/>
              <a:t>Ca. 9 Millionen Menschen in Deutschland leiden an einer chronischen Niereninsuffizienz</a:t>
            </a:r>
          </a:p>
        </p:txBody>
      </p:sp>
      <p:sp>
        <p:nvSpPr>
          <p:cNvPr id="168" name="Inhaltsplatzhalter 167"/>
          <p:cNvSpPr>
            <a:spLocks noGrp="1"/>
          </p:cNvSpPr>
          <p:nvPr>
            <p:ph sz="quarter" idx="4294967295"/>
          </p:nvPr>
        </p:nvSpPr>
        <p:spPr>
          <a:xfrm>
            <a:off x="272141" y="6182700"/>
            <a:ext cx="7339013" cy="64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r">
              <a:lnSpc>
                <a:spcPct val="110000"/>
              </a:lnSpc>
              <a:spcBef>
                <a:spcPct val="30000"/>
              </a:spcBef>
            </a:pPr>
            <a:endParaRPr lang="de-DE" sz="1200" dirty="0">
              <a:solidFill>
                <a:schemeClr val="accent1"/>
              </a:solidFill>
              <a:latin typeface="+mj-lt"/>
            </a:endParaRPr>
          </a:p>
          <a:p>
            <a:pPr algn="r">
              <a:lnSpc>
                <a:spcPct val="110000"/>
              </a:lnSpc>
              <a:spcBef>
                <a:spcPct val="30000"/>
              </a:spcBef>
            </a:pPr>
            <a:r>
              <a:rPr lang="de-DE" sz="1200" dirty="0">
                <a:solidFill>
                  <a:schemeClr val="accent1"/>
                </a:solidFill>
                <a:latin typeface="+mj-lt"/>
              </a:rPr>
              <a:t>Modifiziert nach: 1. Mills KT, et al. Kidney Int 2015; 88:950-7; 2. </a:t>
            </a:r>
            <a:r>
              <a:rPr lang="de-DE" sz="1200" dirty="0" err="1">
                <a:solidFill>
                  <a:schemeClr val="accent1"/>
                </a:solidFill>
                <a:latin typeface="+mj-lt"/>
              </a:rPr>
              <a:t>Collaboration</a:t>
            </a:r>
            <a:r>
              <a:rPr lang="de-DE" sz="1200" dirty="0">
                <a:solidFill>
                  <a:schemeClr val="accent1"/>
                </a:solidFill>
                <a:latin typeface="+mj-lt"/>
              </a:rPr>
              <a:t> GBDCKD. Lancet 2020; 395:709-33.</a:t>
            </a:r>
          </a:p>
        </p:txBody>
      </p:sp>
      <p:sp>
        <p:nvSpPr>
          <p:cNvPr id="338" name="Rechteck 22"/>
          <p:cNvSpPr/>
          <p:nvPr/>
        </p:nvSpPr>
        <p:spPr>
          <a:xfrm>
            <a:off x="413147" y="4972965"/>
            <a:ext cx="8370000" cy="432000"/>
          </a:xfrm>
          <a:prstGeom prst="rect">
            <a:avLst/>
          </a:prstGeom>
          <a:solidFill>
            <a:schemeClr val="accent4"/>
          </a:solid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nchor="ctr">
            <a:noAutofit/>
          </a:bodyPr>
          <a:lstStyle/>
          <a:p>
            <a:pPr algn="ctr" defTabSz="685800" eaLnBrk="0" fontAlgn="auto" hangingPunct="0">
              <a:lnSpc>
                <a:spcPct val="100000"/>
              </a:lnSpc>
              <a:spcBef>
                <a:spcPts val="0"/>
              </a:spcBef>
              <a:spcAft>
                <a:spcPts val="0"/>
              </a:spcAft>
              <a:defRPr/>
            </a:pPr>
            <a:r>
              <a:rPr lang="de-DE" sz="1200" b="1" dirty="0">
                <a:solidFill>
                  <a:srgbClr val="FFFFFF"/>
                </a:solidFill>
                <a:latin typeface="Arial"/>
              </a:rPr>
              <a:t>Die Prävalenz einer Niereninsuffizienz nimmt mit steigendem Alter zu </a:t>
            </a:r>
          </a:p>
        </p:txBody>
      </p:sp>
      <p:sp>
        <p:nvSpPr>
          <p:cNvPr id="253" name="Rectangle 148">
            <a:extLst>
              <a:ext uri="{FF2B5EF4-FFF2-40B4-BE49-F238E27FC236}">
                <a16:creationId xmlns:a16="http://schemas.microsoft.com/office/drawing/2014/main" id="{7DA51856-6CBE-41BB-B8F2-B3E36B7A8876}"/>
              </a:ext>
            </a:extLst>
          </p:cNvPr>
          <p:cNvSpPr>
            <a:spLocks noChangeArrowheads="1"/>
          </p:cNvSpPr>
          <p:nvPr/>
        </p:nvSpPr>
        <p:spPr bwMode="auto">
          <a:xfrm>
            <a:off x="1570899" y="1350200"/>
            <a:ext cx="5262798" cy="3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Systematische Analyse weltweiter populationsbasierter Daten </a:t>
            </a:r>
          </a:p>
          <a:p>
            <a:pPr lvl="0" algn="ctr">
              <a:defRPr/>
            </a:pPr>
            <a:r>
              <a:rPr lang="de-DE" altLang="en-US" sz="1050" b="1" dirty="0"/>
              <a:t>zu Chronischen Nierenerkrankungen Stadium 1–5</a:t>
            </a:r>
            <a:r>
              <a:rPr lang="de-DE" sz="1050" b="1" baseline="30000" dirty="0"/>
              <a:t>1</a:t>
            </a:r>
            <a:endParaRPr lang="de-DE" altLang="en-US" sz="1050" dirty="0"/>
          </a:p>
        </p:txBody>
      </p:sp>
      <p:sp>
        <p:nvSpPr>
          <p:cNvPr id="255" name="Rectangle 17">
            <a:extLst>
              <a:ext uri="{FF2B5EF4-FFF2-40B4-BE49-F238E27FC236}">
                <a16:creationId xmlns:a16="http://schemas.microsoft.com/office/drawing/2014/main" id="{B4454367-A08B-4EC3-924E-C70C30FA9514}"/>
              </a:ext>
            </a:extLst>
          </p:cNvPr>
          <p:cNvSpPr>
            <a:spLocks noChangeArrowheads="1"/>
          </p:cNvSpPr>
          <p:nvPr/>
        </p:nvSpPr>
        <p:spPr bwMode="auto">
          <a:xfrm>
            <a:off x="1017407" y="4049384"/>
            <a:ext cx="351164" cy="358433"/>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6" name="Rectangle 18">
            <a:extLst>
              <a:ext uri="{FF2B5EF4-FFF2-40B4-BE49-F238E27FC236}">
                <a16:creationId xmlns:a16="http://schemas.microsoft.com/office/drawing/2014/main" id="{619E37C6-4F45-48B9-8FB7-E03B920A563C}"/>
              </a:ext>
            </a:extLst>
          </p:cNvPr>
          <p:cNvSpPr>
            <a:spLocks noChangeArrowheads="1"/>
          </p:cNvSpPr>
          <p:nvPr/>
        </p:nvSpPr>
        <p:spPr bwMode="auto">
          <a:xfrm>
            <a:off x="1368572" y="4070164"/>
            <a:ext cx="351164" cy="33765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7" name="Rectangle 19">
            <a:extLst>
              <a:ext uri="{FF2B5EF4-FFF2-40B4-BE49-F238E27FC236}">
                <a16:creationId xmlns:a16="http://schemas.microsoft.com/office/drawing/2014/main" id="{E5DF8D9D-7CCC-46DC-913B-71FDA5D3BBC8}"/>
              </a:ext>
            </a:extLst>
          </p:cNvPr>
          <p:cNvSpPr>
            <a:spLocks noChangeArrowheads="1"/>
          </p:cNvSpPr>
          <p:nvPr/>
        </p:nvSpPr>
        <p:spPr bwMode="auto">
          <a:xfrm>
            <a:off x="1887177" y="4007826"/>
            <a:ext cx="351164" cy="39999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8" name="Rectangle 20">
            <a:extLst>
              <a:ext uri="{FF2B5EF4-FFF2-40B4-BE49-F238E27FC236}">
                <a16:creationId xmlns:a16="http://schemas.microsoft.com/office/drawing/2014/main" id="{F240CD49-2D19-4531-B23B-A198283E3FC5}"/>
              </a:ext>
            </a:extLst>
          </p:cNvPr>
          <p:cNvSpPr>
            <a:spLocks noChangeArrowheads="1"/>
          </p:cNvSpPr>
          <p:nvPr/>
        </p:nvSpPr>
        <p:spPr bwMode="auto">
          <a:xfrm>
            <a:off x="2238339" y="3966269"/>
            <a:ext cx="351164" cy="44154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9" name="Rectangle 21">
            <a:extLst>
              <a:ext uri="{FF2B5EF4-FFF2-40B4-BE49-F238E27FC236}">
                <a16:creationId xmlns:a16="http://schemas.microsoft.com/office/drawing/2014/main" id="{461B21FB-CD7C-46CE-9B03-7415790D665E}"/>
              </a:ext>
            </a:extLst>
          </p:cNvPr>
          <p:cNvSpPr>
            <a:spLocks noChangeArrowheads="1"/>
          </p:cNvSpPr>
          <p:nvPr/>
        </p:nvSpPr>
        <p:spPr bwMode="auto">
          <a:xfrm>
            <a:off x="2754619" y="3906532"/>
            <a:ext cx="353489" cy="501287"/>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0" name="Rectangle 22">
            <a:extLst>
              <a:ext uri="{FF2B5EF4-FFF2-40B4-BE49-F238E27FC236}">
                <a16:creationId xmlns:a16="http://schemas.microsoft.com/office/drawing/2014/main" id="{0722980C-89D1-49FA-8CFF-A6AAD1079835}"/>
              </a:ext>
            </a:extLst>
          </p:cNvPr>
          <p:cNvSpPr>
            <a:spLocks noChangeArrowheads="1"/>
          </p:cNvSpPr>
          <p:nvPr/>
        </p:nvSpPr>
        <p:spPr bwMode="auto">
          <a:xfrm>
            <a:off x="3108109" y="3844193"/>
            <a:ext cx="351164" cy="563624"/>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1" name="Rectangle 23">
            <a:extLst>
              <a:ext uri="{FF2B5EF4-FFF2-40B4-BE49-F238E27FC236}">
                <a16:creationId xmlns:a16="http://schemas.microsoft.com/office/drawing/2014/main" id="{C438C50B-A26B-4869-85FC-AAA1DF6933D1}"/>
              </a:ext>
            </a:extLst>
          </p:cNvPr>
          <p:cNvSpPr>
            <a:spLocks noChangeArrowheads="1"/>
          </p:cNvSpPr>
          <p:nvPr/>
        </p:nvSpPr>
        <p:spPr bwMode="auto">
          <a:xfrm>
            <a:off x="3624388" y="3797441"/>
            <a:ext cx="351164" cy="610376"/>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2" name="Rectangle 24">
            <a:extLst>
              <a:ext uri="{FF2B5EF4-FFF2-40B4-BE49-F238E27FC236}">
                <a16:creationId xmlns:a16="http://schemas.microsoft.com/office/drawing/2014/main" id="{82E1B628-6D17-49F9-AF8A-29622B3C67BD}"/>
              </a:ext>
            </a:extLst>
          </p:cNvPr>
          <p:cNvSpPr>
            <a:spLocks noChangeArrowheads="1"/>
          </p:cNvSpPr>
          <p:nvPr/>
        </p:nvSpPr>
        <p:spPr bwMode="auto">
          <a:xfrm>
            <a:off x="3975552" y="3644198"/>
            <a:ext cx="353489" cy="76361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3" name="Rectangle 25">
            <a:extLst>
              <a:ext uri="{FF2B5EF4-FFF2-40B4-BE49-F238E27FC236}">
                <a16:creationId xmlns:a16="http://schemas.microsoft.com/office/drawing/2014/main" id="{96F59FBA-5EC7-4D6D-9E3A-5F1C7E6AB01B}"/>
              </a:ext>
            </a:extLst>
          </p:cNvPr>
          <p:cNvSpPr>
            <a:spLocks noChangeArrowheads="1"/>
          </p:cNvSpPr>
          <p:nvPr/>
        </p:nvSpPr>
        <p:spPr bwMode="auto">
          <a:xfrm>
            <a:off x="4494157" y="3555889"/>
            <a:ext cx="351164" cy="851928"/>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4" name="Rectangle 26">
            <a:extLst>
              <a:ext uri="{FF2B5EF4-FFF2-40B4-BE49-F238E27FC236}">
                <a16:creationId xmlns:a16="http://schemas.microsoft.com/office/drawing/2014/main" id="{BB2943C1-E628-4AD5-9FF7-A7C57F9C8B5E}"/>
              </a:ext>
            </a:extLst>
          </p:cNvPr>
          <p:cNvSpPr>
            <a:spLocks noChangeArrowheads="1"/>
          </p:cNvSpPr>
          <p:nvPr/>
        </p:nvSpPr>
        <p:spPr bwMode="auto">
          <a:xfrm>
            <a:off x="4845319" y="3381866"/>
            <a:ext cx="351164" cy="1025951"/>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5" name="Rectangle 27">
            <a:extLst>
              <a:ext uri="{FF2B5EF4-FFF2-40B4-BE49-F238E27FC236}">
                <a16:creationId xmlns:a16="http://schemas.microsoft.com/office/drawing/2014/main" id="{B5297E1E-6860-404B-93A5-82A39A9E11CD}"/>
              </a:ext>
            </a:extLst>
          </p:cNvPr>
          <p:cNvSpPr>
            <a:spLocks noChangeArrowheads="1"/>
          </p:cNvSpPr>
          <p:nvPr/>
        </p:nvSpPr>
        <p:spPr bwMode="auto">
          <a:xfrm>
            <a:off x="5363926" y="3176676"/>
            <a:ext cx="351164" cy="123114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6" name="Rectangle 28">
            <a:extLst>
              <a:ext uri="{FF2B5EF4-FFF2-40B4-BE49-F238E27FC236}">
                <a16:creationId xmlns:a16="http://schemas.microsoft.com/office/drawing/2014/main" id="{4A528DF1-CD3E-4592-BF45-50B21A945864}"/>
              </a:ext>
            </a:extLst>
          </p:cNvPr>
          <p:cNvSpPr>
            <a:spLocks noChangeArrowheads="1"/>
          </p:cNvSpPr>
          <p:nvPr/>
        </p:nvSpPr>
        <p:spPr bwMode="auto">
          <a:xfrm>
            <a:off x="5715090" y="2901358"/>
            <a:ext cx="353489" cy="150645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grpSp>
        <p:nvGrpSpPr>
          <p:cNvPr id="5" name="Gruppieren 4">
            <a:extLst>
              <a:ext uri="{FF2B5EF4-FFF2-40B4-BE49-F238E27FC236}">
                <a16:creationId xmlns:a16="http://schemas.microsoft.com/office/drawing/2014/main" id="{7A9B4310-E44A-4A37-A8AD-F30981582D5E}"/>
              </a:ext>
            </a:extLst>
          </p:cNvPr>
          <p:cNvGrpSpPr/>
          <p:nvPr/>
        </p:nvGrpSpPr>
        <p:grpSpPr>
          <a:xfrm>
            <a:off x="1060890" y="2535133"/>
            <a:ext cx="4996181" cy="1394400"/>
            <a:chOff x="2619421" y="1994816"/>
            <a:chExt cx="8160493" cy="1859200"/>
          </a:xfrm>
        </p:grpSpPr>
        <p:sp>
          <p:nvSpPr>
            <p:cNvPr id="267" name="Rectangle 29">
              <a:extLst>
                <a:ext uri="{FF2B5EF4-FFF2-40B4-BE49-F238E27FC236}">
                  <a16:creationId xmlns:a16="http://schemas.microsoft.com/office/drawing/2014/main" id="{F17F59CF-24B1-489D-82F6-4E70D286CD33}"/>
                </a:ext>
              </a:extLst>
            </p:cNvPr>
            <p:cNvSpPr>
              <a:spLocks noChangeArrowheads="1"/>
            </p:cNvSpPr>
            <p:nvPr/>
          </p:nvSpPr>
          <p:spPr bwMode="auto">
            <a:xfrm>
              <a:off x="2619421" y="3591317"/>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6,8</a:t>
              </a:r>
              <a:endParaRPr lang="de-DE" altLang="en-US" sz="2700" dirty="0">
                <a:solidFill>
                  <a:srgbClr val="000000"/>
                </a:solidFill>
              </a:endParaRPr>
            </a:p>
          </p:txBody>
        </p:sp>
        <p:sp>
          <p:nvSpPr>
            <p:cNvPr id="268" name="Rectangle 30">
              <a:extLst>
                <a:ext uri="{FF2B5EF4-FFF2-40B4-BE49-F238E27FC236}">
                  <a16:creationId xmlns:a16="http://schemas.microsoft.com/office/drawing/2014/main" id="{50AF3A48-7D4C-4F0D-A28A-CD52CED10B81}"/>
                </a:ext>
              </a:extLst>
            </p:cNvPr>
            <p:cNvSpPr>
              <a:spLocks noChangeArrowheads="1"/>
            </p:cNvSpPr>
            <p:nvPr/>
          </p:nvSpPr>
          <p:spPr bwMode="auto">
            <a:xfrm>
              <a:off x="3196791" y="361902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6,4</a:t>
              </a:r>
              <a:endParaRPr lang="de-DE" altLang="en-US" sz="2700" dirty="0">
                <a:solidFill>
                  <a:srgbClr val="000000"/>
                </a:solidFill>
              </a:endParaRPr>
            </a:p>
          </p:txBody>
        </p:sp>
        <p:sp>
          <p:nvSpPr>
            <p:cNvPr id="269" name="Rectangle 31">
              <a:extLst>
                <a:ext uri="{FF2B5EF4-FFF2-40B4-BE49-F238E27FC236}">
                  <a16:creationId xmlns:a16="http://schemas.microsoft.com/office/drawing/2014/main" id="{E0791203-B408-44AB-BC04-46E778ED640B}"/>
                </a:ext>
              </a:extLst>
            </p:cNvPr>
            <p:cNvSpPr>
              <a:spLocks noChangeArrowheads="1"/>
            </p:cNvSpPr>
            <p:nvPr/>
          </p:nvSpPr>
          <p:spPr bwMode="auto">
            <a:xfrm>
              <a:off x="4040055" y="354283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7,6</a:t>
              </a:r>
              <a:endParaRPr lang="de-DE" altLang="en-US" sz="2700" dirty="0">
                <a:solidFill>
                  <a:srgbClr val="000000"/>
                </a:solidFill>
              </a:endParaRPr>
            </a:p>
          </p:txBody>
        </p:sp>
        <p:sp>
          <p:nvSpPr>
            <p:cNvPr id="270" name="Rectangle 32">
              <a:extLst>
                <a:ext uri="{FF2B5EF4-FFF2-40B4-BE49-F238E27FC236}">
                  <a16:creationId xmlns:a16="http://schemas.microsoft.com/office/drawing/2014/main" id="{E73159A5-5AC2-4D88-A5B2-B9628CEBCBD7}"/>
                </a:ext>
              </a:extLst>
            </p:cNvPr>
            <p:cNvSpPr>
              <a:spLocks noChangeArrowheads="1"/>
            </p:cNvSpPr>
            <p:nvPr/>
          </p:nvSpPr>
          <p:spPr bwMode="auto">
            <a:xfrm>
              <a:off x="4613625" y="3480496"/>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8,4</a:t>
              </a:r>
              <a:endParaRPr lang="de-DE" altLang="en-US" sz="2700" dirty="0">
                <a:solidFill>
                  <a:srgbClr val="000000"/>
                </a:solidFill>
              </a:endParaRPr>
            </a:p>
          </p:txBody>
        </p:sp>
        <p:sp>
          <p:nvSpPr>
            <p:cNvPr id="271" name="Rectangle 33">
              <a:extLst>
                <a:ext uri="{FF2B5EF4-FFF2-40B4-BE49-F238E27FC236}">
                  <a16:creationId xmlns:a16="http://schemas.microsoft.com/office/drawing/2014/main" id="{7A9E37D5-8D99-45B8-ABA3-3B34656CCFF2}"/>
                </a:ext>
              </a:extLst>
            </p:cNvPr>
            <p:cNvSpPr>
              <a:spLocks noChangeArrowheads="1"/>
            </p:cNvSpPr>
            <p:nvPr/>
          </p:nvSpPr>
          <p:spPr bwMode="auto">
            <a:xfrm>
              <a:off x="5460688" y="3397381"/>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9,5</a:t>
              </a:r>
              <a:endParaRPr lang="de-DE" altLang="en-US" sz="2700" dirty="0">
                <a:solidFill>
                  <a:srgbClr val="000000"/>
                </a:solidFill>
              </a:endParaRPr>
            </a:p>
          </p:txBody>
        </p:sp>
        <p:sp>
          <p:nvSpPr>
            <p:cNvPr id="272" name="Rectangle 34">
              <a:extLst>
                <a:ext uri="{FF2B5EF4-FFF2-40B4-BE49-F238E27FC236}">
                  <a16:creationId xmlns:a16="http://schemas.microsoft.com/office/drawing/2014/main" id="{9D0C42F9-8370-465F-B82B-8B95632B746E}"/>
                </a:ext>
              </a:extLst>
            </p:cNvPr>
            <p:cNvSpPr>
              <a:spLocks noChangeArrowheads="1"/>
            </p:cNvSpPr>
            <p:nvPr/>
          </p:nvSpPr>
          <p:spPr bwMode="auto">
            <a:xfrm>
              <a:off x="5951891" y="3321193"/>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10,7</a:t>
              </a:r>
              <a:endParaRPr lang="de-DE" altLang="en-US" sz="2700" dirty="0">
                <a:solidFill>
                  <a:srgbClr val="000000"/>
                </a:solidFill>
              </a:endParaRPr>
            </a:p>
          </p:txBody>
        </p:sp>
        <p:sp>
          <p:nvSpPr>
            <p:cNvPr id="273" name="Rectangle 36">
              <a:extLst>
                <a:ext uri="{FF2B5EF4-FFF2-40B4-BE49-F238E27FC236}">
                  <a16:creationId xmlns:a16="http://schemas.microsoft.com/office/drawing/2014/main" id="{71373763-99F9-4FF5-B27D-7FA08B760BA3}"/>
                </a:ext>
              </a:extLst>
            </p:cNvPr>
            <p:cNvSpPr>
              <a:spLocks noChangeArrowheads="1"/>
            </p:cNvSpPr>
            <p:nvPr/>
          </p:nvSpPr>
          <p:spPr bwMode="auto">
            <a:xfrm>
              <a:off x="6826622" y="3258857"/>
              <a:ext cx="519509"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11,6</a:t>
              </a:r>
              <a:endParaRPr lang="de-DE" altLang="en-US" sz="2700" dirty="0">
                <a:solidFill>
                  <a:srgbClr val="000000"/>
                </a:solidFill>
              </a:endParaRPr>
            </a:p>
          </p:txBody>
        </p:sp>
        <p:sp>
          <p:nvSpPr>
            <p:cNvPr id="274" name="Rectangle 37">
              <a:extLst>
                <a:ext uri="{FF2B5EF4-FFF2-40B4-BE49-F238E27FC236}">
                  <a16:creationId xmlns:a16="http://schemas.microsoft.com/office/drawing/2014/main" id="{4FEC75C7-3E6B-48D2-AEF7-21E17050F230}"/>
                </a:ext>
              </a:extLst>
            </p:cNvPr>
            <p:cNvSpPr>
              <a:spLocks noChangeArrowheads="1"/>
            </p:cNvSpPr>
            <p:nvPr/>
          </p:nvSpPr>
          <p:spPr bwMode="auto">
            <a:xfrm>
              <a:off x="7368725" y="305453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14,5</a:t>
              </a:r>
              <a:endParaRPr lang="de-DE" altLang="en-US" sz="2700" dirty="0">
                <a:solidFill>
                  <a:srgbClr val="000000"/>
                </a:solidFill>
              </a:endParaRPr>
            </a:p>
          </p:txBody>
        </p:sp>
        <p:sp>
          <p:nvSpPr>
            <p:cNvPr id="275" name="Rectangle 38">
              <a:extLst>
                <a:ext uri="{FF2B5EF4-FFF2-40B4-BE49-F238E27FC236}">
                  <a16:creationId xmlns:a16="http://schemas.microsoft.com/office/drawing/2014/main" id="{937B396C-BD70-4D33-A382-73BF35A4B23A}"/>
                </a:ext>
              </a:extLst>
            </p:cNvPr>
            <p:cNvSpPr>
              <a:spLocks noChangeArrowheads="1"/>
            </p:cNvSpPr>
            <p:nvPr/>
          </p:nvSpPr>
          <p:spPr bwMode="auto">
            <a:xfrm>
              <a:off x="8215788" y="293678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16,2</a:t>
              </a:r>
              <a:endParaRPr lang="de-DE" altLang="en-US" sz="2700" dirty="0">
                <a:solidFill>
                  <a:srgbClr val="000000"/>
                </a:solidFill>
              </a:endParaRPr>
            </a:p>
          </p:txBody>
        </p:sp>
        <p:sp>
          <p:nvSpPr>
            <p:cNvPr id="276" name="Rectangle 39">
              <a:extLst>
                <a:ext uri="{FF2B5EF4-FFF2-40B4-BE49-F238E27FC236}">
                  <a16:creationId xmlns:a16="http://schemas.microsoft.com/office/drawing/2014/main" id="{D4DAD47C-8AD3-4AC3-A57C-1A0227CB5C60}"/>
                </a:ext>
              </a:extLst>
            </p:cNvPr>
            <p:cNvSpPr>
              <a:spLocks noChangeArrowheads="1"/>
            </p:cNvSpPr>
            <p:nvPr/>
          </p:nvSpPr>
          <p:spPr bwMode="auto">
            <a:xfrm>
              <a:off x="8789359" y="269436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19,5</a:t>
              </a:r>
              <a:endParaRPr lang="de-DE" altLang="en-US" sz="2700" dirty="0">
                <a:solidFill>
                  <a:srgbClr val="000000"/>
                </a:solidFill>
              </a:endParaRPr>
            </a:p>
          </p:txBody>
        </p:sp>
        <p:sp>
          <p:nvSpPr>
            <p:cNvPr id="277" name="Rectangle 40">
              <a:extLst>
                <a:ext uri="{FF2B5EF4-FFF2-40B4-BE49-F238E27FC236}">
                  <a16:creationId xmlns:a16="http://schemas.microsoft.com/office/drawing/2014/main" id="{C494E6FA-3050-4D57-9C24-F317B93ED54C}"/>
                </a:ext>
              </a:extLst>
            </p:cNvPr>
            <p:cNvSpPr>
              <a:spLocks noChangeArrowheads="1"/>
            </p:cNvSpPr>
            <p:nvPr/>
          </p:nvSpPr>
          <p:spPr bwMode="auto">
            <a:xfrm>
              <a:off x="9636419" y="235498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23,4</a:t>
              </a:r>
              <a:endParaRPr lang="de-DE" altLang="en-US" sz="2700" dirty="0">
                <a:solidFill>
                  <a:srgbClr val="000000"/>
                </a:solidFill>
              </a:endParaRPr>
            </a:p>
          </p:txBody>
        </p:sp>
        <p:sp>
          <p:nvSpPr>
            <p:cNvPr id="278" name="Rectangle 41">
              <a:extLst>
                <a:ext uri="{FF2B5EF4-FFF2-40B4-BE49-F238E27FC236}">
                  <a16:creationId xmlns:a16="http://schemas.microsoft.com/office/drawing/2014/main" id="{1D810F3E-13C3-473B-8D21-F0DAA5824FB1}"/>
                </a:ext>
              </a:extLst>
            </p:cNvPr>
            <p:cNvSpPr>
              <a:spLocks noChangeArrowheads="1"/>
            </p:cNvSpPr>
            <p:nvPr/>
          </p:nvSpPr>
          <p:spPr bwMode="auto">
            <a:xfrm>
              <a:off x="10209992" y="199481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28,6</a:t>
              </a:r>
              <a:endParaRPr lang="de-DE" altLang="en-US" sz="2700" dirty="0">
                <a:solidFill>
                  <a:srgbClr val="000000"/>
                </a:solidFill>
              </a:endParaRPr>
            </a:p>
          </p:txBody>
        </p:sp>
      </p:grpSp>
      <p:sp>
        <p:nvSpPr>
          <p:cNvPr id="279" name="Line 42">
            <a:extLst>
              <a:ext uri="{FF2B5EF4-FFF2-40B4-BE49-F238E27FC236}">
                <a16:creationId xmlns:a16="http://schemas.microsoft.com/office/drawing/2014/main" id="{8206554C-9CFE-4151-81FF-BF897D813B51}"/>
              </a:ext>
            </a:extLst>
          </p:cNvPr>
          <p:cNvSpPr>
            <a:spLocks noChangeShapeType="1"/>
          </p:cNvSpPr>
          <p:nvPr/>
        </p:nvSpPr>
        <p:spPr bwMode="auto">
          <a:xfrm>
            <a:off x="1163920" y="401042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0" name="Line 43">
            <a:extLst>
              <a:ext uri="{FF2B5EF4-FFF2-40B4-BE49-F238E27FC236}">
                <a16:creationId xmlns:a16="http://schemas.microsoft.com/office/drawing/2014/main" id="{6F52F0FA-E560-412C-8B2C-419CD599EDD7}"/>
              </a:ext>
            </a:extLst>
          </p:cNvPr>
          <p:cNvSpPr>
            <a:spLocks noChangeShapeType="1"/>
          </p:cNvSpPr>
          <p:nvPr/>
        </p:nvSpPr>
        <p:spPr bwMode="auto">
          <a:xfrm flipV="1">
            <a:off x="1191827" y="4010424"/>
            <a:ext cx="0" cy="8051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1" name="Line 44">
            <a:extLst>
              <a:ext uri="{FF2B5EF4-FFF2-40B4-BE49-F238E27FC236}">
                <a16:creationId xmlns:a16="http://schemas.microsoft.com/office/drawing/2014/main" id="{9F3C662F-65AE-42CC-9695-EA576BDC025C}"/>
              </a:ext>
            </a:extLst>
          </p:cNvPr>
          <p:cNvSpPr>
            <a:spLocks noChangeShapeType="1"/>
          </p:cNvSpPr>
          <p:nvPr/>
        </p:nvSpPr>
        <p:spPr bwMode="auto">
          <a:xfrm>
            <a:off x="1163920" y="409094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2" name="Line 45">
            <a:extLst>
              <a:ext uri="{FF2B5EF4-FFF2-40B4-BE49-F238E27FC236}">
                <a16:creationId xmlns:a16="http://schemas.microsoft.com/office/drawing/2014/main" id="{463C9791-47F0-4325-AF31-79F0904A97DF}"/>
              </a:ext>
            </a:extLst>
          </p:cNvPr>
          <p:cNvSpPr>
            <a:spLocks noChangeShapeType="1"/>
          </p:cNvSpPr>
          <p:nvPr/>
        </p:nvSpPr>
        <p:spPr bwMode="auto">
          <a:xfrm>
            <a:off x="1517410" y="404678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3" name="Line 46">
            <a:extLst>
              <a:ext uri="{FF2B5EF4-FFF2-40B4-BE49-F238E27FC236}">
                <a16:creationId xmlns:a16="http://schemas.microsoft.com/office/drawing/2014/main" id="{13A14DCA-DBC9-4408-8D18-D0C3A617F90B}"/>
              </a:ext>
            </a:extLst>
          </p:cNvPr>
          <p:cNvSpPr>
            <a:spLocks noChangeShapeType="1"/>
          </p:cNvSpPr>
          <p:nvPr/>
        </p:nvSpPr>
        <p:spPr bwMode="auto">
          <a:xfrm flipV="1">
            <a:off x="1545316" y="4046787"/>
            <a:ext cx="0" cy="3896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4" name="Line 47">
            <a:extLst>
              <a:ext uri="{FF2B5EF4-FFF2-40B4-BE49-F238E27FC236}">
                <a16:creationId xmlns:a16="http://schemas.microsoft.com/office/drawing/2014/main" id="{19A21427-CEB7-463C-906B-3B2A7D5547F2}"/>
              </a:ext>
            </a:extLst>
          </p:cNvPr>
          <p:cNvSpPr>
            <a:spLocks noChangeShapeType="1"/>
          </p:cNvSpPr>
          <p:nvPr/>
        </p:nvSpPr>
        <p:spPr bwMode="auto">
          <a:xfrm>
            <a:off x="1517410" y="408574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5" name="Line 48">
            <a:extLst>
              <a:ext uri="{FF2B5EF4-FFF2-40B4-BE49-F238E27FC236}">
                <a16:creationId xmlns:a16="http://schemas.microsoft.com/office/drawing/2014/main" id="{F0E80C8C-5C72-45D2-BE91-F0F9D776C0E7}"/>
              </a:ext>
            </a:extLst>
          </p:cNvPr>
          <p:cNvSpPr>
            <a:spLocks noChangeShapeType="1"/>
          </p:cNvSpPr>
          <p:nvPr/>
        </p:nvSpPr>
        <p:spPr bwMode="auto">
          <a:xfrm>
            <a:off x="203368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6" name="Line 49">
            <a:extLst>
              <a:ext uri="{FF2B5EF4-FFF2-40B4-BE49-F238E27FC236}">
                <a16:creationId xmlns:a16="http://schemas.microsoft.com/office/drawing/2014/main" id="{5AA05322-54E2-4EA9-8E37-32DE5619B01D}"/>
              </a:ext>
            </a:extLst>
          </p:cNvPr>
          <p:cNvSpPr>
            <a:spLocks noChangeShapeType="1"/>
          </p:cNvSpPr>
          <p:nvPr/>
        </p:nvSpPr>
        <p:spPr bwMode="auto">
          <a:xfrm flipV="1">
            <a:off x="2063922" y="3953284"/>
            <a:ext cx="0" cy="11168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7" name="Line 50">
            <a:extLst>
              <a:ext uri="{FF2B5EF4-FFF2-40B4-BE49-F238E27FC236}">
                <a16:creationId xmlns:a16="http://schemas.microsoft.com/office/drawing/2014/main" id="{2856A686-0BB1-49A1-9D1D-DF90EB12DFAD}"/>
              </a:ext>
            </a:extLst>
          </p:cNvPr>
          <p:cNvSpPr>
            <a:spLocks noChangeShapeType="1"/>
          </p:cNvSpPr>
          <p:nvPr/>
        </p:nvSpPr>
        <p:spPr bwMode="auto">
          <a:xfrm>
            <a:off x="2033688" y="4064967"/>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8" name="Line 51">
            <a:extLst>
              <a:ext uri="{FF2B5EF4-FFF2-40B4-BE49-F238E27FC236}">
                <a16:creationId xmlns:a16="http://schemas.microsoft.com/office/drawing/2014/main" id="{150F881B-2973-4E5F-A624-80665F7D9EB9}"/>
              </a:ext>
            </a:extLst>
          </p:cNvPr>
          <p:cNvSpPr>
            <a:spLocks noChangeShapeType="1"/>
          </p:cNvSpPr>
          <p:nvPr/>
        </p:nvSpPr>
        <p:spPr bwMode="auto">
          <a:xfrm>
            <a:off x="2384852" y="3929906"/>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9" name="Line 52">
            <a:extLst>
              <a:ext uri="{FF2B5EF4-FFF2-40B4-BE49-F238E27FC236}">
                <a16:creationId xmlns:a16="http://schemas.microsoft.com/office/drawing/2014/main" id="{5F17B64D-3CC3-4B6C-BA90-ACAA175D82FB}"/>
              </a:ext>
            </a:extLst>
          </p:cNvPr>
          <p:cNvSpPr>
            <a:spLocks noChangeShapeType="1"/>
          </p:cNvSpPr>
          <p:nvPr/>
        </p:nvSpPr>
        <p:spPr bwMode="auto">
          <a:xfrm flipV="1">
            <a:off x="2412758" y="3929907"/>
            <a:ext cx="0" cy="6753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0" name="Line 53">
            <a:extLst>
              <a:ext uri="{FF2B5EF4-FFF2-40B4-BE49-F238E27FC236}">
                <a16:creationId xmlns:a16="http://schemas.microsoft.com/office/drawing/2014/main" id="{30D6E922-C7B7-432C-A04F-F194E773322F}"/>
              </a:ext>
            </a:extLst>
          </p:cNvPr>
          <p:cNvSpPr>
            <a:spLocks noChangeShapeType="1"/>
          </p:cNvSpPr>
          <p:nvPr/>
        </p:nvSpPr>
        <p:spPr bwMode="auto">
          <a:xfrm>
            <a:off x="2384852" y="399743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1" name="Line 54">
            <a:extLst>
              <a:ext uri="{FF2B5EF4-FFF2-40B4-BE49-F238E27FC236}">
                <a16:creationId xmlns:a16="http://schemas.microsoft.com/office/drawing/2014/main" id="{AAC8193A-AE7D-4FC5-BC9C-49517DCEC5EB}"/>
              </a:ext>
            </a:extLst>
          </p:cNvPr>
          <p:cNvSpPr>
            <a:spLocks noChangeShapeType="1"/>
          </p:cNvSpPr>
          <p:nvPr/>
        </p:nvSpPr>
        <p:spPr bwMode="auto">
          <a:xfrm>
            <a:off x="2903458" y="384419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2" name="Line 55">
            <a:extLst>
              <a:ext uri="{FF2B5EF4-FFF2-40B4-BE49-F238E27FC236}">
                <a16:creationId xmlns:a16="http://schemas.microsoft.com/office/drawing/2014/main" id="{60F38838-5520-4519-8167-101984194889}"/>
              </a:ext>
            </a:extLst>
          </p:cNvPr>
          <p:cNvSpPr>
            <a:spLocks noChangeShapeType="1"/>
          </p:cNvSpPr>
          <p:nvPr/>
        </p:nvSpPr>
        <p:spPr bwMode="auto">
          <a:xfrm flipV="1">
            <a:off x="2931365" y="3844194"/>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3" name="Line 56">
            <a:extLst>
              <a:ext uri="{FF2B5EF4-FFF2-40B4-BE49-F238E27FC236}">
                <a16:creationId xmlns:a16="http://schemas.microsoft.com/office/drawing/2014/main" id="{9E23EAF6-09D5-4CC1-BC94-702A7ABFF87D}"/>
              </a:ext>
            </a:extLst>
          </p:cNvPr>
          <p:cNvSpPr>
            <a:spLocks noChangeShapeType="1"/>
          </p:cNvSpPr>
          <p:nvPr/>
        </p:nvSpPr>
        <p:spPr bwMode="auto">
          <a:xfrm>
            <a:off x="290345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4" name="Line 57">
            <a:extLst>
              <a:ext uri="{FF2B5EF4-FFF2-40B4-BE49-F238E27FC236}">
                <a16:creationId xmlns:a16="http://schemas.microsoft.com/office/drawing/2014/main" id="{1E46DC37-AB97-4244-BA8E-2D0108ADA32A}"/>
              </a:ext>
            </a:extLst>
          </p:cNvPr>
          <p:cNvSpPr>
            <a:spLocks noChangeShapeType="1"/>
          </p:cNvSpPr>
          <p:nvPr/>
        </p:nvSpPr>
        <p:spPr bwMode="auto">
          <a:xfrm>
            <a:off x="3254620" y="3797441"/>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5" name="Line 58">
            <a:extLst>
              <a:ext uri="{FF2B5EF4-FFF2-40B4-BE49-F238E27FC236}">
                <a16:creationId xmlns:a16="http://schemas.microsoft.com/office/drawing/2014/main" id="{822610F5-B1E2-4FF4-8702-9CAE119847C6}"/>
              </a:ext>
            </a:extLst>
          </p:cNvPr>
          <p:cNvSpPr>
            <a:spLocks noChangeShapeType="1"/>
          </p:cNvSpPr>
          <p:nvPr/>
        </p:nvSpPr>
        <p:spPr bwMode="auto">
          <a:xfrm flipV="1">
            <a:off x="3284854" y="3797442"/>
            <a:ext cx="0" cy="75323"/>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6" name="Line 59">
            <a:extLst>
              <a:ext uri="{FF2B5EF4-FFF2-40B4-BE49-F238E27FC236}">
                <a16:creationId xmlns:a16="http://schemas.microsoft.com/office/drawing/2014/main" id="{108D6A3C-BF1E-45AC-8A18-B0E04FC24842}"/>
              </a:ext>
            </a:extLst>
          </p:cNvPr>
          <p:cNvSpPr>
            <a:spLocks noChangeShapeType="1"/>
          </p:cNvSpPr>
          <p:nvPr/>
        </p:nvSpPr>
        <p:spPr bwMode="auto">
          <a:xfrm>
            <a:off x="3254620" y="3872765"/>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7" name="Line 60">
            <a:extLst>
              <a:ext uri="{FF2B5EF4-FFF2-40B4-BE49-F238E27FC236}">
                <a16:creationId xmlns:a16="http://schemas.microsoft.com/office/drawing/2014/main" id="{398A3B0B-D9DA-466F-8079-934A2AED34D4}"/>
              </a:ext>
            </a:extLst>
          </p:cNvPr>
          <p:cNvSpPr>
            <a:spLocks noChangeShapeType="1"/>
          </p:cNvSpPr>
          <p:nvPr/>
        </p:nvSpPr>
        <p:spPr bwMode="auto">
          <a:xfrm>
            <a:off x="3773227" y="371432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8" name="Line 61">
            <a:extLst>
              <a:ext uri="{FF2B5EF4-FFF2-40B4-BE49-F238E27FC236}">
                <a16:creationId xmlns:a16="http://schemas.microsoft.com/office/drawing/2014/main" id="{01734EE5-FDF2-4A24-938E-E6D87F4A066A}"/>
              </a:ext>
            </a:extLst>
          </p:cNvPr>
          <p:cNvSpPr>
            <a:spLocks noChangeShapeType="1"/>
          </p:cNvSpPr>
          <p:nvPr/>
        </p:nvSpPr>
        <p:spPr bwMode="auto">
          <a:xfrm flipV="1">
            <a:off x="3801134" y="3714326"/>
            <a:ext cx="0" cy="13766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9" name="Line 62">
            <a:extLst>
              <a:ext uri="{FF2B5EF4-FFF2-40B4-BE49-F238E27FC236}">
                <a16:creationId xmlns:a16="http://schemas.microsoft.com/office/drawing/2014/main" id="{173D5525-0849-450C-A57D-D9F4C36EBEB8}"/>
              </a:ext>
            </a:extLst>
          </p:cNvPr>
          <p:cNvSpPr>
            <a:spLocks noChangeShapeType="1"/>
          </p:cNvSpPr>
          <p:nvPr/>
        </p:nvSpPr>
        <p:spPr bwMode="auto">
          <a:xfrm>
            <a:off x="3773227" y="385198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0" name="Line 63">
            <a:extLst>
              <a:ext uri="{FF2B5EF4-FFF2-40B4-BE49-F238E27FC236}">
                <a16:creationId xmlns:a16="http://schemas.microsoft.com/office/drawing/2014/main" id="{445CEB9C-CDA6-4162-9D6C-FCEF790A7A6A}"/>
              </a:ext>
            </a:extLst>
          </p:cNvPr>
          <p:cNvSpPr>
            <a:spLocks noChangeShapeType="1"/>
          </p:cNvSpPr>
          <p:nvPr/>
        </p:nvSpPr>
        <p:spPr bwMode="auto">
          <a:xfrm>
            <a:off x="4124389" y="357926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1" name="Line 64">
            <a:extLst>
              <a:ext uri="{FF2B5EF4-FFF2-40B4-BE49-F238E27FC236}">
                <a16:creationId xmlns:a16="http://schemas.microsoft.com/office/drawing/2014/main" id="{3C557652-72A0-4F39-9672-EEEDF89586DE}"/>
              </a:ext>
            </a:extLst>
          </p:cNvPr>
          <p:cNvSpPr>
            <a:spLocks noChangeShapeType="1"/>
          </p:cNvSpPr>
          <p:nvPr/>
        </p:nvSpPr>
        <p:spPr bwMode="auto">
          <a:xfrm flipV="1">
            <a:off x="4152296" y="3579266"/>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2" name="Line 65">
            <a:extLst>
              <a:ext uri="{FF2B5EF4-FFF2-40B4-BE49-F238E27FC236}">
                <a16:creationId xmlns:a16="http://schemas.microsoft.com/office/drawing/2014/main" id="{897CC08A-97E0-4DD1-8134-D9CE3914A24B}"/>
              </a:ext>
            </a:extLst>
          </p:cNvPr>
          <p:cNvSpPr>
            <a:spLocks noChangeShapeType="1"/>
          </p:cNvSpPr>
          <p:nvPr/>
        </p:nvSpPr>
        <p:spPr bwMode="auto">
          <a:xfrm>
            <a:off x="4124389" y="368835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3" name="Line 66">
            <a:extLst>
              <a:ext uri="{FF2B5EF4-FFF2-40B4-BE49-F238E27FC236}">
                <a16:creationId xmlns:a16="http://schemas.microsoft.com/office/drawing/2014/main" id="{2A30092F-BB32-4B13-BE6B-92B5F6A3655D}"/>
              </a:ext>
            </a:extLst>
          </p:cNvPr>
          <p:cNvSpPr>
            <a:spLocks noChangeShapeType="1"/>
          </p:cNvSpPr>
          <p:nvPr/>
        </p:nvSpPr>
        <p:spPr bwMode="auto">
          <a:xfrm>
            <a:off x="4640669" y="347277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4" name="Line 67">
            <a:extLst>
              <a:ext uri="{FF2B5EF4-FFF2-40B4-BE49-F238E27FC236}">
                <a16:creationId xmlns:a16="http://schemas.microsoft.com/office/drawing/2014/main" id="{E0F7F248-13E4-4F8E-8914-B30A746E123E}"/>
              </a:ext>
            </a:extLst>
          </p:cNvPr>
          <p:cNvSpPr>
            <a:spLocks noChangeShapeType="1"/>
          </p:cNvSpPr>
          <p:nvPr/>
        </p:nvSpPr>
        <p:spPr bwMode="auto">
          <a:xfrm flipV="1">
            <a:off x="4670901" y="3472774"/>
            <a:ext cx="0" cy="14285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5" name="Line 68">
            <a:extLst>
              <a:ext uri="{FF2B5EF4-FFF2-40B4-BE49-F238E27FC236}">
                <a16:creationId xmlns:a16="http://schemas.microsoft.com/office/drawing/2014/main" id="{D1A39CF3-6089-42E1-8587-F70F64A3ED28}"/>
              </a:ext>
            </a:extLst>
          </p:cNvPr>
          <p:cNvSpPr>
            <a:spLocks noChangeShapeType="1"/>
          </p:cNvSpPr>
          <p:nvPr/>
        </p:nvSpPr>
        <p:spPr bwMode="auto">
          <a:xfrm>
            <a:off x="4640669" y="3615628"/>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6" name="Line 69">
            <a:extLst>
              <a:ext uri="{FF2B5EF4-FFF2-40B4-BE49-F238E27FC236}">
                <a16:creationId xmlns:a16="http://schemas.microsoft.com/office/drawing/2014/main" id="{A638AD7D-BDB4-457B-9DDC-8D801D12BE1C}"/>
              </a:ext>
            </a:extLst>
          </p:cNvPr>
          <p:cNvSpPr>
            <a:spLocks noChangeShapeType="1"/>
          </p:cNvSpPr>
          <p:nvPr/>
        </p:nvSpPr>
        <p:spPr bwMode="auto">
          <a:xfrm>
            <a:off x="4994158" y="3288362"/>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7" name="Line 70">
            <a:extLst>
              <a:ext uri="{FF2B5EF4-FFF2-40B4-BE49-F238E27FC236}">
                <a16:creationId xmlns:a16="http://schemas.microsoft.com/office/drawing/2014/main" id="{5B73BD19-4E80-4ABB-9665-786D37FFBC43}"/>
              </a:ext>
            </a:extLst>
          </p:cNvPr>
          <p:cNvSpPr>
            <a:spLocks noChangeShapeType="1"/>
          </p:cNvSpPr>
          <p:nvPr/>
        </p:nvSpPr>
        <p:spPr bwMode="auto">
          <a:xfrm flipV="1">
            <a:off x="5022065" y="3288363"/>
            <a:ext cx="0" cy="1688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8" name="Line 71">
            <a:extLst>
              <a:ext uri="{FF2B5EF4-FFF2-40B4-BE49-F238E27FC236}">
                <a16:creationId xmlns:a16="http://schemas.microsoft.com/office/drawing/2014/main" id="{C2359ABD-AB32-4FA2-90BB-9E207CDAE5DE}"/>
              </a:ext>
            </a:extLst>
          </p:cNvPr>
          <p:cNvSpPr>
            <a:spLocks noChangeShapeType="1"/>
          </p:cNvSpPr>
          <p:nvPr/>
        </p:nvSpPr>
        <p:spPr bwMode="auto">
          <a:xfrm>
            <a:off x="4994158" y="3457190"/>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9" name="Line 72">
            <a:extLst>
              <a:ext uri="{FF2B5EF4-FFF2-40B4-BE49-F238E27FC236}">
                <a16:creationId xmlns:a16="http://schemas.microsoft.com/office/drawing/2014/main" id="{EC3F9647-62D2-4C23-9071-B3A535B20C84}"/>
              </a:ext>
            </a:extLst>
          </p:cNvPr>
          <p:cNvSpPr>
            <a:spLocks noChangeShapeType="1"/>
          </p:cNvSpPr>
          <p:nvPr/>
        </p:nvSpPr>
        <p:spPr bwMode="auto">
          <a:xfrm>
            <a:off x="5512763" y="3031226"/>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0" name="Line 73">
            <a:extLst>
              <a:ext uri="{FF2B5EF4-FFF2-40B4-BE49-F238E27FC236}">
                <a16:creationId xmlns:a16="http://schemas.microsoft.com/office/drawing/2014/main" id="{808A651B-F65D-42B7-B00E-F18A06D5D320}"/>
              </a:ext>
            </a:extLst>
          </p:cNvPr>
          <p:cNvSpPr>
            <a:spLocks noChangeShapeType="1"/>
          </p:cNvSpPr>
          <p:nvPr/>
        </p:nvSpPr>
        <p:spPr bwMode="auto">
          <a:xfrm flipV="1">
            <a:off x="5540670" y="3031226"/>
            <a:ext cx="0" cy="264929"/>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1" name="Line 74">
            <a:extLst>
              <a:ext uri="{FF2B5EF4-FFF2-40B4-BE49-F238E27FC236}">
                <a16:creationId xmlns:a16="http://schemas.microsoft.com/office/drawing/2014/main" id="{71DEA88D-24E9-45FC-8489-C356731D161F}"/>
              </a:ext>
            </a:extLst>
          </p:cNvPr>
          <p:cNvSpPr>
            <a:spLocks noChangeShapeType="1"/>
          </p:cNvSpPr>
          <p:nvPr/>
        </p:nvSpPr>
        <p:spPr bwMode="auto">
          <a:xfrm>
            <a:off x="5512763" y="3296153"/>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2" name="Line 75">
            <a:extLst>
              <a:ext uri="{FF2B5EF4-FFF2-40B4-BE49-F238E27FC236}">
                <a16:creationId xmlns:a16="http://schemas.microsoft.com/office/drawing/2014/main" id="{5BE9F7FE-72CD-4BD6-9A95-E36B24D7ABF7}"/>
              </a:ext>
            </a:extLst>
          </p:cNvPr>
          <p:cNvSpPr>
            <a:spLocks noChangeShapeType="1"/>
          </p:cNvSpPr>
          <p:nvPr/>
        </p:nvSpPr>
        <p:spPr bwMode="auto">
          <a:xfrm>
            <a:off x="5861601" y="275850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3" name="Line 76">
            <a:extLst>
              <a:ext uri="{FF2B5EF4-FFF2-40B4-BE49-F238E27FC236}">
                <a16:creationId xmlns:a16="http://schemas.microsoft.com/office/drawing/2014/main" id="{DFA0AFEE-EC3B-4FC7-9D99-06205A52D562}"/>
              </a:ext>
            </a:extLst>
          </p:cNvPr>
          <p:cNvSpPr>
            <a:spLocks noChangeShapeType="1"/>
          </p:cNvSpPr>
          <p:nvPr/>
        </p:nvSpPr>
        <p:spPr bwMode="auto">
          <a:xfrm flipV="1">
            <a:off x="5891833" y="2758503"/>
            <a:ext cx="0" cy="28051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4" name="Line 77">
            <a:extLst>
              <a:ext uri="{FF2B5EF4-FFF2-40B4-BE49-F238E27FC236}">
                <a16:creationId xmlns:a16="http://schemas.microsoft.com/office/drawing/2014/main" id="{12D595DC-2AAF-42C4-B9B3-1C54E8FE8E08}"/>
              </a:ext>
            </a:extLst>
          </p:cNvPr>
          <p:cNvSpPr>
            <a:spLocks noChangeShapeType="1"/>
          </p:cNvSpPr>
          <p:nvPr/>
        </p:nvSpPr>
        <p:spPr bwMode="auto">
          <a:xfrm>
            <a:off x="5861601" y="303901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5" name="Freeform 126">
            <a:extLst>
              <a:ext uri="{FF2B5EF4-FFF2-40B4-BE49-F238E27FC236}">
                <a16:creationId xmlns:a16="http://schemas.microsoft.com/office/drawing/2014/main" id="{CBE1952D-1E72-40BB-9A16-1F3BBF3D46DA}"/>
              </a:ext>
            </a:extLst>
          </p:cNvPr>
          <p:cNvSpPr>
            <a:spLocks/>
          </p:cNvSpPr>
          <p:nvPr/>
        </p:nvSpPr>
        <p:spPr bwMode="auto">
          <a:xfrm>
            <a:off x="919734" y="2303969"/>
            <a:ext cx="5262797" cy="2103849"/>
          </a:xfrm>
          <a:custGeom>
            <a:avLst/>
            <a:gdLst>
              <a:gd name="T0" fmla="*/ 0 w 2263"/>
              <a:gd name="T1" fmla="*/ 0 h 810"/>
              <a:gd name="T2" fmla="*/ 0 w 2263"/>
              <a:gd name="T3" fmla="*/ 810 h 810"/>
              <a:gd name="T4" fmla="*/ 2263 w 2263"/>
              <a:gd name="T5" fmla="*/ 810 h 810"/>
            </a:gdLst>
            <a:ahLst/>
            <a:cxnLst>
              <a:cxn ang="0">
                <a:pos x="T0" y="T1"/>
              </a:cxn>
              <a:cxn ang="0">
                <a:pos x="T2" y="T3"/>
              </a:cxn>
              <a:cxn ang="0">
                <a:pos x="T4" y="T5"/>
              </a:cxn>
            </a:cxnLst>
            <a:rect l="0" t="0" r="r" b="b"/>
            <a:pathLst>
              <a:path w="2263" h="810">
                <a:moveTo>
                  <a:pt x="0" y="0"/>
                </a:moveTo>
                <a:lnTo>
                  <a:pt x="0" y="810"/>
                </a:lnTo>
                <a:lnTo>
                  <a:pt x="2263" y="810"/>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6" name="Line 127">
            <a:extLst>
              <a:ext uri="{FF2B5EF4-FFF2-40B4-BE49-F238E27FC236}">
                <a16:creationId xmlns:a16="http://schemas.microsoft.com/office/drawing/2014/main" id="{A5C0289F-0708-48B1-97BD-CCFC3EFA5A7B}"/>
              </a:ext>
            </a:extLst>
          </p:cNvPr>
          <p:cNvSpPr>
            <a:spLocks noChangeShapeType="1"/>
          </p:cNvSpPr>
          <p:nvPr/>
        </p:nvSpPr>
        <p:spPr bwMode="auto">
          <a:xfrm>
            <a:off x="871671" y="2303969"/>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7" name="Line 128">
            <a:extLst>
              <a:ext uri="{FF2B5EF4-FFF2-40B4-BE49-F238E27FC236}">
                <a16:creationId xmlns:a16="http://schemas.microsoft.com/office/drawing/2014/main" id="{BBC244DB-4A36-4648-B2EF-430484E53E2B}"/>
              </a:ext>
            </a:extLst>
          </p:cNvPr>
          <p:cNvSpPr>
            <a:spLocks noChangeShapeType="1"/>
          </p:cNvSpPr>
          <p:nvPr/>
        </p:nvSpPr>
        <p:spPr bwMode="auto">
          <a:xfrm>
            <a:off x="871671" y="2831231"/>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8" name="Line 129">
            <a:extLst>
              <a:ext uri="{FF2B5EF4-FFF2-40B4-BE49-F238E27FC236}">
                <a16:creationId xmlns:a16="http://schemas.microsoft.com/office/drawing/2014/main" id="{C7CE9898-2C89-4CD0-A82D-63E51FC724BB}"/>
              </a:ext>
            </a:extLst>
          </p:cNvPr>
          <p:cNvSpPr>
            <a:spLocks noChangeShapeType="1"/>
          </p:cNvSpPr>
          <p:nvPr/>
        </p:nvSpPr>
        <p:spPr bwMode="auto">
          <a:xfrm>
            <a:off x="871671" y="335329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9" name="Line 130">
            <a:extLst>
              <a:ext uri="{FF2B5EF4-FFF2-40B4-BE49-F238E27FC236}">
                <a16:creationId xmlns:a16="http://schemas.microsoft.com/office/drawing/2014/main" id="{51615326-0F13-47B0-A823-41B735EDE94B}"/>
              </a:ext>
            </a:extLst>
          </p:cNvPr>
          <p:cNvSpPr>
            <a:spLocks noChangeShapeType="1"/>
          </p:cNvSpPr>
          <p:nvPr/>
        </p:nvSpPr>
        <p:spPr bwMode="auto">
          <a:xfrm>
            <a:off x="871671" y="3880556"/>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20" name="Line 131">
            <a:extLst>
              <a:ext uri="{FF2B5EF4-FFF2-40B4-BE49-F238E27FC236}">
                <a16:creationId xmlns:a16="http://schemas.microsoft.com/office/drawing/2014/main" id="{3AC76BEA-079A-4EEC-B1BB-66E45B153D7F}"/>
              </a:ext>
            </a:extLst>
          </p:cNvPr>
          <p:cNvSpPr>
            <a:spLocks noChangeShapeType="1"/>
          </p:cNvSpPr>
          <p:nvPr/>
        </p:nvSpPr>
        <p:spPr bwMode="auto">
          <a:xfrm>
            <a:off x="871671" y="440781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900" dirty="0">
              <a:solidFill>
                <a:srgbClr val="000000"/>
              </a:solidFill>
              <a:latin typeface="Arial"/>
            </a:endParaRPr>
          </a:p>
        </p:txBody>
      </p:sp>
      <p:sp>
        <p:nvSpPr>
          <p:cNvPr id="321" name="Rectangle 148">
            <a:extLst>
              <a:ext uri="{FF2B5EF4-FFF2-40B4-BE49-F238E27FC236}">
                <a16:creationId xmlns:a16="http://schemas.microsoft.com/office/drawing/2014/main" id="{AB3C8129-1A19-46E3-A8EA-0E0FFEEB6593}"/>
              </a:ext>
            </a:extLst>
          </p:cNvPr>
          <p:cNvSpPr>
            <a:spLocks noChangeArrowheads="1"/>
          </p:cNvSpPr>
          <p:nvPr/>
        </p:nvSpPr>
        <p:spPr bwMode="auto">
          <a:xfrm rot="16200000">
            <a:off x="57761" y="3275105"/>
            <a:ext cx="8239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Prävalenz, %</a:t>
            </a:r>
          </a:p>
        </p:txBody>
      </p:sp>
      <p:grpSp>
        <p:nvGrpSpPr>
          <p:cNvPr id="4" name="Gruppieren 3">
            <a:extLst>
              <a:ext uri="{FF2B5EF4-FFF2-40B4-BE49-F238E27FC236}">
                <a16:creationId xmlns:a16="http://schemas.microsoft.com/office/drawing/2014/main" id="{82B830E4-266F-429B-8222-DD4BFE7CBECE}"/>
              </a:ext>
            </a:extLst>
          </p:cNvPr>
          <p:cNvGrpSpPr/>
          <p:nvPr/>
        </p:nvGrpSpPr>
        <p:grpSpPr>
          <a:xfrm>
            <a:off x="595864" y="2201188"/>
            <a:ext cx="229305" cy="2306498"/>
            <a:chOff x="1859873" y="1549555"/>
            <a:chExt cx="374535" cy="3075331"/>
          </a:xfrm>
        </p:grpSpPr>
        <p:sp>
          <p:nvSpPr>
            <p:cNvPr id="322" name="Rectangle 138">
              <a:extLst>
                <a:ext uri="{FF2B5EF4-FFF2-40B4-BE49-F238E27FC236}">
                  <a16:creationId xmlns:a16="http://schemas.microsoft.com/office/drawing/2014/main" id="{E8253A11-62BB-4C84-9745-2D7C12B1453A}"/>
                </a:ext>
              </a:extLst>
            </p:cNvPr>
            <p:cNvSpPr>
              <a:spLocks noChangeArrowheads="1"/>
            </p:cNvSpPr>
            <p:nvPr/>
          </p:nvSpPr>
          <p:spPr bwMode="auto">
            <a:xfrm>
              <a:off x="1859873" y="154955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40</a:t>
              </a:r>
              <a:endParaRPr lang="de-DE" altLang="en-US" sz="2700" dirty="0">
                <a:solidFill>
                  <a:srgbClr val="000000"/>
                </a:solidFill>
              </a:endParaRPr>
            </a:p>
          </p:txBody>
        </p:sp>
        <p:sp>
          <p:nvSpPr>
            <p:cNvPr id="323" name="Rectangle 139">
              <a:extLst>
                <a:ext uri="{FF2B5EF4-FFF2-40B4-BE49-F238E27FC236}">
                  <a16:creationId xmlns:a16="http://schemas.microsoft.com/office/drawing/2014/main" id="{3B21DE89-5844-4109-B030-C5D7A6F52553}"/>
                </a:ext>
              </a:extLst>
            </p:cNvPr>
            <p:cNvSpPr>
              <a:spLocks noChangeArrowheads="1"/>
            </p:cNvSpPr>
            <p:nvPr/>
          </p:nvSpPr>
          <p:spPr bwMode="auto">
            <a:xfrm>
              <a:off x="1859873" y="225124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30</a:t>
              </a:r>
              <a:endParaRPr lang="de-DE" altLang="en-US" sz="2700" dirty="0">
                <a:solidFill>
                  <a:srgbClr val="000000"/>
                </a:solidFill>
              </a:endParaRPr>
            </a:p>
          </p:txBody>
        </p:sp>
        <p:sp>
          <p:nvSpPr>
            <p:cNvPr id="324" name="Rectangle 140">
              <a:extLst>
                <a:ext uri="{FF2B5EF4-FFF2-40B4-BE49-F238E27FC236}">
                  <a16:creationId xmlns:a16="http://schemas.microsoft.com/office/drawing/2014/main" id="{63CA6608-6DB7-4FD6-B8ED-FFB2A8BFDC5E}"/>
                </a:ext>
              </a:extLst>
            </p:cNvPr>
            <p:cNvSpPr>
              <a:spLocks noChangeArrowheads="1"/>
            </p:cNvSpPr>
            <p:nvPr/>
          </p:nvSpPr>
          <p:spPr bwMode="auto">
            <a:xfrm>
              <a:off x="1859873" y="295293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20</a:t>
              </a:r>
              <a:endParaRPr lang="de-DE" altLang="en-US" sz="2700" dirty="0">
                <a:solidFill>
                  <a:srgbClr val="000000"/>
                </a:solidFill>
              </a:endParaRPr>
            </a:p>
          </p:txBody>
        </p:sp>
        <p:sp>
          <p:nvSpPr>
            <p:cNvPr id="325" name="Rectangle 149">
              <a:extLst>
                <a:ext uri="{FF2B5EF4-FFF2-40B4-BE49-F238E27FC236}">
                  <a16:creationId xmlns:a16="http://schemas.microsoft.com/office/drawing/2014/main" id="{EA116910-BE0A-44CE-A115-4E1F4418E98E}"/>
                </a:ext>
              </a:extLst>
            </p:cNvPr>
            <p:cNvSpPr>
              <a:spLocks noChangeArrowheads="1"/>
            </p:cNvSpPr>
            <p:nvPr/>
          </p:nvSpPr>
          <p:spPr bwMode="auto">
            <a:xfrm>
              <a:off x="1859873" y="365462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10</a:t>
              </a:r>
              <a:endParaRPr lang="de-DE" altLang="en-US" sz="2700" dirty="0">
                <a:solidFill>
                  <a:srgbClr val="000000"/>
                </a:solidFill>
              </a:endParaRPr>
            </a:p>
          </p:txBody>
        </p:sp>
        <p:sp>
          <p:nvSpPr>
            <p:cNvPr id="326" name="Rectangle 150">
              <a:extLst>
                <a:ext uri="{FF2B5EF4-FFF2-40B4-BE49-F238E27FC236}">
                  <a16:creationId xmlns:a16="http://schemas.microsoft.com/office/drawing/2014/main" id="{99FB6503-884C-499F-BE6C-F2AF9A73D3FA}"/>
                </a:ext>
              </a:extLst>
            </p:cNvPr>
            <p:cNvSpPr>
              <a:spLocks noChangeArrowheads="1"/>
            </p:cNvSpPr>
            <p:nvPr/>
          </p:nvSpPr>
          <p:spPr bwMode="auto">
            <a:xfrm>
              <a:off x="1953505" y="4356321"/>
              <a:ext cx="280903"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 0</a:t>
              </a:r>
              <a:endParaRPr lang="de-DE" altLang="en-US" sz="2700" dirty="0">
                <a:solidFill>
                  <a:srgbClr val="000000"/>
                </a:solidFill>
              </a:endParaRPr>
            </a:p>
          </p:txBody>
        </p:sp>
      </p:grpSp>
      <p:sp>
        <p:nvSpPr>
          <p:cNvPr id="327" name="Rectangle 138">
            <a:extLst>
              <a:ext uri="{FF2B5EF4-FFF2-40B4-BE49-F238E27FC236}">
                <a16:creationId xmlns:a16="http://schemas.microsoft.com/office/drawing/2014/main" id="{C2FB7D5F-2573-49AC-A042-85F8D72CCBE2}"/>
              </a:ext>
            </a:extLst>
          </p:cNvPr>
          <p:cNvSpPr>
            <a:spLocks noChangeArrowheads="1"/>
          </p:cNvSpPr>
          <p:nvPr/>
        </p:nvSpPr>
        <p:spPr bwMode="auto">
          <a:xfrm>
            <a:off x="1252321" y="2317395"/>
            <a:ext cx="663221" cy="2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Männer</a:t>
            </a:r>
            <a:endParaRPr lang="de-DE" altLang="en-US" sz="1500" dirty="0">
              <a:solidFill>
                <a:srgbClr val="000000"/>
              </a:solidFill>
            </a:endParaRPr>
          </a:p>
        </p:txBody>
      </p:sp>
      <p:sp>
        <p:nvSpPr>
          <p:cNvPr id="328" name="Rectangle 1097">
            <a:extLst>
              <a:ext uri="{FF2B5EF4-FFF2-40B4-BE49-F238E27FC236}">
                <a16:creationId xmlns:a16="http://schemas.microsoft.com/office/drawing/2014/main" id="{19015191-AEF5-4116-BC3D-6052E48E1662}"/>
              </a:ext>
            </a:extLst>
          </p:cNvPr>
          <p:cNvSpPr>
            <a:spLocks noChangeAspect="1"/>
          </p:cNvSpPr>
          <p:nvPr/>
        </p:nvSpPr>
        <p:spPr>
          <a:xfrm>
            <a:off x="1103274" y="2410552"/>
            <a:ext cx="89654" cy="10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29" name="Rectangle 138">
            <a:extLst>
              <a:ext uri="{FF2B5EF4-FFF2-40B4-BE49-F238E27FC236}">
                <a16:creationId xmlns:a16="http://schemas.microsoft.com/office/drawing/2014/main" id="{D7C4EACC-D114-46E2-B4C1-C19FEF6E7846}"/>
              </a:ext>
            </a:extLst>
          </p:cNvPr>
          <p:cNvSpPr>
            <a:spLocks noChangeArrowheads="1"/>
          </p:cNvSpPr>
          <p:nvPr/>
        </p:nvSpPr>
        <p:spPr bwMode="auto">
          <a:xfrm>
            <a:off x="1252321" y="2541269"/>
            <a:ext cx="578761" cy="3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Frauen</a:t>
            </a:r>
            <a:endParaRPr lang="de-DE" altLang="en-US" sz="2100" dirty="0">
              <a:solidFill>
                <a:srgbClr val="000000"/>
              </a:solidFill>
            </a:endParaRPr>
          </a:p>
        </p:txBody>
      </p:sp>
      <p:sp>
        <p:nvSpPr>
          <p:cNvPr id="330" name="Rectangle 1177">
            <a:extLst>
              <a:ext uri="{FF2B5EF4-FFF2-40B4-BE49-F238E27FC236}">
                <a16:creationId xmlns:a16="http://schemas.microsoft.com/office/drawing/2014/main" id="{7B6C9CAE-37D3-4180-9655-040BDC9FF109}"/>
              </a:ext>
            </a:extLst>
          </p:cNvPr>
          <p:cNvSpPr>
            <a:spLocks noChangeAspect="1"/>
          </p:cNvSpPr>
          <p:nvPr/>
        </p:nvSpPr>
        <p:spPr>
          <a:xfrm>
            <a:off x="1103274" y="2647515"/>
            <a:ext cx="89654" cy="10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31" name="Rectangle 141">
            <a:extLst>
              <a:ext uri="{FF2B5EF4-FFF2-40B4-BE49-F238E27FC236}">
                <a16:creationId xmlns:a16="http://schemas.microsoft.com/office/drawing/2014/main" id="{D7D8A524-4D0C-4DA9-A0B2-80EFC4ED34BA}"/>
              </a:ext>
            </a:extLst>
          </p:cNvPr>
          <p:cNvSpPr>
            <a:spLocks noChangeArrowheads="1"/>
          </p:cNvSpPr>
          <p:nvPr/>
        </p:nvSpPr>
        <p:spPr bwMode="auto">
          <a:xfrm>
            <a:off x="118867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20–29</a:t>
            </a:r>
          </a:p>
        </p:txBody>
      </p:sp>
      <p:sp>
        <p:nvSpPr>
          <p:cNvPr id="332" name="Rectangle 142">
            <a:extLst>
              <a:ext uri="{FF2B5EF4-FFF2-40B4-BE49-F238E27FC236}">
                <a16:creationId xmlns:a16="http://schemas.microsoft.com/office/drawing/2014/main" id="{82502908-7686-4CB8-9EDB-902967B53FA3}"/>
              </a:ext>
            </a:extLst>
          </p:cNvPr>
          <p:cNvSpPr>
            <a:spLocks noChangeArrowheads="1"/>
          </p:cNvSpPr>
          <p:nvPr/>
        </p:nvSpPr>
        <p:spPr bwMode="auto">
          <a:xfrm>
            <a:off x="2067743"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30–39</a:t>
            </a:r>
          </a:p>
        </p:txBody>
      </p:sp>
      <p:sp>
        <p:nvSpPr>
          <p:cNvPr id="333" name="Rectangle 143">
            <a:extLst>
              <a:ext uri="{FF2B5EF4-FFF2-40B4-BE49-F238E27FC236}">
                <a16:creationId xmlns:a16="http://schemas.microsoft.com/office/drawing/2014/main" id="{C19AD678-2907-4216-AE46-6FB823CAEF9B}"/>
              </a:ext>
            </a:extLst>
          </p:cNvPr>
          <p:cNvSpPr>
            <a:spLocks noChangeArrowheads="1"/>
          </p:cNvSpPr>
          <p:nvPr/>
        </p:nvSpPr>
        <p:spPr bwMode="auto">
          <a:xfrm>
            <a:off x="2943480"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40–49</a:t>
            </a:r>
          </a:p>
        </p:txBody>
      </p:sp>
      <p:sp>
        <p:nvSpPr>
          <p:cNvPr id="334" name="Rectangle 144">
            <a:extLst>
              <a:ext uri="{FF2B5EF4-FFF2-40B4-BE49-F238E27FC236}">
                <a16:creationId xmlns:a16="http://schemas.microsoft.com/office/drawing/2014/main" id="{4EED4D90-3C14-4425-BD5C-E1C18F3FD5EF}"/>
              </a:ext>
            </a:extLst>
          </p:cNvPr>
          <p:cNvSpPr>
            <a:spLocks noChangeArrowheads="1"/>
          </p:cNvSpPr>
          <p:nvPr/>
        </p:nvSpPr>
        <p:spPr bwMode="auto">
          <a:xfrm>
            <a:off x="3146559" y="4637581"/>
            <a:ext cx="7950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Alter (Jahre)</a:t>
            </a:r>
            <a:endParaRPr lang="de-DE" altLang="en-US" sz="3600" dirty="0"/>
          </a:p>
        </p:txBody>
      </p:sp>
      <p:sp>
        <p:nvSpPr>
          <p:cNvPr id="335" name="Rectangle 145">
            <a:extLst>
              <a:ext uri="{FF2B5EF4-FFF2-40B4-BE49-F238E27FC236}">
                <a16:creationId xmlns:a16="http://schemas.microsoft.com/office/drawing/2014/main" id="{744D5183-6CB2-4471-A188-DBEB2B90C8B0}"/>
              </a:ext>
            </a:extLst>
          </p:cNvPr>
          <p:cNvSpPr>
            <a:spLocks noChangeArrowheads="1"/>
          </p:cNvSpPr>
          <p:nvPr/>
        </p:nvSpPr>
        <p:spPr bwMode="auto">
          <a:xfrm>
            <a:off x="381325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50–59</a:t>
            </a:r>
          </a:p>
        </p:txBody>
      </p:sp>
      <p:sp>
        <p:nvSpPr>
          <p:cNvPr id="336" name="Rectangle 146">
            <a:extLst>
              <a:ext uri="{FF2B5EF4-FFF2-40B4-BE49-F238E27FC236}">
                <a16:creationId xmlns:a16="http://schemas.microsoft.com/office/drawing/2014/main" id="{1E7308A3-1145-40A2-8E6A-41A3B9D39176}"/>
              </a:ext>
            </a:extLst>
          </p:cNvPr>
          <p:cNvSpPr>
            <a:spLocks noChangeArrowheads="1"/>
          </p:cNvSpPr>
          <p:nvPr/>
        </p:nvSpPr>
        <p:spPr bwMode="auto">
          <a:xfrm>
            <a:off x="4680692"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60–69</a:t>
            </a:r>
          </a:p>
        </p:txBody>
      </p:sp>
      <p:sp>
        <p:nvSpPr>
          <p:cNvPr id="337" name="Rectangle 147">
            <a:extLst>
              <a:ext uri="{FF2B5EF4-FFF2-40B4-BE49-F238E27FC236}">
                <a16:creationId xmlns:a16="http://schemas.microsoft.com/office/drawing/2014/main" id="{82496A9C-E276-4728-9CB7-31A0C19BAFE2}"/>
              </a:ext>
            </a:extLst>
          </p:cNvPr>
          <p:cNvSpPr>
            <a:spLocks noChangeArrowheads="1"/>
          </p:cNvSpPr>
          <p:nvPr/>
        </p:nvSpPr>
        <p:spPr bwMode="auto">
          <a:xfrm>
            <a:off x="5613419" y="4475998"/>
            <a:ext cx="1923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sz="900" dirty="0">
                <a:solidFill>
                  <a:srgbClr val="000000"/>
                </a:solidFill>
              </a:rPr>
              <a:t>≥</a:t>
            </a:r>
            <a:r>
              <a:rPr lang="de-DE" altLang="en-US" sz="900" dirty="0">
                <a:solidFill>
                  <a:srgbClr val="000000"/>
                </a:solidFill>
              </a:rPr>
              <a:t>70</a:t>
            </a:r>
          </a:p>
        </p:txBody>
      </p:sp>
      <p:sp>
        <p:nvSpPr>
          <p:cNvPr id="99" name="Freeform 130">
            <a:extLst>
              <a:ext uri="{FF2B5EF4-FFF2-40B4-BE49-F238E27FC236}">
                <a16:creationId xmlns:a16="http://schemas.microsoft.com/office/drawing/2014/main" id="{485740F2-9B76-4560-8F43-B67BB5559AE7}"/>
              </a:ext>
            </a:extLst>
          </p:cNvPr>
          <p:cNvSpPr>
            <a:spLocks noChangeAspect="1"/>
          </p:cNvSpPr>
          <p:nvPr/>
        </p:nvSpPr>
        <p:spPr bwMode="auto">
          <a:xfrm>
            <a:off x="7011891" y="2051447"/>
            <a:ext cx="1302446" cy="1755000"/>
          </a:xfrm>
          <a:custGeom>
            <a:avLst/>
            <a:gdLst>
              <a:gd name="T0" fmla="*/ 233 w 247"/>
              <a:gd name="T1" fmla="*/ 133 h 332"/>
              <a:gd name="T2" fmla="*/ 230 w 247"/>
              <a:gd name="T3" fmla="*/ 100 h 332"/>
              <a:gd name="T4" fmla="*/ 219 w 247"/>
              <a:gd name="T5" fmla="*/ 59 h 332"/>
              <a:gd name="T6" fmla="*/ 211 w 247"/>
              <a:gd name="T7" fmla="*/ 41 h 332"/>
              <a:gd name="T8" fmla="*/ 190 w 247"/>
              <a:gd name="T9" fmla="*/ 29 h 332"/>
              <a:gd name="T10" fmla="*/ 195 w 247"/>
              <a:gd name="T11" fmla="*/ 17 h 332"/>
              <a:gd name="T12" fmla="*/ 189 w 247"/>
              <a:gd name="T13" fmla="*/ 13 h 332"/>
              <a:gd name="T14" fmla="*/ 184 w 247"/>
              <a:gd name="T15" fmla="*/ 15 h 332"/>
              <a:gd name="T16" fmla="*/ 170 w 247"/>
              <a:gd name="T17" fmla="*/ 23 h 332"/>
              <a:gd name="T18" fmla="*/ 166 w 247"/>
              <a:gd name="T19" fmla="*/ 24 h 332"/>
              <a:gd name="T20" fmla="*/ 143 w 247"/>
              <a:gd name="T21" fmla="*/ 40 h 332"/>
              <a:gd name="T22" fmla="*/ 126 w 247"/>
              <a:gd name="T23" fmla="*/ 40 h 332"/>
              <a:gd name="T24" fmla="*/ 134 w 247"/>
              <a:gd name="T25" fmla="*/ 25 h 332"/>
              <a:gd name="T26" fmla="*/ 133 w 247"/>
              <a:gd name="T27" fmla="*/ 24 h 332"/>
              <a:gd name="T28" fmla="*/ 114 w 247"/>
              <a:gd name="T29" fmla="*/ 23 h 332"/>
              <a:gd name="T30" fmla="*/ 106 w 247"/>
              <a:gd name="T31" fmla="*/ 8 h 332"/>
              <a:gd name="T32" fmla="*/ 86 w 247"/>
              <a:gd name="T33" fmla="*/ 4 h 332"/>
              <a:gd name="T34" fmla="*/ 75 w 247"/>
              <a:gd name="T35" fmla="*/ 12 h 332"/>
              <a:gd name="T36" fmla="*/ 81 w 247"/>
              <a:gd name="T37" fmla="*/ 19 h 332"/>
              <a:gd name="T38" fmla="*/ 78 w 247"/>
              <a:gd name="T39" fmla="*/ 33 h 332"/>
              <a:gd name="T40" fmla="*/ 85 w 247"/>
              <a:gd name="T41" fmla="*/ 44 h 332"/>
              <a:gd name="T42" fmla="*/ 69 w 247"/>
              <a:gd name="T43" fmla="*/ 52 h 332"/>
              <a:gd name="T44" fmla="*/ 62 w 247"/>
              <a:gd name="T45" fmla="*/ 63 h 332"/>
              <a:gd name="T46" fmla="*/ 52 w 247"/>
              <a:gd name="T47" fmla="*/ 49 h 332"/>
              <a:gd name="T48" fmla="*/ 33 w 247"/>
              <a:gd name="T49" fmla="*/ 54 h 332"/>
              <a:gd name="T50" fmla="*/ 33 w 247"/>
              <a:gd name="T51" fmla="*/ 70 h 332"/>
              <a:gd name="T52" fmla="*/ 36 w 247"/>
              <a:gd name="T53" fmla="*/ 86 h 332"/>
              <a:gd name="T54" fmla="*/ 23 w 247"/>
              <a:gd name="T55" fmla="*/ 104 h 332"/>
              <a:gd name="T56" fmla="*/ 31 w 247"/>
              <a:gd name="T57" fmla="*/ 119 h 332"/>
              <a:gd name="T58" fmla="*/ 25 w 247"/>
              <a:gd name="T59" fmla="*/ 126 h 332"/>
              <a:gd name="T60" fmla="*/ 6 w 247"/>
              <a:gd name="T61" fmla="*/ 133 h 332"/>
              <a:gd name="T62" fmla="*/ 7 w 247"/>
              <a:gd name="T63" fmla="*/ 143 h 332"/>
              <a:gd name="T64" fmla="*/ 4 w 247"/>
              <a:gd name="T65" fmla="*/ 158 h 332"/>
              <a:gd name="T66" fmla="*/ 2 w 247"/>
              <a:gd name="T67" fmla="*/ 169 h 332"/>
              <a:gd name="T68" fmla="*/ 3 w 247"/>
              <a:gd name="T69" fmla="*/ 178 h 332"/>
              <a:gd name="T70" fmla="*/ 10 w 247"/>
              <a:gd name="T71" fmla="*/ 189 h 332"/>
              <a:gd name="T72" fmla="*/ 4 w 247"/>
              <a:gd name="T73" fmla="*/ 201 h 332"/>
              <a:gd name="T74" fmla="*/ 11 w 247"/>
              <a:gd name="T75" fmla="*/ 217 h 332"/>
              <a:gd name="T76" fmla="*/ 15 w 247"/>
              <a:gd name="T77" fmla="*/ 241 h 332"/>
              <a:gd name="T78" fmla="*/ 43 w 247"/>
              <a:gd name="T79" fmla="*/ 252 h 332"/>
              <a:gd name="T80" fmla="*/ 45 w 247"/>
              <a:gd name="T81" fmla="*/ 277 h 332"/>
              <a:gd name="T82" fmla="*/ 38 w 247"/>
              <a:gd name="T83" fmla="*/ 311 h 332"/>
              <a:gd name="T84" fmla="*/ 51 w 247"/>
              <a:gd name="T85" fmla="*/ 316 h 332"/>
              <a:gd name="T86" fmla="*/ 60 w 247"/>
              <a:gd name="T87" fmla="*/ 313 h 332"/>
              <a:gd name="T88" fmla="*/ 74 w 247"/>
              <a:gd name="T89" fmla="*/ 307 h 332"/>
              <a:gd name="T90" fmla="*/ 87 w 247"/>
              <a:gd name="T91" fmla="*/ 311 h 332"/>
              <a:gd name="T92" fmla="*/ 99 w 247"/>
              <a:gd name="T93" fmla="*/ 318 h 332"/>
              <a:gd name="T94" fmla="*/ 113 w 247"/>
              <a:gd name="T95" fmla="*/ 327 h 332"/>
              <a:gd name="T96" fmla="*/ 122 w 247"/>
              <a:gd name="T97" fmla="*/ 321 h 332"/>
              <a:gd name="T98" fmla="*/ 141 w 247"/>
              <a:gd name="T99" fmla="*/ 325 h 332"/>
              <a:gd name="T100" fmla="*/ 165 w 247"/>
              <a:gd name="T101" fmla="*/ 316 h 332"/>
              <a:gd name="T102" fmla="*/ 185 w 247"/>
              <a:gd name="T103" fmla="*/ 313 h 332"/>
              <a:gd name="T104" fmla="*/ 199 w 247"/>
              <a:gd name="T105" fmla="*/ 313 h 332"/>
              <a:gd name="T106" fmla="*/ 190 w 247"/>
              <a:gd name="T107" fmla="*/ 296 h 332"/>
              <a:gd name="T108" fmla="*/ 203 w 247"/>
              <a:gd name="T109" fmla="*/ 283 h 332"/>
              <a:gd name="T110" fmla="*/ 218 w 247"/>
              <a:gd name="T111" fmla="*/ 270 h 332"/>
              <a:gd name="T112" fmla="*/ 206 w 247"/>
              <a:gd name="T113" fmla="*/ 254 h 332"/>
              <a:gd name="T114" fmla="*/ 183 w 247"/>
              <a:gd name="T115" fmla="*/ 234 h 332"/>
              <a:gd name="T116" fmla="*/ 167 w 247"/>
              <a:gd name="T117" fmla="*/ 200 h 332"/>
              <a:gd name="T118" fmla="*/ 190 w 247"/>
              <a:gd name="T119" fmla="*/ 193 h 332"/>
              <a:gd name="T120" fmla="*/ 216 w 247"/>
              <a:gd name="T121" fmla="*/ 172 h 332"/>
              <a:gd name="T122" fmla="*/ 236 w 247"/>
              <a:gd name="T123" fmla="*/ 1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332">
                <a:moveTo>
                  <a:pt x="247" y="154"/>
                </a:moveTo>
                <a:cubicBezTo>
                  <a:pt x="247" y="154"/>
                  <a:pt x="245" y="151"/>
                  <a:pt x="244" y="151"/>
                </a:cubicBezTo>
                <a:cubicBezTo>
                  <a:pt x="244" y="151"/>
                  <a:pt x="242" y="148"/>
                  <a:pt x="242" y="147"/>
                </a:cubicBezTo>
                <a:cubicBezTo>
                  <a:pt x="242" y="147"/>
                  <a:pt x="242" y="145"/>
                  <a:pt x="242" y="145"/>
                </a:cubicBezTo>
                <a:cubicBezTo>
                  <a:pt x="242" y="145"/>
                  <a:pt x="240" y="144"/>
                  <a:pt x="239" y="144"/>
                </a:cubicBezTo>
                <a:cubicBezTo>
                  <a:pt x="239" y="143"/>
                  <a:pt x="236" y="143"/>
                  <a:pt x="236" y="143"/>
                </a:cubicBezTo>
                <a:cubicBezTo>
                  <a:pt x="236" y="140"/>
                  <a:pt x="236" y="140"/>
                  <a:pt x="236" y="140"/>
                </a:cubicBezTo>
                <a:cubicBezTo>
                  <a:pt x="237" y="136"/>
                  <a:pt x="237" y="136"/>
                  <a:pt x="237" y="136"/>
                </a:cubicBezTo>
                <a:cubicBezTo>
                  <a:pt x="233" y="133"/>
                  <a:pt x="233" y="133"/>
                  <a:pt x="233" y="133"/>
                </a:cubicBezTo>
                <a:cubicBezTo>
                  <a:pt x="232" y="130"/>
                  <a:pt x="232" y="130"/>
                  <a:pt x="232" y="130"/>
                </a:cubicBezTo>
                <a:cubicBezTo>
                  <a:pt x="232" y="130"/>
                  <a:pt x="233" y="128"/>
                  <a:pt x="233" y="127"/>
                </a:cubicBezTo>
                <a:cubicBezTo>
                  <a:pt x="234" y="126"/>
                  <a:pt x="235" y="123"/>
                  <a:pt x="235" y="123"/>
                </a:cubicBezTo>
                <a:cubicBezTo>
                  <a:pt x="233" y="120"/>
                  <a:pt x="233" y="120"/>
                  <a:pt x="233" y="120"/>
                </a:cubicBezTo>
                <a:cubicBezTo>
                  <a:pt x="233" y="120"/>
                  <a:pt x="232" y="119"/>
                  <a:pt x="233" y="118"/>
                </a:cubicBezTo>
                <a:cubicBezTo>
                  <a:pt x="233" y="118"/>
                  <a:pt x="232" y="113"/>
                  <a:pt x="232" y="113"/>
                </a:cubicBezTo>
                <a:cubicBezTo>
                  <a:pt x="232" y="113"/>
                  <a:pt x="232" y="109"/>
                  <a:pt x="230" y="109"/>
                </a:cubicBezTo>
                <a:cubicBezTo>
                  <a:pt x="229" y="109"/>
                  <a:pt x="228" y="106"/>
                  <a:pt x="228" y="106"/>
                </a:cubicBezTo>
                <a:cubicBezTo>
                  <a:pt x="230" y="100"/>
                  <a:pt x="230" y="100"/>
                  <a:pt x="230" y="100"/>
                </a:cubicBezTo>
                <a:cubicBezTo>
                  <a:pt x="230" y="100"/>
                  <a:pt x="231" y="96"/>
                  <a:pt x="228" y="95"/>
                </a:cubicBezTo>
                <a:cubicBezTo>
                  <a:pt x="225" y="94"/>
                  <a:pt x="221" y="92"/>
                  <a:pt x="220" y="91"/>
                </a:cubicBezTo>
                <a:cubicBezTo>
                  <a:pt x="220" y="90"/>
                  <a:pt x="218" y="88"/>
                  <a:pt x="217" y="87"/>
                </a:cubicBezTo>
                <a:cubicBezTo>
                  <a:pt x="216" y="87"/>
                  <a:pt x="216" y="87"/>
                  <a:pt x="216" y="87"/>
                </a:cubicBezTo>
                <a:cubicBezTo>
                  <a:pt x="217" y="80"/>
                  <a:pt x="217" y="80"/>
                  <a:pt x="217" y="80"/>
                </a:cubicBezTo>
                <a:cubicBezTo>
                  <a:pt x="221" y="77"/>
                  <a:pt x="221" y="77"/>
                  <a:pt x="221" y="77"/>
                </a:cubicBezTo>
                <a:cubicBezTo>
                  <a:pt x="221" y="70"/>
                  <a:pt x="221" y="70"/>
                  <a:pt x="221" y="70"/>
                </a:cubicBezTo>
                <a:cubicBezTo>
                  <a:pt x="221" y="63"/>
                  <a:pt x="221" y="63"/>
                  <a:pt x="221" y="63"/>
                </a:cubicBezTo>
                <a:cubicBezTo>
                  <a:pt x="221" y="63"/>
                  <a:pt x="222" y="61"/>
                  <a:pt x="219" y="59"/>
                </a:cubicBezTo>
                <a:cubicBezTo>
                  <a:pt x="217" y="56"/>
                  <a:pt x="217" y="53"/>
                  <a:pt x="217" y="52"/>
                </a:cubicBezTo>
                <a:cubicBezTo>
                  <a:pt x="217" y="52"/>
                  <a:pt x="216" y="49"/>
                  <a:pt x="216" y="48"/>
                </a:cubicBezTo>
                <a:cubicBezTo>
                  <a:pt x="216" y="47"/>
                  <a:pt x="215" y="47"/>
                  <a:pt x="215" y="46"/>
                </a:cubicBezTo>
                <a:cubicBezTo>
                  <a:pt x="212" y="46"/>
                  <a:pt x="208" y="47"/>
                  <a:pt x="208" y="47"/>
                </a:cubicBezTo>
                <a:cubicBezTo>
                  <a:pt x="208" y="47"/>
                  <a:pt x="207" y="46"/>
                  <a:pt x="206" y="46"/>
                </a:cubicBezTo>
                <a:cubicBezTo>
                  <a:pt x="206" y="46"/>
                  <a:pt x="204" y="44"/>
                  <a:pt x="204" y="44"/>
                </a:cubicBezTo>
                <a:cubicBezTo>
                  <a:pt x="206" y="44"/>
                  <a:pt x="206" y="44"/>
                  <a:pt x="206" y="44"/>
                </a:cubicBezTo>
                <a:cubicBezTo>
                  <a:pt x="209" y="43"/>
                  <a:pt x="209" y="43"/>
                  <a:pt x="209" y="43"/>
                </a:cubicBezTo>
                <a:cubicBezTo>
                  <a:pt x="211" y="41"/>
                  <a:pt x="211" y="41"/>
                  <a:pt x="211" y="41"/>
                </a:cubicBezTo>
                <a:cubicBezTo>
                  <a:pt x="212" y="40"/>
                  <a:pt x="212" y="40"/>
                  <a:pt x="212" y="40"/>
                </a:cubicBezTo>
                <a:cubicBezTo>
                  <a:pt x="211" y="36"/>
                  <a:pt x="211" y="36"/>
                  <a:pt x="211" y="36"/>
                </a:cubicBezTo>
                <a:cubicBezTo>
                  <a:pt x="210" y="36"/>
                  <a:pt x="210" y="36"/>
                  <a:pt x="210" y="36"/>
                </a:cubicBezTo>
                <a:cubicBezTo>
                  <a:pt x="210" y="36"/>
                  <a:pt x="206" y="34"/>
                  <a:pt x="206" y="33"/>
                </a:cubicBezTo>
                <a:cubicBezTo>
                  <a:pt x="206" y="33"/>
                  <a:pt x="205" y="31"/>
                  <a:pt x="205" y="31"/>
                </a:cubicBezTo>
                <a:cubicBezTo>
                  <a:pt x="203" y="31"/>
                  <a:pt x="203" y="31"/>
                  <a:pt x="203" y="31"/>
                </a:cubicBezTo>
                <a:cubicBezTo>
                  <a:pt x="203" y="31"/>
                  <a:pt x="197" y="31"/>
                  <a:pt x="197" y="31"/>
                </a:cubicBezTo>
                <a:cubicBezTo>
                  <a:pt x="197" y="32"/>
                  <a:pt x="193" y="31"/>
                  <a:pt x="193" y="31"/>
                </a:cubicBezTo>
                <a:cubicBezTo>
                  <a:pt x="193" y="31"/>
                  <a:pt x="191" y="30"/>
                  <a:pt x="190" y="29"/>
                </a:cubicBezTo>
                <a:cubicBezTo>
                  <a:pt x="190" y="28"/>
                  <a:pt x="190" y="27"/>
                  <a:pt x="190" y="26"/>
                </a:cubicBezTo>
                <a:cubicBezTo>
                  <a:pt x="190" y="25"/>
                  <a:pt x="190" y="26"/>
                  <a:pt x="192" y="25"/>
                </a:cubicBezTo>
                <a:cubicBezTo>
                  <a:pt x="193" y="24"/>
                  <a:pt x="194" y="24"/>
                  <a:pt x="195" y="24"/>
                </a:cubicBezTo>
                <a:cubicBezTo>
                  <a:pt x="195" y="23"/>
                  <a:pt x="195" y="23"/>
                  <a:pt x="195" y="23"/>
                </a:cubicBezTo>
                <a:cubicBezTo>
                  <a:pt x="195" y="23"/>
                  <a:pt x="199" y="23"/>
                  <a:pt x="199" y="23"/>
                </a:cubicBezTo>
                <a:cubicBezTo>
                  <a:pt x="199" y="23"/>
                  <a:pt x="199" y="21"/>
                  <a:pt x="199" y="21"/>
                </a:cubicBezTo>
                <a:cubicBezTo>
                  <a:pt x="197" y="20"/>
                  <a:pt x="197" y="20"/>
                  <a:pt x="197" y="20"/>
                </a:cubicBezTo>
                <a:cubicBezTo>
                  <a:pt x="197" y="20"/>
                  <a:pt x="195" y="18"/>
                  <a:pt x="195" y="18"/>
                </a:cubicBezTo>
                <a:cubicBezTo>
                  <a:pt x="195" y="17"/>
                  <a:pt x="195" y="17"/>
                  <a:pt x="195" y="17"/>
                </a:cubicBezTo>
                <a:cubicBezTo>
                  <a:pt x="195" y="17"/>
                  <a:pt x="197" y="15"/>
                  <a:pt x="197" y="15"/>
                </a:cubicBezTo>
                <a:cubicBezTo>
                  <a:pt x="198" y="14"/>
                  <a:pt x="197" y="13"/>
                  <a:pt x="197" y="13"/>
                </a:cubicBezTo>
                <a:cubicBezTo>
                  <a:pt x="197" y="13"/>
                  <a:pt x="196" y="12"/>
                  <a:pt x="195" y="12"/>
                </a:cubicBezTo>
                <a:cubicBezTo>
                  <a:pt x="195" y="12"/>
                  <a:pt x="194" y="14"/>
                  <a:pt x="194" y="14"/>
                </a:cubicBezTo>
                <a:cubicBezTo>
                  <a:pt x="193" y="14"/>
                  <a:pt x="193" y="16"/>
                  <a:pt x="193" y="16"/>
                </a:cubicBezTo>
                <a:cubicBezTo>
                  <a:pt x="193" y="16"/>
                  <a:pt x="191" y="17"/>
                  <a:pt x="191" y="17"/>
                </a:cubicBezTo>
                <a:cubicBezTo>
                  <a:pt x="190" y="16"/>
                  <a:pt x="191" y="16"/>
                  <a:pt x="191" y="15"/>
                </a:cubicBezTo>
                <a:cubicBezTo>
                  <a:pt x="191" y="15"/>
                  <a:pt x="190" y="14"/>
                  <a:pt x="190" y="14"/>
                </a:cubicBezTo>
                <a:cubicBezTo>
                  <a:pt x="190" y="14"/>
                  <a:pt x="189" y="13"/>
                  <a:pt x="189" y="13"/>
                </a:cubicBezTo>
                <a:cubicBezTo>
                  <a:pt x="189" y="12"/>
                  <a:pt x="190" y="12"/>
                  <a:pt x="191" y="12"/>
                </a:cubicBezTo>
                <a:cubicBezTo>
                  <a:pt x="191" y="11"/>
                  <a:pt x="191" y="10"/>
                  <a:pt x="191" y="10"/>
                </a:cubicBezTo>
                <a:cubicBezTo>
                  <a:pt x="191" y="10"/>
                  <a:pt x="191" y="9"/>
                  <a:pt x="190" y="9"/>
                </a:cubicBezTo>
                <a:cubicBezTo>
                  <a:pt x="190" y="8"/>
                  <a:pt x="189" y="9"/>
                  <a:pt x="189" y="9"/>
                </a:cubicBezTo>
                <a:cubicBezTo>
                  <a:pt x="189" y="9"/>
                  <a:pt x="187" y="11"/>
                  <a:pt x="187" y="11"/>
                </a:cubicBezTo>
                <a:cubicBezTo>
                  <a:pt x="187" y="11"/>
                  <a:pt x="186" y="12"/>
                  <a:pt x="186" y="12"/>
                </a:cubicBezTo>
                <a:cubicBezTo>
                  <a:pt x="186" y="12"/>
                  <a:pt x="186" y="14"/>
                  <a:pt x="186" y="14"/>
                </a:cubicBezTo>
                <a:cubicBezTo>
                  <a:pt x="186" y="14"/>
                  <a:pt x="184" y="15"/>
                  <a:pt x="184" y="15"/>
                </a:cubicBezTo>
                <a:cubicBezTo>
                  <a:pt x="184" y="15"/>
                  <a:pt x="184" y="15"/>
                  <a:pt x="184" y="15"/>
                </a:cubicBezTo>
                <a:cubicBezTo>
                  <a:pt x="184" y="15"/>
                  <a:pt x="183" y="17"/>
                  <a:pt x="183" y="17"/>
                </a:cubicBezTo>
                <a:cubicBezTo>
                  <a:pt x="183" y="17"/>
                  <a:pt x="183" y="19"/>
                  <a:pt x="183" y="19"/>
                </a:cubicBezTo>
                <a:cubicBezTo>
                  <a:pt x="183" y="19"/>
                  <a:pt x="182" y="20"/>
                  <a:pt x="181" y="21"/>
                </a:cubicBezTo>
                <a:cubicBezTo>
                  <a:pt x="180" y="21"/>
                  <a:pt x="180" y="22"/>
                  <a:pt x="180" y="22"/>
                </a:cubicBezTo>
                <a:cubicBezTo>
                  <a:pt x="180" y="23"/>
                  <a:pt x="180" y="23"/>
                  <a:pt x="180" y="23"/>
                </a:cubicBezTo>
                <a:cubicBezTo>
                  <a:pt x="177" y="24"/>
                  <a:pt x="177" y="24"/>
                  <a:pt x="177" y="24"/>
                </a:cubicBezTo>
                <a:cubicBezTo>
                  <a:pt x="177" y="24"/>
                  <a:pt x="175" y="23"/>
                  <a:pt x="175" y="23"/>
                </a:cubicBezTo>
                <a:cubicBezTo>
                  <a:pt x="175" y="23"/>
                  <a:pt x="173" y="23"/>
                  <a:pt x="173" y="23"/>
                </a:cubicBezTo>
                <a:cubicBezTo>
                  <a:pt x="173" y="23"/>
                  <a:pt x="170" y="23"/>
                  <a:pt x="170" y="23"/>
                </a:cubicBezTo>
                <a:cubicBezTo>
                  <a:pt x="170" y="23"/>
                  <a:pt x="169" y="24"/>
                  <a:pt x="169" y="24"/>
                </a:cubicBezTo>
                <a:cubicBezTo>
                  <a:pt x="168" y="26"/>
                  <a:pt x="168" y="26"/>
                  <a:pt x="168" y="26"/>
                </a:cubicBezTo>
                <a:cubicBezTo>
                  <a:pt x="168" y="26"/>
                  <a:pt x="168" y="24"/>
                  <a:pt x="168" y="24"/>
                </a:cubicBezTo>
                <a:cubicBezTo>
                  <a:pt x="169" y="23"/>
                  <a:pt x="170" y="22"/>
                  <a:pt x="170" y="22"/>
                </a:cubicBezTo>
                <a:cubicBezTo>
                  <a:pt x="171" y="22"/>
                  <a:pt x="171" y="21"/>
                  <a:pt x="171" y="20"/>
                </a:cubicBezTo>
                <a:cubicBezTo>
                  <a:pt x="171" y="20"/>
                  <a:pt x="170" y="19"/>
                  <a:pt x="170" y="19"/>
                </a:cubicBezTo>
                <a:cubicBezTo>
                  <a:pt x="168" y="20"/>
                  <a:pt x="168" y="20"/>
                  <a:pt x="168" y="20"/>
                </a:cubicBezTo>
                <a:cubicBezTo>
                  <a:pt x="168" y="20"/>
                  <a:pt x="167" y="22"/>
                  <a:pt x="167" y="23"/>
                </a:cubicBezTo>
                <a:cubicBezTo>
                  <a:pt x="167" y="24"/>
                  <a:pt x="166" y="24"/>
                  <a:pt x="166" y="24"/>
                </a:cubicBezTo>
                <a:cubicBezTo>
                  <a:pt x="164" y="26"/>
                  <a:pt x="164" y="26"/>
                  <a:pt x="164" y="26"/>
                </a:cubicBezTo>
                <a:cubicBezTo>
                  <a:pt x="163" y="28"/>
                  <a:pt x="163" y="28"/>
                  <a:pt x="163" y="28"/>
                </a:cubicBezTo>
                <a:cubicBezTo>
                  <a:pt x="163" y="28"/>
                  <a:pt x="160" y="31"/>
                  <a:pt x="159" y="31"/>
                </a:cubicBezTo>
                <a:cubicBezTo>
                  <a:pt x="159" y="32"/>
                  <a:pt x="156" y="33"/>
                  <a:pt x="156" y="33"/>
                </a:cubicBezTo>
                <a:cubicBezTo>
                  <a:pt x="156" y="33"/>
                  <a:pt x="151" y="33"/>
                  <a:pt x="150" y="33"/>
                </a:cubicBezTo>
                <a:cubicBezTo>
                  <a:pt x="149" y="33"/>
                  <a:pt x="148" y="35"/>
                  <a:pt x="148" y="35"/>
                </a:cubicBezTo>
                <a:cubicBezTo>
                  <a:pt x="148" y="35"/>
                  <a:pt x="147" y="36"/>
                  <a:pt x="147" y="37"/>
                </a:cubicBezTo>
                <a:cubicBezTo>
                  <a:pt x="146" y="37"/>
                  <a:pt x="145" y="38"/>
                  <a:pt x="145" y="38"/>
                </a:cubicBezTo>
                <a:cubicBezTo>
                  <a:pt x="144" y="39"/>
                  <a:pt x="143" y="40"/>
                  <a:pt x="143" y="40"/>
                </a:cubicBezTo>
                <a:cubicBezTo>
                  <a:pt x="143" y="40"/>
                  <a:pt x="142" y="42"/>
                  <a:pt x="142" y="42"/>
                </a:cubicBezTo>
                <a:cubicBezTo>
                  <a:pt x="142" y="43"/>
                  <a:pt x="139" y="42"/>
                  <a:pt x="139" y="42"/>
                </a:cubicBezTo>
                <a:cubicBezTo>
                  <a:pt x="138" y="41"/>
                  <a:pt x="138" y="41"/>
                  <a:pt x="138" y="41"/>
                </a:cubicBezTo>
                <a:cubicBezTo>
                  <a:pt x="135" y="40"/>
                  <a:pt x="135" y="40"/>
                  <a:pt x="135" y="40"/>
                </a:cubicBezTo>
                <a:cubicBezTo>
                  <a:pt x="132" y="40"/>
                  <a:pt x="132" y="40"/>
                  <a:pt x="132" y="40"/>
                </a:cubicBezTo>
                <a:cubicBezTo>
                  <a:pt x="131" y="41"/>
                  <a:pt x="131" y="41"/>
                  <a:pt x="131" y="41"/>
                </a:cubicBezTo>
                <a:cubicBezTo>
                  <a:pt x="130" y="42"/>
                  <a:pt x="130" y="42"/>
                  <a:pt x="130" y="42"/>
                </a:cubicBezTo>
                <a:cubicBezTo>
                  <a:pt x="128" y="42"/>
                  <a:pt x="128" y="42"/>
                  <a:pt x="128" y="42"/>
                </a:cubicBezTo>
                <a:cubicBezTo>
                  <a:pt x="126" y="40"/>
                  <a:pt x="126" y="40"/>
                  <a:pt x="126" y="40"/>
                </a:cubicBezTo>
                <a:cubicBezTo>
                  <a:pt x="125" y="38"/>
                  <a:pt x="125" y="38"/>
                  <a:pt x="125" y="38"/>
                </a:cubicBezTo>
                <a:cubicBezTo>
                  <a:pt x="126" y="37"/>
                  <a:pt x="126" y="37"/>
                  <a:pt x="126" y="37"/>
                </a:cubicBezTo>
                <a:cubicBezTo>
                  <a:pt x="129" y="37"/>
                  <a:pt x="129" y="37"/>
                  <a:pt x="129" y="37"/>
                </a:cubicBezTo>
                <a:cubicBezTo>
                  <a:pt x="131" y="35"/>
                  <a:pt x="131" y="35"/>
                  <a:pt x="131" y="35"/>
                </a:cubicBezTo>
                <a:cubicBezTo>
                  <a:pt x="131" y="34"/>
                  <a:pt x="131" y="34"/>
                  <a:pt x="131" y="34"/>
                </a:cubicBezTo>
                <a:cubicBezTo>
                  <a:pt x="131" y="34"/>
                  <a:pt x="133" y="33"/>
                  <a:pt x="133" y="33"/>
                </a:cubicBezTo>
                <a:cubicBezTo>
                  <a:pt x="134" y="33"/>
                  <a:pt x="134" y="31"/>
                  <a:pt x="134" y="31"/>
                </a:cubicBezTo>
                <a:cubicBezTo>
                  <a:pt x="134" y="28"/>
                  <a:pt x="134" y="28"/>
                  <a:pt x="134" y="28"/>
                </a:cubicBezTo>
                <a:cubicBezTo>
                  <a:pt x="134" y="25"/>
                  <a:pt x="134" y="25"/>
                  <a:pt x="134" y="25"/>
                </a:cubicBezTo>
                <a:cubicBezTo>
                  <a:pt x="135" y="23"/>
                  <a:pt x="135" y="23"/>
                  <a:pt x="135" y="23"/>
                </a:cubicBezTo>
                <a:cubicBezTo>
                  <a:pt x="138" y="22"/>
                  <a:pt x="138" y="22"/>
                  <a:pt x="138" y="22"/>
                </a:cubicBezTo>
                <a:cubicBezTo>
                  <a:pt x="138" y="20"/>
                  <a:pt x="138" y="20"/>
                  <a:pt x="138" y="20"/>
                </a:cubicBezTo>
                <a:cubicBezTo>
                  <a:pt x="137" y="17"/>
                  <a:pt x="137" y="17"/>
                  <a:pt x="137" y="17"/>
                </a:cubicBezTo>
                <a:cubicBezTo>
                  <a:pt x="137" y="17"/>
                  <a:pt x="133" y="17"/>
                  <a:pt x="133" y="17"/>
                </a:cubicBezTo>
                <a:cubicBezTo>
                  <a:pt x="132" y="17"/>
                  <a:pt x="131" y="18"/>
                  <a:pt x="131" y="18"/>
                </a:cubicBezTo>
                <a:cubicBezTo>
                  <a:pt x="131" y="21"/>
                  <a:pt x="131" y="21"/>
                  <a:pt x="131" y="21"/>
                </a:cubicBezTo>
                <a:cubicBezTo>
                  <a:pt x="133" y="23"/>
                  <a:pt x="133" y="23"/>
                  <a:pt x="133" y="23"/>
                </a:cubicBezTo>
                <a:cubicBezTo>
                  <a:pt x="133" y="24"/>
                  <a:pt x="133" y="24"/>
                  <a:pt x="133" y="24"/>
                </a:cubicBezTo>
                <a:cubicBezTo>
                  <a:pt x="131" y="25"/>
                  <a:pt x="131" y="25"/>
                  <a:pt x="131" y="25"/>
                </a:cubicBezTo>
                <a:cubicBezTo>
                  <a:pt x="129" y="24"/>
                  <a:pt x="129" y="24"/>
                  <a:pt x="129" y="24"/>
                </a:cubicBezTo>
                <a:cubicBezTo>
                  <a:pt x="128" y="26"/>
                  <a:pt x="128" y="26"/>
                  <a:pt x="128" y="26"/>
                </a:cubicBezTo>
                <a:cubicBezTo>
                  <a:pt x="127" y="28"/>
                  <a:pt x="127" y="28"/>
                  <a:pt x="127" y="28"/>
                </a:cubicBezTo>
                <a:cubicBezTo>
                  <a:pt x="123" y="27"/>
                  <a:pt x="123" y="27"/>
                  <a:pt x="123" y="27"/>
                </a:cubicBezTo>
                <a:cubicBezTo>
                  <a:pt x="120" y="25"/>
                  <a:pt x="120" y="25"/>
                  <a:pt x="120" y="25"/>
                </a:cubicBezTo>
                <a:cubicBezTo>
                  <a:pt x="118" y="23"/>
                  <a:pt x="118" y="23"/>
                  <a:pt x="118" y="23"/>
                </a:cubicBezTo>
                <a:cubicBezTo>
                  <a:pt x="115" y="23"/>
                  <a:pt x="115" y="23"/>
                  <a:pt x="115" y="23"/>
                </a:cubicBezTo>
                <a:cubicBezTo>
                  <a:pt x="114" y="23"/>
                  <a:pt x="114" y="23"/>
                  <a:pt x="114" y="23"/>
                </a:cubicBezTo>
                <a:cubicBezTo>
                  <a:pt x="111" y="23"/>
                  <a:pt x="111" y="23"/>
                  <a:pt x="111" y="23"/>
                </a:cubicBezTo>
                <a:cubicBezTo>
                  <a:pt x="110" y="22"/>
                  <a:pt x="110" y="22"/>
                  <a:pt x="110" y="22"/>
                </a:cubicBezTo>
                <a:cubicBezTo>
                  <a:pt x="109" y="21"/>
                  <a:pt x="109" y="21"/>
                  <a:pt x="109" y="21"/>
                </a:cubicBezTo>
                <a:cubicBezTo>
                  <a:pt x="107" y="21"/>
                  <a:pt x="107" y="21"/>
                  <a:pt x="107" y="21"/>
                </a:cubicBezTo>
                <a:cubicBezTo>
                  <a:pt x="105" y="20"/>
                  <a:pt x="105" y="20"/>
                  <a:pt x="105" y="20"/>
                </a:cubicBezTo>
                <a:cubicBezTo>
                  <a:pt x="105" y="18"/>
                  <a:pt x="105" y="18"/>
                  <a:pt x="105" y="18"/>
                </a:cubicBezTo>
                <a:cubicBezTo>
                  <a:pt x="105" y="18"/>
                  <a:pt x="106" y="15"/>
                  <a:pt x="106" y="14"/>
                </a:cubicBezTo>
                <a:cubicBezTo>
                  <a:pt x="107" y="14"/>
                  <a:pt x="107" y="12"/>
                  <a:pt x="107" y="12"/>
                </a:cubicBezTo>
                <a:cubicBezTo>
                  <a:pt x="106" y="8"/>
                  <a:pt x="106" y="8"/>
                  <a:pt x="106" y="8"/>
                </a:cubicBezTo>
                <a:cubicBezTo>
                  <a:pt x="99" y="1"/>
                  <a:pt x="99" y="1"/>
                  <a:pt x="99" y="1"/>
                </a:cubicBezTo>
                <a:cubicBezTo>
                  <a:pt x="99" y="3"/>
                  <a:pt x="99" y="3"/>
                  <a:pt x="99" y="3"/>
                </a:cubicBezTo>
                <a:cubicBezTo>
                  <a:pt x="97" y="4"/>
                  <a:pt x="97" y="4"/>
                  <a:pt x="97" y="4"/>
                </a:cubicBezTo>
                <a:cubicBezTo>
                  <a:pt x="96" y="2"/>
                  <a:pt x="96" y="2"/>
                  <a:pt x="96" y="2"/>
                </a:cubicBezTo>
                <a:cubicBezTo>
                  <a:pt x="96" y="2"/>
                  <a:pt x="95" y="1"/>
                  <a:pt x="95" y="2"/>
                </a:cubicBezTo>
                <a:cubicBezTo>
                  <a:pt x="94" y="2"/>
                  <a:pt x="91" y="4"/>
                  <a:pt x="91" y="4"/>
                </a:cubicBezTo>
                <a:cubicBezTo>
                  <a:pt x="91" y="4"/>
                  <a:pt x="90" y="4"/>
                  <a:pt x="89" y="4"/>
                </a:cubicBezTo>
                <a:cubicBezTo>
                  <a:pt x="89" y="4"/>
                  <a:pt x="88" y="5"/>
                  <a:pt x="88" y="5"/>
                </a:cubicBezTo>
                <a:cubicBezTo>
                  <a:pt x="86" y="4"/>
                  <a:pt x="86" y="4"/>
                  <a:pt x="86" y="4"/>
                </a:cubicBezTo>
                <a:cubicBezTo>
                  <a:pt x="83" y="2"/>
                  <a:pt x="83" y="2"/>
                  <a:pt x="83" y="2"/>
                </a:cubicBezTo>
                <a:cubicBezTo>
                  <a:pt x="83" y="2"/>
                  <a:pt x="81" y="2"/>
                  <a:pt x="80" y="2"/>
                </a:cubicBezTo>
                <a:cubicBezTo>
                  <a:pt x="79" y="2"/>
                  <a:pt x="76" y="0"/>
                  <a:pt x="76" y="0"/>
                </a:cubicBezTo>
                <a:cubicBezTo>
                  <a:pt x="74" y="0"/>
                  <a:pt x="74" y="0"/>
                  <a:pt x="74" y="0"/>
                </a:cubicBezTo>
                <a:cubicBezTo>
                  <a:pt x="71" y="1"/>
                  <a:pt x="71" y="1"/>
                  <a:pt x="71" y="1"/>
                </a:cubicBezTo>
                <a:cubicBezTo>
                  <a:pt x="72" y="7"/>
                  <a:pt x="72" y="7"/>
                  <a:pt x="72" y="7"/>
                </a:cubicBezTo>
                <a:cubicBezTo>
                  <a:pt x="73" y="9"/>
                  <a:pt x="73" y="9"/>
                  <a:pt x="73" y="9"/>
                </a:cubicBezTo>
                <a:cubicBezTo>
                  <a:pt x="74" y="11"/>
                  <a:pt x="74" y="11"/>
                  <a:pt x="74" y="11"/>
                </a:cubicBezTo>
                <a:cubicBezTo>
                  <a:pt x="75" y="12"/>
                  <a:pt x="75" y="12"/>
                  <a:pt x="75" y="12"/>
                </a:cubicBezTo>
                <a:cubicBezTo>
                  <a:pt x="77" y="14"/>
                  <a:pt x="77" y="14"/>
                  <a:pt x="77" y="14"/>
                </a:cubicBezTo>
                <a:cubicBezTo>
                  <a:pt x="79" y="17"/>
                  <a:pt x="79" y="17"/>
                  <a:pt x="79" y="17"/>
                </a:cubicBezTo>
                <a:cubicBezTo>
                  <a:pt x="80" y="19"/>
                  <a:pt x="80" y="19"/>
                  <a:pt x="80" y="19"/>
                </a:cubicBezTo>
                <a:cubicBezTo>
                  <a:pt x="79" y="19"/>
                  <a:pt x="79" y="19"/>
                  <a:pt x="79" y="19"/>
                </a:cubicBezTo>
                <a:cubicBezTo>
                  <a:pt x="77" y="19"/>
                  <a:pt x="77" y="19"/>
                  <a:pt x="77" y="19"/>
                </a:cubicBezTo>
                <a:cubicBezTo>
                  <a:pt x="77" y="21"/>
                  <a:pt x="77" y="21"/>
                  <a:pt x="77" y="21"/>
                </a:cubicBezTo>
                <a:cubicBezTo>
                  <a:pt x="77" y="21"/>
                  <a:pt x="78" y="21"/>
                  <a:pt x="78" y="21"/>
                </a:cubicBezTo>
                <a:cubicBezTo>
                  <a:pt x="79" y="21"/>
                  <a:pt x="80" y="20"/>
                  <a:pt x="80" y="20"/>
                </a:cubicBezTo>
                <a:cubicBezTo>
                  <a:pt x="81" y="19"/>
                  <a:pt x="81" y="19"/>
                  <a:pt x="81" y="19"/>
                </a:cubicBezTo>
                <a:cubicBezTo>
                  <a:pt x="82" y="21"/>
                  <a:pt x="82" y="21"/>
                  <a:pt x="82" y="21"/>
                </a:cubicBezTo>
                <a:cubicBezTo>
                  <a:pt x="76" y="23"/>
                  <a:pt x="76" y="23"/>
                  <a:pt x="76" y="23"/>
                </a:cubicBezTo>
                <a:cubicBezTo>
                  <a:pt x="72" y="24"/>
                  <a:pt x="72" y="24"/>
                  <a:pt x="72" y="24"/>
                </a:cubicBezTo>
                <a:cubicBezTo>
                  <a:pt x="71" y="27"/>
                  <a:pt x="71" y="27"/>
                  <a:pt x="71" y="27"/>
                </a:cubicBezTo>
                <a:cubicBezTo>
                  <a:pt x="73" y="29"/>
                  <a:pt x="73" y="29"/>
                  <a:pt x="73" y="29"/>
                </a:cubicBezTo>
                <a:cubicBezTo>
                  <a:pt x="75" y="29"/>
                  <a:pt x="75" y="29"/>
                  <a:pt x="75" y="29"/>
                </a:cubicBezTo>
                <a:cubicBezTo>
                  <a:pt x="78" y="29"/>
                  <a:pt x="78" y="29"/>
                  <a:pt x="78" y="29"/>
                </a:cubicBezTo>
                <a:cubicBezTo>
                  <a:pt x="78" y="29"/>
                  <a:pt x="78" y="30"/>
                  <a:pt x="77" y="31"/>
                </a:cubicBezTo>
                <a:cubicBezTo>
                  <a:pt x="77" y="33"/>
                  <a:pt x="78" y="33"/>
                  <a:pt x="78" y="33"/>
                </a:cubicBezTo>
                <a:cubicBezTo>
                  <a:pt x="80" y="33"/>
                  <a:pt x="80" y="33"/>
                  <a:pt x="80" y="33"/>
                </a:cubicBezTo>
                <a:cubicBezTo>
                  <a:pt x="80" y="33"/>
                  <a:pt x="80" y="34"/>
                  <a:pt x="79" y="35"/>
                </a:cubicBezTo>
                <a:cubicBezTo>
                  <a:pt x="78" y="35"/>
                  <a:pt x="78" y="38"/>
                  <a:pt x="78" y="38"/>
                </a:cubicBezTo>
                <a:cubicBezTo>
                  <a:pt x="81" y="40"/>
                  <a:pt x="81" y="40"/>
                  <a:pt x="81" y="40"/>
                </a:cubicBezTo>
                <a:cubicBezTo>
                  <a:pt x="80" y="41"/>
                  <a:pt x="80" y="41"/>
                  <a:pt x="80" y="41"/>
                </a:cubicBezTo>
                <a:cubicBezTo>
                  <a:pt x="79" y="43"/>
                  <a:pt x="79" y="43"/>
                  <a:pt x="79" y="43"/>
                </a:cubicBezTo>
                <a:cubicBezTo>
                  <a:pt x="79" y="43"/>
                  <a:pt x="81" y="45"/>
                  <a:pt x="81" y="46"/>
                </a:cubicBezTo>
                <a:cubicBezTo>
                  <a:pt x="81" y="46"/>
                  <a:pt x="84" y="46"/>
                  <a:pt x="84" y="46"/>
                </a:cubicBezTo>
                <a:cubicBezTo>
                  <a:pt x="84" y="46"/>
                  <a:pt x="85" y="44"/>
                  <a:pt x="85" y="44"/>
                </a:cubicBezTo>
                <a:cubicBezTo>
                  <a:pt x="85" y="44"/>
                  <a:pt x="87" y="45"/>
                  <a:pt x="87" y="45"/>
                </a:cubicBezTo>
                <a:cubicBezTo>
                  <a:pt x="88" y="45"/>
                  <a:pt x="89" y="47"/>
                  <a:pt x="89" y="47"/>
                </a:cubicBezTo>
                <a:cubicBezTo>
                  <a:pt x="86" y="47"/>
                  <a:pt x="86" y="47"/>
                  <a:pt x="86" y="47"/>
                </a:cubicBezTo>
                <a:cubicBezTo>
                  <a:pt x="84" y="48"/>
                  <a:pt x="84" y="48"/>
                  <a:pt x="84" y="48"/>
                </a:cubicBezTo>
                <a:cubicBezTo>
                  <a:pt x="79" y="48"/>
                  <a:pt x="79" y="48"/>
                  <a:pt x="79" y="48"/>
                </a:cubicBezTo>
                <a:cubicBezTo>
                  <a:pt x="75" y="48"/>
                  <a:pt x="75" y="48"/>
                  <a:pt x="75" y="48"/>
                </a:cubicBezTo>
                <a:cubicBezTo>
                  <a:pt x="73" y="47"/>
                  <a:pt x="73" y="47"/>
                  <a:pt x="73" y="47"/>
                </a:cubicBezTo>
                <a:cubicBezTo>
                  <a:pt x="70" y="49"/>
                  <a:pt x="70" y="49"/>
                  <a:pt x="70" y="49"/>
                </a:cubicBezTo>
                <a:cubicBezTo>
                  <a:pt x="69" y="52"/>
                  <a:pt x="69" y="52"/>
                  <a:pt x="69" y="52"/>
                </a:cubicBezTo>
                <a:cubicBezTo>
                  <a:pt x="68" y="56"/>
                  <a:pt x="68" y="56"/>
                  <a:pt x="68" y="56"/>
                </a:cubicBezTo>
                <a:cubicBezTo>
                  <a:pt x="68" y="56"/>
                  <a:pt x="70" y="60"/>
                  <a:pt x="71" y="60"/>
                </a:cubicBezTo>
                <a:cubicBezTo>
                  <a:pt x="71" y="60"/>
                  <a:pt x="68" y="61"/>
                  <a:pt x="68" y="61"/>
                </a:cubicBezTo>
                <a:cubicBezTo>
                  <a:pt x="66" y="60"/>
                  <a:pt x="66" y="60"/>
                  <a:pt x="66" y="60"/>
                </a:cubicBezTo>
                <a:cubicBezTo>
                  <a:pt x="66" y="60"/>
                  <a:pt x="64" y="58"/>
                  <a:pt x="63" y="58"/>
                </a:cubicBezTo>
                <a:cubicBezTo>
                  <a:pt x="62" y="57"/>
                  <a:pt x="61" y="58"/>
                  <a:pt x="61" y="58"/>
                </a:cubicBezTo>
                <a:cubicBezTo>
                  <a:pt x="60" y="61"/>
                  <a:pt x="60" y="61"/>
                  <a:pt x="60" y="61"/>
                </a:cubicBezTo>
                <a:cubicBezTo>
                  <a:pt x="61" y="61"/>
                  <a:pt x="61" y="61"/>
                  <a:pt x="61" y="61"/>
                </a:cubicBezTo>
                <a:cubicBezTo>
                  <a:pt x="62" y="63"/>
                  <a:pt x="62" y="63"/>
                  <a:pt x="62" y="63"/>
                </a:cubicBezTo>
                <a:cubicBezTo>
                  <a:pt x="62" y="65"/>
                  <a:pt x="62" y="65"/>
                  <a:pt x="62" y="65"/>
                </a:cubicBezTo>
                <a:cubicBezTo>
                  <a:pt x="60" y="66"/>
                  <a:pt x="60" y="66"/>
                  <a:pt x="60" y="66"/>
                </a:cubicBezTo>
                <a:cubicBezTo>
                  <a:pt x="60" y="66"/>
                  <a:pt x="59" y="65"/>
                  <a:pt x="59" y="64"/>
                </a:cubicBezTo>
                <a:cubicBezTo>
                  <a:pt x="59" y="64"/>
                  <a:pt x="58" y="61"/>
                  <a:pt x="58" y="61"/>
                </a:cubicBezTo>
                <a:cubicBezTo>
                  <a:pt x="58" y="60"/>
                  <a:pt x="58" y="58"/>
                  <a:pt x="58" y="58"/>
                </a:cubicBezTo>
                <a:cubicBezTo>
                  <a:pt x="58" y="58"/>
                  <a:pt x="57" y="56"/>
                  <a:pt x="57" y="56"/>
                </a:cubicBezTo>
                <a:cubicBezTo>
                  <a:pt x="58" y="55"/>
                  <a:pt x="56" y="54"/>
                  <a:pt x="56" y="53"/>
                </a:cubicBezTo>
                <a:cubicBezTo>
                  <a:pt x="56" y="53"/>
                  <a:pt x="54" y="51"/>
                  <a:pt x="54" y="51"/>
                </a:cubicBezTo>
                <a:cubicBezTo>
                  <a:pt x="52" y="49"/>
                  <a:pt x="52" y="49"/>
                  <a:pt x="52" y="49"/>
                </a:cubicBezTo>
                <a:cubicBezTo>
                  <a:pt x="49" y="51"/>
                  <a:pt x="49" y="51"/>
                  <a:pt x="49" y="51"/>
                </a:cubicBezTo>
                <a:cubicBezTo>
                  <a:pt x="44" y="50"/>
                  <a:pt x="44" y="50"/>
                  <a:pt x="44" y="50"/>
                </a:cubicBezTo>
                <a:cubicBezTo>
                  <a:pt x="41" y="52"/>
                  <a:pt x="41" y="52"/>
                  <a:pt x="41" y="52"/>
                </a:cubicBezTo>
                <a:cubicBezTo>
                  <a:pt x="41" y="53"/>
                  <a:pt x="41" y="53"/>
                  <a:pt x="41" y="53"/>
                </a:cubicBezTo>
                <a:cubicBezTo>
                  <a:pt x="37" y="54"/>
                  <a:pt x="37" y="54"/>
                  <a:pt x="37" y="54"/>
                </a:cubicBezTo>
                <a:cubicBezTo>
                  <a:pt x="37" y="54"/>
                  <a:pt x="36" y="54"/>
                  <a:pt x="36" y="54"/>
                </a:cubicBezTo>
                <a:cubicBezTo>
                  <a:pt x="35" y="54"/>
                  <a:pt x="35" y="54"/>
                  <a:pt x="34" y="54"/>
                </a:cubicBezTo>
                <a:cubicBezTo>
                  <a:pt x="33" y="54"/>
                  <a:pt x="33" y="54"/>
                  <a:pt x="33" y="54"/>
                </a:cubicBezTo>
                <a:cubicBezTo>
                  <a:pt x="33" y="54"/>
                  <a:pt x="33" y="54"/>
                  <a:pt x="33" y="54"/>
                </a:cubicBezTo>
                <a:cubicBezTo>
                  <a:pt x="32" y="54"/>
                  <a:pt x="32" y="54"/>
                  <a:pt x="32" y="54"/>
                </a:cubicBezTo>
                <a:cubicBezTo>
                  <a:pt x="32" y="54"/>
                  <a:pt x="32" y="54"/>
                  <a:pt x="32" y="54"/>
                </a:cubicBezTo>
                <a:cubicBezTo>
                  <a:pt x="30" y="56"/>
                  <a:pt x="30" y="56"/>
                  <a:pt x="30" y="56"/>
                </a:cubicBezTo>
                <a:cubicBezTo>
                  <a:pt x="32" y="59"/>
                  <a:pt x="32" y="59"/>
                  <a:pt x="32" y="59"/>
                </a:cubicBezTo>
                <a:cubicBezTo>
                  <a:pt x="32" y="62"/>
                  <a:pt x="32" y="62"/>
                  <a:pt x="32" y="62"/>
                </a:cubicBezTo>
                <a:cubicBezTo>
                  <a:pt x="32" y="62"/>
                  <a:pt x="30" y="64"/>
                  <a:pt x="29" y="64"/>
                </a:cubicBezTo>
                <a:cubicBezTo>
                  <a:pt x="29" y="64"/>
                  <a:pt x="29" y="65"/>
                  <a:pt x="28" y="67"/>
                </a:cubicBezTo>
                <a:cubicBezTo>
                  <a:pt x="29" y="68"/>
                  <a:pt x="29" y="68"/>
                  <a:pt x="29" y="68"/>
                </a:cubicBezTo>
                <a:cubicBezTo>
                  <a:pt x="33" y="70"/>
                  <a:pt x="33" y="70"/>
                  <a:pt x="33" y="70"/>
                </a:cubicBezTo>
                <a:cubicBezTo>
                  <a:pt x="33" y="70"/>
                  <a:pt x="33" y="72"/>
                  <a:pt x="33" y="72"/>
                </a:cubicBezTo>
                <a:cubicBezTo>
                  <a:pt x="34" y="72"/>
                  <a:pt x="36" y="73"/>
                  <a:pt x="36" y="73"/>
                </a:cubicBezTo>
                <a:cubicBezTo>
                  <a:pt x="36" y="75"/>
                  <a:pt x="36" y="75"/>
                  <a:pt x="36" y="75"/>
                </a:cubicBezTo>
                <a:cubicBezTo>
                  <a:pt x="36" y="76"/>
                  <a:pt x="36" y="76"/>
                  <a:pt x="36" y="76"/>
                </a:cubicBezTo>
                <a:cubicBezTo>
                  <a:pt x="36" y="76"/>
                  <a:pt x="36" y="76"/>
                  <a:pt x="36" y="77"/>
                </a:cubicBezTo>
                <a:cubicBezTo>
                  <a:pt x="36" y="77"/>
                  <a:pt x="36" y="79"/>
                  <a:pt x="36" y="79"/>
                </a:cubicBezTo>
                <a:cubicBezTo>
                  <a:pt x="36" y="80"/>
                  <a:pt x="36" y="85"/>
                  <a:pt x="36" y="85"/>
                </a:cubicBezTo>
                <a:cubicBezTo>
                  <a:pt x="36" y="86"/>
                  <a:pt x="36" y="86"/>
                  <a:pt x="36" y="86"/>
                </a:cubicBezTo>
                <a:cubicBezTo>
                  <a:pt x="36" y="86"/>
                  <a:pt x="36" y="86"/>
                  <a:pt x="36" y="86"/>
                </a:cubicBezTo>
                <a:cubicBezTo>
                  <a:pt x="36" y="86"/>
                  <a:pt x="34" y="89"/>
                  <a:pt x="33" y="91"/>
                </a:cubicBezTo>
                <a:cubicBezTo>
                  <a:pt x="33" y="92"/>
                  <a:pt x="33" y="92"/>
                  <a:pt x="33" y="93"/>
                </a:cubicBezTo>
                <a:cubicBezTo>
                  <a:pt x="33" y="93"/>
                  <a:pt x="33" y="93"/>
                  <a:pt x="33" y="93"/>
                </a:cubicBezTo>
                <a:cubicBezTo>
                  <a:pt x="32" y="98"/>
                  <a:pt x="32" y="98"/>
                  <a:pt x="32" y="98"/>
                </a:cubicBezTo>
                <a:cubicBezTo>
                  <a:pt x="32" y="99"/>
                  <a:pt x="31" y="103"/>
                  <a:pt x="29" y="103"/>
                </a:cubicBezTo>
                <a:cubicBezTo>
                  <a:pt x="28" y="103"/>
                  <a:pt x="28" y="103"/>
                  <a:pt x="28" y="103"/>
                </a:cubicBezTo>
                <a:cubicBezTo>
                  <a:pt x="28" y="103"/>
                  <a:pt x="28" y="103"/>
                  <a:pt x="28" y="103"/>
                </a:cubicBezTo>
                <a:cubicBezTo>
                  <a:pt x="28" y="103"/>
                  <a:pt x="27" y="103"/>
                  <a:pt x="27" y="102"/>
                </a:cubicBezTo>
                <a:cubicBezTo>
                  <a:pt x="23" y="104"/>
                  <a:pt x="23" y="104"/>
                  <a:pt x="23" y="104"/>
                </a:cubicBezTo>
                <a:cubicBezTo>
                  <a:pt x="23" y="105"/>
                  <a:pt x="23" y="105"/>
                  <a:pt x="23" y="105"/>
                </a:cubicBezTo>
                <a:cubicBezTo>
                  <a:pt x="23" y="105"/>
                  <a:pt x="24" y="105"/>
                  <a:pt x="24" y="105"/>
                </a:cubicBezTo>
                <a:cubicBezTo>
                  <a:pt x="25" y="105"/>
                  <a:pt x="25" y="105"/>
                  <a:pt x="25" y="105"/>
                </a:cubicBezTo>
                <a:cubicBezTo>
                  <a:pt x="27" y="106"/>
                  <a:pt x="27" y="106"/>
                  <a:pt x="27" y="106"/>
                </a:cubicBezTo>
                <a:cubicBezTo>
                  <a:pt x="28" y="106"/>
                  <a:pt x="28" y="106"/>
                  <a:pt x="28" y="106"/>
                </a:cubicBezTo>
                <a:cubicBezTo>
                  <a:pt x="32" y="111"/>
                  <a:pt x="32" y="111"/>
                  <a:pt x="32" y="111"/>
                </a:cubicBezTo>
                <a:cubicBezTo>
                  <a:pt x="31" y="114"/>
                  <a:pt x="31" y="114"/>
                  <a:pt x="31" y="114"/>
                </a:cubicBezTo>
                <a:cubicBezTo>
                  <a:pt x="31" y="114"/>
                  <a:pt x="31" y="115"/>
                  <a:pt x="31" y="116"/>
                </a:cubicBezTo>
                <a:cubicBezTo>
                  <a:pt x="32" y="117"/>
                  <a:pt x="32" y="118"/>
                  <a:pt x="31" y="119"/>
                </a:cubicBezTo>
                <a:cubicBezTo>
                  <a:pt x="31" y="119"/>
                  <a:pt x="31" y="119"/>
                  <a:pt x="31" y="119"/>
                </a:cubicBezTo>
                <a:cubicBezTo>
                  <a:pt x="30" y="119"/>
                  <a:pt x="30" y="119"/>
                  <a:pt x="30" y="119"/>
                </a:cubicBezTo>
                <a:cubicBezTo>
                  <a:pt x="29" y="119"/>
                  <a:pt x="29" y="120"/>
                  <a:pt x="29" y="120"/>
                </a:cubicBezTo>
                <a:cubicBezTo>
                  <a:pt x="29" y="120"/>
                  <a:pt x="29" y="120"/>
                  <a:pt x="29" y="120"/>
                </a:cubicBezTo>
                <a:cubicBezTo>
                  <a:pt x="28" y="121"/>
                  <a:pt x="28" y="121"/>
                  <a:pt x="28" y="121"/>
                </a:cubicBezTo>
                <a:cubicBezTo>
                  <a:pt x="28" y="121"/>
                  <a:pt x="27" y="122"/>
                  <a:pt x="25" y="123"/>
                </a:cubicBezTo>
                <a:cubicBezTo>
                  <a:pt x="25" y="123"/>
                  <a:pt x="24" y="124"/>
                  <a:pt x="22" y="124"/>
                </a:cubicBezTo>
                <a:cubicBezTo>
                  <a:pt x="22" y="124"/>
                  <a:pt x="22" y="124"/>
                  <a:pt x="22" y="124"/>
                </a:cubicBezTo>
                <a:cubicBezTo>
                  <a:pt x="25" y="126"/>
                  <a:pt x="25" y="126"/>
                  <a:pt x="25" y="126"/>
                </a:cubicBezTo>
                <a:cubicBezTo>
                  <a:pt x="24" y="130"/>
                  <a:pt x="24" y="130"/>
                  <a:pt x="24" y="130"/>
                </a:cubicBezTo>
                <a:cubicBezTo>
                  <a:pt x="21" y="131"/>
                  <a:pt x="21" y="131"/>
                  <a:pt x="21" y="131"/>
                </a:cubicBezTo>
                <a:cubicBezTo>
                  <a:pt x="20" y="133"/>
                  <a:pt x="20" y="133"/>
                  <a:pt x="20" y="133"/>
                </a:cubicBezTo>
                <a:cubicBezTo>
                  <a:pt x="17" y="133"/>
                  <a:pt x="17" y="133"/>
                  <a:pt x="17" y="133"/>
                </a:cubicBezTo>
                <a:cubicBezTo>
                  <a:pt x="14" y="134"/>
                  <a:pt x="14" y="134"/>
                  <a:pt x="14" y="134"/>
                </a:cubicBezTo>
                <a:cubicBezTo>
                  <a:pt x="13" y="134"/>
                  <a:pt x="13" y="134"/>
                  <a:pt x="13" y="134"/>
                </a:cubicBezTo>
                <a:cubicBezTo>
                  <a:pt x="12" y="137"/>
                  <a:pt x="12" y="137"/>
                  <a:pt x="12" y="137"/>
                </a:cubicBezTo>
                <a:cubicBezTo>
                  <a:pt x="8" y="134"/>
                  <a:pt x="8" y="134"/>
                  <a:pt x="8" y="134"/>
                </a:cubicBezTo>
                <a:cubicBezTo>
                  <a:pt x="6" y="133"/>
                  <a:pt x="6" y="133"/>
                  <a:pt x="6" y="133"/>
                </a:cubicBezTo>
                <a:cubicBezTo>
                  <a:pt x="4" y="134"/>
                  <a:pt x="4" y="134"/>
                  <a:pt x="4" y="134"/>
                </a:cubicBezTo>
                <a:cubicBezTo>
                  <a:pt x="3" y="134"/>
                  <a:pt x="3" y="134"/>
                  <a:pt x="3" y="134"/>
                </a:cubicBezTo>
                <a:cubicBezTo>
                  <a:pt x="3" y="134"/>
                  <a:pt x="3" y="134"/>
                  <a:pt x="3" y="134"/>
                </a:cubicBezTo>
                <a:cubicBezTo>
                  <a:pt x="3" y="135"/>
                  <a:pt x="4" y="135"/>
                  <a:pt x="4" y="135"/>
                </a:cubicBezTo>
                <a:cubicBezTo>
                  <a:pt x="5" y="136"/>
                  <a:pt x="5" y="136"/>
                  <a:pt x="5" y="136"/>
                </a:cubicBezTo>
                <a:cubicBezTo>
                  <a:pt x="4" y="138"/>
                  <a:pt x="4" y="138"/>
                  <a:pt x="4" y="138"/>
                </a:cubicBezTo>
                <a:cubicBezTo>
                  <a:pt x="6" y="140"/>
                  <a:pt x="6" y="140"/>
                  <a:pt x="6" y="140"/>
                </a:cubicBezTo>
                <a:cubicBezTo>
                  <a:pt x="6" y="141"/>
                  <a:pt x="6" y="141"/>
                  <a:pt x="6" y="141"/>
                </a:cubicBezTo>
                <a:cubicBezTo>
                  <a:pt x="7" y="143"/>
                  <a:pt x="7" y="143"/>
                  <a:pt x="7" y="143"/>
                </a:cubicBezTo>
                <a:cubicBezTo>
                  <a:pt x="7" y="145"/>
                  <a:pt x="7" y="145"/>
                  <a:pt x="7" y="145"/>
                </a:cubicBezTo>
                <a:cubicBezTo>
                  <a:pt x="9" y="148"/>
                  <a:pt x="9" y="148"/>
                  <a:pt x="9" y="148"/>
                </a:cubicBezTo>
                <a:cubicBezTo>
                  <a:pt x="8" y="151"/>
                  <a:pt x="8" y="151"/>
                  <a:pt x="8" y="151"/>
                </a:cubicBezTo>
                <a:cubicBezTo>
                  <a:pt x="8" y="152"/>
                  <a:pt x="8" y="153"/>
                  <a:pt x="8" y="154"/>
                </a:cubicBezTo>
                <a:cubicBezTo>
                  <a:pt x="8" y="154"/>
                  <a:pt x="8" y="154"/>
                  <a:pt x="8" y="154"/>
                </a:cubicBezTo>
                <a:cubicBezTo>
                  <a:pt x="7" y="154"/>
                  <a:pt x="7" y="154"/>
                  <a:pt x="7" y="154"/>
                </a:cubicBezTo>
                <a:cubicBezTo>
                  <a:pt x="7" y="155"/>
                  <a:pt x="6" y="156"/>
                  <a:pt x="6" y="156"/>
                </a:cubicBezTo>
                <a:cubicBezTo>
                  <a:pt x="4" y="158"/>
                  <a:pt x="4" y="158"/>
                  <a:pt x="4" y="158"/>
                </a:cubicBezTo>
                <a:cubicBezTo>
                  <a:pt x="4" y="158"/>
                  <a:pt x="4" y="158"/>
                  <a:pt x="4" y="158"/>
                </a:cubicBezTo>
                <a:cubicBezTo>
                  <a:pt x="6" y="159"/>
                  <a:pt x="8" y="160"/>
                  <a:pt x="7" y="162"/>
                </a:cubicBezTo>
                <a:cubicBezTo>
                  <a:pt x="7" y="163"/>
                  <a:pt x="7" y="163"/>
                  <a:pt x="7" y="163"/>
                </a:cubicBezTo>
                <a:cubicBezTo>
                  <a:pt x="7" y="163"/>
                  <a:pt x="7" y="163"/>
                  <a:pt x="7" y="163"/>
                </a:cubicBezTo>
                <a:cubicBezTo>
                  <a:pt x="5" y="164"/>
                  <a:pt x="4" y="164"/>
                  <a:pt x="2" y="164"/>
                </a:cubicBezTo>
                <a:cubicBezTo>
                  <a:pt x="1" y="164"/>
                  <a:pt x="1" y="164"/>
                  <a:pt x="1" y="164"/>
                </a:cubicBezTo>
                <a:cubicBezTo>
                  <a:pt x="1" y="165"/>
                  <a:pt x="1" y="165"/>
                  <a:pt x="1" y="165"/>
                </a:cubicBezTo>
                <a:cubicBezTo>
                  <a:pt x="0" y="166"/>
                  <a:pt x="0" y="166"/>
                  <a:pt x="0" y="166"/>
                </a:cubicBezTo>
                <a:cubicBezTo>
                  <a:pt x="0" y="166"/>
                  <a:pt x="2" y="167"/>
                  <a:pt x="2" y="167"/>
                </a:cubicBezTo>
                <a:cubicBezTo>
                  <a:pt x="2" y="167"/>
                  <a:pt x="2" y="169"/>
                  <a:pt x="2" y="169"/>
                </a:cubicBezTo>
                <a:cubicBezTo>
                  <a:pt x="3" y="169"/>
                  <a:pt x="3" y="170"/>
                  <a:pt x="3" y="170"/>
                </a:cubicBezTo>
                <a:cubicBezTo>
                  <a:pt x="4" y="170"/>
                  <a:pt x="4" y="170"/>
                  <a:pt x="4" y="170"/>
                </a:cubicBezTo>
                <a:cubicBezTo>
                  <a:pt x="4" y="171"/>
                  <a:pt x="4" y="171"/>
                  <a:pt x="4" y="171"/>
                </a:cubicBezTo>
                <a:cubicBezTo>
                  <a:pt x="4" y="171"/>
                  <a:pt x="4" y="173"/>
                  <a:pt x="3" y="174"/>
                </a:cubicBezTo>
                <a:cubicBezTo>
                  <a:pt x="3" y="175"/>
                  <a:pt x="3" y="176"/>
                  <a:pt x="1" y="177"/>
                </a:cubicBezTo>
                <a:cubicBezTo>
                  <a:pt x="1" y="177"/>
                  <a:pt x="1" y="177"/>
                  <a:pt x="1" y="177"/>
                </a:cubicBezTo>
                <a:cubicBezTo>
                  <a:pt x="1" y="177"/>
                  <a:pt x="1" y="177"/>
                  <a:pt x="1" y="177"/>
                </a:cubicBezTo>
                <a:cubicBezTo>
                  <a:pt x="2" y="177"/>
                  <a:pt x="2" y="178"/>
                  <a:pt x="3" y="178"/>
                </a:cubicBezTo>
                <a:cubicBezTo>
                  <a:pt x="3" y="178"/>
                  <a:pt x="3" y="178"/>
                  <a:pt x="3" y="178"/>
                </a:cubicBezTo>
                <a:cubicBezTo>
                  <a:pt x="4" y="180"/>
                  <a:pt x="4" y="180"/>
                  <a:pt x="4" y="180"/>
                </a:cubicBezTo>
                <a:cubicBezTo>
                  <a:pt x="4" y="180"/>
                  <a:pt x="4" y="180"/>
                  <a:pt x="4" y="180"/>
                </a:cubicBezTo>
                <a:cubicBezTo>
                  <a:pt x="4" y="180"/>
                  <a:pt x="6" y="181"/>
                  <a:pt x="6" y="181"/>
                </a:cubicBezTo>
                <a:cubicBezTo>
                  <a:pt x="7" y="182"/>
                  <a:pt x="7" y="182"/>
                  <a:pt x="7" y="182"/>
                </a:cubicBezTo>
                <a:cubicBezTo>
                  <a:pt x="7" y="183"/>
                  <a:pt x="7" y="183"/>
                  <a:pt x="7" y="183"/>
                </a:cubicBezTo>
                <a:cubicBezTo>
                  <a:pt x="7" y="183"/>
                  <a:pt x="7" y="185"/>
                  <a:pt x="6" y="186"/>
                </a:cubicBezTo>
                <a:cubicBezTo>
                  <a:pt x="7" y="187"/>
                  <a:pt x="7" y="187"/>
                  <a:pt x="7" y="187"/>
                </a:cubicBezTo>
                <a:cubicBezTo>
                  <a:pt x="7" y="187"/>
                  <a:pt x="8" y="187"/>
                  <a:pt x="10" y="188"/>
                </a:cubicBezTo>
                <a:cubicBezTo>
                  <a:pt x="10" y="189"/>
                  <a:pt x="10" y="189"/>
                  <a:pt x="10" y="189"/>
                </a:cubicBezTo>
                <a:cubicBezTo>
                  <a:pt x="10" y="189"/>
                  <a:pt x="10" y="189"/>
                  <a:pt x="10" y="189"/>
                </a:cubicBezTo>
                <a:cubicBezTo>
                  <a:pt x="10" y="189"/>
                  <a:pt x="11" y="191"/>
                  <a:pt x="11" y="192"/>
                </a:cubicBezTo>
                <a:cubicBezTo>
                  <a:pt x="11" y="193"/>
                  <a:pt x="10" y="194"/>
                  <a:pt x="10" y="195"/>
                </a:cubicBezTo>
                <a:cubicBezTo>
                  <a:pt x="10" y="196"/>
                  <a:pt x="10" y="196"/>
                  <a:pt x="10" y="196"/>
                </a:cubicBezTo>
                <a:cubicBezTo>
                  <a:pt x="10" y="197"/>
                  <a:pt x="10" y="198"/>
                  <a:pt x="8" y="199"/>
                </a:cubicBezTo>
                <a:cubicBezTo>
                  <a:pt x="8" y="199"/>
                  <a:pt x="7" y="200"/>
                  <a:pt x="7" y="200"/>
                </a:cubicBezTo>
                <a:cubicBezTo>
                  <a:pt x="7" y="201"/>
                  <a:pt x="6" y="201"/>
                  <a:pt x="5" y="201"/>
                </a:cubicBezTo>
                <a:cubicBezTo>
                  <a:pt x="5" y="201"/>
                  <a:pt x="5" y="201"/>
                  <a:pt x="5" y="201"/>
                </a:cubicBezTo>
                <a:cubicBezTo>
                  <a:pt x="5" y="201"/>
                  <a:pt x="5" y="201"/>
                  <a:pt x="4" y="201"/>
                </a:cubicBezTo>
                <a:cubicBezTo>
                  <a:pt x="4" y="203"/>
                  <a:pt x="4" y="203"/>
                  <a:pt x="4" y="203"/>
                </a:cubicBezTo>
                <a:cubicBezTo>
                  <a:pt x="3" y="204"/>
                  <a:pt x="3" y="204"/>
                  <a:pt x="3" y="204"/>
                </a:cubicBezTo>
                <a:cubicBezTo>
                  <a:pt x="3" y="204"/>
                  <a:pt x="3" y="204"/>
                  <a:pt x="3" y="204"/>
                </a:cubicBezTo>
                <a:cubicBezTo>
                  <a:pt x="2" y="207"/>
                  <a:pt x="2" y="207"/>
                  <a:pt x="2" y="207"/>
                </a:cubicBezTo>
                <a:cubicBezTo>
                  <a:pt x="3" y="210"/>
                  <a:pt x="3" y="210"/>
                  <a:pt x="3" y="210"/>
                </a:cubicBezTo>
                <a:cubicBezTo>
                  <a:pt x="5" y="215"/>
                  <a:pt x="5" y="215"/>
                  <a:pt x="5" y="215"/>
                </a:cubicBezTo>
                <a:cubicBezTo>
                  <a:pt x="5" y="215"/>
                  <a:pt x="6" y="215"/>
                  <a:pt x="6" y="216"/>
                </a:cubicBezTo>
                <a:cubicBezTo>
                  <a:pt x="7" y="216"/>
                  <a:pt x="7" y="216"/>
                  <a:pt x="8" y="217"/>
                </a:cubicBezTo>
                <a:cubicBezTo>
                  <a:pt x="8" y="217"/>
                  <a:pt x="9" y="217"/>
                  <a:pt x="11" y="217"/>
                </a:cubicBezTo>
                <a:cubicBezTo>
                  <a:pt x="12" y="218"/>
                  <a:pt x="12" y="218"/>
                  <a:pt x="12" y="218"/>
                </a:cubicBezTo>
                <a:cubicBezTo>
                  <a:pt x="13" y="222"/>
                  <a:pt x="13" y="222"/>
                  <a:pt x="13" y="222"/>
                </a:cubicBezTo>
                <a:cubicBezTo>
                  <a:pt x="12" y="226"/>
                  <a:pt x="12" y="226"/>
                  <a:pt x="12" y="226"/>
                </a:cubicBezTo>
                <a:cubicBezTo>
                  <a:pt x="10" y="228"/>
                  <a:pt x="10" y="228"/>
                  <a:pt x="10" y="228"/>
                </a:cubicBezTo>
                <a:cubicBezTo>
                  <a:pt x="8" y="230"/>
                  <a:pt x="8" y="230"/>
                  <a:pt x="8" y="230"/>
                </a:cubicBezTo>
                <a:cubicBezTo>
                  <a:pt x="9" y="232"/>
                  <a:pt x="9" y="232"/>
                  <a:pt x="9" y="232"/>
                </a:cubicBezTo>
                <a:cubicBezTo>
                  <a:pt x="9" y="232"/>
                  <a:pt x="9" y="232"/>
                  <a:pt x="9" y="232"/>
                </a:cubicBezTo>
                <a:cubicBezTo>
                  <a:pt x="14" y="237"/>
                  <a:pt x="14" y="237"/>
                  <a:pt x="14" y="237"/>
                </a:cubicBezTo>
                <a:cubicBezTo>
                  <a:pt x="15" y="241"/>
                  <a:pt x="15" y="241"/>
                  <a:pt x="15" y="241"/>
                </a:cubicBezTo>
                <a:cubicBezTo>
                  <a:pt x="17" y="244"/>
                  <a:pt x="17" y="244"/>
                  <a:pt x="17" y="244"/>
                </a:cubicBezTo>
                <a:cubicBezTo>
                  <a:pt x="18" y="245"/>
                  <a:pt x="18" y="245"/>
                  <a:pt x="18" y="245"/>
                </a:cubicBezTo>
                <a:cubicBezTo>
                  <a:pt x="21" y="243"/>
                  <a:pt x="21" y="243"/>
                  <a:pt x="21" y="243"/>
                </a:cubicBezTo>
                <a:cubicBezTo>
                  <a:pt x="27" y="247"/>
                  <a:pt x="27" y="247"/>
                  <a:pt x="27" y="247"/>
                </a:cubicBezTo>
                <a:cubicBezTo>
                  <a:pt x="30" y="248"/>
                  <a:pt x="30" y="248"/>
                  <a:pt x="30" y="248"/>
                </a:cubicBezTo>
                <a:cubicBezTo>
                  <a:pt x="32" y="247"/>
                  <a:pt x="32" y="247"/>
                  <a:pt x="32" y="247"/>
                </a:cubicBezTo>
                <a:cubicBezTo>
                  <a:pt x="37" y="245"/>
                  <a:pt x="37" y="245"/>
                  <a:pt x="37" y="245"/>
                </a:cubicBezTo>
                <a:cubicBezTo>
                  <a:pt x="40" y="250"/>
                  <a:pt x="40" y="250"/>
                  <a:pt x="40" y="250"/>
                </a:cubicBezTo>
                <a:cubicBezTo>
                  <a:pt x="43" y="252"/>
                  <a:pt x="43" y="252"/>
                  <a:pt x="43" y="252"/>
                </a:cubicBezTo>
                <a:cubicBezTo>
                  <a:pt x="49" y="252"/>
                  <a:pt x="49" y="252"/>
                  <a:pt x="49" y="252"/>
                </a:cubicBezTo>
                <a:cubicBezTo>
                  <a:pt x="62" y="256"/>
                  <a:pt x="62" y="256"/>
                  <a:pt x="62" y="256"/>
                </a:cubicBezTo>
                <a:cubicBezTo>
                  <a:pt x="54" y="265"/>
                  <a:pt x="54" y="265"/>
                  <a:pt x="54" y="265"/>
                </a:cubicBezTo>
                <a:cubicBezTo>
                  <a:pt x="54" y="265"/>
                  <a:pt x="48" y="273"/>
                  <a:pt x="45" y="275"/>
                </a:cubicBezTo>
                <a:cubicBezTo>
                  <a:pt x="44" y="275"/>
                  <a:pt x="44" y="275"/>
                  <a:pt x="44" y="275"/>
                </a:cubicBezTo>
                <a:cubicBezTo>
                  <a:pt x="44" y="275"/>
                  <a:pt x="44" y="275"/>
                  <a:pt x="44" y="275"/>
                </a:cubicBezTo>
                <a:cubicBezTo>
                  <a:pt x="44" y="275"/>
                  <a:pt x="44" y="275"/>
                  <a:pt x="44" y="276"/>
                </a:cubicBezTo>
                <a:cubicBezTo>
                  <a:pt x="45" y="276"/>
                  <a:pt x="45" y="276"/>
                  <a:pt x="45" y="276"/>
                </a:cubicBezTo>
                <a:cubicBezTo>
                  <a:pt x="45" y="277"/>
                  <a:pt x="45" y="277"/>
                  <a:pt x="45" y="277"/>
                </a:cubicBezTo>
                <a:cubicBezTo>
                  <a:pt x="45" y="286"/>
                  <a:pt x="45" y="286"/>
                  <a:pt x="45" y="286"/>
                </a:cubicBezTo>
                <a:cubicBezTo>
                  <a:pt x="44" y="286"/>
                  <a:pt x="44" y="286"/>
                  <a:pt x="44" y="286"/>
                </a:cubicBezTo>
                <a:cubicBezTo>
                  <a:pt x="44" y="286"/>
                  <a:pt x="42" y="291"/>
                  <a:pt x="40" y="294"/>
                </a:cubicBezTo>
                <a:cubicBezTo>
                  <a:pt x="40" y="294"/>
                  <a:pt x="40" y="294"/>
                  <a:pt x="39" y="294"/>
                </a:cubicBezTo>
                <a:cubicBezTo>
                  <a:pt x="40" y="294"/>
                  <a:pt x="40" y="294"/>
                  <a:pt x="40" y="294"/>
                </a:cubicBezTo>
                <a:cubicBezTo>
                  <a:pt x="41" y="295"/>
                  <a:pt x="41" y="301"/>
                  <a:pt x="41" y="301"/>
                </a:cubicBezTo>
                <a:cubicBezTo>
                  <a:pt x="41" y="303"/>
                  <a:pt x="40" y="308"/>
                  <a:pt x="40" y="309"/>
                </a:cubicBezTo>
                <a:cubicBezTo>
                  <a:pt x="40" y="309"/>
                  <a:pt x="40" y="309"/>
                  <a:pt x="40" y="309"/>
                </a:cubicBezTo>
                <a:cubicBezTo>
                  <a:pt x="38" y="311"/>
                  <a:pt x="38" y="311"/>
                  <a:pt x="38" y="311"/>
                </a:cubicBezTo>
                <a:cubicBezTo>
                  <a:pt x="39" y="312"/>
                  <a:pt x="41" y="313"/>
                  <a:pt x="42" y="315"/>
                </a:cubicBezTo>
                <a:cubicBezTo>
                  <a:pt x="42" y="315"/>
                  <a:pt x="42" y="315"/>
                  <a:pt x="42" y="315"/>
                </a:cubicBezTo>
                <a:cubicBezTo>
                  <a:pt x="42" y="316"/>
                  <a:pt x="42" y="316"/>
                  <a:pt x="42" y="316"/>
                </a:cubicBezTo>
                <a:cubicBezTo>
                  <a:pt x="43" y="315"/>
                  <a:pt x="43" y="315"/>
                  <a:pt x="44" y="315"/>
                </a:cubicBezTo>
                <a:cubicBezTo>
                  <a:pt x="45" y="314"/>
                  <a:pt x="46" y="313"/>
                  <a:pt x="47" y="313"/>
                </a:cubicBezTo>
                <a:cubicBezTo>
                  <a:pt x="48" y="313"/>
                  <a:pt x="48" y="313"/>
                  <a:pt x="48" y="313"/>
                </a:cubicBezTo>
                <a:cubicBezTo>
                  <a:pt x="48" y="314"/>
                  <a:pt x="48" y="314"/>
                  <a:pt x="48" y="314"/>
                </a:cubicBezTo>
                <a:cubicBezTo>
                  <a:pt x="49" y="314"/>
                  <a:pt x="49" y="315"/>
                  <a:pt x="50" y="316"/>
                </a:cubicBezTo>
                <a:cubicBezTo>
                  <a:pt x="51" y="316"/>
                  <a:pt x="51" y="316"/>
                  <a:pt x="51" y="316"/>
                </a:cubicBezTo>
                <a:cubicBezTo>
                  <a:pt x="52" y="316"/>
                  <a:pt x="52" y="316"/>
                  <a:pt x="52" y="316"/>
                </a:cubicBezTo>
                <a:cubicBezTo>
                  <a:pt x="53" y="316"/>
                  <a:pt x="53" y="316"/>
                  <a:pt x="53" y="316"/>
                </a:cubicBezTo>
                <a:cubicBezTo>
                  <a:pt x="54" y="315"/>
                  <a:pt x="54" y="315"/>
                  <a:pt x="55" y="314"/>
                </a:cubicBezTo>
                <a:cubicBezTo>
                  <a:pt x="55" y="314"/>
                  <a:pt x="56" y="313"/>
                  <a:pt x="57" y="313"/>
                </a:cubicBezTo>
                <a:cubicBezTo>
                  <a:pt x="58" y="313"/>
                  <a:pt x="59" y="314"/>
                  <a:pt x="59" y="314"/>
                </a:cubicBezTo>
                <a:cubicBezTo>
                  <a:pt x="60" y="314"/>
                  <a:pt x="60" y="314"/>
                  <a:pt x="60" y="314"/>
                </a:cubicBezTo>
                <a:cubicBezTo>
                  <a:pt x="60" y="314"/>
                  <a:pt x="60" y="314"/>
                  <a:pt x="60" y="314"/>
                </a:cubicBezTo>
                <a:cubicBezTo>
                  <a:pt x="61" y="315"/>
                  <a:pt x="61" y="315"/>
                  <a:pt x="61" y="315"/>
                </a:cubicBezTo>
                <a:cubicBezTo>
                  <a:pt x="61" y="314"/>
                  <a:pt x="60" y="314"/>
                  <a:pt x="60" y="313"/>
                </a:cubicBezTo>
                <a:cubicBezTo>
                  <a:pt x="60" y="312"/>
                  <a:pt x="59" y="311"/>
                  <a:pt x="61" y="310"/>
                </a:cubicBezTo>
                <a:cubicBezTo>
                  <a:pt x="61" y="310"/>
                  <a:pt x="61" y="310"/>
                  <a:pt x="61" y="310"/>
                </a:cubicBezTo>
                <a:cubicBezTo>
                  <a:pt x="61" y="309"/>
                  <a:pt x="62" y="308"/>
                  <a:pt x="63" y="307"/>
                </a:cubicBezTo>
                <a:cubicBezTo>
                  <a:pt x="63" y="307"/>
                  <a:pt x="64" y="307"/>
                  <a:pt x="64" y="307"/>
                </a:cubicBezTo>
                <a:cubicBezTo>
                  <a:pt x="64" y="306"/>
                  <a:pt x="64" y="306"/>
                  <a:pt x="64" y="306"/>
                </a:cubicBezTo>
                <a:cubicBezTo>
                  <a:pt x="70" y="305"/>
                  <a:pt x="70" y="305"/>
                  <a:pt x="70" y="305"/>
                </a:cubicBezTo>
                <a:cubicBezTo>
                  <a:pt x="70" y="306"/>
                  <a:pt x="70" y="306"/>
                  <a:pt x="70" y="306"/>
                </a:cubicBezTo>
                <a:cubicBezTo>
                  <a:pt x="71" y="306"/>
                  <a:pt x="72" y="306"/>
                  <a:pt x="73" y="307"/>
                </a:cubicBezTo>
                <a:cubicBezTo>
                  <a:pt x="73" y="307"/>
                  <a:pt x="74" y="307"/>
                  <a:pt x="74" y="307"/>
                </a:cubicBezTo>
                <a:cubicBezTo>
                  <a:pt x="74" y="307"/>
                  <a:pt x="74" y="308"/>
                  <a:pt x="74" y="308"/>
                </a:cubicBezTo>
                <a:cubicBezTo>
                  <a:pt x="74" y="308"/>
                  <a:pt x="74" y="308"/>
                  <a:pt x="74" y="308"/>
                </a:cubicBezTo>
                <a:cubicBezTo>
                  <a:pt x="75" y="308"/>
                  <a:pt x="75" y="309"/>
                  <a:pt x="76" y="309"/>
                </a:cubicBezTo>
                <a:cubicBezTo>
                  <a:pt x="76" y="309"/>
                  <a:pt x="77" y="310"/>
                  <a:pt x="78" y="311"/>
                </a:cubicBezTo>
                <a:cubicBezTo>
                  <a:pt x="79" y="311"/>
                  <a:pt x="79" y="311"/>
                  <a:pt x="80" y="310"/>
                </a:cubicBezTo>
                <a:cubicBezTo>
                  <a:pt x="81" y="310"/>
                  <a:pt x="81" y="310"/>
                  <a:pt x="81" y="310"/>
                </a:cubicBezTo>
                <a:cubicBezTo>
                  <a:pt x="82" y="310"/>
                  <a:pt x="83" y="310"/>
                  <a:pt x="83" y="311"/>
                </a:cubicBezTo>
                <a:cubicBezTo>
                  <a:pt x="84" y="311"/>
                  <a:pt x="84" y="311"/>
                  <a:pt x="85" y="311"/>
                </a:cubicBezTo>
                <a:cubicBezTo>
                  <a:pt x="87" y="311"/>
                  <a:pt x="87" y="311"/>
                  <a:pt x="87" y="311"/>
                </a:cubicBezTo>
                <a:cubicBezTo>
                  <a:pt x="87" y="311"/>
                  <a:pt x="88" y="311"/>
                  <a:pt x="88" y="311"/>
                </a:cubicBezTo>
                <a:cubicBezTo>
                  <a:pt x="89" y="311"/>
                  <a:pt x="89" y="312"/>
                  <a:pt x="90" y="312"/>
                </a:cubicBezTo>
                <a:cubicBezTo>
                  <a:pt x="91" y="313"/>
                  <a:pt x="91" y="313"/>
                  <a:pt x="91" y="313"/>
                </a:cubicBezTo>
                <a:cubicBezTo>
                  <a:pt x="91" y="313"/>
                  <a:pt x="92" y="313"/>
                  <a:pt x="92" y="313"/>
                </a:cubicBezTo>
                <a:cubicBezTo>
                  <a:pt x="93" y="314"/>
                  <a:pt x="93" y="314"/>
                  <a:pt x="94" y="314"/>
                </a:cubicBezTo>
                <a:cubicBezTo>
                  <a:pt x="94" y="314"/>
                  <a:pt x="94" y="314"/>
                  <a:pt x="95" y="315"/>
                </a:cubicBezTo>
                <a:cubicBezTo>
                  <a:pt x="96" y="315"/>
                  <a:pt x="96" y="315"/>
                  <a:pt x="96" y="315"/>
                </a:cubicBezTo>
                <a:cubicBezTo>
                  <a:pt x="97" y="316"/>
                  <a:pt x="97" y="316"/>
                  <a:pt x="98" y="316"/>
                </a:cubicBezTo>
                <a:cubicBezTo>
                  <a:pt x="99" y="317"/>
                  <a:pt x="99" y="318"/>
                  <a:pt x="99" y="318"/>
                </a:cubicBezTo>
                <a:cubicBezTo>
                  <a:pt x="99" y="319"/>
                  <a:pt x="100" y="319"/>
                  <a:pt x="100" y="319"/>
                </a:cubicBezTo>
                <a:cubicBezTo>
                  <a:pt x="100" y="319"/>
                  <a:pt x="100" y="319"/>
                  <a:pt x="100" y="319"/>
                </a:cubicBezTo>
                <a:cubicBezTo>
                  <a:pt x="101" y="318"/>
                  <a:pt x="102" y="318"/>
                  <a:pt x="102" y="318"/>
                </a:cubicBezTo>
                <a:cubicBezTo>
                  <a:pt x="102" y="318"/>
                  <a:pt x="104" y="316"/>
                  <a:pt x="105" y="317"/>
                </a:cubicBezTo>
                <a:cubicBezTo>
                  <a:pt x="106" y="318"/>
                  <a:pt x="108" y="320"/>
                  <a:pt x="108" y="320"/>
                </a:cubicBezTo>
                <a:cubicBezTo>
                  <a:pt x="108" y="320"/>
                  <a:pt x="109" y="321"/>
                  <a:pt x="110" y="321"/>
                </a:cubicBezTo>
                <a:cubicBezTo>
                  <a:pt x="110" y="321"/>
                  <a:pt x="111" y="322"/>
                  <a:pt x="112" y="322"/>
                </a:cubicBezTo>
                <a:cubicBezTo>
                  <a:pt x="112" y="323"/>
                  <a:pt x="112" y="322"/>
                  <a:pt x="112" y="324"/>
                </a:cubicBezTo>
                <a:cubicBezTo>
                  <a:pt x="112" y="325"/>
                  <a:pt x="111" y="327"/>
                  <a:pt x="113" y="327"/>
                </a:cubicBezTo>
                <a:cubicBezTo>
                  <a:pt x="114" y="326"/>
                  <a:pt x="114" y="326"/>
                  <a:pt x="115" y="326"/>
                </a:cubicBezTo>
                <a:cubicBezTo>
                  <a:pt x="115" y="327"/>
                  <a:pt x="116" y="326"/>
                  <a:pt x="115" y="328"/>
                </a:cubicBezTo>
                <a:cubicBezTo>
                  <a:pt x="115" y="330"/>
                  <a:pt x="114" y="330"/>
                  <a:pt x="115" y="330"/>
                </a:cubicBezTo>
                <a:cubicBezTo>
                  <a:pt x="117" y="331"/>
                  <a:pt x="118" y="332"/>
                  <a:pt x="119" y="331"/>
                </a:cubicBezTo>
                <a:cubicBezTo>
                  <a:pt x="119" y="329"/>
                  <a:pt x="119" y="331"/>
                  <a:pt x="120" y="329"/>
                </a:cubicBezTo>
                <a:cubicBezTo>
                  <a:pt x="121" y="327"/>
                  <a:pt x="120" y="327"/>
                  <a:pt x="121" y="327"/>
                </a:cubicBezTo>
                <a:cubicBezTo>
                  <a:pt x="122" y="326"/>
                  <a:pt x="121" y="326"/>
                  <a:pt x="122" y="325"/>
                </a:cubicBezTo>
                <a:cubicBezTo>
                  <a:pt x="122" y="323"/>
                  <a:pt x="123" y="324"/>
                  <a:pt x="122" y="323"/>
                </a:cubicBezTo>
                <a:cubicBezTo>
                  <a:pt x="122" y="323"/>
                  <a:pt x="122" y="322"/>
                  <a:pt x="122" y="321"/>
                </a:cubicBezTo>
                <a:cubicBezTo>
                  <a:pt x="121" y="320"/>
                  <a:pt x="120" y="320"/>
                  <a:pt x="122" y="320"/>
                </a:cubicBezTo>
                <a:cubicBezTo>
                  <a:pt x="124" y="319"/>
                  <a:pt x="124" y="319"/>
                  <a:pt x="124" y="319"/>
                </a:cubicBezTo>
                <a:cubicBezTo>
                  <a:pt x="125" y="318"/>
                  <a:pt x="127" y="318"/>
                  <a:pt x="127" y="318"/>
                </a:cubicBezTo>
                <a:cubicBezTo>
                  <a:pt x="127" y="318"/>
                  <a:pt x="129" y="318"/>
                  <a:pt x="130" y="318"/>
                </a:cubicBezTo>
                <a:cubicBezTo>
                  <a:pt x="130" y="318"/>
                  <a:pt x="133" y="318"/>
                  <a:pt x="133" y="319"/>
                </a:cubicBezTo>
                <a:cubicBezTo>
                  <a:pt x="133" y="320"/>
                  <a:pt x="135" y="320"/>
                  <a:pt x="135" y="320"/>
                </a:cubicBezTo>
                <a:cubicBezTo>
                  <a:pt x="135" y="320"/>
                  <a:pt x="137" y="320"/>
                  <a:pt x="137" y="322"/>
                </a:cubicBezTo>
                <a:cubicBezTo>
                  <a:pt x="138" y="323"/>
                  <a:pt x="138" y="325"/>
                  <a:pt x="138" y="325"/>
                </a:cubicBezTo>
                <a:cubicBezTo>
                  <a:pt x="139" y="325"/>
                  <a:pt x="140" y="326"/>
                  <a:pt x="141" y="325"/>
                </a:cubicBezTo>
                <a:cubicBezTo>
                  <a:pt x="142" y="324"/>
                  <a:pt x="142" y="324"/>
                  <a:pt x="143" y="324"/>
                </a:cubicBezTo>
                <a:cubicBezTo>
                  <a:pt x="144" y="323"/>
                  <a:pt x="142" y="323"/>
                  <a:pt x="145" y="323"/>
                </a:cubicBezTo>
                <a:cubicBezTo>
                  <a:pt x="148" y="324"/>
                  <a:pt x="147" y="324"/>
                  <a:pt x="148" y="323"/>
                </a:cubicBezTo>
                <a:cubicBezTo>
                  <a:pt x="150" y="321"/>
                  <a:pt x="150" y="321"/>
                  <a:pt x="151" y="320"/>
                </a:cubicBezTo>
                <a:cubicBezTo>
                  <a:pt x="152" y="320"/>
                  <a:pt x="152" y="319"/>
                  <a:pt x="152" y="319"/>
                </a:cubicBezTo>
                <a:cubicBezTo>
                  <a:pt x="153" y="319"/>
                  <a:pt x="155" y="319"/>
                  <a:pt x="156" y="319"/>
                </a:cubicBezTo>
                <a:cubicBezTo>
                  <a:pt x="157" y="318"/>
                  <a:pt x="157" y="316"/>
                  <a:pt x="158" y="316"/>
                </a:cubicBezTo>
                <a:cubicBezTo>
                  <a:pt x="158" y="316"/>
                  <a:pt x="161" y="316"/>
                  <a:pt x="162" y="316"/>
                </a:cubicBezTo>
                <a:cubicBezTo>
                  <a:pt x="163" y="316"/>
                  <a:pt x="165" y="316"/>
                  <a:pt x="165" y="316"/>
                </a:cubicBezTo>
                <a:cubicBezTo>
                  <a:pt x="165" y="315"/>
                  <a:pt x="165" y="314"/>
                  <a:pt x="167" y="314"/>
                </a:cubicBezTo>
                <a:cubicBezTo>
                  <a:pt x="168" y="314"/>
                  <a:pt x="169" y="314"/>
                  <a:pt x="170" y="314"/>
                </a:cubicBezTo>
                <a:cubicBezTo>
                  <a:pt x="172" y="314"/>
                  <a:pt x="172" y="314"/>
                  <a:pt x="172" y="314"/>
                </a:cubicBezTo>
                <a:cubicBezTo>
                  <a:pt x="173" y="314"/>
                  <a:pt x="174" y="316"/>
                  <a:pt x="174" y="313"/>
                </a:cubicBezTo>
                <a:cubicBezTo>
                  <a:pt x="173" y="311"/>
                  <a:pt x="173" y="311"/>
                  <a:pt x="174" y="310"/>
                </a:cubicBezTo>
                <a:cubicBezTo>
                  <a:pt x="175" y="310"/>
                  <a:pt x="177" y="310"/>
                  <a:pt x="177" y="310"/>
                </a:cubicBezTo>
                <a:cubicBezTo>
                  <a:pt x="177" y="310"/>
                  <a:pt x="181" y="311"/>
                  <a:pt x="181" y="311"/>
                </a:cubicBezTo>
                <a:cubicBezTo>
                  <a:pt x="181" y="311"/>
                  <a:pt x="182" y="312"/>
                  <a:pt x="183" y="312"/>
                </a:cubicBezTo>
                <a:cubicBezTo>
                  <a:pt x="183" y="312"/>
                  <a:pt x="184" y="313"/>
                  <a:pt x="185" y="313"/>
                </a:cubicBezTo>
                <a:cubicBezTo>
                  <a:pt x="185" y="312"/>
                  <a:pt x="186" y="311"/>
                  <a:pt x="186" y="311"/>
                </a:cubicBezTo>
                <a:cubicBezTo>
                  <a:pt x="187" y="311"/>
                  <a:pt x="190" y="310"/>
                  <a:pt x="190" y="311"/>
                </a:cubicBezTo>
                <a:cubicBezTo>
                  <a:pt x="190" y="311"/>
                  <a:pt x="193" y="312"/>
                  <a:pt x="193" y="312"/>
                </a:cubicBezTo>
                <a:cubicBezTo>
                  <a:pt x="192" y="312"/>
                  <a:pt x="192" y="313"/>
                  <a:pt x="192" y="314"/>
                </a:cubicBezTo>
                <a:cubicBezTo>
                  <a:pt x="192" y="315"/>
                  <a:pt x="192" y="316"/>
                  <a:pt x="192" y="316"/>
                </a:cubicBezTo>
                <a:cubicBezTo>
                  <a:pt x="193" y="317"/>
                  <a:pt x="194" y="318"/>
                  <a:pt x="194" y="318"/>
                </a:cubicBezTo>
                <a:cubicBezTo>
                  <a:pt x="195" y="318"/>
                  <a:pt x="198" y="319"/>
                  <a:pt x="198" y="319"/>
                </a:cubicBezTo>
                <a:cubicBezTo>
                  <a:pt x="198" y="319"/>
                  <a:pt x="199" y="321"/>
                  <a:pt x="199" y="317"/>
                </a:cubicBezTo>
                <a:cubicBezTo>
                  <a:pt x="199" y="314"/>
                  <a:pt x="199" y="313"/>
                  <a:pt x="199" y="313"/>
                </a:cubicBezTo>
                <a:cubicBezTo>
                  <a:pt x="199" y="310"/>
                  <a:pt x="199" y="310"/>
                  <a:pt x="199" y="310"/>
                </a:cubicBezTo>
                <a:cubicBezTo>
                  <a:pt x="199" y="310"/>
                  <a:pt x="199" y="309"/>
                  <a:pt x="199" y="309"/>
                </a:cubicBezTo>
                <a:cubicBezTo>
                  <a:pt x="198" y="309"/>
                  <a:pt x="198" y="309"/>
                  <a:pt x="198" y="309"/>
                </a:cubicBezTo>
                <a:cubicBezTo>
                  <a:pt x="197" y="309"/>
                  <a:pt x="194" y="309"/>
                  <a:pt x="194" y="308"/>
                </a:cubicBezTo>
                <a:cubicBezTo>
                  <a:pt x="193" y="308"/>
                  <a:pt x="193" y="307"/>
                  <a:pt x="193" y="306"/>
                </a:cubicBezTo>
                <a:cubicBezTo>
                  <a:pt x="193" y="306"/>
                  <a:pt x="195" y="304"/>
                  <a:pt x="195" y="304"/>
                </a:cubicBezTo>
                <a:cubicBezTo>
                  <a:pt x="195" y="302"/>
                  <a:pt x="195" y="302"/>
                  <a:pt x="195" y="302"/>
                </a:cubicBezTo>
                <a:cubicBezTo>
                  <a:pt x="193" y="298"/>
                  <a:pt x="193" y="298"/>
                  <a:pt x="193" y="298"/>
                </a:cubicBezTo>
                <a:cubicBezTo>
                  <a:pt x="190" y="296"/>
                  <a:pt x="190" y="296"/>
                  <a:pt x="190" y="296"/>
                </a:cubicBezTo>
                <a:cubicBezTo>
                  <a:pt x="189" y="292"/>
                  <a:pt x="189" y="292"/>
                  <a:pt x="189" y="292"/>
                </a:cubicBezTo>
                <a:cubicBezTo>
                  <a:pt x="189" y="292"/>
                  <a:pt x="189" y="292"/>
                  <a:pt x="189" y="292"/>
                </a:cubicBezTo>
                <a:cubicBezTo>
                  <a:pt x="189" y="291"/>
                  <a:pt x="189" y="291"/>
                  <a:pt x="189" y="291"/>
                </a:cubicBezTo>
                <a:cubicBezTo>
                  <a:pt x="191" y="290"/>
                  <a:pt x="191" y="290"/>
                  <a:pt x="191" y="290"/>
                </a:cubicBezTo>
                <a:cubicBezTo>
                  <a:pt x="193" y="289"/>
                  <a:pt x="195" y="287"/>
                  <a:pt x="195" y="287"/>
                </a:cubicBezTo>
                <a:cubicBezTo>
                  <a:pt x="195" y="287"/>
                  <a:pt x="195" y="287"/>
                  <a:pt x="196" y="286"/>
                </a:cubicBezTo>
                <a:cubicBezTo>
                  <a:pt x="197" y="285"/>
                  <a:pt x="197" y="285"/>
                  <a:pt x="197" y="285"/>
                </a:cubicBezTo>
                <a:cubicBezTo>
                  <a:pt x="197" y="285"/>
                  <a:pt x="201" y="283"/>
                  <a:pt x="202" y="283"/>
                </a:cubicBezTo>
                <a:cubicBezTo>
                  <a:pt x="202" y="283"/>
                  <a:pt x="202" y="283"/>
                  <a:pt x="203" y="283"/>
                </a:cubicBezTo>
                <a:cubicBezTo>
                  <a:pt x="203" y="283"/>
                  <a:pt x="203" y="283"/>
                  <a:pt x="203" y="283"/>
                </a:cubicBezTo>
                <a:cubicBezTo>
                  <a:pt x="207" y="279"/>
                  <a:pt x="207" y="279"/>
                  <a:pt x="207" y="279"/>
                </a:cubicBezTo>
                <a:cubicBezTo>
                  <a:pt x="207" y="275"/>
                  <a:pt x="207" y="275"/>
                  <a:pt x="207" y="275"/>
                </a:cubicBezTo>
                <a:cubicBezTo>
                  <a:pt x="208" y="273"/>
                  <a:pt x="208" y="273"/>
                  <a:pt x="208" y="273"/>
                </a:cubicBezTo>
                <a:cubicBezTo>
                  <a:pt x="208" y="272"/>
                  <a:pt x="208" y="271"/>
                  <a:pt x="208" y="271"/>
                </a:cubicBezTo>
                <a:cubicBezTo>
                  <a:pt x="213" y="270"/>
                  <a:pt x="213" y="270"/>
                  <a:pt x="213" y="270"/>
                </a:cubicBezTo>
                <a:cubicBezTo>
                  <a:pt x="213" y="270"/>
                  <a:pt x="213" y="271"/>
                  <a:pt x="214" y="272"/>
                </a:cubicBezTo>
                <a:cubicBezTo>
                  <a:pt x="215" y="272"/>
                  <a:pt x="216" y="271"/>
                  <a:pt x="216" y="271"/>
                </a:cubicBezTo>
                <a:cubicBezTo>
                  <a:pt x="217" y="271"/>
                  <a:pt x="218" y="270"/>
                  <a:pt x="218" y="270"/>
                </a:cubicBezTo>
                <a:cubicBezTo>
                  <a:pt x="218" y="267"/>
                  <a:pt x="218" y="267"/>
                  <a:pt x="218" y="267"/>
                </a:cubicBezTo>
                <a:cubicBezTo>
                  <a:pt x="217" y="263"/>
                  <a:pt x="217" y="263"/>
                  <a:pt x="217" y="263"/>
                </a:cubicBezTo>
                <a:cubicBezTo>
                  <a:pt x="217" y="261"/>
                  <a:pt x="217" y="261"/>
                  <a:pt x="217" y="261"/>
                </a:cubicBezTo>
                <a:cubicBezTo>
                  <a:pt x="217" y="261"/>
                  <a:pt x="217" y="261"/>
                  <a:pt x="217" y="261"/>
                </a:cubicBezTo>
                <a:cubicBezTo>
                  <a:pt x="217" y="261"/>
                  <a:pt x="217" y="260"/>
                  <a:pt x="217" y="260"/>
                </a:cubicBezTo>
                <a:cubicBezTo>
                  <a:pt x="215" y="258"/>
                  <a:pt x="216" y="259"/>
                  <a:pt x="215" y="258"/>
                </a:cubicBezTo>
                <a:cubicBezTo>
                  <a:pt x="213" y="257"/>
                  <a:pt x="212" y="257"/>
                  <a:pt x="211" y="256"/>
                </a:cubicBezTo>
                <a:cubicBezTo>
                  <a:pt x="211" y="255"/>
                  <a:pt x="212" y="254"/>
                  <a:pt x="210" y="254"/>
                </a:cubicBezTo>
                <a:cubicBezTo>
                  <a:pt x="208" y="254"/>
                  <a:pt x="207" y="255"/>
                  <a:pt x="206" y="254"/>
                </a:cubicBezTo>
                <a:cubicBezTo>
                  <a:pt x="205" y="253"/>
                  <a:pt x="205" y="253"/>
                  <a:pt x="204" y="252"/>
                </a:cubicBezTo>
                <a:cubicBezTo>
                  <a:pt x="204" y="250"/>
                  <a:pt x="204" y="248"/>
                  <a:pt x="203" y="248"/>
                </a:cubicBezTo>
                <a:cubicBezTo>
                  <a:pt x="201" y="248"/>
                  <a:pt x="200" y="248"/>
                  <a:pt x="200" y="248"/>
                </a:cubicBezTo>
                <a:cubicBezTo>
                  <a:pt x="200" y="248"/>
                  <a:pt x="199" y="248"/>
                  <a:pt x="199" y="246"/>
                </a:cubicBezTo>
                <a:cubicBezTo>
                  <a:pt x="198" y="244"/>
                  <a:pt x="200" y="245"/>
                  <a:pt x="197" y="243"/>
                </a:cubicBezTo>
                <a:cubicBezTo>
                  <a:pt x="195" y="240"/>
                  <a:pt x="196" y="241"/>
                  <a:pt x="194" y="239"/>
                </a:cubicBezTo>
                <a:cubicBezTo>
                  <a:pt x="192" y="238"/>
                  <a:pt x="187" y="239"/>
                  <a:pt x="187" y="239"/>
                </a:cubicBezTo>
                <a:cubicBezTo>
                  <a:pt x="187" y="239"/>
                  <a:pt x="187" y="238"/>
                  <a:pt x="186" y="237"/>
                </a:cubicBezTo>
                <a:cubicBezTo>
                  <a:pt x="184" y="235"/>
                  <a:pt x="185" y="236"/>
                  <a:pt x="183" y="234"/>
                </a:cubicBezTo>
                <a:cubicBezTo>
                  <a:pt x="181" y="232"/>
                  <a:pt x="182" y="233"/>
                  <a:pt x="181" y="231"/>
                </a:cubicBezTo>
                <a:cubicBezTo>
                  <a:pt x="181" y="228"/>
                  <a:pt x="181" y="227"/>
                  <a:pt x="180" y="226"/>
                </a:cubicBezTo>
                <a:cubicBezTo>
                  <a:pt x="178" y="224"/>
                  <a:pt x="177" y="223"/>
                  <a:pt x="177" y="223"/>
                </a:cubicBezTo>
                <a:cubicBezTo>
                  <a:pt x="177" y="223"/>
                  <a:pt x="176" y="220"/>
                  <a:pt x="177" y="219"/>
                </a:cubicBezTo>
                <a:cubicBezTo>
                  <a:pt x="179" y="217"/>
                  <a:pt x="179" y="216"/>
                  <a:pt x="179" y="216"/>
                </a:cubicBezTo>
                <a:cubicBezTo>
                  <a:pt x="179" y="215"/>
                  <a:pt x="180" y="213"/>
                  <a:pt x="178" y="211"/>
                </a:cubicBezTo>
                <a:cubicBezTo>
                  <a:pt x="175" y="210"/>
                  <a:pt x="175" y="209"/>
                  <a:pt x="173" y="208"/>
                </a:cubicBezTo>
                <a:cubicBezTo>
                  <a:pt x="171" y="207"/>
                  <a:pt x="170" y="207"/>
                  <a:pt x="169" y="206"/>
                </a:cubicBezTo>
                <a:cubicBezTo>
                  <a:pt x="169" y="205"/>
                  <a:pt x="167" y="200"/>
                  <a:pt x="167" y="200"/>
                </a:cubicBezTo>
                <a:cubicBezTo>
                  <a:pt x="166" y="198"/>
                  <a:pt x="166" y="198"/>
                  <a:pt x="166" y="198"/>
                </a:cubicBezTo>
                <a:cubicBezTo>
                  <a:pt x="170" y="198"/>
                  <a:pt x="170" y="198"/>
                  <a:pt x="170" y="198"/>
                </a:cubicBezTo>
                <a:cubicBezTo>
                  <a:pt x="171" y="200"/>
                  <a:pt x="171" y="200"/>
                  <a:pt x="171" y="200"/>
                </a:cubicBezTo>
                <a:cubicBezTo>
                  <a:pt x="172" y="203"/>
                  <a:pt x="172" y="203"/>
                  <a:pt x="172" y="203"/>
                </a:cubicBezTo>
                <a:cubicBezTo>
                  <a:pt x="174" y="198"/>
                  <a:pt x="174" y="198"/>
                  <a:pt x="174" y="198"/>
                </a:cubicBezTo>
                <a:cubicBezTo>
                  <a:pt x="178" y="195"/>
                  <a:pt x="178" y="195"/>
                  <a:pt x="178" y="195"/>
                </a:cubicBezTo>
                <a:cubicBezTo>
                  <a:pt x="178" y="195"/>
                  <a:pt x="177" y="195"/>
                  <a:pt x="180" y="194"/>
                </a:cubicBezTo>
                <a:cubicBezTo>
                  <a:pt x="182" y="194"/>
                  <a:pt x="184" y="193"/>
                  <a:pt x="185" y="193"/>
                </a:cubicBezTo>
                <a:cubicBezTo>
                  <a:pt x="186" y="193"/>
                  <a:pt x="188" y="194"/>
                  <a:pt x="190" y="193"/>
                </a:cubicBezTo>
                <a:cubicBezTo>
                  <a:pt x="191" y="193"/>
                  <a:pt x="192" y="193"/>
                  <a:pt x="192" y="191"/>
                </a:cubicBezTo>
                <a:cubicBezTo>
                  <a:pt x="192" y="190"/>
                  <a:pt x="191" y="189"/>
                  <a:pt x="194" y="188"/>
                </a:cubicBezTo>
                <a:cubicBezTo>
                  <a:pt x="197" y="187"/>
                  <a:pt x="197" y="186"/>
                  <a:pt x="197" y="186"/>
                </a:cubicBezTo>
                <a:cubicBezTo>
                  <a:pt x="200" y="184"/>
                  <a:pt x="200" y="184"/>
                  <a:pt x="200" y="184"/>
                </a:cubicBezTo>
                <a:cubicBezTo>
                  <a:pt x="202" y="184"/>
                  <a:pt x="206" y="180"/>
                  <a:pt x="206" y="180"/>
                </a:cubicBezTo>
                <a:cubicBezTo>
                  <a:pt x="211" y="178"/>
                  <a:pt x="211" y="178"/>
                  <a:pt x="211" y="178"/>
                </a:cubicBezTo>
                <a:cubicBezTo>
                  <a:pt x="213" y="177"/>
                  <a:pt x="213" y="177"/>
                  <a:pt x="213" y="177"/>
                </a:cubicBezTo>
                <a:cubicBezTo>
                  <a:pt x="214" y="173"/>
                  <a:pt x="214" y="173"/>
                  <a:pt x="214" y="173"/>
                </a:cubicBezTo>
                <a:cubicBezTo>
                  <a:pt x="214" y="173"/>
                  <a:pt x="213" y="172"/>
                  <a:pt x="216" y="172"/>
                </a:cubicBezTo>
                <a:cubicBezTo>
                  <a:pt x="218" y="172"/>
                  <a:pt x="226" y="170"/>
                  <a:pt x="226" y="170"/>
                </a:cubicBezTo>
                <a:cubicBezTo>
                  <a:pt x="227" y="168"/>
                  <a:pt x="227" y="168"/>
                  <a:pt x="227" y="168"/>
                </a:cubicBezTo>
                <a:cubicBezTo>
                  <a:pt x="224" y="166"/>
                  <a:pt x="224" y="166"/>
                  <a:pt x="224" y="166"/>
                </a:cubicBezTo>
                <a:cubicBezTo>
                  <a:pt x="224" y="166"/>
                  <a:pt x="225" y="163"/>
                  <a:pt x="225" y="163"/>
                </a:cubicBezTo>
                <a:cubicBezTo>
                  <a:pt x="226" y="163"/>
                  <a:pt x="229" y="162"/>
                  <a:pt x="230" y="162"/>
                </a:cubicBezTo>
                <a:cubicBezTo>
                  <a:pt x="232" y="163"/>
                  <a:pt x="234" y="164"/>
                  <a:pt x="234" y="165"/>
                </a:cubicBezTo>
                <a:cubicBezTo>
                  <a:pt x="234" y="166"/>
                  <a:pt x="235" y="165"/>
                  <a:pt x="235" y="166"/>
                </a:cubicBezTo>
                <a:cubicBezTo>
                  <a:pt x="234" y="168"/>
                  <a:pt x="235" y="169"/>
                  <a:pt x="235" y="169"/>
                </a:cubicBezTo>
                <a:cubicBezTo>
                  <a:pt x="235" y="169"/>
                  <a:pt x="235" y="170"/>
                  <a:pt x="236" y="171"/>
                </a:cubicBezTo>
                <a:cubicBezTo>
                  <a:pt x="237" y="171"/>
                  <a:pt x="238" y="171"/>
                  <a:pt x="238" y="171"/>
                </a:cubicBezTo>
                <a:cubicBezTo>
                  <a:pt x="238" y="171"/>
                  <a:pt x="239" y="171"/>
                  <a:pt x="239" y="171"/>
                </a:cubicBezTo>
                <a:cubicBezTo>
                  <a:pt x="241" y="168"/>
                  <a:pt x="241" y="168"/>
                  <a:pt x="241" y="168"/>
                </a:cubicBezTo>
                <a:cubicBezTo>
                  <a:pt x="242" y="167"/>
                  <a:pt x="243" y="165"/>
                  <a:pt x="243" y="165"/>
                </a:cubicBezTo>
                <a:cubicBezTo>
                  <a:pt x="243" y="165"/>
                  <a:pt x="244" y="164"/>
                  <a:pt x="244" y="164"/>
                </a:cubicBezTo>
                <a:cubicBezTo>
                  <a:pt x="244" y="164"/>
                  <a:pt x="244" y="162"/>
                  <a:pt x="244" y="161"/>
                </a:cubicBezTo>
                <a:cubicBezTo>
                  <a:pt x="244" y="161"/>
                  <a:pt x="242" y="160"/>
                  <a:pt x="244" y="158"/>
                </a:cubicBezTo>
                <a:cubicBezTo>
                  <a:pt x="247" y="156"/>
                  <a:pt x="247" y="154"/>
                  <a:pt x="247" y="154"/>
                </a:cubicBezTo>
                <a:close/>
              </a:path>
            </a:pathLst>
          </a:custGeom>
          <a:solidFill>
            <a:schemeClr val="accent3">
              <a:lumMod val="40000"/>
              <a:lumOff val="60000"/>
            </a:schemeClr>
          </a:solidFill>
          <a:ln w="635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800" fontAlgn="auto">
              <a:lnSpc>
                <a:spcPct val="100000"/>
              </a:lnSpc>
              <a:spcBef>
                <a:spcPts val="0"/>
              </a:spcBef>
              <a:spcAft>
                <a:spcPts val="0"/>
              </a:spcAft>
              <a:defRPr/>
            </a:pPr>
            <a:endParaRPr lang="de-DE" sz="1200" kern="0" dirty="0">
              <a:solidFill>
                <a:srgbClr val="000000"/>
              </a:solidFill>
              <a:latin typeface="Calibri Light"/>
            </a:endParaRPr>
          </a:p>
        </p:txBody>
      </p:sp>
      <p:sp>
        <p:nvSpPr>
          <p:cNvPr id="6" name="Textfeld 5">
            <a:extLst>
              <a:ext uri="{FF2B5EF4-FFF2-40B4-BE49-F238E27FC236}">
                <a16:creationId xmlns:a16="http://schemas.microsoft.com/office/drawing/2014/main" id="{4FC3E9E6-F0AA-4EC0-A3A4-10D8A668F661}"/>
              </a:ext>
            </a:extLst>
          </p:cNvPr>
          <p:cNvSpPr txBox="1"/>
          <p:nvPr/>
        </p:nvSpPr>
        <p:spPr>
          <a:xfrm>
            <a:off x="7110258" y="2492091"/>
            <a:ext cx="892811" cy="969496"/>
          </a:xfrm>
          <a:prstGeom prst="rect">
            <a:avLst/>
          </a:prstGeom>
          <a:noFill/>
        </p:spPr>
        <p:txBody>
          <a:bodyPr vert="horz" wrap="square" rtlCol="0">
            <a:spAutoFit/>
          </a:bodyPr>
          <a:lstStyle/>
          <a:p>
            <a:pPr algn="ctr" fontAlgn="auto">
              <a:lnSpc>
                <a:spcPct val="100000"/>
              </a:lnSpc>
              <a:spcBef>
                <a:spcPts val="0"/>
              </a:spcBef>
              <a:spcAft>
                <a:spcPts val="0"/>
              </a:spcAft>
            </a:pPr>
            <a:r>
              <a:rPr lang="de-DE" sz="2100" b="1" dirty="0">
                <a:solidFill>
                  <a:schemeClr val="bg1"/>
                </a:solidFill>
              </a:rPr>
              <a:t>~9 </a:t>
            </a:r>
            <a:r>
              <a:rPr lang="de-DE" b="1" dirty="0">
                <a:solidFill>
                  <a:schemeClr val="bg1"/>
                </a:solidFill>
                <a:latin typeface="Arial" panose="020B0604020202020204" pitchFamily="34" charset="0"/>
              </a:rPr>
              <a:t>Millionen</a:t>
            </a:r>
            <a:endParaRPr lang="de-DE" sz="1350" b="1" dirty="0">
              <a:solidFill>
                <a:schemeClr val="bg1"/>
              </a:solidFill>
            </a:endParaRPr>
          </a:p>
        </p:txBody>
      </p:sp>
      <p:sp>
        <p:nvSpPr>
          <p:cNvPr id="101" name="Textfeld 100">
            <a:extLst>
              <a:ext uri="{FF2B5EF4-FFF2-40B4-BE49-F238E27FC236}">
                <a16:creationId xmlns:a16="http://schemas.microsoft.com/office/drawing/2014/main" id="{D8E2B395-6CBE-4046-BE23-9A81BD060D88}"/>
              </a:ext>
            </a:extLst>
          </p:cNvPr>
          <p:cNvSpPr txBox="1"/>
          <p:nvPr/>
        </p:nvSpPr>
        <p:spPr>
          <a:xfrm>
            <a:off x="6887842" y="4070145"/>
            <a:ext cx="1550543" cy="415498"/>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t>Prävalenz in Deutschland (2017)</a:t>
            </a:r>
            <a:r>
              <a:rPr lang="de-DE" sz="1050" b="1" baseline="30000" dirty="0"/>
              <a:t>2</a:t>
            </a:r>
            <a:endParaRPr lang="de-DE" sz="788" b="1" baseline="30000" dirty="0"/>
          </a:p>
        </p:txBody>
      </p:sp>
    </p:spTree>
    <p:extLst>
      <p:ext uri="{BB962C8B-B14F-4D97-AF65-F5344CB8AC3E}">
        <p14:creationId xmlns:p14="http://schemas.microsoft.com/office/powerpoint/2010/main" val="361208805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DD68206-E2F9-DF5E-FDC7-FB774930A144}"/>
              </a:ext>
            </a:extLst>
          </p:cNvPr>
          <p:cNvSpPr>
            <a:spLocks noGrp="1"/>
          </p:cNvSpPr>
          <p:nvPr>
            <p:ph type="title"/>
          </p:nvPr>
        </p:nvSpPr>
        <p:spPr/>
        <p:txBody>
          <a:bodyPr/>
          <a:lstStyle/>
          <a:p>
            <a:r>
              <a:rPr lang="de-DE" dirty="0"/>
              <a:t>REVEAL-CKD – </a:t>
            </a:r>
            <a:br>
              <a:rPr lang="de-DE" dirty="0"/>
            </a:br>
            <a:r>
              <a:rPr lang="de-DE" dirty="0"/>
              <a:t>84,3% im Stadium III sind </a:t>
            </a:r>
            <a:r>
              <a:rPr lang="de-DE" dirty="0" err="1"/>
              <a:t>undiagnostiziert</a:t>
            </a:r>
            <a:endParaRPr lang="de-DE" dirty="0"/>
          </a:p>
        </p:txBody>
      </p:sp>
      <p:sp>
        <p:nvSpPr>
          <p:cNvPr id="5" name="Inhaltsplatzhalter 4">
            <a:extLst>
              <a:ext uri="{FF2B5EF4-FFF2-40B4-BE49-F238E27FC236}">
                <a16:creationId xmlns:a16="http://schemas.microsoft.com/office/drawing/2014/main" id="{46E38056-5DE3-4659-9894-C68E529A0058}"/>
              </a:ext>
            </a:extLst>
          </p:cNvPr>
          <p:cNvSpPr>
            <a:spLocks noGrp="1"/>
          </p:cNvSpPr>
          <p:nvPr>
            <p:ph sz="quarter" idx="4294967295"/>
          </p:nvPr>
        </p:nvSpPr>
        <p:spPr>
          <a:xfrm>
            <a:off x="690983" y="6455393"/>
            <a:ext cx="6936904" cy="35798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10000"/>
              </a:lnSpc>
              <a:spcBef>
                <a:spcPct val="30000"/>
              </a:spcBef>
            </a:pPr>
            <a:r>
              <a:rPr lang="de-DE" sz="11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Modifiziert nach: Schneider M et al., präsentiert auf dem WCN-Kongress 2022.</a:t>
            </a:r>
            <a:br>
              <a:rPr lang="de-DE" sz="11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br>
            <a:r>
              <a:rPr lang="de-DE" sz="1100" dirty="0" err="1">
                <a:solidFill>
                  <a:srgbClr val="00799B"/>
                </a:solidFill>
                <a:latin typeface="Arial" panose="020B0604020202020204" pitchFamily="34" charset="0"/>
                <a:ea typeface="ＭＳ Ｐゴシック" panose="020B0600070205080204" pitchFamily="34" charset="-128"/>
                <a:cs typeface="Arial" panose="020B0604020202020204" pitchFamily="34" charset="0"/>
              </a:rPr>
              <a:t>Kidney</a:t>
            </a:r>
            <a:r>
              <a:rPr lang="de-DE" sz="11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 International Reports (2022) 7, S93. POS-213</a:t>
            </a:r>
          </a:p>
        </p:txBody>
      </p:sp>
      <p:graphicFrame>
        <p:nvGraphicFramePr>
          <p:cNvPr id="9" name="Inhaltsplatzhalter 11">
            <a:extLst>
              <a:ext uri="{FF2B5EF4-FFF2-40B4-BE49-F238E27FC236}">
                <a16:creationId xmlns:a16="http://schemas.microsoft.com/office/drawing/2014/main" id="{12A176C6-0819-4EBB-A197-6C94440D8ED4}"/>
              </a:ext>
            </a:extLst>
          </p:cNvPr>
          <p:cNvGraphicFramePr>
            <a:graphicFrameLocks/>
          </p:cNvGraphicFramePr>
          <p:nvPr/>
        </p:nvGraphicFramePr>
        <p:xfrm>
          <a:off x="2139638" y="4359726"/>
          <a:ext cx="2136350" cy="108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Inhaltsplatzhalter 6">
            <a:extLst>
              <a:ext uri="{FF2B5EF4-FFF2-40B4-BE49-F238E27FC236}">
                <a16:creationId xmlns:a16="http://schemas.microsoft.com/office/drawing/2014/main" id="{ADED32D5-3298-4ABC-8651-7A9CE728A587}"/>
              </a:ext>
            </a:extLst>
          </p:cNvPr>
          <p:cNvGraphicFramePr>
            <a:graphicFrameLocks/>
          </p:cNvGraphicFramePr>
          <p:nvPr>
            <p:extLst>
              <p:ext uri="{D42A27DB-BD31-4B8C-83A1-F6EECF244321}">
                <p14:modId xmlns:p14="http://schemas.microsoft.com/office/powerpoint/2010/main" val="4281743494"/>
              </p:ext>
            </p:extLst>
          </p:nvPr>
        </p:nvGraphicFramePr>
        <p:xfrm>
          <a:off x="4545440" y="1984103"/>
          <a:ext cx="3962400" cy="155233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hteck: abgerundete Ecken 11">
            <a:extLst>
              <a:ext uri="{FF2B5EF4-FFF2-40B4-BE49-F238E27FC236}">
                <a16:creationId xmlns:a16="http://schemas.microsoft.com/office/drawing/2014/main" id="{46F14311-24FF-446B-80B0-12E672088EC0}"/>
              </a:ext>
            </a:extLst>
          </p:cNvPr>
          <p:cNvSpPr/>
          <p:nvPr/>
        </p:nvSpPr>
        <p:spPr>
          <a:xfrm>
            <a:off x="623891" y="1821398"/>
            <a:ext cx="3314358" cy="3724415"/>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3" name="Rechteck: abgerundete Ecken 12">
            <a:extLst>
              <a:ext uri="{FF2B5EF4-FFF2-40B4-BE49-F238E27FC236}">
                <a16:creationId xmlns:a16="http://schemas.microsoft.com/office/drawing/2014/main" id="{4A8B4D9B-EEAF-47D7-9C52-F726C9B99707}"/>
              </a:ext>
            </a:extLst>
          </p:cNvPr>
          <p:cNvSpPr/>
          <p:nvPr/>
        </p:nvSpPr>
        <p:spPr>
          <a:xfrm>
            <a:off x="4284840" y="1821397"/>
            <a:ext cx="4223001" cy="178126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pSp>
        <p:nvGrpSpPr>
          <p:cNvPr id="14" name="Gruppieren 13">
            <a:extLst>
              <a:ext uri="{FF2B5EF4-FFF2-40B4-BE49-F238E27FC236}">
                <a16:creationId xmlns:a16="http://schemas.microsoft.com/office/drawing/2014/main" id="{2B59272E-31A3-4741-A0B4-02AA2D18102A}"/>
              </a:ext>
            </a:extLst>
          </p:cNvPr>
          <p:cNvGrpSpPr/>
          <p:nvPr/>
        </p:nvGrpSpPr>
        <p:grpSpPr>
          <a:xfrm>
            <a:off x="893141" y="1990631"/>
            <a:ext cx="2775858" cy="1877024"/>
            <a:chOff x="1132115" y="1438438"/>
            <a:chExt cx="3701144" cy="2502698"/>
          </a:xfrm>
        </p:grpSpPr>
        <p:sp>
          <p:nvSpPr>
            <p:cNvPr id="15" name="Rechteck 14">
              <a:extLst>
                <a:ext uri="{FF2B5EF4-FFF2-40B4-BE49-F238E27FC236}">
                  <a16:creationId xmlns:a16="http://schemas.microsoft.com/office/drawing/2014/main" id="{4766F6E3-9C9C-406C-BCC2-398079FFBF2F}"/>
                </a:ext>
              </a:extLst>
            </p:cNvPr>
            <p:cNvSpPr/>
            <p:nvPr/>
          </p:nvSpPr>
          <p:spPr>
            <a:xfrm>
              <a:off x="1132117" y="1438438"/>
              <a:ext cx="3701142" cy="362014"/>
            </a:xfrm>
            <a:prstGeom prst="rect">
              <a:avLst/>
            </a:prstGeom>
            <a:solidFill>
              <a:srgbClr val="3F4444">
                <a:lumMod val="20000"/>
                <a:lumOff val="80000"/>
              </a:srgbClr>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b="1" kern="0" dirty="0">
                  <a:solidFill>
                    <a:srgbClr val="000000"/>
                  </a:solidFill>
                  <a:cs typeface="Arial" panose="020B0604020202020204" pitchFamily="34" charset="0"/>
                </a:rPr>
                <a:t>Kohorte mit CKD-Stadium 3</a:t>
              </a:r>
              <a:r>
                <a:rPr lang="de-DE" sz="900" kern="0" dirty="0">
                  <a:solidFill>
                    <a:srgbClr val="000000"/>
                  </a:solidFill>
                  <a:cs typeface="Arial" panose="020B0604020202020204" pitchFamily="34" charset="0"/>
                </a:rPr>
                <a:t>: 26.767 Patient:innen</a:t>
              </a:r>
            </a:p>
          </p:txBody>
        </p:sp>
        <p:sp>
          <p:nvSpPr>
            <p:cNvPr id="16" name="Rechteck 15">
              <a:extLst>
                <a:ext uri="{FF2B5EF4-FFF2-40B4-BE49-F238E27FC236}">
                  <a16:creationId xmlns:a16="http://schemas.microsoft.com/office/drawing/2014/main" id="{0A8042E1-DE79-4AB0-A570-AA2C166370E6}"/>
                </a:ext>
              </a:extLst>
            </p:cNvPr>
            <p:cNvSpPr/>
            <p:nvPr/>
          </p:nvSpPr>
          <p:spPr>
            <a:xfrm>
              <a:off x="1132115" y="1924456"/>
              <a:ext cx="1764000" cy="593135"/>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CKD-Diagnose: </a:t>
              </a:r>
              <a:br>
                <a:rPr lang="de-DE" sz="900" kern="0" dirty="0">
                  <a:solidFill>
                    <a:srgbClr val="FFFFFF"/>
                  </a:solidFill>
                  <a:cs typeface="Arial" panose="020B0604020202020204" pitchFamily="34" charset="0"/>
                </a:rPr>
              </a:br>
              <a:r>
                <a:rPr lang="de-DE" sz="900" kern="0" dirty="0">
                  <a:solidFill>
                    <a:srgbClr val="FFFFFF"/>
                  </a:solidFill>
                  <a:cs typeface="Arial" panose="020B0604020202020204" pitchFamily="34" charset="0"/>
                </a:rPr>
                <a:t>4.210 Patient:innen</a:t>
              </a:r>
            </a:p>
          </p:txBody>
        </p:sp>
        <p:sp>
          <p:nvSpPr>
            <p:cNvPr id="17" name="Rechteck 16">
              <a:extLst>
                <a:ext uri="{FF2B5EF4-FFF2-40B4-BE49-F238E27FC236}">
                  <a16:creationId xmlns:a16="http://schemas.microsoft.com/office/drawing/2014/main" id="{D593D773-5528-48E6-B5B9-C8760C96DBDA}"/>
                </a:ext>
              </a:extLst>
            </p:cNvPr>
            <p:cNvSpPr/>
            <p:nvPr/>
          </p:nvSpPr>
          <p:spPr>
            <a:xfrm>
              <a:off x="3069259" y="1926118"/>
              <a:ext cx="1764000" cy="591473"/>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Undiagnostizierte CKD: </a:t>
              </a:r>
            </a:p>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22.557 Patient:innen</a:t>
              </a:r>
            </a:p>
          </p:txBody>
        </p:sp>
        <p:sp>
          <p:nvSpPr>
            <p:cNvPr id="18" name="Gleichschenkliges Dreieck 17">
              <a:extLst>
                <a:ext uri="{FF2B5EF4-FFF2-40B4-BE49-F238E27FC236}">
                  <a16:creationId xmlns:a16="http://schemas.microsoft.com/office/drawing/2014/main" id="{E5DDE823-1A27-4F5C-ACD5-AEF679B01EA9}"/>
                </a:ext>
              </a:extLst>
            </p:cNvPr>
            <p:cNvSpPr/>
            <p:nvPr/>
          </p:nvSpPr>
          <p:spPr>
            <a:xfrm rot="10800000">
              <a:off x="1763067"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9" name="Gleichschenkliges Dreieck 18">
              <a:extLst>
                <a:ext uri="{FF2B5EF4-FFF2-40B4-BE49-F238E27FC236}">
                  <a16:creationId xmlns:a16="http://schemas.microsoft.com/office/drawing/2014/main" id="{88D9E22E-6E3B-4AA4-ABEB-88A6A9EFE028}"/>
                </a:ext>
              </a:extLst>
            </p:cNvPr>
            <p:cNvSpPr/>
            <p:nvPr/>
          </p:nvSpPr>
          <p:spPr>
            <a:xfrm rot="10800000">
              <a:off x="3709316"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aphicFrame>
          <p:nvGraphicFramePr>
            <p:cNvPr id="20" name="Inhaltsplatzhalter 11">
              <a:extLst>
                <a:ext uri="{FF2B5EF4-FFF2-40B4-BE49-F238E27FC236}">
                  <a16:creationId xmlns:a16="http://schemas.microsoft.com/office/drawing/2014/main" id="{30B8FF78-95E0-4A7C-B16A-BD61FF5352A6}"/>
                </a:ext>
              </a:extLst>
            </p:cNvPr>
            <p:cNvGraphicFramePr>
              <a:graphicFrameLocks/>
            </p:cNvGraphicFramePr>
            <p:nvPr/>
          </p:nvGraphicFramePr>
          <p:xfrm>
            <a:off x="1456533" y="2459095"/>
            <a:ext cx="3025475" cy="1482041"/>
          </p:xfrm>
          <a:graphic>
            <a:graphicData uri="http://schemas.openxmlformats.org/drawingml/2006/chart">
              <c:chart xmlns:c="http://schemas.openxmlformats.org/drawingml/2006/chart" xmlns:r="http://schemas.openxmlformats.org/officeDocument/2006/relationships" r:id="rId5"/>
            </a:graphicData>
          </a:graphic>
        </p:graphicFrame>
      </p:grpSp>
      <p:sp>
        <p:nvSpPr>
          <p:cNvPr id="21" name="Textfeld 20">
            <a:extLst>
              <a:ext uri="{FF2B5EF4-FFF2-40B4-BE49-F238E27FC236}">
                <a16:creationId xmlns:a16="http://schemas.microsoft.com/office/drawing/2014/main" id="{5BEA83DA-CBDD-42B3-B75F-6FA5D17835EC}"/>
              </a:ext>
            </a:extLst>
          </p:cNvPr>
          <p:cNvSpPr txBox="1"/>
          <p:nvPr/>
        </p:nvSpPr>
        <p:spPr>
          <a:xfrm>
            <a:off x="5897307" y="1926238"/>
            <a:ext cx="2720267" cy="232821"/>
          </a:xfrm>
          <a:prstGeom prst="rect">
            <a:avLst/>
          </a:prstGeom>
          <a:noFill/>
        </p:spPr>
        <p:txBody>
          <a:bodyPr vert="horz" wrap="square" rtlCol="0">
            <a:spAutoFit/>
          </a:bodyPr>
          <a:lstStyle/>
          <a:p>
            <a:r>
              <a:rPr lang="de-DE" sz="900" dirty="0">
                <a:solidFill>
                  <a:srgbClr val="000000"/>
                </a:solidFill>
                <a:cs typeface="Arial" panose="020B0604020202020204" pitchFamily="34" charset="0"/>
              </a:rPr>
              <a:t>Medianes Alter: 79 Jahre</a:t>
            </a:r>
          </a:p>
        </p:txBody>
      </p:sp>
      <p:sp>
        <p:nvSpPr>
          <p:cNvPr id="22" name="Textfeld 21">
            <a:extLst>
              <a:ext uri="{FF2B5EF4-FFF2-40B4-BE49-F238E27FC236}">
                <a16:creationId xmlns:a16="http://schemas.microsoft.com/office/drawing/2014/main" id="{43051394-2554-4F1A-AAA4-E82854212A0B}"/>
              </a:ext>
            </a:extLst>
          </p:cNvPr>
          <p:cNvSpPr txBox="1"/>
          <p:nvPr/>
        </p:nvSpPr>
        <p:spPr>
          <a:xfrm>
            <a:off x="996619" y="40648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41,9%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Männer</a:t>
            </a:r>
          </a:p>
        </p:txBody>
      </p:sp>
      <p:graphicFrame>
        <p:nvGraphicFramePr>
          <p:cNvPr id="23" name="Inhaltsplatzhalter 11">
            <a:extLst>
              <a:ext uri="{FF2B5EF4-FFF2-40B4-BE49-F238E27FC236}">
                <a16:creationId xmlns:a16="http://schemas.microsoft.com/office/drawing/2014/main" id="{9CD13153-775B-4C20-B060-39A06A72220D}"/>
              </a:ext>
            </a:extLst>
          </p:cNvPr>
          <p:cNvGraphicFramePr>
            <a:graphicFrameLocks/>
          </p:cNvGraphicFramePr>
          <p:nvPr/>
        </p:nvGraphicFramePr>
        <p:xfrm>
          <a:off x="365899" y="4328334"/>
          <a:ext cx="2136350" cy="1085179"/>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feld 23">
            <a:extLst>
              <a:ext uri="{FF2B5EF4-FFF2-40B4-BE49-F238E27FC236}">
                <a16:creationId xmlns:a16="http://schemas.microsoft.com/office/drawing/2014/main" id="{11F24F4B-7D92-44B2-BA32-10F9D6C5E99F}"/>
              </a:ext>
            </a:extLst>
          </p:cNvPr>
          <p:cNvSpPr txBox="1"/>
          <p:nvPr/>
        </p:nvSpPr>
        <p:spPr>
          <a:xfrm>
            <a:off x="1094942" y="4926454"/>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81,8%</a:t>
            </a:r>
          </a:p>
        </p:txBody>
      </p:sp>
      <p:sp>
        <p:nvSpPr>
          <p:cNvPr id="25" name="Textfeld 24">
            <a:extLst>
              <a:ext uri="{FF2B5EF4-FFF2-40B4-BE49-F238E27FC236}">
                <a16:creationId xmlns:a16="http://schemas.microsoft.com/office/drawing/2014/main" id="{1F3DE72E-975D-4AD7-A1D0-2E11FF4C2B82}"/>
              </a:ext>
            </a:extLst>
          </p:cNvPr>
          <p:cNvSpPr txBox="1"/>
          <p:nvPr/>
        </p:nvSpPr>
        <p:spPr>
          <a:xfrm>
            <a:off x="2908663" y="4947961"/>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86,1%</a:t>
            </a:r>
          </a:p>
        </p:txBody>
      </p:sp>
      <p:sp>
        <p:nvSpPr>
          <p:cNvPr id="26" name="Textfeld 25">
            <a:extLst>
              <a:ext uri="{FF2B5EF4-FFF2-40B4-BE49-F238E27FC236}">
                <a16:creationId xmlns:a16="http://schemas.microsoft.com/office/drawing/2014/main" id="{87B2E05E-00D8-4CC7-A82F-90C2CB508B0A}"/>
              </a:ext>
            </a:extLst>
          </p:cNvPr>
          <p:cNvSpPr txBox="1"/>
          <p:nvPr/>
        </p:nvSpPr>
        <p:spPr>
          <a:xfrm>
            <a:off x="3148919" y="452324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13,9%</a:t>
            </a:r>
          </a:p>
        </p:txBody>
      </p:sp>
      <p:sp>
        <p:nvSpPr>
          <p:cNvPr id="27" name="Textfeld 26">
            <a:extLst>
              <a:ext uri="{FF2B5EF4-FFF2-40B4-BE49-F238E27FC236}">
                <a16:creationId xmlns:a16="http://schemas.microsoft.com/office/drawing/2014/main" id="{4DC2BF84-F66B-49CA-B640-20A4CE83C862}"/>
              </a:ext>
            </a:extLst>
          </p:cNvPr>
          <p:cNvSpPr txBox="1"/>
          <p:nvPr/>
        </p:nvSpPr>
        <p:spPr>
          <a:xfrm>
            <a:off x="1397781" y="455453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18,2%</a:t>
            </a:r>
          </a:p>
        </p:txBody>
      </p:sp>
      <p:sp>
        <p:nvSpPr>
          <p:cNvPr id="28" name="Rechteck 27">
            <a:extLst>
              <a:ext uri="{FF2B5EF4-FFF2-40B4-BE49-F238E27FC236}">
                <a16:creationId xmlns:a16="http://schemas.microsoft.com/office/drawing/2014/main" id="{F2B59FBF-2F67-4A3B-9EA0-B51F032E29D3}"/>
              </a:ext>
            </a:extLst>
          </p:cNvPr>
          <p:cNvSpPr/>
          <p:nvPr/>
        </p:nvSpPr>
        <p:spPr>
          <a:xfrm>
            <a:off x="1564086"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29" name="Rechteck 28">
            <a:extLst>
              <a:ext uri="{FF2B5EF4-FFF2-40B4-BE49-F238E27FC236}">
                <a16:creationId xmlns:a16="http://schemas.microsoft.com/office/drawing/2014/main" id="{160D21C0-DDF1-4A20-90AC-2C39B6A91398}"/>
              </a:ext>
            </a:extLst>
          </p:cNvPr>
          <p:cNvSpPr/>
          <p:nvPr/>
        </p:nvSpPr>
        <p:spPr>
          <a:xfrm>
            <a:off x="2512908"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30" name="Textfeld 29">
            <a:extLst>
              <a:ext uri="{FF2B5EF4-FFF2-40B4-BE49-F238E27FC236}">
                <a16:creationId xmlns:a16="http://schemas.microsoft.com/office/drawing/2014/main" id="{38EA4FD9-A21B-4E80-AF28-08D3009E8B22}"/>
              </a:ext>
            </a:extLst>
          </p:cNvPr>
          <p:cNvSpPr txBox="1"/>
          <p:nvPr/>
        </p:nvSpPr>
        <p:spPr>
          <a:xfrm>
            <a:off x="1852469" y="5603417"/>
            <a:ext cx="837077"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31" name="Textfeld 30">
            <a:extLst>
              <a:ext uri="{FF2B5EF4-FFF2-40B4-BE49-F238E27FC236}">
                <a16:creationId xmlns:a16="http://schemas.microsoft.com/office/drawing/2014/main" id="{461837C6-6AF0-4811-BABA-62C0E5EB6587}"/>
              </a:ext>
            </a:extLst>
          </p:cNvPr>
          <p:cNvSpPr txBox="1"/>
          <p:nvPr/>
        </p:nvSpPr>
        <p:spPr>
          <a:xfrm>
            <a:off x="2581288" y="5351311"/>
            <a:ext cx="1215092"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 </a:t>
            </a:r>
          </a:p>
        </p:txBody>
      </p:sp>
      <p:grpSp>
        <p:nvGrpSpPr>
          <p:cNvPr id="32" name="Group 745">
            <a:extLst>
              <a:ext uri="{FF2B5EF4-FFF2-40B4-BE49-F238E27FC236}">
                <a16:creationId xmlns:a16="http://schemas.microsoft.com/office/drawing/2014/main" id="{E0981B07-9E08-43E4-A93F-5D2F9DE8B91C}"/>
              </a:ext>
            </a:extLst>
          </p:cNvPr>
          <p:cNvGrpSpPr/>
          <p:nvPr/>
        </p:nvGrpSpPr>
        <p:grpSpPr>
          <a:xfrm>
            <a:off x="2770587" y="4040773"/>
            <a:ext cx="179234" cy="335352"/>
            <a:chOff x="4356101" y="2112963"/>
            <a:chExt cx="431800" cy="917576"/>
          </a:xfrm>
          <a:solidFill>
            <a:srgbClr val="B2B4B4"/>
          </a:solidFill>
        </p:grpSpPr>
        <p:sp>
          <p:nvSpPr>
            <p:cNvPr id="33" name="Freeform 332">
              <a:extLst>
                <a:ext uri="{FF2B5EF4-FFF2-40B4-BE49-F238E27FC236}">
                  <a16:creationId xmlns:a16="http://schemas.microsoft.com/office/drawing/2014/main" id="{FA659FC7-A3D4-457D-8A40-1F2588C51B5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4" name="Oval 333">
              <a:extLst>
                <a:ext uri="{FF2B5EF4-FFF2-40B4-BE49-F238E27FC236}">
                  <a16:creationId xmlns:a16="http://schemas.microsoft.com/office/drawing/2014/main" id="{88283AB6-F5C5-43CE-84B5-091B65D2D02F}"/>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grpSp>
        <p:nvGrpSpPr>
          <p:cNvPr id="35" name="Group 751">
            <a:extLst>
              <a:ext uri="{FF2B5EF4-FFF2-40B4-BE49-F238E27FC236}">
                <a16:creationId xmlns:a16="http://schemas.microsoft.com/office/drawing/2014/main" id="{082BFECD-1A3E-4483-ABB2-945D7A0E5914}"/>
              </a:ext>
            </a:extLst>
          </p:cNvPr>
          <p:cNvGrpSpPr/>
          <p:nvPr/>
        </p:nvGrpSpPr>
        <p:grpSpPr>
          <a:xfrm>
            <a:off x="1279961" y="4033480"/>
            <a:ext cx="154113" cy="324000"/>
            <a:chOff x="4848226" y="3856038"/>
            <a:chExt cx="384174" cy="911225"/>
          </a:xfrm>
          <a:solidFill>
            <a:srgbClr val="B2B4B4"/>
          </a:solidFill>
        </p:grpSpPr>
        <p:sp>
          <p:nvSpPr>
            <p:cNvPr id="36" name="Oval 337">
              <a:extLst>
                <a:ext uri="{FF2B5EF4-FFF2-40B4-BE49-F238E27FC236}">
                  <a16:creationId xmlns:a16="http://schemas.microsoft.com/office/drawing/2014/main" id="{3D66F8A2-70B8-4925-9B4F-01431730E587}"/>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7" name="Freeform 338">
              <a:extLst>
                <a:ext uri="{FF2B5EF4-FFF2-40B4-BE49-F238E27FC236}">
                  <a16:creationId xmlns:a16="http://schemas.microsoft.com/office/drawing/2014/main" id="{D7368CC2-1B58-40A5-A104-B8992CB66378}"/>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cxnSp>
        <p:nvCxnSpPr>
          <p:cNvPr id="38" name="Gerader Verbinder 37">
            <a:extLst>
              <a:ext uri="{FF2B5EF4-FFF2-40B4-BE49-F238E27FC236}">
                <a16:creationId xmlns:a16="http://schemas.microsoft.com/office/drawing/2014/main" id="{F9334F6E-E650-4C82-A961-F503266FEE8A}"/>
              </a:ext>
            </a:extLst>
          </p:cNvPr>
          <p:cNvCxnSpPr/>
          <p:nvPr/>
        </p:nvCxnSpPr>
        <p:spPr>
          <a:xfrm>
            <a:off x="874871" y="3903400"/>
            <a:ext cx="2775858" cy="10897"/>
          </a:xfrm>
          <a:prstGeom prst="line">
            <a:avLst/>
          </a:prstGeom>
          <a:noFill/>
          <a:ln w="9525" cap="flat" cmpd="sng" algn="ctr">
            <a:solidFill>
              <a:srgbClr val="3F4444"/>
            </a:solidFill>
            <a:prstDash val="solid"/>
          </a:ln>
          <a:effectLst/>
        </p:spPr>
      </p:cxnSp>
      <p:sp>
        <p:nvSpPr>
          <p:cNvPr id="39" name="Textfeld 38">
            <a:extLst>
              <a:ext uri="{FF2B5EF4-FFF2-40B4-BE49-F238E27FC236}">
                <a16:creationId xmlns:a16="http://schemas.microsoft.com/office/drawing/2014/main" id="{DCFC4FB0-FA8E-473E-A195-0B9524CDEB56}"/>
              </a:ext>
            </a:extLst>
          </p:cNvPr>
          <p:cNvSpPr txBox="1"/>
          <p:nvPr/>
        </p:nvSpPr>
        <p:spPr>
          <a:xfrm>
            <a:off x="1652996" y="3773131"/>
            <a:ext cx="1255668"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Geschlecht</a:t>
            </a:r>
          </a:p>
        </p:txBody>
      </p:sp>
      <p:sp>
        <p:nvSpPr>
          <p:cNvPr id="40" name="Textfeld 39">
            <a:extLst>
              <a:ext uri="{FF2B5EF4-FFF2-40B4-BE49-F238E27FC236}">
                <a16:creationId xmlns:a16="http://schemas.microsoft.com/office/drawing/2014/main" id="{F28D3319-0B75-4E1E-B615-21951839EA21}"/>
              </a:ext>
            </a:extLst>
          </p:cNvPr>
          <p:cNvSpPr txBox="1"/>
          <p:nvPr/>
        </p:nvSpPr>
        <p:spPr>
          <a:xfrm>
            <a:off x="2503377" y="40837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58,1%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Frauen</a:t>
            </a:r>
          </a:p>
        </p:txBody>
      </p:sp>
      <p:sp>
        <p:nvSpPr>
          <p:cNvPr id="41" name="Rechteck: abgerundete Ecken 40">
            <a:extLst>
              <a:ext uri="{FF2B5EF4-FFF2-40B4-BE49-F238E27FC236}">
                <a16:creationId xmlns:a16="http://schemas.microsoft.com/office/drawing/2014/main" id="{554234B4-2DC2-4F68-A079-D89930D7D706}"/>
              </a:ext>
            </a:extLst>
          </p:cNvPr>
          <p:cNvSpPr/>
          <p:nvPr/>
        </p:nvSpPr>
        <p:spPr>
          <a:xfrm>
            <a:off x="4291398" y="3780722"/>
            <a:ext cx="4221965" cy="175500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42" name="Textfeld 41">
            <a:extLst>
              <a:ext uri="{FF2B5EF4-FFF2-40B4-BE49-F238E27FC236}">
                <a16:creationId xmlns:a16="http://schemas.microsoft.com/office/drawing/2014/main" id="{097F68BA-2CF3-4293-B05A-5794350C0CC8}"/>
              </a:ext>
            </a:extLst>
          </p:cNvPr>
          <p:cNvSpPr txBox="1"/>
          <p:nvPr/>
        </p:nvSpPr>
        <p:spPr>
          <a:xfrm>
            <a:off x="5675310" y="3660409"/>
            <a:ext cx="1454141"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CKD-Stadium</a:t>
            </a:r>
          </a:p>
        </p:txBody>
      </p:sp>
      <p:grpSp>
        <p:nvGrpSpPr>
          <p:cNvPr id="43" name="Group 419">
            <a:extLst>
              <a:ext uri="{FF2B5EF4-FFF2-40B4-BE49-F238E27FC236}">
                <a16:creationId xmlns:a16="http://schemas.microsoft.com/office/drawing/2014/main" id="{6ED14C37-55CC-4862-82C7-9DB8958F6A67}"/>
              </a:ext>
            </a:extLst>
          </p:cNvPr>
          <p:cNvGrpSpPr/>
          <p:nvPr/>
        </p:nvGrpSpPr>
        <p:grpSpPr>
          <a:xfrm>
            <a:off x="6024532" y="4466237"/>
            <a:ext cx="755698" cy="665660"/>
            <a:chOff x="7430985" y="4011901"/>
            <a:chExt cx="303213" cy="252413"/>
          </a:xfrm>
          <a:solidFill>
            <a:srgbClr val="D8DFDE"/>
          </a:solidFill>
        </p:grpSpPr>
        <p:sp>
          <p:nvSpPr>
            <p:cNvPr id="44" name="Rectangle 198">
              <a:extLst>
                <a:ext uri="{FF2B5EF4-FFF2-40B4-BE49-F238E27FC236}">
                  <a16:creationId xmlns:a16="http://schemas.microsoft.com/office/drawing/2014/main" id="{B77EEE3C-30D2-4B41-BAE9-6946566950A0}"/>
                </a:ext>
              </a:extLst>
            </p:cNvPr>
            <p:cNvSpPr>
              <a:spLocks noChangeArrowheads="1"/>
            </p:cNvSpPr>
            <p:nvPr/>
          </p:nvSpPr>
          <p:spPr bwMode="auto">
            <a:xfrm>
              <a:off x="7561160" y="4170651"/>
              <a:ext cx="17463" cy="93663"/>
            </a:xfrm>
            <a:prstGeom prst="rect">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45" name="Freeform 199">
              <a:extLst>
                <a:ext uri="{FF2B5EF4-FFF2-40B4-BE49-F238E27FC236}">
                  <a16:creationId xmlns:a16="http://schemas.microsoft.com/office/drawing/2014/main" id="{1D45D8A7-4140-4066-A463-4A14F3766753}"/>
                </a:ext>
              </a:extLst>
            </p:cNvPr>
            <p:cNvSpPr>
              <a:spLocks/>
            </p:cNvSpPr>
            <p:nvPr/>
          </p:nvSpPr>
          <p:spPr bwMode="auto">
            <a:xfrm>
              <a:off x="7430985" y="4011901"/>
              <a:ext cx="303213" cy="252413"/>
            </a:xfrm>
            <a:custGeom>
              <a:avLst/>
              <a:gdLst>
                <a:gd name="T0" fmla="*/ 154 w 179"/>
                <a:gd name="T1" fmla="*/ 28 h 149"/>
                <a:gd name="T2" fmla="*/ 114 w 179"/>
                <a:gd name="T3" fmla="*/ 28 h 149"/>
                <a:gd name="T4" fmla="*/ 107 w 179"/>
                <a:gd name="T5" fmla="*/ 39 h 149"/>
                <a:gd name="T6" fmla="*/ 107 w 179"/>
                <a:gd name="T7" fmla="*/ 57 h 149"/>
                <a:gd name="T8" fmla="*/ 110 w 179"/>
                <a:gd name="T9" fmla="*/ 63 h 149"/>
                <a:gd name="T10" fmla="*/ 107 w 179"/>
                <a:gd name="T11" fmla="*/ 63 h 149"/>
                <a:gd name="T12" fmla="*/ 107 w 179"/>
                <a:gd name="T13" fmla="*/ 74 h 149"/>
                <a:gd name="T14" fmla="*/ 116 w 179"/>
                <a:gd name="T15" fmla="*/ 74 h 149"/>
                <a:gd name="T16" fmla="*/ 116 w 179"/>
                <a:gd name="T17" fmla="*/ 77 h 149"/>
                <a:gd name="T18" fmla="*/ 115 w 179"/>
                <a:gd name="T19" fmla="*/ 80 h 149"/>
                <a:gd name="T20" fmla="*/ 104 w 179"/>
                <a:gd name="T21" fmla="*/ 80 h 149"/>
                <a:gd name="T22" fmla="*/ 104 w 179"/>
                <a:gd name="T23" fmla="*/ 0 h 149"/>
                <a:gd name="T24" fmla="*/ 94 w 179"/>
                <a:gd name="T25" fmla="*/ 0 h 149"/>
                <a:gd name="T26" fmla="*/ 94 w 179"/>
                <a:gd name="T27" fmla="*/ 80 h 149"/>
                <a:gd name="T28" fmla="*/ 66 w 179"/>
                <a:gd name="T29" fmla="*/ 80 h 149"/>
                <a:gd name="T30" fmla="*/ 66 w 179"/>
                <a:gd name="T31" fmla="*/ 80 h 149"/>
                <a:gd name="T32" fmla="*/ 64 w 179"/>
                <a:gd name="T33" fmla="*/ 77 h 149"/>
                <a:gd name="T34" fmla="*/ 63 w 179"/>
                <a:gd name="T35" fmla="*/ 74 h 149"/>
                <a:gd name="T36" fmla="*/ 77 w 179"/>
                <a:gd name="T37" fmla="*/ 74 h 149"/>
                <a:gd name="T38" fmla="*/ 77 w 179"/>
                <a:gd name="T39" fmla="*/ 77 h 149"/>
                <a:gd name="T40" fmla="*/ 87 w 179"/>
                <a:gd name="T41" fmla="*/ 77 h 149"/>
                <a:gd name="T42" fmla="*/ 87 w 179"/>
                <a:gd name="T43" fmla="*/ 74 h 149"/>
                <a:gd name="T44" fmla="*/ 91 w 179"/>
                <a:gd name="T45" fmla="*/ 74 h 149"/>
                <a:gd name="T46" fmla="*/ 91 w 179"/>
                <a:gd name="T47" fmla="*/ 63 h 149"/>
                <a:gd name="T48" fmla="*/ 87 w 179"/>
                <a:gd name="T49" fmla="*/ 63 h 149"/>
                <a:gd name="T50" fmla="*/ 87 w 179"/>
                <a:gd name="T51" fmla="*/ 0 h 149"/>
                <a:gd name="T52" fmla="*/ 77 w 179"/>
                <a:gd name="T53" fmla="*/ 0 h 149"/>
                <a:gd name="T54" fmla="*/ 77 w 179"/>
                <a:gd name="T55" fmla="*/ 63 h 149"/>
                <a:gd name="T56" fmla="*/ 68 w 179"/>
                <a:gd name="T57" fmla="*/ 63 h 149"/>
                <a:gd name="T58" fmla="*/ 66 w 179"/>
                <a:gd name="T59" fmla="*/ 26 h 149"/>
                <a:gd name="T60" fmla="*/ 26 w 179"/>
                <a:gd name="T61" fmla="*/ 26 h 149"/>
                <a:gd name="T62" fmla="*/ 26 w 179"/>
                <a:gd name="T63" fmla="*/ 120 h 149"/>
                <a:gd name="T64" fmla="*/ 46 w 179"/>
                <a:gd name="T65" fmla="*/ 128 h 149"/>
                <a:gd name="T66" fmla="*/ 66 w 179"/>
                <a:gd name="T67" fmla="*/ 120 h 149"/>
                <a:gd name="T68" fmla="*/ 73 w 179"/>
                <a:gd name="T69" fmla="*/ 94 h 149"/>
                <a:gd name="T70" fmla="*/ 73 w 179"/>
                <a:gd name="T71" fmla="*/ 91 h 149"/>
                <a:gd name="T72" fmla="*/ 94 w 179"/>
                <a:gd name="T73" fmla="*/ 91 h 149"/>
                <a:gd name="T74" fmla="*/ 94 w 179"/>
                <a:gd name="T75" fmla="*/ 149 h 149"/>
                <a:gd name="T76" fmla="*/ 104 w 179"/>
                <a:gd name="T77" fmla="*/ 149 h 149"/>
                <a:gd name="T78" fmla="*/ 104 w 179"/>
                <a:gd name="T79" fmla="*/ 91 h 149"/>
                <a:gd name="T80" fmla="*/ 108 w 179"/>
                <a:gd name="T81" fmla="*/ 91 h 149"/>
                <a:gd name="T82" fmla="*/ 107 w 179"/>
                <a:gd name="T83" fmla="*/ 111 h 149"/>
                <a:gd name="T84" fmla="*/ 114 w 179"/>
                <a:gd name="T85" fmla="*/ 122 h 149"/>
                <a:gd name="T86" fmla="*/ 134 w 179"/>
                <a:gd name="T87" fmla="*/ 130 h 149"/>
                <a:gd name="T88" fmla="*/ 154 w 179"/>
                <a:gd name="T89" fmla="*/ 122 h 149"/>
                <a:gd name="T90" fmla="*/ 154 w 179"/>
                <a:gd name="T91" fmla="*/ 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9" h="149">
                  <a:moveTo>
                    <a:pt x="154" y="28"/>
                  </a:moveTo>
                  <a:cubicBezTo>
                    <a:pt x="143" y="17"/>
                    <a:pt x="125" y="17"/>
                    <a:pt x="114" y="28"/>
                  </a:cubicBezTo>
                  <a:cubicBezTo>
                    <a:pt x="110" y="31"/>
                    <a:pt x="108" y="35"/>
                    <a:pt x="107" y="39"/>
                  </a:cubicBezTo>
                  <a:cubicBezTo>
                    <a:pt x="105" y="45"/>
                    <a:pt x="105" y="51"/>
                    <a:pt x="107" y="57"/>
                  </a:cubicBezTo>
                  <a:cubicBezTo>
                    <a:pt x="108" y="59"/>
                    <a:pt x="109" y="61"/>
                    <a:pt x="110" y="63"/>
                  </a:cubicBezTo>
                  <a:cubicBezTo>
                    <a:pt x="107" y="63"/>
                    <a:pt x="107" y="63"/>
                    <a:pt x="107" y="63"/>
                  </a:cubicBezTo>
                  <a:cubicBezTo>
                    <a:pt x="107" y="74"/>
                    <a:pt x="107" y="74"/>
                    <a:pt x="107" y="74"/>
                  </a:cubicBezTo>
                  <a:cubicBezTo>
                    <a:pt x="116" y="74"/>
                    <a:pt x="116" y="74"/>
                    <a:pt x="116" y="74"/>
                  </a:cubicBezTo>
                  <a:cubicBezTo>
                    <a:pt x="117" y="75"/>
                    <a:pt x="116" y="76"/>
                    <a:pt x="116" y="77"/>
                  </a:cubicBezTo>
                  <a:cubicBezTo>
                    <a:pt x="116" y="78"/>
                    <a:pt x="116" y="79"/>
                    <a:pt x="115" y="80"/>
                  </a:cubicBezTo>
                  <a:cubicBezTo>
                    <a:pt x="104" y="80"/>
                    <a:pt x="104" y="80"/>
                    <a:pt x="104" y="80"/>
                  </a:cubicBezTo>
                  <a:cubicBezTo>
                    <a:pt x="104" y="0"/>
                    <a:pt x="104" y="0"/>
                    <a:pt x="104" y="0"/>
                  </a:cubicBezTo>
                  <a:cubicBezTo>
                    <a:pt x="94" y="0"/>
                    <a:pt x="94" y="0"/>
                    <a:pt x="94" y="0"/>
                  </a:cubicBezTo>
                  <a:cubicBezTo>
                    <a:pt x="94" y="80"/>
                    <a:pt x="94" y="80"/>
                    <a:pt x="94" y="80"/>
                  </a:cubicBezTo>
                  <a:cubicBezTo>
                    <a:pt x="66" y="80"/>
                    <a:pt x="66" y="80"/>
                    <a:pt x="66" y="80"/>
                  </a:cubicBezTo>
                  <a:cubicBezTo>
                    <a:pt x="66" y="80"/>
                    <a:pt x="66" y="80"/>
                    <a:pt x="66" y="80"/>
                  </a:cubicBezTo>
                  <a:cubicBezTo>
                    <a:pt x="65" y="79"/>
                    <a:pt x="64" y="78"/>
                    <a:pt x="64" y="77"/>
                  </a:cubicBezTo>
                  <a:cubicBezTo>
                    <a:pt x="63" y="76"/>
                    <a:pt x="63" y="75"/>
                    <a:pt x="63" y="74"/>
                  </a:cubicBezTo>
                  <a:cubicBezTo>
                    <a:pt x="77" y="74"/>
                    <a:pt x="77" y="74"/>
                    <a:pt x="77" y="74"/>
                  </a:cubicBezTo>
                  <a:cubicBezTo>
                    <a:pt x="77" y="77"/>
                    <a:pt x="77" y="77"/>
                    <a:pt x="77" y="77"/>
                  </a:cubicBezTo>
                  <a:cubicBezTo>
                    <a:pt x="87" y="77"/>
                    <a:pt x="87" y="77"/>
                    <a:pt x="87" y="77"/>
                  </a:cubicBezTo>
                  <a:cubicBezTo>
                    <a:pt x="87" y="74"/>
                    <a:pt x="87" y="74"/>
                    <a:pt x="87" y="74"/>
                  </a:cubicBezTo>
                  <a:cubicBezTo>
                    <a:pt x="91" y="74"/>
                    <a:pt x="91" y="74"/>
                    <a:pt x="91" y="74"/>
                  </a:cubicBezTo>
                  <a:cubicBezTo>
                    <a:pt x="91" y="63"/>
                    <a:pt x="91" y="63"/>
                    <a:pt x="91" y="63"/>
                  </a:cubicBezTo>
                  <a:cubicBezTo>
                    <a:pt x="87" y="63"/>
                    <a:pt x="87" y="63"/>
                    <a:pt x="87" y="63"/>
                  </a:cubicBezTo>
                  <a:cubicBezTo>
                    <a:pt x="87" y="0"/>
                    <a:pt x="87" y="0"/>
                    <a:pt x="87" y="0"/>
                  </a:cubicBezTo>
                  <a:cubicBezTo>
                    <a:pt x="77" y="0"/>
                    <a:pt x="77" y="0"/>
                    <a:pt x="77" y="0"/>
                  </a:cubicBezTo>
                  <a:cubicBezTo>
                    <a:pt x="77" y="63"/>
                    <a:pt x="77" y="63"/>
                    <a:pt x="77" y="63"/>
                  </a:cubicBezTo>
                  <a:cubicBezTo>
                    <a:pt x="68" y="63"/>
                    <a:pt x="68" y="63"/>
                    <a:pt x="68" y="63"/>
                  </a:cubicBezTo>
                  <a:cubicBezTo>
                    <a:pt x="77" y="52"/>
                    <a:pt x="76" y="36"/>
                    <a:pt x="66" y="26"/>
                  </a:cubicBezTo>
                  <a:cubicBezTo>
                    <a:pt x="55" y="15"/>
                    <a:pt x="37" y="15"/>
                    <a:pt x="26" y="26"/>
                  </a:cubicBezTo>
                  <a:cubicBezTo>
                    <a:pt x="0" y="52"/>
                    <a:pt x="0" y="94"/>
                    <a:pt x="26" y="120"/>
                  </a:cubicBezTo>
                  <a:cubicBezTo>
                    <a:pt x="31" y="125"/>
                    <a:pt x="39" y="128"/>
                    <a:pt x="46" y="128"/>
                  </a:cubicBezTo>
                  <a:cubicBezTo>
                    <a:pt x="53" y="128"/>
                    <a:pt x="60" y="125"/>
                    <a:pt x="66" y="120"/>
                  </a:cubicBezTo>
                  <a:cubicBezTo>
                    <a:pt x="73" y="113"/>
                    <a:pt x="75" y="103"/>
                    <a:pt x="73" y="94"/>
                  </a:cubicBezTo>
                  <a:cubicBezTo>
                    <a:pt x="73" y="93"/>
                    <a:pt x="73" y="92"/>
                    <a:pt x="73" y="91"/>
                  </a:cubicBezTo>
                  <a:cubicBezTo>
                    <a:pt x="94" y="91"/>
                    <a:pt x="94" y="91"/>
                    <a:pt x="94" y="91"/>
                  </a:cubicBezTo>
                  <a:cubicBezTo>
                    <a:pt x="94" y="149"/>
                    <a:pt x="94" y="149"/>
                    <a:pt x="94" y="149"/>
                  </a:cubicBezTo>
                  <a:cubicBezTo>
                    <a:pt x="104" y="149"/>
                    <a:pt x="104" y="149"/>
                    <a:pt x="104" y="149"/>
                  </a:cubicBezTo>
                  <a:cubicBezTo>
                    <a:pt x="104" y="91"/>
                    <a:pt x="104" y="91"/>
                    <a:pt x="104" y="91"/>
                  </a:cubicBezTo>
                  <a:cubicBezTo>
                    <a:pt x="108" y="91"/>
                    <a:pt x="108" y="91"/>
                    <a:pt x="108" y="91"/>
                  </a:cubicBezTo>
                  <a:cubicBezTo>
                    <a:pt x="105" y="97"/>
                    <a:pt x="105" y="104"/>
                    <a:pt x="107" y="111"/>
                  </a:cubicBezTo>
                  <a:cubicBezTo>
                    <a:pt x="108" y="115"/>
                    <a:pt x="110" y="119"/>
                    <a:pt x="114" y="122"/>
                  </a:cubicBezTo>
                  <a:cubicBezTo>
                    <a:pt x="119" y="127"/>
                    <a:pt x="126" y="130"/>
                    <a:pt x="134" y="130"/>
                  </a:cubicBezTo>
                  <a:cubicBezTo>
                    <a:pt x="141" y="130"/>
                    <a:pt x="148" y="127"/>
                    <a:pt x="154" y="122"/>
                  </a:cubicBezTo>
                  <a:cubicBezTo>
                    <a:pt x="179" y="96"/>
                    <a:pt x="179" y="54"/>
                    <a:pt x="154" y="28"/>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sp>
        <p:nvSpPr>
          <p:cNvPr id="46" name="Textfeld 45">
            <a:extLst>
              <a:ext uri="{FF2B5EF4-FFF2-40B4-BE49-F238E27FC236}">
                <a16:creationId xmlns:a16="http://schemas.microsoft.com/office/drawing/2014/main" id="{E17FD3EE-D7B5-4E00-98BF-EAE6DC3343CD}"/>
              </a:ext>
            </a:extLst>
          </p:cNvPr>
          <p:cNvSpPr txBox="1"/>
          <p:nvPr/>
        </p:nvSpPr>
        <p:spPr>
          <a:xfrm>
            <a:off x="4434933"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3a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45–&lt;60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graphicFrame>
        <p:nvGraphicFramePr>
          <p:cNvPr id="47" name="Inhaltsplatzhalter 11">
            <a:extLst>
              <a:ext uri="{FF2B5EF4-FFF2-40B4-BE49-F238E27FC236}">
                <a16:creationId xmlns:a16="http://schemas.microsoft.com/office/drawing/2014/main" id="{09FCE8C9-65CD-4517-9C8F-F04DE3BEC4F9}"/>
              </a:ext>
            </a:extLst>
          </p:cNvPr>
          <p:cNvGraphicFramePr>
            <a:graphicFrameLocks/>
          </p:cNvGraphicFramePr>
          <p:nvPr/>
        </p:nvGraphicFramePr>
        <p:xfrm>
          <a:off x="4038225" y="4187908"/>
          <a:ext cx="2136350" cy="10851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Inhaltsplatzhalter 11">
            <a:extLst>
              <a:ext uri="{FF2B5EF4-FFF2-40B4-BE49-F238E27FC236}">
                <a16:creationId xmlns:a16="http://schemas.microsoft.com/office/drawing/2014/main" id="{95E30705-F0DF-4299-B566-FAAAC4EE7DD0}"/>
              </a:ext>
            </a:extLst>
          </p:cNvPr>
          <p:cNvGraphicFramePr>
            <a:graphicFrameLocks/>
          </p:cNvGraphicFramePr>
          <p:nvPr/>
        </p:nvGraphicFramePr>
        <p:xfrm>
          <a:off x="6422158" y="4219300"/>
          <a:ext cx="2136350" cy="1085179"/>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feld 48">
            <a:extLst>
              <a:ext uri="{FF2B5EF4-FFF2-40B4-BE49-F238E27FC236}">
                <a16:creationId xmlns:a16="http://schemas.microsoft.com/office/drawing/2014/main" id="{E93218E8-E34A-46FC-871B-717A1F4E8150}"/>
              </a:ext>
            </a:extLst>
          </p:cNvPr>
          <p:cNvSpPr txBox="1"/>
          <p:nvPr/>
        </p:nvSpPr>
        <p:spPr>
          <a:xfrm>
            <a:off x="4828264" y="4832650"/>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86,6%</a:t>
            </a:r>
          </a:p>
        </p:txBody>
      </p:sp>
      <p:sp>
        <p:nvSpPr>
          <p:cNvPr id="50" name="Textfeld 49">
            <a:extLst>
              <a:ext uri="{FF2B5EF4-FFF2-40B4-BE49-F238E27FC236}">
                <a16:creationId xmlns:a16="http://schemas.microsoft.com/office/drawing/2014/main" id="{CC539BFE-B96A-4106-A759-B052182659B7}"/>
              </a:ext>
            </a:extLst>
          </p:cNvPr>
          <p:cNvSpPr txBox="1"/>
          <p:nvPr/>
        </p:nvSpPr>
        <p:spPr>
          <a:xfrm>
            <a:off x="7191182" y="4807536"/>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78,2%</a:t>
            </a:r>
          </a:p>
        </p:txBody>
      </p:sp>
      <p:sp>
        <p:nvSpPr>
          <p:cNvPr id="51" name="Textfeld 50">
            <a:extLst>
              <a:ext uri="{FF2B5EF4-FFF2-40B4-BE49-F238E27FC236}">
                <a16:creationId xmlns:a16="http://schemas.microsoft.com/office/drawing/2014/main" id="{6ACE69C1-16E5-4EE0-836C-5EEF14695C97}"/>
              </a:ext>
            </a:extLst>
          </p:cNvPr>
          <p:cNvSpPr txBox="1"/>
          <p:nvPr/>
        </p:nvSpPr>
        <p:spPr>
          <a:xfrm>
            <a:off x="7452216" y="4460719"/>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21,8%</a:t>
            </a:r>
          </a:p>
        </p:txBody>
      </p:sp>
      <p:sp>
        <p:nvSpPr>
          <p:cNvPr id="52" name="Textfeld 51">
            <a:extLst>
              <a:ext uri="{FF2B5EF4-FFF2-40B4-BE49-F238E27FC236}">
                <a16:creationId xmlns:a16="http://schemas.microsoft.com/office/drawing/2014/main" id="{17423741-55AA-4B5D-8081-91FFB037865A}"/>
              </a:ext>
            </a:extLst>
          </p:cNvPr>
          <p:cNvSpPr txBox="1"/>
          <p:nvPr/>
        </p:nvSpPr>
        <p:spPr>
          <a:xfrm>
            <a:off x="5036983" y="4344184"/>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13,4%</a:t>
            </a:r>
          </a:p>
        </p:txBody>
      </p:sp>
      <p:sp>
        <p:nvSpPr>
          <p:cNvPr id="53" name="Rechteck 52">
            <a:extLst>
              <a:ext uri="{FF2B5EF4-FFF2-40B4-BE49-F238E27FC236}">
                <a16:creationId xmlns:a16="http://schemas.microsoft.com/office/drawing/2014/main" id="{03DB6FB7-45E2-4FD6-8668-B080D5BD1BF3}"/>
              </a:ext>
            </a:extLst>
          </p:cNvPr>
          <p:cNvSpPr/>
          <p:nvPr/>
        </p:nvSpPr>
        <p:spPr>
          <a:xfrm>
            <a:off x="5525564"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4" name="Rechteck 53">
            <a:extLst>
              <a:ext uri="{FF2B5EF4-FFF2-40B4-BE49-F238E27FC236}">
                <a16:creationId xmlns:a16="http://schemas.microsoft.com/office/drawing/2014/main" id="{A8112923-7088-4A4B-8CFA-7BF57C3FA7CD}"/>
              </a:ext>
            </a:extLst>
          </p:cNvPr>
          <p:cNvSpPr/>
          <p:nvPr/>
        </p:nvSpPr>
        <p:spPr>
          <a:xfrm>
            <a:off x="6509311"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5" name="Textfeld 54">
            <a:extLst>
              <a:ext uri="{FF2B5EF4-FFF2-40B4-BE49-F238E27FC236}">
                <a16:creationId xmlns:a16="http://schemas.microsoft.com/office/drawing/2014/main" id="{74206362-39BA-4FC2-BF86-213A77727323}"/>
              </a:ext>
            </a:extLst>
          </p:cNvPr>
          <p:cNvSpPr txBox="1"/>
          <p:nvPr/>
        </p:nvSpPr>
        <p:spPr>
          <a:xfrm>
            <a:off x="5606564" y="5563259"/>
            <a:ext cx="840023"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56" name="Textfeld 55">
            <a:extLst>
              <a:ext uri="{FF2B5EF4-FFF2-40B4-BE49-F238E27FC236}">
                <a16:creationId xmlns:a16="http://schemas.microsoft.com/office/drawing/2014/main" id="{3A838B52-B940-4791-B2B0-C72D6F8551FA}"/>
              </a:ext>
            </a:extLst>
          </p:cNvPr>
          <p:cNvSpPr txBox="1"/>
          <p:nvPr/>
        </p:nvSpPr>
        <p:spPr>
          <a:xfrm>
            <a:off x="6590866" y="5351311"/>
            <a:ext cx="1892751"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a:t>
            </a:r>
          </a:p>
        </p:txBody>
      </p:sp>
      <p:sp>
        <p:nvSpPr>
          <p:cNvPr id="57" name="Textfeld 56">
            <a:extLst>
              <a:ext uri="{FF2B5EF4-FFF2-40B4-BE49-F238E27FC236}">
                <a16:creationId xmlns:a16="http://schemas.microsoft.com/office/drawing/2014/main" id="{F544FB78-3169-4430-B39B-F9CF3E1B5139}"/>
              </a:ext>
            </a:extLst>
          </p:cNvPr>
          <p:cNvSpPr txBox="1"/>
          <p:nvPr/>
        </p:nvSpPr>
        <p:spPr>
          <a:xfrm>
            <a:off x="6588728"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3b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30–&lt;45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spTree>
    <p:extLst>
      <p:ext uri="{BB962C8B-B14F-4D97-AF65-F5344CB8AC3E}">
        <p14:creationId xmlns:p14="http://schemas.microsoft.com/office/powerpoint/2010/main" val="4948360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9969CCE-3785-66EF-C315-B03821B019AF}"/>
              </a:ext>
            </a:extLst>
          </p:cNvPr>
          <p:cNvSpPr>
            <a:spLocks noGrp="1"/>
          </p:cNvSpPr>
          <p:nvPr>
            <p:ph idx="1"/>
          </p:nvPr>
        </p:nvSpPr>
        <p:spPr>
          <a:xfrm>
            <a:off x="754856" y="1439862"/>
            <a:ext cx="7553624" cy="1989138"/>
          </a:xfrm>
        </p:spPr>
        <p:txBody>
          <a:bodyPr/>
          <a:lstStyle/>
          <a:p>
            <a:pPr marL="342900" indent="-342900">
              <a:buFont typeface="+mj-lt"/>
              <a:buAutoNum type="arabicPeriod"/>
            </a:pPr>
            <a:r>
              <a:rPr lang="de-DE" dirty="0"/>
              <a:t>Kreatinin </a:t>
            </a:r>
            <a:r>
              <a:rPr lang="de-DE" dirty="0">
                <a:sym typeface="Wingdings" panose="05000000000000000000" pitchFamily="2" charset="2"/>
              </a:rPr>
              <a:t> </a:t>
            </a:r>
            <a:r>
              <a:rPr lang="de-DE" dirty="0" err="1">
                <a:sym typeface="Wingdings" panose="05000000000000000000" pitchFamily="2" charset="2"/>
              </a:rPr>
              <a:t>eGFR</a:t>
            </a:r>
            <a:endParaRPr lang="de-DE" dirty="0">
              <a:sym typeface="Wingdings" panose="05000000000000000000" pitchFamily="2" charset="2"/>
            </a:endParaRP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Albuminurie (UACG  </a:t>
            </a:r>
            <a:r>
              <a:rPr lang="de-DE" dirty="0" err="1">
                <a:sym typeface="Wingdings" panose="05000000000000000000" pitchFamily="2" charset="2"/>
              </a:rPr>
              <a:t>UrinAlbuminCreatinin</a:t>
            </a:r>
            <a:r>
              <a:rPr lang="de-DE" dirty="0">
                <a:sym typeface="Wingdings" panose="05000000000000000000" pitchFamily="2" charset="2"/>
              </a:rPr>
              <a:t>-Gradient)</a:t>
            </a: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Bildgebung: Sonographie</a:t>
            </a:r>
          </a:p>
          <a:p>
            <a:pPr marL="342900" indent="-342900">
              <a:buFont typeface="+mj-lt"/>
              <a:buAutoNum type="arabicPeriod"/>
            </a:pPr>
            <a:endParaRPr lang="de-DE" dirty="0">
              <a:sym typeface="Wingdings" panose="05000000000000000000" pitchFamily="2" charset="2"/>
            </a:endParaRPr>
          </a:p>
          <a:p>
            <a:endParaRPr lang="de-DE" dirty="0">
              <a:sym typeface="Wingdings" panose="05000000000000000000" pitchFamily="2" charset="2"/>
            </a:endParaRPr>
          </a:p>
        </p:txBody>
      </p:sp>
      <p:sp>
        <p:nvSpPr>
          <p:cNvPr id="2" name="Titel 1">
            <a:extLst>
              <a:ext uri="{FF2B5EF4-FFF2-40B4-BE49-F238E27FC236}">
                <a16:creationId xmlns:a16="http://schemas.microsoft.com/office/drawing/2014/main" id="{F05DE102-1552-DB05-678E-1F8C73875C90}"/>
              </a:ext>
            </a:extLst>
          </p:cNvPr>
          <p:cNvSpPr>
            <a:spLocks noGrp="1"/>
          </p:cNvSpPr>
          <p:nvPr>
            <p:ph type="title"/>
          </p:nvPr>
        </p:nvSpPr>
        <p:spPr/>
        <p:txBody>
          <a:bodyPr/>
          <a:lstStyle/>
          <a:p>
            <a:r>
              <a:rPr lang="de-DE" dirty="0"/>
              <a:t>Diagnostische Trias</a:t>
            </a:r>
          </a:p>
        </p:txBody>
      </p:sp>
      <p:pic>
        <p:nvPicPr>
          <p:cNvPr id="7" name="Grafik 6">
            <a:extLst>
              <a:ext uri="{FF2B5EF4-FFF2-40B4-BE49-F238E27FC236}">
                <a16:creationId xmlns:a16="http://schemas.microsoft.com/office/drawing/2014/main" id="{5362B667-A07E-1988-4F74-322027803AB2}"/>
              </a:ext>
            </a:extLst>
          </p:cNvPr>
          <p:cNvPicPr>
            <a:picLocks noChangeAspect="1"/>
          </p:cNvPicPr>
          <p:nvPr/>
        </p:nvPicPr>
        <p:blipFill>
          <a:blip r:embed="rId3"/>
          <a:stretch>
            <a:fillRect/>
          </a:stretch>
        </p:blipFill>
        <p:spPr>
          <a:xfrm>
            <a:off x="539552" y="3068960"/>
            <a:ext cx="7624818" cy="2909909"/>
          </a:xfrm>
          <a:prstGeom prst="rect">
            <a:avLst/>
          </a:prstGeom>
        </p:spPr>
      </p:pic>
      <p:pic>
        <p:nvPicPr>
          <p:cNvPr id="8" name="Picture 2" descr="http://www.mensvita.de/wp-content/uploads/2010/01/mann_dicker_Bauch.jpg">
            <a:extLst>
              <a:ext uri="{FF2B5EF4-FFF2-40B4-BE49-F238E27FC236}">
                <a16:creationId xmlns:a16="http://schemas.microsoft.com/office/drawing/2014/main" id="{C6A4341C-8C45-EB4B-CF46-7322D4707AF7}"/>
              </a:ext>
            </a:extLst>
          </p:cNvPr>
          <p:cNvPicPr>
            <a:picLocks noChangeAspect="1" noChangeArrowheads="1"/>
          </p:cNvPicPr>
          <p:nvPr/>
        </p:nvPicPr>
        <p:blipFill>
          <a:blip r:embed="rId4" cstate="print"/>
          <a:srcRect/>
          <a:stretch>
            <a:fillRect/>
          </a:stretch>
        </p:blipFill>
        <p:spPr bwMode="auto">
          <a:xfrm>
            <a:off x="5208653" y="337410"/>
            <a:ext cx="1728192" cy="1680517"/>
          </a:xfrm>
          <a:prstGeom prst="rect">
            <a:avLst/>
          </a:prstGeom>
          <a:noFill/>
        </p:spPr>
      </p:pic>
      <p:grpSp>
        <p:nvGrpSpPr>
          <p:cNvPr id="9" name="Gruppieren 8">
            <a:extLst>
              <a:ext uri="{FF2B5EF4-FFF2-40B4-BE49-F238E27FC236}">
                <a16:creationId xmlns:a16="http://schemas.microsoft.com/office/drawing/2014/main" id="{71918CA3-D013-0B30-B67D-A5B67F91FAA6}"/>
              </a:ext>
            </a:extLst>
          </p:cNvPr>
          <p:cNvGrpSpPr/>
          <p:nvPr/>
        </p:nvGrpSpPr>
        <p:grpSpPr>
          <a:xfrm>
            <a:off x="7232099" y="1113505"/>
            <a:ext cx="1296864" cy="1872691"/>
            <a:chOff x="5004048" y="1268760"/>
            <a:chExt cx="3672408" cy="4896544"/>
          </a:xfrm>
        </p:grpSpPr>
        <p:pic>
          <p:nvPicPr>
            <p:cNvPr id="10" name="Picture 4" descr="http://de.dreamstime.com/alte-frau-thumb17689899.jpg">
              <a:extLst>
                <a:ext uri="{FF2B5EF4-FFF2-40B4-BE49-F238E27FC236}">
                  <a16:creationId xmlns:a16="http://schemas.microsoft.com/office/drawing/2014/main" id="{B46060D9-E14A-E60A-2BAA-BB7B906268B5}"/>
                </a:ext>
              </a:extLst>
            </p:cNvPr>
            <p:cNvPicPr>
              <a:picLocks noChangeAspect="1" noChangeArrowheads="1"/>
            </p:cNvPicPr>
            <p:nvPr/>
          </p:nvPicPr>
          <p:blipFill>
            <a:blip r:embed="rId5" cstate="print"/>
            <a:srcRect/>
            <a:stretch>
              <a:fillRect/>
            </a:stretch>
          </p:blipFill>
          <p:spPr bwMode="auto">
            <a:xfrm>
              <a:off x="5004048" y="1268760"/>
              <a:ext cx="3600400" cy="4850838"/>
            </a:xfrm>
            <a:prstGeom prst="rect">
              <a:avLst/>
            </a:prstGeom>
            <a:noFill/>
          </p:spPr>
        </p:pic>
        <p:sp>
          <p:nvSpPr>
            <p:cNvPr id="11" name="Rechteck 10">
              <a:extLst>
                <a:ext uri="{FF2B5EF4-FFF2-40B4-BE49-F238E27FC236}">
                  <a16:creationId xmlns:a16="http://schemas.microsoft.com/office/drawing/2014/main" id="{DDA1EEE5-4B3A-33A6-EDAC-01B8C6BE5503}"/>
                </a:ext>
              </a:extLst>
            </p:cNvPr>
            <p:cNvSpPr/>
            <p:nvPr/>
          </p:nvSpPr>
          <p:spPr bwMode="auto">
            <a:xfrm>
              <a:off x="6660232" y="5877272"/>
              <a:ext cx="201622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a:extLst>
                <a:ext uri="{FF2B5EF4-FFF2-40B4-BE49-F238E27FC236}">
                  <a16:creationId xmlns:a16="http://schemas.microsoft.com/office/drawing/2014/main" id="{0231360F-B6B5-7E16-5F54-4CB85EDDD753}"/>
                </a:ext>
              </a:extLst>
            </p:cNvPr>
            <p:cNvSpPr/>
            <p:nvPr/>
          </p:nvSpPr>
          <p:spPr bwMode="auto">
            <a:xfrm>
              <a:off x="6084168" y="2017306"/>
              <a:ext cx="54703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676732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altLang="de-DE"/>
              <a:t>Ultraschall</a:t>
            </a:r>
          </a:p>
        </p:txBody>
      </p:sp>
      <p:pic>
        <p:nvPicPr>
          <p:cNvPr id="3686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416" y="980728"/>
            <a:ext cx="7298533"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hteck 3"/>
          <p:cNvSpPr>
            <a:spLocks noChangeArrowheads="1"/>
          </p:cNvSpPr>
          <p:nvPr/>
        </p:nvSpPr>
        <p:spPr bwMode="auto">
          <a:xfrm>
            <a:off x="2267744" y="6268318"/>
            <a:ext cx="5003800"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de-DE" sz="1200" dirty="0" err="1">
                <a:solidFill>
                  <a:srgbClr val="00799B"/>
                </a:solidFill>
                <a:cs typeface="Arial" panose="020B0604020202020204" pitchFamily="34" charset="0"/>
              </a:rPr>
              <a:t>Kalantarinia</a:t>
            </a:r>
            <a:r>
              <a:rPr lang="en-US" altLang="de-DE" sz="1200" dirty="0">
                <a:solidFill>
                  <a:srgbClr val="00799B"/>
                </a:solidFill>
                <a:cs typeface="Arial" panose="020B0604020202020204" pitchFamily="34" charset="0"/>
              </a:rPr>
              <a:t> K: </a:t>
            </a:r>
            <a:r>
              <a:rPr lang="en-US" altLang="de-DE" sz="1200" b="1" dirty="0">
                <a:solidFill>
                  <a:srgbClr val="00799B"/>
                </a:solidFill>
                <a:cs typeface="Arial" panose="020B0604020202020204" pitchFamily="34" charset="0"/>
              </a:rPr>
              <a:t> Novel Imaging Techniques in Acute Kidney Injury. </a:t>
            </a:r>
            <a:r>
              <a:rPr lang="de-DE" altLang="de-DE" sz="1200" dirty="0" err="1">
                <a:solidFill>
                  <a:srgbClr val="00799B"/>
                </a:solidFill>
                <a:cs typeface="Arial" panose="020B0604020202020204" pitchFamily="34" charset="0"/>
              </a:rPr>
              <a:t>Curr</a:t>
            </a:r>
            <a:r>
              <a:rPr lang="de-DE" altLang="de-DE" sz="1200" dirty="0">
                <a:solidFill>
                  <a:srgbClr val="00799B"/>
                </a:solidFill>
                <a:cs typeface="Arial" panose="020B0604020202020204" pitchFamily="34" charset="0"/>
              </a:rPr>
              <a:t> Drug Targets. </a:t>
            </a:r>
            <a:r>
              <a:rPr lang="de-DE" altLang="de-DE" sz="1200" dirty="0" err="1">
                <a:solidFill>
                  <a:srgbClr val="00799B"/>
                </a:solidFill>
                <a:cs typeface="Arial" panose="020B0604020202020204" pitchFamily="34" charset="0"/>
              </a:rPr>
              <a:t>Dec</a:t>
            </a:r>
            <a:r>
              <a:rPr lang="de-DE" altLang="de-DE" sz="1200" dirty="0">
                <a:solidFill>
                  <a:srgbClr val="00799B"/>
                </a:solidFill>
                <a:cs typeface="Arial" panose="020B0604020202020204" pitchFamily="34" charset="0"/>
              </a:rPr>
              <a:t> 2009; 10(12): 1184–1189. </a:t>
            </a:r>
          </a:p>
        </p:txBody>
      </p:sp>
    </p:spTree>
    <p:extLst>
      <p:ext uri="{BB962C8B-B14F-4D97-AF65-F5344CB8AC3E}">
        <p14:creationId xmlns:p14="http://schemas.microsoft.com/office/powerpoint/2010/main" val="13497977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2A781-DE64-4FE0-8A57-A0F2A4FF37C2}"/>
              </a:ext>
            </a:extLst>
          </p:cNvPr>
          <p:cNvSpPr>
            <a:spLocks noGrp="1"/>
          </p:cNvSpPr>
          <p:nvPr>
            <p:ph type="title"/>
          </p:nvPr>
        </p:nvSpPr>
        <p:spPr/>
        <p:txBody>
          <a:bodyPr/>
          <a:lstStyle/>
          <a:p>
            <a:r>
              <a:rPr lang="de-DE" dirty="0"/>
              <a:t>Nierenfunktion </a:t>
            </a:r>
            <a:r>
              <a:rPr lang="de-DE" dirty="0">
                <a:sym typeface="Wingdings" panose="05000000000000000000" pitchFamily="2" charset="2"/>
              </a:rPr>
              <a:t> Ermittlung GFR</a:t>
            </a:r>
            <a:endParaRPr lang="de-DE" dirty="0"/>
          </a:p>
        </p:txBody>
      </p:sp>
      <p:sp>
        <p:nvSpPr>
          <p:cNvPr id="5122" name="Footer Placeholder 3"/>
          <p:cNvSpPr>
            <a:spLocks noGrp="1"/>
          </p:cNvSpPr>
          <p:nvPr>
            <p:ph type="ftr" idx="4294967295"/>
          </p:nvPr>
        </p:nvSpPr>
        <p:spPr>
          <a:xfrm>
            <a:off x="859832" y="6385791"/>
            <a:ext cx="677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algn="r">
              <a:buNone/>
            </a:pPr>
            <a:r>
              <a:rPr lang="en-US" altLang="en-US" sz="1200" dirty="0">
                <a:solidFill>
                  <a:srgbClr val="00799B"/>
                </a:solidFill>
                <a:ea typeface="ＭＳ Ｐゴシック" panose="020B0600070205080204" pitchFamily="34" charset="-128"/>
                <a:cs typeface="Arial" panose="020B0604020202020204" pitchFamily="34" charset="0"/>
              </a:rPr>
              <a:t>Nephrol Dial Transplant, Volume 36, Issue 1, January 2021, Pages 39–41, </a:t>
            </a:r>
            <a:r>
              <a:rPr lang="en-US" altLang="en-US" sz="1200" dirty="0">
                <a:solidFill>
                  <a:srgbClr val="00799B"/>
                </a:solidFill>
                <a:ea typeface="ＭＳ Ｐゴシック" panose="020B0600070205080204" pitchFamily="34" charset="-128"/>
                <a:cs typeface="Arial" panose="020B0604020202020204" pitchFamily="34" charset="0"/>
                <a:hlinkClick r:id="rId3"/>
              </a:rPr>
              <a:t>https://doi.org/10.1093/ndt/gfaa152</a:t>
            </a:r>
            <a:endParaRPr lang="en-US" altLang="en-US" sz="1200" dirty="0">
              <a:solidFill>
                <a:srgbClr val="00799B"/>
              </a:solidFill>
              <a:ea typeface="ＭＳ Ｐゴシック" panose="020B0600070205080204" pitchFamily="34" charset="-128"/>
              <a:cs typeface="Arial" panose="020B0604020202020204" pitchFamily="34" charset="0"/>
            </a:endParaRPr>
          </a:p>
        </p:txBody>
      </p:sp>
      <p:pic>
        <p:nvPicPr>
          <p:cNvPr id="5125" name="New picture"/>
          <p:cNvPicPr/>
          <p:nvPr/>
        </p:nvPicPr>
        <p:blipFill>
          <a:blip r:embed="rId4"/>
          <a:stretch>
            <a:fillRect/>
          </a:stretch>
        </p:blipFill>
        <p:spPr>
          <a:xfrm>
            <a:off x="733424" y="980728"/>
            <a:ext cx="7871023" cy="4680520"/>
          </a:xfrm>
          <a:prstGeom prst="rect">
            <a:avLst/>
          </a:prstGeom>
        </p:spPr>
      </p:pic>
    </p:spTree>
    <p:extLst>
      <p:ext uri="{BB962C8B-B14F-4D97-AF65-F5344CB8AC3E}">
        <p14:creationId xmlns:p14="http://schemas.microsoft.com/office/powerpoint/2010/main" val="2761410766"/>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4_Office">
  <a:themeElements>
    <a:clrScheme name="FORXIGA 1">
      <a:dk1>
        <a:srgbClr val="4C4C4C"/>
      </a:dk1>
      <a:lt1>
        <a:srgbClr val="FFFFFF"/>
      </a:lt1>
      <a:dk2>
        <a:srgbClr val="FFFFFF"/>
      </a:dk2>
      <a:lt2>
        <a:srgbClr val="FFFFFF"/>
      </a:lt2>
      <a:accent1>
        <a:srgbClr val="009CD1"/>
      </a:accent1>
      <a:accent2>
        <a:srgbClr val="C5D533"/>
      </a:accent2>
      <a:accent3>
        <a:srgbClr val="DB3D33"/>
      </a:accent3>
      <a:accent4>
        <a:srgbClr val="114D77"/>
      </a:accent4>
      <a:accent5>
        <a:srgbClr val="767775"/>
      </a:accent5>
      <a:accent6>
        <a:srgbClr val="FFFFFF"/>
      </a:accent6>
      <a:hlink>
        <a:srgbClr val="FFFFFF"/>
      </a:hlink>
      <a:folHlink>
        <a:srgbClr val="FFFFFF"/>
      </a:folHlink>
    </a:clrScheme>
    <a:fontScheme name="Benutzerdefiniert 4">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3769</Words>
  <Application>Microsoft Office PowerPoint</Application>
  <PresentationFormat>Bildschirmpräsentation (4:3)</PresentationFormat>
  <Paragraphs>445</Paragraphs>
  <Slides>48</Slides>
  <Notes>29</Notes>
  <HiddenSlides>0</HiddenSlides>
  <MMClips>0</MMClips>
  <ScaleCrop>false</ScaleCrop>
  <HeadingPairs>
    <vt:vector size="6" baseType="variant">
      <vt:variant>
        <vt:lpstr>Verwendete Schriftarten</vt:lpstr>
      </vt:variant>
      <vt:variant>
        <vt:i4>17</vt:i4>
      </vt:variant>
      <vt:variant>
        <vt:lpstr>Design</vt:lpstr>
      </vt:variant>
      <vt:variant>
        <vt:i4>2</vt:i4>
      </vt:variant>
      <vt:variant>
        <vt:lpstr>Folientitel</vt:lpstr>
      </vt:variant>
      <vt:variant>
        <vt:i4>48</vt:i4>
      </vt:variant>
    </vt:vector>
  </HeadingPairs>
  <TitlesOfParts>
    <vt:vector size="67" baseType="lpstr">
      <vt:lpstr>AdvOTb7819099</vt:lpstr>
      <vt:lpstr>-apple-system</vt:lpstr>
      <vt:lpstr>Arial</vt:lpstr>
      <vt:lpstr>Calibri</vt:lpstr>
      <vt:lpstr>Calibri Light</vt:lpstr>
      <vt:lpstr>Century Gothic</vt:lpstr>
      <vt:lpstr>ff-scala-sans-pro</vt:lpstr>
      <vt:lpstr>inherit</vt:lpstr>
      <vt:lpstr>Merriweather</vt:lpstr>
      <vt:lpstr>Montserrat</vt:lpstr>
      <vt:lpstr>MTSY</vt:lpstr>
      <vt:lpstr>MyriadPro-Bold</vt:lpstr>
      <vt:lpstr>MyriadPro-Light</vt:lpstr>
      <vt:lpstr>MyriadPro-LightIt</vt:lpstr>
      <vt:lpstr>Noto Serif JP</vt:lpstr>
      <vt:lpstr>Segoe UI</vt:lpstr>
      <vt:lpstr>Times New Roman</vt:lpstr>
      <vt:lpstr>Standarddesign</vt:lpstr>
      <vt:lpstr>4_Office</vt:lpstr>
      <vt:lpstr>PowerPoint-Präsentation</vt:lpstr>
      <vt:lpstr>Offenlegung von Interessenkonflikten  Carsten Hafer</vt:lpstr>
      <vt:lpstr>PowerPoint-Präsentation</vt:lpstr>
      <vt:lpstr>Menschen sind verschieden</vt:lpstr>
      <vt:lpstr>Ca. 9 Millionen Menschen in Deutschland leiden an einer chronischen Niereninsuffizienz</vt:lpstr>
      <vt:lpstr>REVEAL-CKD –  84,3% im Stadium III sind undiagnostiziert</vt:lpstr>
      <vt:lpstr>Diagnostische Trias</vt:lpstr>
      <vt:lpstr>Ultraschall</vt:lpstr>
      <vt:lpstr>Nierenfunktion  Ermittlung GFR</vt:lpstr>
      <vt:lpstr>EBM 32018  Chronische Niereninsuffizienz eGFR &lt; 25 ml/min</vt:lpstr>
      <vt:lpstr>CKD Stadieneinteilung nach KDIGO</vt:lpstr>
      <vt:lpstr>PowerPoint-Präsentation</vt:lpstr>
      <vt:lpstr>KDIGO-Leitlinien für die Überweisung an einen Spezialisten1</vt:lpstr>
      <vt:lpstr>Dialyse und Diabetes ??? </vt:lpstr>
      <vt:lpstr>Behandlung CKD    Kardiovaskuläre Risikoreduktion</vt:lpstr>
      <vt:lpstr>Herzinsuffizienz + / - CKD</vt:lpstr>
      <vt:lpstr>Funktionsverlust und Einflußfaktoren</vt:lpstr>
      <vt:lpstr>Integrierte Versorgung</vt:lpstr>
      <vt:lpstr>Komplexität der Versorgung</vt:lpstr>
      <vt:lpstr>Management von Risikofaktoren</vt:lpstr>
      <vt:lpstr>Körperliche Aktivität !</vt:lpstr>
      <vt:lpstr>PowerPoint-Präsentation</vt:lpstr>
      <vt:lpstr>Es sollten die „richtigen Medikamente“ sein</vt:lpstr>
      <vt:lpstr>PowerPoint-Präsentation</vt:lpstr>
      <vt:lpstr>Blutdruck und Diabetes</vt:lpstr>
      <vt:lpstr>Management von Risikofaktoren</vt:lpstr>
      <vt:lpstr>PowerPoint-Präsentation</vt:lpstr>
      <vt:lpstr>Wirkmechanismus SGLT-2-Inhibition</vt:lpstr>
      <vt:lpstr>Renale Endpunkte unter SGLT2 - I</vt:lpstr>
      <vt:lpstr>PowerPoint-Präsentation</vt:lpstr>
      <vt:lpstr>„Pleiotrope“ Effekte</vt:lpstr>
      <vt:lpstr>Reduktion Risiko = Reduktion Sterblichkeit</vt:lpstr>
      <vt:lpstr>Dapaglifozin kann zur Behandlung von drei unterschiedlichen Indikationen angewendet werden</vt:lpstr>
      <vt:lpstr>Dapaglifozin kann die Dialyse um Jahre verzögern</vt:lpstr>
      <vt:lpstr>PowerPoint-Präsentation</vt:lpstr>
      <vt:lpstr>RAAS – Blockade und SGLT2- Inhibitor</vt:lpstr>
      <vt:lpstr>PowerPoint-Präsentation</vt:lpstr>
      <vt:lpstr>Die Fantastische Vier</vt:lpstr>
      <vt:lpstr>Therapie der HFrEF bei CKD</vt:lpstr>
      <vt:lpstr>Reduktion Hyperkaliämie bei MR – Antagonisten </vt:lpstr>
      <vt:lpstr>Eine Substanz – Drei Indikationen </vt:lpstr>
      <vt:lpstr>PowerPoint-Präsentation</vt:lpstr>
      <vt:lpstr>Initialer GFR - Abfall</vt:lpstr>
      <vt:lpstr>… vermutlich renoprotektive Effekte</vt:lpstr>
      <vt:lpstr>SGLT2- Inhibition und Harnsäure (bei DM)</vt:lpstr>
      <vt:lpstr>Urikosurische Effekte</vt:lpstr>
      <vt:lpstr>Zusammenfassung</vt:lpstr>
      <vt:lpstr>PowerPoint-Präsentation</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 Hafer</dc:creator>
  <cp:lastModifiedBy>Carsten Hafer</cp:lastModifiedBy>
  <cp:revision>38</cp:revision>
  <dcterms:created xsi:type="dcterms:W3CDTF">2019-06-06T04:03:29Z</dcterms:created>
  <dcterms:modified xsi:type="dcterms:W3CDTF">2024-01-17T16:51:18Z</dcterms:modified>
</cp:coreProperties>
</file>